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7" r:id="rId3"/>
    <p:sldId id="374" r:id="rId4"/>
    <p:sldId id="259" r:id="rId5"/>
    <p:sldId id="372" r:id="rId6"/>
    <p:sldId id="399" r:id="rId7"/>
    <p:sldId id="417" r:id="rId8"/>
    <p:sldId id="418" r:id="rId9"/>
    <p:sldId id="400" r:id="rId10"/>
    <p:sldId id="419" r:id="rId11"/>
    <p:sldId id="404" r:id="rId12"/>
    <p:sldId id="405" r:id="rId13"/>
    <p:sldId id="403" r:id="rId14"/>
    <p:sldId id="406" r:id="rId15"/>
    <p:sldId id="407" r:id="rId16"/>
    <p:sldId id="420" r:id="rId17"/>
    <p:sldId id="421" r:id="rId18"/>
    <p:sldId id="424" r:id="rId19"/>
    <p:sldId id="423" r:id="rId20"/>
    <p:sldId id="422" r:id="rId21"/>
    <p:sldId id="425" r:id="rId22"/>
    <p:sldId id="408" r:id="rId23"/>
    <p:sldId id="409" r:id="rId24"/>
    <p:sldId id="410" r:id="rId25"/>
    <p:sldId id="426" r:id="rId26"/>
    <p:sldId id="428" r:id="rId27"/>
    <p:sldId id="427" r:id="rId28"/>
    <p:sldId id="429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0033CC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54" d="100"/>
          <a:sy n="54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-09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查询解析、检查和处理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 </a:t>
            </a:r>
            <a:r>
              <a:rPr lang="en-US" altLang="zh-CN" dirty="0" smtClean="0"/>
              <a:t>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153400" cy="5334000"/>
          </a:xfrm>
        </p:spPr>
        <p:txBody>
          <a:bodyPr/>
          <a:lstStyle/>
          <a:p>
            <a:r>
              <a:rPr lang="zh-CN" altLang="en-US" b="1" dirty="0" smtClean="0"/>
              <a:t>词法分析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    利用分词工具（例如，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b="1" dirty="0" err="1" smtClean="0"/>
              <a:t>StreamTokenizer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字符串进行分词，并识别出相关符号的类型。（</a:t>
            </a:r>
            <a:r>
              <a:rPr lang="zh-CN" altLang="en-US" dirty="0" smtClean="0">
                <a:solidFill>
                  <a:srgbClr val="0000FF"/>
                </a:solidFill>
              </a:rPr>
              <a:t>例如，关键字、分隔符、标识符等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语法分析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 1</a:t>
            </a:r>
            <a:r>
              <a:rPr lang="zh-CN" altLang="en-US" dirty="0" smtClean="0"/>
              <a:t>）在词法分析的基础上，将各种符号组合成各类语法短语，（</a:t>
            </a:r>
            <a:r>
              <a:rPr lang="zh-CN" altLang="en-US" dirty="0" smtClean="0">
                <a:solidFill>
                  <a:srgbClr val="0000FF"/>
                </a:solidFill>
              </a:rPr>
              <a:t>例如， 条件表达式 </a:t>
            </a:r>
            <a:r>
              <a:rPr lang="en-US" altLang="zh-CN" dirty="0" err="1" smtClean="0">
                <a:solidFill>
                  <a:srgbClr val="0000FF"/>
                </a:solidFill>
              </a:rPr>
              <a:t>pred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 2</a:t>
            </a:r>
            <a:r>
              <a:rPr lang="zh-CN" altLang="en-US" dirty="0" smtClean="0"/>
              <a:t>）判断语句是否符合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语法规则。（</a:t>
            </a:r>
            <a:r>
              <a:rPr lang="zh-CN" altLang="en-US" dirty="0" smtClean="0">
                <a:solidFill>
                  <a:srgbClr val="0000FF"/>
                </a:solidFill>
              </a:rPr>
              <a:t>例如，</a:t>
            </a:r>
            <a:r>
              <a:rPr lang="en-US" altLang="zh-CN" dirty="0" smtClean="0">
                <a:solidFill>
                  <a:srgbClr val="0000FF"/>
                </a:solidFill>
              </a:rPr>
              <a:t>select </a:t>
            </a:r>
            <a:r>
              <a:rPr lang="zh-CN" altLang="en-US" dirty="0" smtClean="0">
                <a:solidFill>
                  <a:srgbClr val="0000FF"/>
                </a:solidFill>
              </a:rPr>
              <a:t>后面跟标识符，不能直接跟</a:t>
            </a:r>
            <a:r>
              <a:rPr lang="en-US" altLang="zh-CN" dirty="0" smtClean="0">
                <a:solidFill>
                  <a:srgbClr val="0000FF"/>
                </a:solidFill>
              </a:rPr>
              <a:t>from </a:t>
            </a:r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）返回</a:t>
            </a:r>
            <a:r>
              <a:rPr lang="en-US" altLang="zh-CN" dirty="0" err="1" smtClean="0"/>
              <a:t>QueryData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fields,tables,pred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dirty="0" smtClean="0"/>
              <a:t>/39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3200400" cy="3352800"/>
          </a:xfrm>
        </p:spPr>
        <p:txBody>
          <a:bodyPr/>
          <a:lstStyle/>
          <a:p>
            <a:r>
              <a:rPr lang="en-US" altLang="zh-CN" sz="1800" dirty="0" smtClean="0"/>
              <a:t>select  </a:t>
            </a:r>
            <a:r>
              <a:rPr lang="en-US" altLang="zh-CN" sz="1800" dirty="0" err="1" smtClean="0"/>
              <a:t>sid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sname</a:t>
            </a:r>
            <a:r>
              <a:rPr lang="en-US" altLang="zh-CN" sz="1800" dirty="0" smtClean="0"/>
              <a:t> ,</a:t>
            </a:r>
            <a:r>
              <a:rPr lang="en-US" altLang="zh-CN" sz="1800" dirty="0" err="1" smtClean="0"/>
              <a:t>sdept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from </a:t>
            </a:r>
            <a:r>
              <a:rPr lang="en-US" altLang="zh-CN" sz="1800" dirty="0" err="1" smtClean="0"/>
              <a:t>T_student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where </a:t>
            </a:r>
            <a:r>
              <a:rPr lang="en-US" altLang="zh-CN" sz="1800" dirty="0" err="1" smtClean="0"/>
              <a:t>sdept</a:t>
            </a:r>
            <a:r>
              <a:rPr lang="en-US" altLang="zh-CN" sz="1800" dirty="0" smtClean="0"/>
              <a:t> = ‘CS’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0" y="1219200"/>
          <a:ext cx="2514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33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sdept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from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T_student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where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sdept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类型标记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3200400" cy="3352800"/>
          </a:xfrm>
        </p:spPr>
        <p:txBody>
          <a:bodyPr/>
          <a:lstStyle/>
          <a:p>
            <a:r>
              <a:rPr lang="en-US" altLang="zh-CN" sz="1800" dirty="0" smtClean="0"/>
              <a:t>select  </a:t>
            </a:r>
            <a:r>
              <a:rPr lang="en-US" altLang="zh-CN" sz="1800" dirty="0" err="1" smtClean="0"/>
              <a:t>sid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sname</a:t>
            </a:r>
            <a:r>
              <a:rPr lang="en-US" altLang="zh-CN" sz="1800" dirty="0" smtClean="0"/>
              <a:t> ,</a:t>
            </a:r>
            <a:r>
              <a:rPr lang="en-US" altLang="zh-CN" sz="1800" dirty="0" err="1" smtClean="0"/>
              <a:t>sdept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from </a:t>
            </a:r>
            <a:r>
              <a:rPr lang="en-US" altLang="zh-CN" sz="1800" dirty="0" err="1" smtClean="0"/>
              <a:t>T_student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where </a:t>
            </a:r>
            <a:r>
              <a:rPr lang="en-US" altLang="zh-CN" sz="1800" dirty="0" err="1" smtClean="0"/>
              <a:t>sdept</a:t>
            </a:r>
            <a:r>
              <a:rPr lang="en-US" altLang="zh-CN" sz="1800" dirty="0" smtClean="0"/>
              <a:t> = ‘CS’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0" y="1219200"/>
          <a:ext cx="5029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333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keyword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identifier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delimiter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zh-CN" altLang="en-US" sz="1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delimiter</a:t>
                      </a:r>
                      <a:endParaRPr lang="zh-CN" altLang="en-US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sdept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zh-CN" altLang="en-US" sz="1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T_student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zh-CN" altLang="en-US" sz="1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where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sdept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zh-CN" altLang="en-US" sz="1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delimiter</a:t>
                      </a:r>
                      <a:endParaRPr lang="zh-CN" altLang="en-US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delimiter</a:t>
                      </a:r>
                      <a:endParaRPr lang="zh-CN" altLang="en-US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strconstant</a:t>
                      </a:r>
                      <a:endParaRPr lang="zh-CN" altLang="en-US" dirty="0"/>
                    </a:p>
                  </a:txBody>
                  <a:tcPr/>
                </a:tc>
              </a:tr>
              <a:tr h="338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delimiter</a:t>
                      </a:r>
                      <a:endParaRPr lang="zh-CN" altLang="en-US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from </a:t>
            </a:r>
            <a:r>
              <a:rPr lang="en-US" altLang="zh-CN" dirty="0" err="1" smtClean="0"/>
              <a:t>T_student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where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QueryData</a:t>
            </a:r>
            <a:r>
              <a:rPr lang="en-US" altLang="zh-CN" dirty="0" smtClean="0"/>
              <a:t>(fields, tables,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fields :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tables : 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 }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err="1" smtClean="0"/>
              <a:t>pred</a:t>
            </a:r>
            <a:r>
              <a:rPr lang="en-US" altLang="zh-CN" b="1" dirty="0" smtClean="0"/>
              <a:t> :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343400"/>
          </a:xfrm>
        </p:spPr>
        <p:txBody>
          <a:bodyPr/>
          <a:lstStyle/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from </a:t>
            </a:r>
            <a:r>
              <a:rPr lang="en-US" altLang="zh-CN" dirty="0" err="1" smtClean="0"/>
              <a:t>T_student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where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QueryData</a:t>
            </a:r>
            <a:r>
              <a:rPr lang="en-US" altLang="zh-CN" dirty="0" smtClean="0"/>
              <a:t>(fields, tables,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fields :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}   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之后的</a:t>
            </a:r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tables : 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 }  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之后的</a:t>
            </a:r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err="1" smtClean="0"/>
              <a:t>pred</a:t>
            </a:r>
            <a:r>
              <a:rPr lang="en-US" altLang="zh-CN" b="1" dirty="0" smtClean="0"/>
              <a:t> :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     </a:t>
            </a:r>
            <a:r>
              <a:rPr lang="en-US" altLang="zh-CN" dirty="0" smtClean="0">
                <a:solidFill>
                  <a:srgbClr val="FF0000"/>
                </a:solidFill>
              </a:rPr>
              <a:t>“where” </a:t>
            </a:r>
            <a:r>
              <a:rPr lang="zh-CN" altLang="en-US" dirty="0" smtClean="0">
                <a:solidFill>
                  <a:srgbClr val="FF0000"/>
                </a:solidFill>
              </a:rPr>
              <a:t>之后，符合一定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                             语法结构的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105525" cy="339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53403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105525" cy="339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105400"/>
            <a:ext cx="5949043" cy="152221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95400"/>
            <a:ext cx="753403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686800" cy="100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 r="13081"/>
          <a:stretch>
            <a:fillRect/>
          </a:stretch>
        </p:blipFill>
        <p:spPr bwMode="auto">
          <a:xfrm>
            <a:off x="2286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9" y="2895600"/>
            <a:ext cx="911639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 r="13081"/>
          <a:stretch>
            <a:fillRect/>
          </a:stretch>
        </p:blipFill>
        <p:spPr bwMode="auto">
          <a:xfrm>
            <a:off x="2286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86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元数据管理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686800" cy="100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 r="13081"/>
          <a:stretch>
            <a:fillRect/>
          </a:stretch>
        </p:blipFill>
        <p:spPr bwMode="auto">
          <a:xfrm>
            <a:off x="2286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09" y="2895600"/>
            <a:ext cx="911639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0386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46482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9051" y="5257800"/>
            <a:ext cx="731854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343400"/>
          </a:xfrm>
        </p:spPr>
        <p:txBody>
          <a:bodyPr/>
          <a:lstStyle/>
          <a:p>
            <a:r>
              <a:rPr lang="en-US" altLang="zh-CN" dirty="0" smtClean="0"/>
              <a:t>select  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from </a:t>
            </a:r>
            <a:r>
              <a:rPr lang="en-US" altLang="zh-CN" dirty="0" err="1" smtClean="0"/>
              <a:t>T_student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where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QueryData</a:t>
            </a:r>
            <a:r>
              <a:rPr lang="en-US" altLang="zh-CN" dirty="0" smtClean="0"/>
              <a:t>(fields, tables,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fields :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}   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之后的</a:t>
            </a:r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tables : 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T_student</a:t>
            </a:r>
            <a:r>
              <a:rPr lang="en-US" altLang="zh-CN" dirty="0" smtClean="0"/>
              <a:t> }  </a:t>
            </a: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之后的</a:t>
            </a:r>
            <a:r>
              <a:rPr lang="zh-CN" altLang="en-US" b="1" dirty="0" smtClean="0">
                <a:solidFill>
                  <a:srgbClr val="FF0000"/>
                </a:solidFill>
              </a:rPr>
              <a:t>标识符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err="1" smtClean="0"/>
              <a:t>pred</a:t>
            </a:r>
            <a:r>
              <a:rPr lang="en-US" altLang="zh-CN" b="1" dirty="0" smtClean="0"/>
              <a:t> :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     </a:t>
            </a:r>
            <a:r>
              <a:rPr lang="en-US" altLang="zh-CN" dirty="0" smtClean="0">
                <a:solidFill>
                  <a:srgbClr val="FF0000"/>
                </a:solidFill>
              </a:rPr>
              <a:t>“where” </a:t>
            </a:r>
            <a:r>
              <a:rPr lang="zh-CN" altLang="en-US" dirty="0" smtClean="0">
                <a:solidFill>
                  <a:srgbClr val="FF0000"/>
                </a:solidFill>
              </a:rPr>
              <a:t>之后，符合一定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                             语法结构的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化，标记类型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 TokenizerTest.java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predicate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检查输入的一个谓词是否合理？</a:t>
            </a:r>
            <a:endParaRPr lang="en-US" altLang="zh-CN" dirty="0" smtClean="0"/>
          </a:p>
          <a:p>
            <a:r>
              <a:rPr lang="zh-CN" altLang="en-US" dirty="0" smtClean="0"/>
              <a:t>参考 </a:t>
            </a:r>
            <a:r>
              <a:rPr lang="en-US" altLang="zh-CN" dirty="0" smtClean="0"/>
              <a:t>PredParserTest.java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parser</a:t>
            </a:r>
          </a:p>
          <a:p>
            <a:r>
              <a:rPr lang="zh-CN" altLang="en-US" dirty="0" smtClean="0"/>
              <a:t>参考 </a:t>
            </a:r>
            <a:r>
              <a:rPr lang="en-US" altLang="zh-CN" dirty="0" smtClean="0"/>
              <a:t>ParserTest.java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语义检查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例如，表名是否存在</a:t>
            </a:r>
            <a:r>
              <a:rPr lang="en-US" altLang="zh-CN" dirty="0" err="1" smtClean="0"/>
              <a:t>Tblcat</a:t>
            </a:r>
            <a:r>
              <a:rPr lang="zh-CN" altLang="en-US" dirty="0" smtClean="0"/>
              <a:t>表中？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字段名是否存在于</a:t>
            </a:r>
            <a:r>
              <a:rPr lang="en-US" altLang="zh-CN" dirty="0" err="1" smtClean="0"/>
              <a:t>Fldcat</a:t>
            </a:r>
            <a:r>
              <a:rPr lang="zh-CN" altLang="en-US" dirty="0" smtClean="0"/>
              <a:t>中？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插入操作中，字段的类型和插入值的匹配性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创建查询计划（即查询树</a:t>
            </a:r>
            <a:r>
              <a:rPr lang="en-US" altLang="zh-CN" dirty="0" smtClean="0"/>
              <a:t>Query Tree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创建查询计划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即查询树，</a:t>
            </a:r>
            <a:r>
              <a:rPr lang="en-US" altLang="zh-CN" dirty="0" smtClean="0"/>
              <a:t>query Tree)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第一步：创建</a:t>
            </a:r>
            <a:r>
              <a:rPr lang="en-US" altLang="zh-CN" dirty="0" err="1" smtClean="0"/>
              <a:t>tableplan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第二</a:t>
            </a:r>
            <a:r>
              <a:rPr lang="zh-CN" altLang="en-US" dirty="0" smtClean="0"/>
              <a:t>步：如果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多个表，创建</a:t>
            </a:r>
            <a:r>
              <a:rPr lang="en-US" altLang="zh-CN" dirty="0" err="1" smtClean="0"/>
              <a:t>productPlan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多表连接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第</a:t>
            </a:r>
            <a:r>
              <a:rPr lang="zh-CN" altLang="en-US" dirty="0" smtClean="0"/>
              <a:t>三</a:t>
            </a:r>
            <a:r>
              <a:rPr lang="zh-CN" altLang="en-US" dirty="0" smtClean="0"/>
              <a:t>步</a:t>
            </a:r>
            <a:r>
              <a:rPr lang="zh-CN" altLang="en-US" dirty="0" smtClean="0"/>
              <a:t>：增加一个</a:t>
            </a:r>
            <a:r>
              <a:rPr lang="en-US" altLang="zh-CN" dirty="0" err="1" smtClean="0"/>
              <a:t>SelectPlan</a:t>
            </a:r>
            <a:r>
              <a:rPr lang="zh-CN" altLang="en-US" dirty="0" smtClean="0"/>
              <a:t>（选择）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第四步</a:t>
            </a:r>
            <a:r>
              <a:rPr lang="zh-CN" altLang="en-US" dirty="0" smtClean="0"/>
              <a:t>：增加一个</a:t>
            </a:r>
            <a:r>
              <a:rPr lang="en-US" altLang="zh-CN" dirty="0" err="1" smtClean="0"/>
              <a:t>ProjectPlan</a:t>
            </a:r>
            <a:r>
              <a:rPr lang="zh-CN" altLang="en-US" dirty="0" smtClean="0"/>
              <a:t>（投影）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tableplan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selectplan,projectplan</a:t>
            </a:r>
            <a:r>
              <a:rPr lang="zh-CN" altLang="en-US" dirty="0" smtClean="0"/>
              <a:t>具有自下向上的层次关系，构成了查询树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查询计划的执行（最优查询树对应的查询计划）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scan = </a:t>
            </a:r>
            <a:r>
              <a:rPr lang="zh-CN" altLang="en-US" dirty="0" smtClean="0"/>
              <a:t>最优查询计划</a:t>
            </a:r>
            <a:r>
              <a:rPr lang="en-US" altLang="zh-CN" dirty="0" smtClean="0"/>
              <a:t>.open()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Tablescan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的具体实现，可以实现表中记录的遍历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0" y="3048000"/>
            <a:ext cx="1752600" cy="609600"/>
          </a:xfrm>
        </p:spPr>
        <p:txBody>
          <a:bodyPr/>
          <a:lstStyle/>
          <a:p>
            <a:pPr>
              <a:buNone/>
            </a:pPr>
            <a:r>
              <a:rPr lang="en-US" altLang="zh-CN" sz="4000" dirty="0" smtClean="0"/>
              <a:t>QA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2362200" y="5181600"/>
            <a:ext cx="15240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75DC-3086-4606-8A41-7EDEFDF30008}" type="slidenum">
              <a:rPr lang="zh-CN" altLang="en-US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提出问题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分析问题</a:t>
            </a:r>
            <a:endParaRPr lang="en-US" altLang="zh-CN" b="1" dirty="0" smtClean="0">
              <a:ea typeface="宋体" pitchFamily="2" charset="-122"/>
            </a:endParaRP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 smtClean="0">
                <a:ea typeface="宋体" pitchFamily="2" charset="-122"/>
              </a:rPr>
              <a:t>解决问题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如何执行，返回结果记录表。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select  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from </a:t>
            </a:r>
            <a:r>
              <a:rPr lang="en-US" altLang="zh-CN" dirty="0" err="1" smtClean="0"/>
              <a:t>T_student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where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 = ‘CS’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Chinese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33800" y="106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T_student</a:t>
            </a:r>
            <a:endParaRPr lang="zh-CN" altLang="en-US" b="1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Chinese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33800" y="106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T_student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371600" y="3962400"/>
            <a:ext cx="6096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select  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,</a:t>
            </a:r>
            <a:r>
              <a:rPr lang="en-US" altLang="zh-CN" sz="2400" dirty="0" err="1" smtClean="0"/>
              <a:t>sdept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from </a:t>
            </a:r>
            <a:r>
              <a:rPr lang="en-US" altLang="zh-CN" sz="2400" dirty="0" err="1" smtClean="0"/>
              <a:t>T_student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where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= ‘CS</a:t>
            </a:r>
            <a:r>
              <a:rPr lang="en-US" altLang="zh-CN" dirty="0" smtClean="0"/>
              <a:t>’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Chinese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SDNU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33800" y="106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T_student</a:t>
            </a:r>
            <a:endParaRPr lang="zh-CN" altLang="en-US" b="1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1219200" y="5486400"/>
          <a:ext cx="61150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71600" y="3962400"/>
            <a:ext cx="6096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select  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,</a:t>
            </a:r>
            <a:r>
              <a:rPr lang="en-US" altLang="zh-CN" sz="2400" dirty="0" err="1" smtClean="0"/>
              <a:t>sdept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from </a:t>
            </a:r>
            <a:r>
              <a:rPr lang="en-US" altLang="zh-CN" sz="2400" dirty="0" err="1" smtClean="0"/>
              <a:t>T_student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where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= ‘CS</a:t>
            </a:r>
            <a:r>
              <a:rPr lang="en-US" altLang="zh-CN" dirty="0" smtClean="0"/>
              <a:t>’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181600"/>
          </a:xfrm>
        </p:spPr>
        <p:txBody>
          <a:bodyPr/>
          <a:lstStyle/>
          <a:p>
            <a:r>
              <a:rPr lang="zh-CN" altLang="en-US" dirty="0" smtClean="0"/>
              <a:t>第一阶段，</a:t>
            </a:r>
            <a:r>
              <a:rPr lang="en-US" altLang="zh-CN" dirty="0" smtClean="0"/>
              <a:t>Parsing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词法分析、语法分析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返回构建查询树要的数据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QueryData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fields,tables,pred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表名，字段名，谓词</a:t>
            </a:r>
            <a:r>
              <a:rPr lang="en-US" altLang="zh-CN" dirty="0" smtClean="0"/>
              <a:t>   </a:t>
            </a:r>
          </a:p>
          <a:p>
            <a:r>
              <a:rPr lang="zh-CN" altLang="en-US" dirty="0" smtClean="0"/>
              <a:t>第二阶段，</a:t>
            </a:r>
            <a:r>
              <a:rPr lang="en-US" altLang="zh-CN" dirty="0" smtClean="0"/>
              <a:t>Planning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语义检查、创建</a:t>
            </a:r>
            <a:r>
              <a:rPr lang="en-US" altLang="zh-CN" dirty="0" smtClean="0"/>
              <a:t>Query plan(</a:t>
            </a:r>
            <a:r>
              <a:rPr lang="zh-CN" altLang="en-US" dirty="0" smtClean="0"/>
              <a:t>即，查询树（</a:t>
            </a:r>
            <a:r>
              <a:rPr lang="en-US" altLang="zh-CN" dirty="0" smtClean="0"/>
              <a:t>Query Tree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，计算查询的代价、选择最优查询计划</a:t>
            </a:r>
            <a:endParaRPr lang="en-US" altLang="zh-CN" dirty="0" smtClean="0"/>
          </a:p>
          <a:p>
            <a:r>
              <a:rPr lang="zh-CN" altLang="en-US" dirty="0" smtClean="0"/>
              <a:t>第三阶段</a:t>
            </a:r>
            <a:r>
              <a:rPr lang="en-US" altLang="zh-CN" dirty="0" smtClean="0"/>
              <a:t>,Query Processing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执行最优查询计划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4721</TotalTime>
  <Words>860</Words>
  <Application>Microsoft Office PowerPoint</Application>
  <PresentationFormat>全屏显示(4:3)</PresentationFormat>
  <Paragraphs>275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google adwords</vt:lpstr>
      <vt:lpstr>Image</vt:lpstr>
      <vt:lpstr>DBMS实现-09             — 查询解析、检查和处理</vt:lpstr>
      <vt:lpstr>课程回顾</vt:lpstr>
      <vt:lpstr>本节课程介绍</vt:lpstr>
      <vt:lpstr>本节课程介绍</vt:lpstr>
      <vt:lpstr>一、提出问题</vt:lpstr>
      <vt:lpstr>举例</vt:lpstr>
      <vt:lpstr>举例</vt:lpstr>
      <vt:lpstr>举例</vt:lpstr>
      <vt:lpstr>分析问题</vt:lpstr>
      <vt:lpstr>第一阶段 Parsing</vt:lpstr>
      <vt:lpstr>词法分析—分词</vt:lpstr>
      <vt:lpstr>词法分析—类型标记</vt:lpstr>
      <vt:lpstr>语法分析</vt:lpstr>
      <vt:lpstr>语法分析</vt:lpstr>
      <vt:lpstr>语法举例</vt:lpstr>
      <vt:lpstr>语法举例</vt:lpstr>
      <vt:lpstr>语法举例</vt:lpstr>
      <vt:lpstr>语法举例</vt:lpstr>
      <vt:lpstr>语法举例</vt:lpstr>
      <vt:lpstr>语法举例</vt:lpstr>
      <vt:lpstr>语法分析</vt:lpstr>
      <vt:lpstr>实验1</vt:lpstr>
      <vt:lpstr>实验2 predicate</vt:lpstr>
      <vt:lpstr>实验3 Parser</vt:lpstr>
      <vt:lpstr>Planning</vt:lpstr>
      <vt:lpstr>幻灯片 26</vt:lpstr>
      <vt:lpstr>Query Processing</vt:lpstr>
      <vt:lpstr>幻灯片 28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578</cp:revision>
  <dcterms:created xsi:type="dcterms:W3CDTF">2007-01-01T22:59:53Z</dcterms:created>
  <dcterms:modified xsi:type="dcterms:W3CDTF">2021-05-16T23:28:50Z</dcterms:modified>
</cp:coreProperties>
</file>