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62" r:id="rId5"/>
    <p:sldId id="258" r:id="rId6"/>
    <p:sldId id="265" r:id="rId7"/>
    <p:sldId id="264" r:id="rId8"/>
    <p:sldId id="259" r:id="rId9"/>
    <p:sldId id="266" r:id="rId10"/>
    <p:sldId id="260" r:id="rId11"/>
    <p:sldId id="267" r:id="rId12"/>
    <p:sldId id="269" r:id="rId13"/>
    <p:sldId id="268" r:id="rId14"/>
    <p:sldId id="273" r:id="rId15"/>
    <p:sldId id="274" r:id="rId16"/>
    <p:sldId id="271" r:id="rId17"/>
    <p:sldId id="272" r:id="rId18"/>
    <p:sldId id="2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79926" autoAdjust="0"/>
  </p:normalViewPr>
  <p:slideViewPr>
    <p:cSldViewPr snapToGrid="0">
      <p:cViewPr varScale="1">
        <p:scale>
          <a:sx n="66" d="100"/>
          <a:sy n="66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A2056-FDE9-4EA5-81C2-13D4F89DD475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FC994-1E83-488E-AE81-6D066D8FE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1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https://docs.anaconda.com/miniconda/ </a:t>
            </a:r>
            <a:r>
              <a:rPr lang="en-US" altLang="zh-CN" b="0" dirty="0" smtClean="0"/>
              <a:t>【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Miniconda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Documentation</a:t>
            </a:r>
            <a:r>
              <a:rPr lang="en-US" altLang="zh-CN" b="0" dirty="0" smtClean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https://blog.csdn.net/u010393510/article/details/130715238 </a:t>
            </a:r>
            <a:r>
              <a:rPr lang="en-US" altLang="zh-CN" b="0" dirty="0" smtClean="0"/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指令无效的问题</a:t>
            </a:r>
            <a:r>
              <a:rPr lang="en-US" altLang="zh-CN" b="0" dirty="0" smtClean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/>
          </a:p>
          <a:p>
            <a:r>
              <a:rPr lang="zh-CN" altLang="en-US" dirty="0" smtClean="0"/>
              <a:t>换源命令：</a:t>
            </a:r>
            <a:r>
              <a:rPr lang="en-US" altLang="zh-CN" dirty="0" smtClean="0"/>
              <a:t>pip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set </a:t>
            </a:r>
            <a:r>
              <a:rPr lang="en-US" altLang="zh-CN" dirty="0" err="1" smtClean="0"/>
              <a:t>global.index-url</a:t>
            </a:r>
            <a:r>
              <a:rPr lang="en-US" altLang="zh-CN" dirty="0" smtClean="0"/>
              <a:t> http://mirrors.aliyun.com/pypi/simplepip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set </a:t>
            </a:r>
            <a:r>
              <a:rPr lang="en-US" altLang="zh-CN" dirty="0" err="1" smtClean="0"/>
              <a:t>install.trusted</a:t>
            </a:r>
            <a:r>
              <a:rPr lang="en-US" altLang="zh-CN" dirty="0" smtClean="0"/>
              <a:t>-host mirrors.aliyun.com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FC994-1E83-488E-AE81-6D066D8FEB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645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https://docs.anaconda.com/miniconda/ </a:t>
            </a:r>
            <a:r>
              <a:rPr lang="en-US" altLang="zh-CN" b="0" dirty="0" smtClean="0"/>
              <a:t>【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Miniconda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Documentation</a:t>
            </a:r>
            <a:r>
              <a:rPr lang="en-US" altLang="zh-CN" b="0" dirty="0" smtClean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https://blog.csdn.net/u010393510/article/details/130715238 </a:t>
            </a:r>
            <a:r>
              <a:rPr lang="en-US" altLang="zh-CN" b="0" dirty="0" smtClean="0"/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指令无效的问题</a:t>
            </a:r>
            <a:r>
              <a:rPr lang="en-US" altLang="zh-CN" b="0" dirty="0" smtClean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/>
          </a:p>
          <a:p>
            <a:r>
              <a:rPr lang="zh-CN" altLang="en-US" dirty="0" smtClean="0"/>
              <a:t>换源命令：</a:t>
            </a:r>
            <a:r>
              <a:rPr lang="en-US" altLang="zh-CN" dirty="0" smtClean="0"/>
              <a:t>pip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set </a:t>
            </a:r>
            <a:r>
              <a:rPr lang="en-US" altLang="zh-CN" dirty="0" err="1" smtClean="0"/>
              <a:t>global.index-url</a:t>
            </a:r>
            <a:r>
              <a:rPr lang="en-US" altLang="zh-CN" dirty="0" smtClean="0"/>
              <a:t> http://mirrors.aliyun.com/pypi/simplepip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set </a:t>
            </a:r>
            <a:r>
              <a:rPr lang="en-US" altLang="zh-CN" dirty="0" err="1" smtClean="0"/>
              <a:t>install.trusted</a:t>
            </a:r>
            <a:r>
              <a:rPr lang="en-US" altLang="zh-CN" dirty="0" smtClean="0"/>
              <a:t>-host mirrors.aliyun.com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FC994-1E83-488E-AE81-6D066D8FEB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61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https://docs.anaconda.com/miniconda/ </a:t>
            </a:r>
            <a:r>
              <a:rPr lang="en-US" altLang="zh-CN" b="0" dirty="0" smtClean="0"/>
              <a:t>【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Miniconda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Documentation</a:t>
            </a:r>
            <a:r>
              <a:rPr lang="en-US" altLang="zh-CN" b="0" dirty="0" smtClean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https://blog.csdn.net/u010393510/article/details/130715238 </a:t>
            </a:r>
            <a:r>
              <a:rPr lang="en-US" altLang="zh-CN" b="0" dirty="0" smtClean="0"/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指令无效的问题</a:t>
            </a:r>
            <a:r>
              <a:rPr lang="en-US" altLang="zh-CN" b="0" dirty="0" smtClean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/>
          </a:p>
          <a:p>
            <a:r>
              <a:rPr lang="zh-CN" altLang="en-US" dirty="0" smtClean="0"/>
              <a:t>换源命令：</a:t>
            </a:r>
            <a:r>
              <a:rPr lang="en-US" altLang="zh-CN" dirty="0" smtClean="0"/>
              <a:t>pip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set </a:t>
            </a:r>
            <a:r>
              <a:rPr lang="en-US" altLang="zh-CN" dirty="0" err="1" smtClean="0"/>
              <a:t>global.index-url</a:t>
            </a:r>
            <a:r>
              <a:rPr lang="en-US" altLang="zh-CN" dirty="0" smtClean="0"/>
              <a:t> http://mirrors.aliyun.com/pypi/simplepip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set </a:t>
            </a:r>
            <a:r>
              <a:rPr lang="en-US" altLang="zh-CN" dirty="0" err="1" smtClean="0"/>
              <a:t>install.trusted</a:t>
            </a:r>
            <a:r>
              <a:rPr lang="en-US" altLang="zh-CN" dirty="0" smtClean="0"/>
              <a:t>-host mirrors.aliyun.com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FC994-1E83-488E-AE81-6D066D8FEB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476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FC994-1E83-488E-AE81-6D066D8FEBC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740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FC994-1E83-488E-AE81-6D066D8FEB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96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FC994-1E83-488E-AE81-6D066D8FEB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590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FC994-1E83-488E-AE81-6D066D8FEB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02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FC994-1E83-488E-AE81-6D066D8FEBC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4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540B-47D0-41EF-A079-0302EA46D8BF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816A-8F85-426B-A7E6-BF59A2D5B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4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540B-47D0-41EF-A079-0302EA46D8BF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816A-8F85-426B-A7E6-BF59A2D5B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5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540B-47D0-41EF-A079-0302EA46D8BF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816A-8F85-426B-A7E6-BF59A2D5B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75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540B-47D0-41EF-A079-0302EA46D8BF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816A-8F85-426B-A7E6-BF59A2D5B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6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540B-47D0-41EF-A079-0302EA46D8BF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816A-8F85-426B-A7E6-BF59A2D5B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56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540B-47D0-41EF-A079-0302EA46D8BF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816A-8F85-426B-A7E6-BF59A2D5B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00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540B-47D0-41EF-A079-0302EA46D8BF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816A-8F85-426B-A7E6-BF59A2D5B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8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540B-47D0-41EF-A079-0302EA46D8BF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816A-8F85-426B-A7E6-BF59A2D5B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67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540B-47D0-41EF-A079-0302EA46D8BF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816A-8F85-426B-A7E6-BF59A2D5B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51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540B-47D0-41EF-A079-0302EA46D8BF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816A-8F85-426B-A7E6-BF59A2D5B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15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540B-47D0-41EF-A079-0302EA46D8BF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816A-8F85-426B-A7E6-BF59A2D5B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50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2540B-47D0-41EF-A079-0302EA46D8BF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8816A-8F85-426B-A7E6-BF59A2D5B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1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3737" y="60021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主讲</a:t>
            </a:r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人</a:t>
            </a:r>
            <a:endParaRPr lang="zh-CN" altLang="en-US" dirty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96913" y="4153711"/>
            <a:ext cx="40959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杨柏蔼</a:t>
            </a:r>
            <a:endParaRPr lang="en-US" altLang="zh-CN" sz="3600" dirty="0" smtClean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algn="r"/>
            <a:r>
              <a:rPr lang="zh-CN" altLang="en-US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湖</a:t>
            </a:r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南大学设计艺术学院 </a:t>
            </a:r>
            <a:r>
              <a:rPr lang="en-US" altLang="zh-CN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· </a:t>
            </a:r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博士</a:t>
            </a:r>
            <a:endParaRPr lang="en-US" altLang="zh-CN" dirty="0" smtClean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algn="r"/>
            <a:r>
              <a:rPr lang="zh-CN" altLang="en-US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华</a:t>
            </a:r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为技术有限公司 </a:t>
            </a:r>
            <a:r>
              <a:rPr lang="en-US" altLang="zh-CN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· </a:t>
            </a:r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云服务开发工程师</a:t>
            </a:r>
            <a:endParaRPr lang="en-US" altLang="zh-CN" dirty="0" smtClean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algn="r"/>
            <a:r>
              <a:rPr lang="en-US" altLang="zh-CN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yangboai@hnu.edu.cn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304" y="1488332"/>
            <a:ext cx="2662602" cy="266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37" y="600212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认识</a:t>
            </a:r>
            <a:r>
              <a:rPr lang="en-US" altLang="zh-CN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AI</a:t>
            </a:r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模型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560963" y="135805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94949"/>
                </a:solidFill>
              </a:rPr>
              <a:t>AI</a:t>
            </a:r>
            <a:r>
              <a:rPr lang="zh-CN" altLang="en-US" sz="2400" dirty="0">
                <a:solidFill>
                  <a:srgbClr val="494949"/>
                </a:solidFill>
              </a:rPr>
              <a:t>解决的两种任</a:t>
            </a:r>
            <a:r>
              <a:rPr lang="zh-CN" altLang="en-US" sz="2400" dirty="0" smtClean="0">
                <a:solidFill>
                  <a:srgbClr val="494949"/>
                </a:solidFill>
              </a:rPr>
              <a:t>务</a:t>
            </a:r>
            <a:endParaRPr lang="en-US" altLang="zh-CN" sz="2400" dirty="0" smtClean="0">
              <a:solidFill>
                <a:srgbClr val="494949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494949"/>
                </a:solidFill>
              </a:rPr>
              <a:t>预</a:t>
            </a:r>
            <a:r>
              <a:rPr lang="zh-CN" altLang="en-US" sz="2400" dirty="0">
                <a:solidFill>
                  <a:srgbClr val="494949"/>
                </a:solidFill>
              </a:rPr>
              <a:t>测 </a:t>
            </a:r>
            <a:r>
              <a:rPr lang="en-US" altLang="zh-CN" sz="2400" dirty="0">
                <a:solidFill>
                  <a:srgbClr val="494949"/>
                </a:solidFill>
              </a:rPr>
              <a:t>/ </a:t>
            </a:r>
            <a:r>
              <a:rPr lang="zh-CN" altLang="en-US" sz="2400" dirty="0">
                <a:solidFill>
                  <a:srgbClr val="494949"/>
                </a:solidFill>
              </a:rPr>
              <a:t>生成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94949"/>
                </a:solidFill>
              </a:rPr>
              <a:t>特征工</a:t>
            </a:r>
            <a:r>
              <a:rPr lang="zh-CN" altLang="en-US" sz="2400" dirty="0" smtClean="0">
                <a:solidFill>
                  <a:srgbClr val="494949"/>
                </a:solidFill>
              </a:rPr>
              <a:t>程</a:t>
            </a:r>
            <a:endParaRPr lang="en-US" altLang="zh-CN" sz="2400" dirty="0" smtClean="0">
              <a:solidFill>
                <a:srgbClr val="494949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94949"/>
                </a:solidFill>
              </a:rPr>
              <a:t>图生</a:t>
            </a:r>
            <a:r>
              <a:rPr lang="zh-CN" altLang="en-US" sz="2400" dirty="0" smtClean="0">
                <a:solidFill>
                  <a:srgbClr val="494949"/>
                </a:solidFill>
              </a:rPr>
              <a:t>成大模型</a:t>
            </a:r>
            <a:endParaRPr lang="en-US" altLang="zh-CN" sz="2400" dirty="0" smtClean="0">
              <a:solidFill>
                <a:srgbClr val="494949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494949"/>
                </a:solidFill>
              </a:rPr>
              <a:t>文生成大模型</a:t>
            </a:r>
            <a:endParaRPr lang="zh-CN" altLang="en-US" sz="2400" dirty="0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985357" y="1536971"/>
            <a:ext cx="10158579" cy="2600211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endParaRPr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95821" y="1226700"/>
            <a:ext cx="4173147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7"/>
              </a:lnSpc>
            </a:pPr>
            <a:r>
              <a:rPr lang="en-US" sz="3398" b="1" dirty="0" err="1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 Bold"/>
                <a:sym typeface="思源黑体 1 Bold"/>
              </a:rPr>
              <a:t>ComfyUI</a:t>
            </a:r>
            <a:endParaRPr lang="en-US" sz="3398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1 Bold"/>
              <a:sym typeface="思源黑体 1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768322" y="1968000"/>
            <a:ext cx="8582735" cy="1744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1999" dirty="0" err="1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ComfyUI</a:t>
            </a:r>
            <a:r>
              <a:rPr lang="en-US" sz="1999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 是一个</a:t>
            </a:r>
            <a:r>
              <a:rPr lang="en-US" sz="1999" b="1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节点化工作流</a:t>
            </a:r>
            <a:r>
              <a:rPr lang="en-US" sz="1999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运行平台，具有高度模块化和灵活性。用户可以使用其自带的或网络上下载的节点进行连接，构建自定义工作流，根据设置的参数和输入的图片，视频，提示词等，实时预览每个节点的输出，进行生成。它支持多种模型和插件，主要用于图片以及视频的生成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23737" y="600212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认识</a:t>
            </a:r>
            <a:r>
              <a:rPr lang="en-US" altLang="zh-CN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AI</a:t>
            </a:r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模型</a:t>
            </a:r>
          </a:p>
        </p:txBody>
      </p:sp>
      <p:sp>
        <p:nvSpPr>
          <p:cNvPr id="21" name="矩形 20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7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37" y="6002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实操</a:t>
            </a:r>
            <a:endParaRPr lang="zh-CN" altLang="en-US" dirty="0" smtClean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53310" y="981020"/>
            <a:ext cx="101848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ComfyUI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建工作流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行工作流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23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985357" y="1536971"/>
            <a:ext cx="10158579" cy="2600211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endParaRPr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95821" y="1226700"/>
            <a:ext cx="4173147" cy="498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7"/>
              </a:lnSpc>
            </a:pPr>
            <a:r>
              <a:rPr lang="en-US" altLang="zh-CN" sz="3398" b="1" dirty="0" err="1" smtClean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 Bold"/>
                <a:sym typeface="思源黑体 1 Bold"/>
              </a:rPr>
              <a:t>Ollama</a:t>
            </a:r>
            <a:endParaRPr lang="en-US" sz="3398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1 Bold"/>
              <a:sym typeface="思源黑体 1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768322" y="1968000"/>
            <a:ext cx="8582735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altLang="zh-CN" sz="1999" dirty="0" err="1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Ollama</a:t>
            </a:r>
            <a:r>
              <a:rPr lang="en-US" altLang="zh-CN" sz="1999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 </a:t>
            </a:r>
            <a:r>
              <a:rPr lang="zh-CN" altLang="en-US" sz="1999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是一个轻量级且可扩展</a:t>
            </a:r>
            <a:r>
              <a:rPr lang="zh-CN" altLang="en-US" sz="1999" dirty="0" smtClean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的</a:t>
            </a:r>
            <a:r>
              <a:rPr lang="zh-CN" altLang="en-US" sz="1999" b="1" dirty="0" smtClean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大语言模型引擎</a:t>
            </a:r>
            <a:r>
              <a:rPr lang="zh-CN" altLang="en-US" sz="1999" dirty="0" smtClean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，</a:t>
            </a:r>
            <a:r>
              <a:rPr lang="zh-CN" altLang="en-US" sz="1999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用于在本地计算机上构建和运行语言模型。它提供了一个简单易用的 </a:t>
            </a:r>
            <a:r>
              <a:rPr lang="en-US" altLang="zh-CN" sz="1999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API</a:t>
            </a:r>
            <a:r>
              <a:rPr lang="zh-CN" altLang="en-US" sz="1999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，用于创建、运行和管理模型，并附带了一个预构建的模型库，方便用户在各种应用程序中快速部署</a:t>
            </a:r>
            <a:endParaRPr lang="en-US" sz="1999" dirty="0">
              <a:solidFill>
                <a:srgbClr val="100F0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1"/>
              <a:sym typeface="思源黑体 1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3737" y="600212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认识</a:t>
            </a:r>
            <a:r>
              <a:rPr lang="en-US" altLang="zh-CN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AI</a:t>
            </a:r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模型</a:t>
            </a:r>
          </a:p>
        </p:txBody>
      </p:sp>
      <p:sp>
        <p:nvSpPr>
          <p:cNvPr id="21" name="矩形 20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37" y="6002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实操</a:t>
            </a:r>
            <a:endParaRPr lang="zh-CN" altLang="en-US" dirty="0" smtClean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3737" y="313464"/>
            <a:ext cx="117213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提示词书写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帮我写一篇关于人工智能的文章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请为一篇</a:t>
            </a:r>
            <a:r>
              <a:rPr lang="zh-CN" altLang="en-US" b="1" dirty="0"/>
              <a:t>面向科技行业从业者</a:t>
            </a:r>
            <a:r>
              <a:rPr lang="zh-CN" altLang="en-US" dirty="0"/>
              <a:t>的文章撰写一个开头段落。文章的主题是</a:t>
            </a:r>
            <a:r>
              <a:rPr lang="zh-CN" altLang="en-US" b="1" dirty="0"/>
              <a:t>人工智能在医疗行业</a:t>
            </a:r>
            <a:r>
              <a:rPr lang="zh-CN" altLang="en-US" dirty="0"/>
              <a:t>的应用，目标是</a:t>
            </a:r>
            <a:r>
              <a:rPr lang="zh-CN" altLang="en-US" b="1" dirty="0"/>
              <a:t>介绍其现状和未来潜力</a:t>
            </a:r>
            <a:r>
              <a:rPr lang="zh-CN" altLang="en-US" dirty="0"/>
              <a:t>。请使用</a:t>
            </a:r>
            <a:r>
              <a:rPr lang="zh-CN" altLang="en-US" b="1" dirty="0"/>
              <a:t>专业、客观</a:t>
            </a:r>
            <a:r>
              <a:rPr lang="zh-CN" altLang="en-US" dirty="0"/>
              <a:t>的语气，风格上</a:t>
            </a:r>
            <a:r>
              <a:rPr lang="zh-CN" altLang="en-US" b="1" dirty="0"/>
              <a:t>符合科技行业报告</a:t>
            </a:r>
            <a:r>
              <a:rPr lang="zh-CN" altLang="en-US" dirty="0"/>
              <a:t>的规范。输出</a:t>
            </a:r>
            <a:r>
              <a:rPr lang="zh-CN" altLang="en-US" b="1" dirty="0"/>
              <a:t>内容控制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150</a:t>
            </a:r>
            <a:r>
              <a:rPr lang="zh-CN" altLang="en-US" b="1" dirty="0" smtClean="0"/>
              <a:t>字以</a:t>
            </a:r>
            <a:r>
              <a:rPr lang="zh-CN" altLang="en-US" b="1" dirty="0"/>
              <a:t>内</a:t>
            </a:r>
            <a:r>
              <a:rPr lang="zh-CN" altLang="en-US" dirty="0" smtClean="0"/>
              <a:t>。</a:t>
            </a:r>
            <a:endParaRPr lang="en-US" altLang="zh-CN" sz="2400" dirty="0" smtClean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043" y="2994207"/>
            <a:ext cx="86512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CO-STAR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提示词规则是一种结构化的方法，用于构建有效的提示词，以帮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助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成更准确、相关的内容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（上下文）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：提供任务的背景信息，帮助模型理解具体场景。</a:t>
            </a:r>
          </a:p>
          <a:p>
            <a:pPr fontAlgn="base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Objective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（目标）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：明确说明希望模型完成的具体任务或目标。</a:t>
            </a:r>
          </a:p>
          <a:p>
            <a:pPr fontAlgn="base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（风格）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：指定生成内容的写作风格，例如模仿特定人物或符合行业标准。</a:t>
            </a:r>
          </a:p>
          <a:p>
            <a:pPr fontAlgn="base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Tone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（语气）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：设定回答的情感色彩，如正式、幽默或鼓舞人心。</a:t>
            </a:r>
          </a:p>
          <a:p>
            <a:pPr fontAlgn="base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Audience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（受众）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：明确目标受众，使内容适合其知识水平和需求。</a:t>
            </a:r>
          </a:p>
          <a:p>
            <a:pPr fontAlgn="base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（响应）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：规定输出的格式或结构，例如字数、格式或内容类型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9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37" y="6002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实操</a:t>
            </a:r>
            <a:endParaRPr lang="zh-CN" altLang="en-US" dirty="0" smtClean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53310" y="981020"/>
            <a:ext cx="101848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通过脚本调用</a:t>
            </a:r>
            <a:r>
              <a:rPr lang="en-US" altLang="zh-CN" sz="2400" dirty="0" err="1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Ollama</a:t>
            </a:r>
            <a:endParaRPr lang="en-US" altLang="zh-CN" sz="2400" dirty="0" smtClean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Ollama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Qwen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400" dirty="0" smtClean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1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D33B6-7DE0-D73E-472D-7210545EF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24525" y="511577"/>
            <a:ext cx="3219342" cy="4877875"/>
            <a:chOff x="736601" y="702527"/>
            <a:chExt cx="3219342" cy="4877875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3757F128-DBDA-A325-8600-A51F073FB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601" y="702527"/>
              <a:ext cx="2965343" cy="4042231"/>
            </a:xfrm>
            <a:prstGeom prst="rect">
              <a:avLst/>
            </a:prstGeom>
          </p:spPr>
        </p:pic>
        <p:sp>
          <p:nvSpPr>
            <p:cNvPr id="44" name="TextBox 19">
              <a:extLst>
                <a:ext uri="{FF2B5EF4-FFF2-40B4-BE49-F238E27FC236}">
                  <a16:creationId xmlns:a16="http://schemas.microsoft.com/office/drawing/2014/main" id="{DB322A68-BACB-5243-DFF0-C9AA9F47DB96}"/>
                </a:ext>
              </a:extLst>
            </p:cNvPr>
            <p:cNvSpPr txBox="1"/>
            <p:nvPr/>
          </p:nvSpPr>
          <p:spPr>
            <a:xfrm>
              <a:off x="736601" y="4666562"/>
              <a:ext cx="3219342" cy="9138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808"/>
                </a:lnSpc>
              </a:pP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魏</a:t>
              </a: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莹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莹</a:t>
              </a: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博士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：</a:t>
              </a:r>
              <a:endParaRPr lang="en-US" altLang="zh-CN" sz="2000" dirty="0" smtClean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  <a:p>
              <a:pPr algn="ctr">
                <a:lnSpc>
                  <a:spcPts val="3808"/>
                </a:lnSpc>
              </a:pP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大</a:t>
              </a: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模型</a:t>
              </a:r>
              <a:r>
                <a:rPr lang="en-US" altLang="zh-CN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RAG</a:t>
              </a:r>
              <a:endParaRPr lang="en-US" sz="2000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13362" y="685800"/>
            <a:ext cx="2641600" cy="4711731"/>
            <a:chOff x="4724400" y="685800"/>
            <a:chExt cx="2641600" cy="4711731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CC17E8B0-B63F-2E52-9C5C-F0101A04F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685800"/>
              <a:ext cx="2641600" cy="3600917"/>
            </a:xfrm>
            <a:prstGeom prst="rect">
              <a:avLst/>
            </a:prstGeom>
          </p:spPr>
        </p:pic>
        <p:sp>
          <p:nvSpPr>
            <p:cNvPr id="45" name="TextBox 19">
              <a:extLst>
                <a:ext uri="{FF2B5EF4-FFF2-40B4-BE49-F238E27FC236}">
                  <a16:creationId xmlns:a16="http://schemas.microsoft.com/office/drawing/2014/main" id="{CB00530E-CF1C-6397-1436-F92CA7023D6D}"/>
                </a:ext>
              </a:extLst>
            </p:cNvPr>
            <p:cNvSpPr txBox="1"/>
            <p:nvPr/>
          </p:nvSpPr>
          <p:spPr>
            <a:xfrm>
              <a:off x="4787646" y="4422905"/>
              <a:ext cx="2515107" cy="9746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808"/>
                </a:lnSpc>
              </a:pP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焦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宇硕士：</a:t>
              </a:r>
              <a:endParaRPr lang="en-US" altLang="zh-CN" sz="2000" dirty="0" smtClean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  <a:p>
              <a:pPr algn="ctr">
                <a:lnSpc>
                  <a:spcPts val="3808"/>
                </a:lnSpc>
              </a:pP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数</a:t>
              </a: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字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人</a:t>
              </a: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数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字资产生成</a:t>
              </a:r>
              <a:endParaRPr lang="en-US" sz="2000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002881" y="511577"/>
            <a:ext cx="2899433" cy="4687486"/>
            <a:chOff x="8006558" y="502788"/>
            <a:chExt cx="2899433" cy="4687486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A036B063-5BF4-46A7-6E89-FC4630248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6558" y="502788"/>
              <a:ext cx="2899433" cy="3956517"/>
            </a:xfrm>
            <a:prstGeom prst="rect">
              <a:avLst/>
            </a:prstGeom>
          </p:spPr>
        </p:pic>
        <p:sp>
          <p:nvSpPr>
            <p:cNvPr id="47" name="TextBox 19">
              <a:extLst>
                <a:ext uri="{FF2B5EF4-FFF2-40B4-BE49-F238E27FC236}">
                  <a16:creationId xmlns:a16="http://schemas.microsoft.com/office/drawing/2014/main" id="{49A83B39-0EA2-CFD1-1685-297726BEF8F4}"/>
                </a:ext>
              </a:extLst>
            </p:cNvPr>
            <p:cNvSpPr txBox="1"/>
            <p:nvPr/>
          </p:nvSpPr>
          <p:spPr>
            <a:xfrm>
              <a:off x="8290605" y="4215648"/>
              <a:ext cx="2590800" cy="9746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808"/>
                </a:lnSpc>
              </a:pP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曾家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伟硕士：</a:t>
              </a:r>
              <a:endParaRPr lang="en-US" altLang="zh-CN" sz="2000" dirty="0" smtClean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  <a:p>
              <a:pPr algn="ctr">
                <a:lnSpc>
                  <a:spcPts val="3808"/>
                </a:lnSpc>
              </a:pP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自</a:t>
              </a: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动化工作流生成</a:t>
              </a:r>
              <a:endParaRPr lang="en-US" sz="2000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8294" y="926874"/>
            <a:ext cx="2473361" cy="4002179"/>
            <a:chOff x="8737431" y="2952048"/>
            <a:chExt cx="2473361" cy="400217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CA7D26D-A459-73B9-8BA6-ED685BB9B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7431" y="2952048"/>
              <a:ext cx="2473361" cy="3256385"/>
            </a:xfrm>
            <a:prstGeom prst="rect">
              <a:avLst/>
            </a:prstGeom>
          </p:spPr>
        </p:pic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3A0CB4D7-1D9D-286B-1B43-937E6972FA99}"/>
                </a:ext>
              </a:extLst>
            </p:cNvPr>
            <p:cNvSpPr txBox="1"/>
            <p:nvPr/>
          </p:nvSpPr>
          <p:spPr>
            <a:xfrm>
              <a:off x="9359396" y="6519621"/>
              <a:ext cx="1209554" cy="43460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3808"/>
                </a:lnSpc>
              </a:pP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田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洋</a:t>
              </a: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老师</a:t>
              </a:r>
              <a:endParaRPr lang="en-US" sz="2000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0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00992" y="987070"/>
            <a:ext cx="2184400" cy="4019310"/>
            <a:chOff x="6538910" y="2570576"/>
            <a:chExt cx="2184400" cy="401931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6AF4658-6BB0-0BB2-662E-D6161ACF9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8910" y="2570576"/>
              <a:ext cx="2184400" cy="2897554"/>
            </a:xfrm>
            <a:prstGeom prst="rect">
              <a:avLst/>
            </a:prstGeom>
          </p:spPr>
        </p:pic>
        <p:sp>
          <p:nvSpPr>
            <p:cNvPr id="6" name="TextBox 19">
              <a:extLst>
                <a:ext uri="{FF2B5EF4-FFF2-40B4-BE49-F238E27FC236}">
                  <a16:creationId xmlns:a16="http://schemas.microsoft.com/office/drawing/2014/main" id="{B769321C-655D-EB52-F9F6-BC6C664DC102}"/>
                </a:ext>
              </a:extLst>
            </p:cNvPr>
            <p:cNvSpPr txBox="1"/>
            <p:nvPr/>
          </p:nvSpPr>
          <p:spPr>
            <a:xfrm>
              <a:off x="6610700" y="5615260"/>
              <a:ext cx="1874252" cy="9746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808"/>
                </a:lnSpc>
              </a:pP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周丰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波</a:t>
              </a:r>
              <a:r>
                <a:rPr lang="en-US" altLang="zh-CN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:</a:t>
              </a:r>
            </a:p>
            <a:p>
              <a:pPr algn="ctr">
                <a:lnSpc>
                  <a:spcPts val="3808"/>
                </a:lnSpc>
              </a:pP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数字人软件架构</a:t>
              </a:r>
              <a:endParaRPr lang="en-US" sz="2000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297574" y="765034"/>
            <a:ext cx="2441190" cy="4250639"/>
            <a:chOff x="825187" y="2614491"/>
            <a:chExt cx="2441190" cy="425063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A68E8AC-C271-8675-E630-CD1ABA626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187" y="2614491"/>
              <a:ext cx="2441190" cy="3328720"/>
            </a:xfrm>
            <a:prstGeom prst="rect">
              <a:avLst/>
            </a:prstGeom>
          </p:spPr>
        </p:pic>
        <p:sp>
          <p:nvSpPr>
            <p:cNvPr id="9" name="TextBox 19">
              <a:extLst>
                <a:ext uri="{FF2B5EF4-FFF2-40B4-BE49-F238E27FC236}">
                  <a16:creationId xmlns:a16="http://schemas.microsoft.com/office/drawing/2014/main" id="{E27BB351-121A-73BD-7E78-D8E1F019C7FD}"/>
                </a:ext>
              </a:extLst>
            </p:cNvPr>
            <p:cNvSpPr txBox="1"/>
            <p:nvPr/>
          </p:nvSpPr>
          <p:spPr>
            <a:xfrm>
              <a:off x="825187" y="5951290"/>
              <a:ext cx="2441190" cy="9138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808"/>
                </a:lnSpc>
              </a:pP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冯玉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坤：</a:t>
              </a:r>
              <a:endParaRPr lang="en-US" altLang="zh-CN" sz="2000" dirty="0" smtClean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  <a:p>
              <a:pPr algn="ctr">
                <a:lnSpc>
                  <a:spcPts val="3808"/>
                </a:lnSpc>
              </a:pP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多模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态大模型</a:t>
              </a:r>
              <a:endParaRPr lang="en-US" sz="2000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77431" y="881817"/>
            <a:ext cx="2319048" cy="4133856"/>
            <a:chOff x="11391618" y="72548"/>
            <a:chExt cx="2319048" cy="413385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01C465F-45F3-C2ED-492D-BF4F131EE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1618" y="72548"/>
              <a:ext cx="2310984" cy="3108060"/>
            </a:xfrm>
            <a:prstGeom prst="rect">
              <a:avLst/>
            </a:prstGeom>
          </p:spPr>
        </p:pic>
        <p:sp>
          <p:nvSpPr>
            <p:cNvPr id="10" name="TextBox 19">
              <a:extLst>
                <a:ext uri="{FF2B5EF4-FFF2-40B4-BE49-F238E27FC236}">
                  <a16:creationId xmlns:a16="http://schemas.microsoft.com/office/drawing/2014/main" id="{64E1DB79-AC8E-DE63-DEBF-68EF9C1D75BC}"/>
                </a:ext>
              </a:extLst>
            </p:cNvPr>
            <p:cNvSpPr txBox="1"/>
            <p:nvPr/>
          </p:nvSpPr>
          <p:spPr>
            <a:xfrm>
              <a:off x="11399682" y="3284485"/>
              <a:ext cx="2310984" cy="921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808"/>
                </a:lnSpc>
              </a:pP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刘旻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昊：</a:t>
              </a:r>
              <a:endParaRPr lang="en-US" altLang="zh-CN" sz="2000" dirty="0" smtClean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  <a:p>
              <a:pPr algn="ctr">
                <a:lnSpc>
                  <a:spcPts val="3808"/>
                </a:lnSpc>
              </a:pPr>
              <a:r>
                <a:rPr lang="en-US" altLang="zh-CN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AI+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心理学大模型</a:t>
              </a:r>
              <a:endParaRPr lang="en-US" sz="2000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378423" y="927614"/>
            <a:ext cx="2205977" cy="3994177"/>
            <a:chOff x="11220596" y="3429002"/>
            <a:chExt cx="2205977" cy="399417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C1D27F4-0CCF-E8A3-2448-94656994E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0596" y="3429002"/>
              <a:ext cx="2205977" cy="2947375"/>
            </a:xfrm>
            <a:prstGeom prst="rect">
              <a:avLst/>
            </a:prstGeom>
          </p:spPr>
        </p:pic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id="{0357E61D-E7D8-33E9-5374-F01F3B9E300A}"/>
                </a:ext>
              </a:extLst>
            </p:cNvPr>
            <p:cNvSpPr txBox="1"/>
            <p:nvPr/>
          </p:nvSpPr>
          <p:spPr>
            <a:xfrm>
              <a:off x="11220596" y="6509339"/>
              <a:ext cx="2205977" cy="9138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808"/>
                </a:lnSpc>
              </a:pP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彭嘉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湃：</a:t>
              </a:r>
              <a:endParaRPr lang="en-US" altLang="zh-CN" sz="2000" dirty="0" smtClean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  <a:p>
              <a:pPr algn="ctr">
                <a:lnSpc>
                  <a:spcPts val="3808"/>
                </a:lnSpc>
              </a:pP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数字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人无人直播</a:t>
              </a:r>
              <a:endParaRPr lang="en-US" sz="2000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6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FD2AF-9DC3-1B9C-E71B-A9E057B54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8243242" y="957701"/>
            <a:ext cx="2521222" cy="4288945"/>
            <a:chOff x="4382209" y="2485930"/>
            <a:chExt cx="2521222" cy="4288945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C1BB3CD7-8F46-8C78-420A-18D9C8A1B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09" y="2485930"/>
              <a:ext cx="2521222" cy="3436824"/>
            </a:xfrm>
            <a:prstGeom prst="rect">
              <a:avLst/>
            </a:prstGeom>
          </p:spPr>
        </p:pic>
        <p:sp>
          <p:nvSpPr>
            <p:cNvPr id="6" name="TextBox 19">
              <a:extLst>
                <a:ext uri="{FF2B5EF4-FFF2-40B4-BE49-F238E27FC236}">
                  <a16:creationId xmlns:a16="http://schemas.microsoft.com/office/drawing/2014/main" id="{D5123A60-B97A-507A-DA46-1E572A3FE8B5}"/>
                </a:ext>
              </a:extLst>
            </p:cNvPr>
            <p:cNvSpPr txBox="1"/>
            <p:nvPr/>
          </p:nvSpPr>
          <p:spPr>
            <a:xfrm>
              <a:off x="4382209" y="5800249"/>
              <a:ext cx="2521222" cy="9746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808"/>
                </a:lnSpc>
              </a:pP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雷贝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贝：</a:t>
              </a:r>
              <a:endParaRPr lang="en-US" altLang="zh-CN" sz="2000" dirty="0" smtClean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  <a:p>
              <a:pPr algn="ctr">
                <a:lnSpc>
                  <a:spcPts val="3808"/>
                </a:lnSpc>
              </a:pP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自动化文献计量</a:t>
              </a:r>
              <a:endParaRPr lang="en-US" sz="2000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45917" y="1408358"/>
            <a:ext cx="2435313" cy="3798943"/>
            <a:chOff x="1458415" y="2947790"/>
            <a:chExt cx="2435313" cy="3798943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3CCB28A3-423C-81B9-BCCD-3D119DE2C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415" y="2947790"/>
              <a:ext cx="2435313" cy="2552568"/>
            </a:xfrm>
            <a:prstGeom prst="rect">
              <a:avLst/>
            </a:prstGeom>
          </p:spPr>
        </p:pic>
        <p:sp>
          <p:nvSpPr>
            <p:cNvPr id="9" name="TextBox 19">
              <a:extLst>
                <a:ext uri="{FF2B5EF4-FFF2-40B4-BE49-F238E27FC236}">
                  <a16:creationId xmlns:a16="http://schemas.microsoft.com/office/drawing/2014/main" id="{0E1DFC7A-2353-A314-EAA7-22716CF0D245}"/>
                </a:ext>
              </a:extLst>
            </p:cNvPr>
            <p:cNvSpPr txBox="1"/>
            <p:nvPr/>
          </p:nvSpPr>
          <p:spPr>
            <a:xfrm>
              <a:off x="1458415" y="5832893"/>
              <a:ext cx="2435313" cy="9138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808"/>
                </a:lnSpc>
              </a:pP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王子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矜：</a:t>
              </a:r>
              <a:r>
                <a:rPr lang="en-US" altLang="zh-CN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/>
              </a:r>
              <a:br>
                <a:rPr lang="en-US" altLang="zh-CN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</a:br>
              <a:r>
                <a:rPr lang="en-US" altLang="zh-CN" sz="2000" dirty="0" err="1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ComfyUI</a:t>
              </a: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工作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流</a:t>
              </a:r>
              <a:endParaRPr lang="en-US" altLang="zh-CN" sz="2000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62558" y="1137186"/>
            <a:ext cx="2321347" cy="4109460"/>
            <a:chOff x="2401230" y="3209054"/>
            <a:chExt cx="2321347" cy="4109460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58F99D0-3A06-5EBF-DECF-64DB5C296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230" y="3209054"/>
              <a:ext cx="2321347" cy="3168617"/>
            </a:xfrm>
            <a:prstGeom prst="rect">
              <a:avLst/>
            </a:prstGeom>
          </p:spPr>
        </p:pic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id="{FE9161CC-CF1B-10B6-3CE1-708CB25D4823}"/>
                </a:ext>
              </a:extLst>
            </p:cNvPr>
            <p:cNvSpPr txBox="1"/>
            <p:nvPr/>
          </p:nvSpPr>
          <p:spPr>
            <a:xfrm>
              <a:off x="2401230" y="6343888"/>
              <a:ext cx="2321347" cy="9746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808"/>
                </a:lnSpc>
              </a:pPr>
              <a:r>
                <a:rPr lang="zh-CN" altLang="en-US" sz="2000" dirty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彭婷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婷：</a:t>
              </a:r>
              <a:endParaRPr lang="en-US" altLang="zh-CN" sz="2000" dirty="0" smtClean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  <a:p>
              <a:pPr algn="ctr">
                <a:lnSpc>
                  <a:spcPts val="3808"/>
                </a:lnSpc>
              </a:pPr>
              <a:r>
                <a:rPr lang="en-US" altLang="zh-CN" sz="2000" dirty="0" err="1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ComfyUI</a:t>
              </a:r>
              <a:r>
                <a:rPr lang="zh-CN" altLang="en-US" sz="2000" dirty="0" smtClean="0">
                  <a:solidFill>
                    <a:srgbClr val="100F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"/>
                  <a:sym typeface="思源黑体 1"/>
                </a:rPr>
                <a:t>工作流</a:t>
              </a:r>
              <a:endParaRPr lang="en-US" sz="2000" dirty="0">
                <a:solidFill>
                  <a:srgbClr val="100F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1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37" y="60021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认识环境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14398" y="640552"/>
            <a:ext cx="105156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 smtClean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厨房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来类比：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物理机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：主板（</a:t>
            </a:r>
            <a:r>
              <a:rPr lang="en-US" altLang="zh-CN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、总线）、磁盘、内存、网卡、声卡等；（毛胚房的厨房，有墙、水电管线）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：硬件驱动程序、系统管理软件、应用程序、开发环境软件；（精装后的厨房，有冰箱、烤箱、微波炉、灶台）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：代码的编译</a:t>
            </a:r>
            <a:r>
              <a:rPr lang="en-US" altLang="zh-CN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运行环境；（厨房的灶台）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：因某种需要，在当前操作系统之上，再运行一个模拟的计算机（有的家庭，要给自家小孩模拟的一个儿童版厨房，水电管线、冰箱灶台可以造一个微缩版的）</a:t>
            </a:r>
            <a:endParaRPr lang="zh-CN" altLang="en-US" sz="2400" dirty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2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37" y="60021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认识环境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53310" y="981020"/>
            <a:ext cx="101848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要知识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 </a:t>
            </a:r>
            <a:r>
              <a:rPr lang="en-US" altLang="zh-CN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 </a:t>
            </a:r>
            <a:r>
              <a:rPr lang="en-US" altLang="zh-CN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tab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键补全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命令行终端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命令行终端</a:t>
            </a:r>
            <a:endParaRPr lang="en-US" altLang="zh-CN" sz="2400" dirty="0" smtClean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2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37" y="6002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实操</a:t>
            </a:r>
            <a:endParaRPr lang="zh-CN" altLang="en-US" dirty="0" smtClean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53310" y="981020"/>
            <a:ext cx="101848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ython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en-US" altLang="zh-CN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python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荐安装 </a:t>
            </a:r>
            <a:r>
              <a:rPr lang="en-US" altLang="zh-CN" sz="2400" dirty="0" err="1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miniconda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</a:t>
            </a:r>
            <a:r>
              <a:rPr lang="en-US" altLang="zh-CN" sz="2400" dirty="0" err="1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包管理（更换软件源）</a:t>
            </a:r>
            <a:endParaRPr lang="en-US" altLang="zh-CN" sz="2400" dirty="0" smtClean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标注 3"/>
          <p:cNvSpPr/>
          <p:nvPr/>
        </p:nvSpPr>
        <p:spPr>
          <a:xfrm>
            <a:off x="6488349" y="2665378"/>
            <a:ext cx="4649821" cy="1449421"/>
          </a:xfrm>
          <a:prstGeom prst="wedgeRectCallout">
            <a:avLst>
              <a:gd name="adj1" fmla="val -70370"/>
              <a:gd name="adj2" fmla="val -5830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一台机器只能有一个版本的</a:t>
            </a:r>
            <a:r>
              <a:rPr lang="en-US" altLang="zh-CN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python</a:t>
            </a:r>
          </a:p>
          <a:p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那么当</a:t>
            </a:r>
            <a:r>
              <a:rPr lang="en-US" altLang="zh-CN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python</a:t>
            </a:r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的包互相有</a:t>
            </a:r>
            <a:r>
              <a:rPr lang="zh-CN" altLang="en-US" b="1" u="sng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版本冲突</a:t>
            </a:r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怎么办？</a:t>
            </a:r>
            <a:endParaRPr lang="zh-CN" altLang="en-US" dirty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71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3737" y="60021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认识网络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15028" y="1233570"/>
            <a:ext cx="10251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认识网络 </a:t>
            </a:r>
            <a:r>
              <a:rPr lang="en-US" altLang="zh-CN" sz="24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(9:30 - 11:30)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网络用于连通两个计算机以交换信息</a:t>
            </a:r>
            <a:endParaRPr lang="en-US" altLang="zh-CN" sz="2400" dirty="0" smtClean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 smtClean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寄件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来类比：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网络地址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：发送方，接收方，请求</a:t>
            </a:r>
            <a:r>
              <a:rPr lang="en-US" altLang="zh-CN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响应（寄件地址和收件地址）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网络协议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：网络协议层次（快件的包装的层次）</a:t>
            </a:r>
          </a:p>
        </p:txBody>
      </p:sp>
    </p:spTree>
    <p:extLst>
      <p:ext uri="{BB962C8B-B14F-4D97-AF65-F5344CB8AC3E}">
        <p14:creationId xmlns:p14="http://schemas.microsoft.com/office/powerpoint/2010/main" val="166997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37" y="60021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认识环境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53310" y="981020"/>
            <a:ext cx="101848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要知识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域名、</a:t>
            </a:r>
            <a:r>
              <a:rPr lang="en-US" altLang="zh-CN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地址、端口</a:t>
            </a:r>
            <a:endParaRPr lang="en-US" altLang="zh-CN" sz="2400" dirty="0" smtClean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DevTools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素、控制台、网络</a:t>
            </a:r>
            <a:endParaRPr lang="en-US" altLang="zh-CN" sz="2400" dirty="0" smtClean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9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37" y="6002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实操</a:t>
            </a:r>
            <a:endParaRPr lang="zh-CN" altLang="en-US" dirty="0" smtClean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53310" y="981020"/>
            <a:ext cx="101848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爬虫技术实战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八爪鱼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论文自动抓取工具</a:t>
            </a:r>
            <a:endParaRPr lang="en-US" altLang="zh-CN" sz="2400" dirty="0" smtClean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30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3737" y="600212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钉钉进步体" panose="00020600040101010101" pitchFamily="18" charset="-122"/>
                <a:ea typeface="钉钉进步体" panose="00020600040101010101" pitchFamily="18" charset="-122"/>
              </a:rPr>
              <a:t>认识社区与工具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19200" y="1521293"/>
            <a:ext cx="9441084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Hugging Face /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Civitai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LibLibAI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Bilibili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Youtube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博客园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小红书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简书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掘金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CSDN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Figma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3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37" y="6002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实操</a:t>
            </a:r>
            <a:endParaRPr lang="zh-CN" altLang="en-US" dirty="0" smtClean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63055"/>
            <a:ext cx="126459" cy="44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53310" y="981020"/>
            <a:ext cx="10184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</a:t>
            </a:r>
            <a:r>
              <a:rPr lang="en-US" altLang="zh-CN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dirty="0" smtClean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2400" dirty="0" smtClean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2400" dirty="0" err="1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HuggingFace</a:t>
            </a:r>
            <a:r>
              <a:rPr lang="en-US" altLang="zh-CN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400" dirty="0" smtClean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35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1304</Words>
  <Application>Microsoft Office PowerPoint</Application>
  <PresentationFormat>宽屏</PresentationFormat>
  <Paragraphs>123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钉钉进步体</vt:lpstr>
      <vt:lpstr>思源黑体 1</vt:lpstr>
      <vt:lpstr>思源黑体 1 Bold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Y-boy</dc:creator>
  <cp:lastModifiedBy>Y-boy</cp:lastModifiedBy>
  <cp:revision>20</cp:revision>
  <dcterms:created xsi:type="dcterms:W3CDTF">2025-02-21T07:12:52Z</dcterms:created>
  <dcterms:modified xsi:type="dcterms:W3CDTF">2025-02-22T08:02:06Z</dcterms:modified>
</cp:coreProperties>
</file>