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21" r:id="rId2"/>
    <p:sldId id="265" r:id="rId3"/>
    <p:sldId id="263" r:id="rId4"/>
    <p:sldId id="322" r:id="rId5"/>
    <p:sldId id="286" r:id="rId6"/>
    <p:sldId id="324" r:id="rId7"/>
    <p:sldId id="294" r:id="rId8"/>
    <p:sldId id="325" r:id="rId9"/>
    <p:sldId id="297" r:id="rId10"/>
    <p:sldId id="326" r:id="rId11"/>
    <p:sldId id="309" r:id="rId12"/>
    <p:sldId id="329" r:id="rId13"/>
    <p:sldId id="328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DD2"/>
    <a:srgbClr val="504D4E"/>
    <a:srgbClr val="00B0F0"/>
    <a:srgbClr val="222222"/>
    <a:srgbClr val="3E3E3E"/>
    <a:srgbClr val="C8CFD1"/>
    <a:srgbClr val="F5F5F7"/>
    <a:srgbClr val="CACFD2"/>
    <a:srgbClr val="262526"/>
    <a:srgbClr val="C8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256" autoAdjust="0"/>
  </p:normalViewPr>
  <p:slideViewPr>
    <p:cSldViewPr snapToGrid="0">
      <p:cViewPr varScale="1">
        <p:scale>
          <a:sx n="79" d="100"/>
          <a:sy n="79" d="100"/>
        </p:scale>
        <p:origin x="864" y="67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A863-9884-4D72-B301-A28A11692BCF}" type="datetimeFigureOut">
              <a:rPr lang="zh-CN" altLang="en-US" smtClean="0"/>
              <a:t>2021-11-14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1C43E-5DB1-4739-BD7F-A013DABC0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66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9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5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5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9EF0625-5EE0-4328-874F-B11C4D995AA1}" type="datetimeFigureOut">
              <a:rPr lang="zh-CN" altLang="en-US" smtClean="0"/>
              <a:t>2021-11-14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5E05DFF-E77D-4A9C-9F30-0B9E92F10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3.wdp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782" y="-1"/>
            <a:ext cx="4590143" cy="68852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953699" y="1516638"/>
            <a:ext cx="6820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词云图分析报告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112855" y="3091181"/>
            <a:ext cx="450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阿里云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腾讯云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华为云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高频词分析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4785753" y="2924770"/>
            <a:ext cx="5156376" cy="45719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74393" y="5008243"/>
            <a:ext cx="23969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指导老师：李昕昕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1726D5-D18C-4157-B74A-417B0FDED0D4}"/>
              </a:ext>
            </a:extLst>
          </p:cNvPr>
          <p:cNvGrpSpPr/>
          <p:nvPr/>
        </p:nvGrpSpPr>
        <p:grpSpPr>
          <a:xfrm>
            <a:off x="4952569" y="3791387"/>
            <a:ext cx="4607957" cy="739472"/>
            <a:chOff x="4952569" y="3723291"/>
            <a:chExt cx="4607957" cy="7394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A55F874-778F-4DEB-A106-DFD3E893B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80144" y1="39333" x2="81227" y2="54667"/>
                          <a14:foregroundMark x1="57762" y1="52000" x2="50903" y2="4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569" y="3778456"/>
              <a:ext cx="1263687" cy="6843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26BEA0-E076-4718-9373-46BB231CA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14" b="89848" l="10000" r="90000">
                          <a14:foregroundMark x1="42333" y1="10660" x2="49667" y2="76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635" y="3723291"/>
              <a:ext cx="1126100" cy="73947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60FC377-F8AB-4BD9-9552-EED94CD7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478" b="91498" l="9557" r="89977">
                          <a14:foregroundMark x1="60606" y1="23482" x2="59441" y2="40486"/>
                          <a14:foregroundMark x1="57809" y1="8907" x2="56876" y2="6478"/>
                          <a14:foregroundMark x1="40326" y1="17409" x2="41026" y2="38866"/>
                          <a14:foregroundMark x1="27972" y1="40081" x2="33333" y2="57490"/>
                          <a14:foregroundMark x1="20746" y1="67206" x2="26107" y2="71255"/>
                          <a14:foregroundMark x1="29138" y1="91498" x2="30769" y2="89474"/>
                          <a14:foregroundMark x1="73193" y1="35628" x2="68298" y2="49798"/>
                          <a14:foregroundMark x1="80186" y1="69231" x2="70862" y2="72874"/>
                          <a14:foregroundMark x1="69697" y1="90283" x2="71562" y2="87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182" y="3786050"/>
              <a:ext cx="1175344" cy="676713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FF096D3-ADCD-4D81-B523-7A3C79DEBFAC}"/>
              </a:ext>
            </a:extLst>
          </p:cNvPr>
          <p:cNvSpPr txBox="1"/>
          <p:nvPr/>
        </p:nvSpPr>
        <p:spPr>
          <a:xfrm>
            <a:off x="4599273" y="5008243"/>
            <a:ext cx="23969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汇报人：杨 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结果及分析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04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68915"/>
      </p:ext>
    </p:extLst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14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结果及分析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9CE1F-B52C-4359-9437-9AE717282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r="4564"/>
          <a:stretch/>
        </p:blipFill>
        <p:spPr>
          <a:xfrm>
            <a:off x="510247" y="885766"/>
            <a:ext cx="3591746" cy="230961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072CE46-4321-45BA-AC7C-D918CF1ECD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6113"/>
          <a:stretch/>
        </p:blipFill>
        <p:spPr>
          <a:xfrm>
            <a:off x="4588886" y="888456"/>
            <a:ext cx="3161490" cy="234598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75D3808-521B-403F-AA49-187380A88F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8512"/>
          <a:stretch/>
        </p:blipFill>
        <p:spPr>
          <a:xfrm>
            <a:off x="8237269" y="849397"/>
            <a:ext cx="3443592" cy="244631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543B9B0-B934-4F9B-9EC2-AB92FB67F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80144" y1="39333" x2="81227" y2="54667"/>
                        <a14:foregroundMark x1="57762" y1="52000" x2="50903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76" y="3499820"/>
            <a:ext cx="1263687" cy="68430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D61A92A-2D79-4F6F-A59B-7F62AE7402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14" b="89848" l="10000" r="90000">
                        <a14:foregroundMark x1="42333" y1="10660" x2="49667" y2="76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66" y="3472237"/>
            <a:ext cx="1126100" cy="73947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370E29D-45A8-4280-B0E7-881846988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478" b="91498" l="9557" r="89977">
                        <a14:foregroundMark x1="60606" y1="23482" x2="59441" y2="40486"/>
                        <a14:foregroundMark x1="57809" y1="8907" x2="56876" y2="6478"/>
                        <a14:foregroundMark x1="40326" y1="17409" x2="41026" y2="38866"/>
                        <a14:foregroundMark x1="27972" y1="40081" x2="33333" y2="57490"/>
                        <a14:foregroundMark x1="20746" y1="67206" x2="26107" y2="71255"/>
                        <a14:foregroundMark x1="29138" y1="91498" x2="30769" y2="89474"/>
                        <a14:foregroundMark x1="73193" y1="35628" x2="68298" y2="49798"/>
                        <a14:foregroundMark x1="80186" y1="69231" x2="70862" y2="72874"/>
                        <a14:foregroundMark x1="69697" y1="90283" x2="71562" y2="87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69" y="3472237"/>
            <a:ext cx="1175344" cy="67671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ACBCDAB-9837-4886-BC20-D44BA241BE19}"/>
              </a:ext>
            </a:extLst>
          </p:cNvPr>
          <p:cNvSpPr txBox="1"/>
          <p:nvPr/>
        </p:nvSpPr>
        <p:spPr>
          <a:xfrm>
            <a:off x="651203" y="4494906"/>
            <a:ext cx="328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关键词：数据、计算、数据库、安全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结论：阿里云对数据管理和安全方面比较重视，这或许是他们的强项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4281665-52D1-4EC3-9936-34E00EE02198}"/>
              </a:ext>
            </a:extLst>
          </p:cNvPr>
          <p:cNvSpPr txBox="1"/>
          <p:nvPr/>
        </p:nvSpPr>
        <p:spPr>
          <a:xfrm>
            <a:off x="4695341" y="4449506"/>
            <a:ext cx="328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关键词：安全、用户、数据、开发者、游戏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结论：腾讯云或许比较重视用户需求，服务以客户舒适为主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DB1D61-097A-4402-827C-F7B7AC26D29A}"/>
              </a:ext>
            </a:extLst>
          </p:cNvPr>
          <p:cNvSpPr txBox="1"/>
          <p:nvPr/>
        </p:nvSpPr>
        <p:spPr>
          <a:xfrm>
            <a:off x="8537368" y="4443744"/>
            <a:ext cx="328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关键词：存储、管理、体验、资源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结论：华为云对计算方面涉及较少，或许主打储存型服务器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14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结果及分析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543B9B0-B934-4F9B-9EC2-AB92FB67F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0144" y1="39333" x2="81227" y2="54667"/>
                        <a14:foregroundMark x1="57762" y1="52000" x2="50903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8" y="1573743"/>
            <a:ext cx="1263687" cy="68430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ACBCDAB-9837-4886-BC20-D44BA241BE19}"/>
              </a:ext>
            </a:extLst>
          </p:cNvPr>
          <p:cNvSpPr txBox="1"/>
          <p:nvPr/>
        </p:nvSpPr>
        <p:spPr>
          <a:xfrm>
            <a:off x="437195" y="2568829"/>
            <a:ext cx="328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关键词：数据、计算、数据库、安全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结论：阿里云对数据管理和安全方面比较重视，这或许是他们的强项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286EB7-A325-4015-BADC-401AAECFA040}"/>
              </a:ext>
            </a:extLst>
          </p:cNvPr>
          <p:cNvSpPr txBox="1"/>
          <p:nvPr/>
        </p:nvSpPr>
        <p:spPr>
          <a:xfrm>
            <a:off x="4232929" y="1704424"/>
            <a:ext cx="5253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对于汇报人本人来说，对游戏方面无要求，对服务器服务方面要求较低，但对计算性能有一定要求，最后综合考虑选择了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，问题解决。</a:t>
            </a: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1FF379F-3256-4985-961C-C9C31B0EF6F1}"/>
              </a:ext>
            </a:extLst>
          </p:cNvPr>
          <p:cNvGrpSpPr/>
          <p:nvPr/>
        </p:nvGrpSpPr>
        <p:grpSpPr>
          <a:xfrm>
            <a:off x="9898711" y="3283085"/>
            <a:ext cx="1746192" cy="2566004"/>
            <a:chOff x="7120576" y="1406550"/>
            <a:chExt cx="3357563" cy="4933890"/>
          </a:xfrm>
        </p:grpSpPr>
        <p:sp>
          <p:nvSpPr>
            <p:cNvPr id="228" name="Freeform 6">
              <a:extLst>
                <a:ext uri="{FF2B5EF4-FFF2-40B4-BE49-F238E27FC236}">
                  <a16:creationId xmlns:a16="http://schemas.microsoft.com/office/drawing/2014/main" id="{3C6A0E0A-56F4-4CBF-A2C2-55DAE94A5EED}"/>
                </a:ext>
              </a:extLst>
            </p:cNvPr>
            <p:cNvSpPr/>
            <p:nvPr/>
          </p:nvSpPr>
          <p:spPr bwMode="auto">
            <a:xfrm flipH="1">
              <a:off x="8338726" y="5938230"/>
              <a:ext cx="893867" cy="19230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D2E2032E-F423-4B9A-8944-16788701DF7C}"/>
                </a:ext>
              </a:extLst>
            </p:cNvPr>
            <p:cNvSpPr/>
            <p:nvPr/>
          </p:nvSpPr>
          <p:spPr>
            <a:xfrm flipH="1">
              <a:off x="8104439" y="5541054"/>
              <a:ext cx="1362439" cy="397176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7B8197FF-C98A-4E86-8A2F-0FF068648999}"/>
                </a:ext>
              </a:extLst>
            </p:cNvPr>
            <p:cNvSpPr/>
            <p:nvPr/>
          </p:nvSpPr>
          <p:spPr>
            <a:xfrm flipH="1">
              <a:off x="8481777" y="6210698"/>
              <a:ext cx="607766" cy="12974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1" name="Freeform 5">
              <a:extLst>
                <a:ext uri="{FF2B5EF4-FFF2-40B4-BE49-F238E27FC236}">
                  <a16:creationId xmlns:a16="http://schemas.microsoft.com/office/drawing/2014/main" id="{33C571C0-7D8F-4874-A1FE-A082FC75CBC0}"/>
                </a:ext>
              </a:extLst>
            </p:cNvPr>
            <p:cNvSpPr/>
            <p:nvPr/>
          </p:nvSpPr>
          <p:spPr bwMode="auto">
            <a:xfrm>
              <a:off x="8676326" y="4773638"/>
              <a:ext cx="177800" cy="52546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BEA650AF-14FF-4DD1-A045-0D6F6B9ECB3B}"/>
                </a:ext>
              </a:extLst>
            </p:cNvPr>
            <p:cNvSpPr/>
            <p:nvPr/>
          </p:nvSpPr>
          <p:spPr bwMode="auto">
            <a:xfrm>
              <a:off x="8727126" y="4679975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19AA29D6-8D5B-4B50-9087-78582E4F8985}"/>
                </a:ext>
              </a:extLst>
            </p:cNvPr>
            <p:cNvSpPr/>
            <p:nvPr/>
          </p:nvSpPr>
          <p:spPr bwMode="auto">
            <a:xfrm>
              <a:off x="8711251" y="4738713"/>
              <a:ext cx="152400" cy="147638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8">
              <a:extLst>
                <a:ext uri="{FF2B5EF4-FFF2-40B4-BE49-F238E27FC236}">
                  <a16:creationId xmlns:a16="http://schemas.microsoft.com/office/drawing/2014/main" id="{5315629C-9E5A-466D-BFCC-91FA8745CD0F}"/>
                </a:ext>
              </a:extLst>
            </p:cNvPr>
            <p:cNvSpPr/>
            <p:nvPr/>
          </p:nvSpPr>
          <p:spPr bwMode="auto">
            <a:xfrm>
              <a:off x="8700139" y="5280050"/>
              <a:ext cx="46038" cy="7620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43063E1C-9548-462A-BEC6-E51B86AD098B}"/>
                </a:ext>
              </a:extLst>
            </p:cNvPr>
            <p:cNvSpPr/>
            <p:nvPr/>
          </p:nvSpPr>
          <p:spPr bwMode="auto">
            <a:xfrm>
              <a:off x="8860476" y="4772050"/>
              <a:ext cx="176213" cy="52546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1901159D-8955-46A2-9836-6F8372039982}"/>
                </a:ext>
              </a:extLst>
            </p:cNvPr>
            <p:cNvSpPr/>
            <p:nvPr/>
          </p:nvSpPr>
          <p:spPr bwMode="auto">
            <a:xfrm>
              <a:off x="8909689" y="4675213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11762E3B-9EE7-418F-BF46-FC4B884081A7}"/>
                </a:ext>
              </a:extLst>
            </p:cNvPr>
            <p:cNvSpPr/>
            <p:nvPr/>
          </p:nvSpPr>
          <p:spPr bwMode="auto">
            <a:xfrm>
              <a:off x="8895401" y="4737125"/>
              <a:ext cx="152400" cy="1460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3611C956-86A4-4EBE-BBB8-2F11E677A79B}"/>
                </a:ext>
              </a:extLst>
            </p:cNvPr>
            <p:cNvSpPr/>
            <p:nvPr/>
          </p:nvSpPr>
          <p:spPr bwMode="auto">
            <a:xfrm>
              <a:off x="8884289" y="5275288"/>
              <a:ext cx="46038" cy="7620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DB50FF8C-D527-48E7-83DA-FFA9EA6F648B}"/>
                </a:ext>
              </a:extLst>
            </p:cNvPr>
            <p:cNvSpPr/>
            <p:nvPr/>
          </p:nvSpPr>
          <p:spPr bwMode="auto">
            <a:xfrm>
              <a:off x="9020814" y="4775225"/>
              <a:ext cx="41275" cy="266700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40" name="Group 123">
              <a:extLst>
                <a:ext uri="{FF2B5EF4-FFF2-40B4-BE49-F238E27FC236}">
                  <a16:creationId xmlns:a16="http://schemas.microsoft.com/office/drawing/2014/main" id="{1AC4CE41-0AE1-4864-A490-30A03A65C755}"/>
                </a:ext>
              </a:extLst>
            </p:cNvPr>
            <p:cNvGrpSpPr/>
            <p:nvPr/>
          </p:nvGrpSpPr>
          <p:grpSpPr>
            <a:xfrm>
              <a:off x="7785739" y="4652593"/>
              <a:ext cx="817563" cy="620713"/>
              <a:chOff x="7170738" y="4168775"/>
              <a:chExt cx="817563" cy="620713"/>
            </a:xfrm>
            <a:solidFill>
              <a:srgbClr val="0170C1"/>
            </a:solidFill>
          </p:grpSpPr>
          <p:sp>
            <p:nvSpPr>
              <p:cNvPr id="322" name="Freeform 14">
                <a:extLst>
                  <a:ext uri="{FF2B5EF4-FFF2-40B4-BE49-F238E27FC236}">
                    <a16:creationId xmlns:a16="http://schemas.microsoft.com/office/drawing/2014/main" id="{FEBFF3C7-2787-4EE9-BF9B-F5B702A39897}"/>
                  </a:ext>
                </a:extLst>
              </p:cNvPr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3" name="Rectangle 15">
                <a:extLst>
                  <a:ext uri="{FF2B5EF4-FFF2-40B4-BE49-F238E27FC236}">
                    <a16:creationId xmlns:a16="http://schemas.microsoft.com/office/drawing/2014/main" id="{F2CF88B4-B1ED-4403-8629-AE6296DF8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4" name="Oval 16">
                <a:extLst>
                  <a:ext uri="{FF2B5EF4-FFF2-40B4-BE49-F238E27FC236}">
                    <a16:creationId xmlns:a16="http://schemas.microsoft.com/office/drawing/2014/main" id="{0266D49A-3AE7-4B38-A13F-A48FEEF20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5" name="Freeform 17">
                <a:extLst>
                  <a:ext uri="{FF2B5EF4-FFF2-40B4-BE49-F238E27FC236}">
                    <a16:creationId xmlns:a16="http://schemas.microsoft.com/office/drawing/2014/main" id="{2C78788F-E209-434B-8B87-9E96E4F85A49}"/>
                  </a:ext>
                </a:extLst>
              </p:cNvPr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6" name="Freeform 18">
                <a:extLst>
                  <a:ext uri="{FF2B5EF4-FFF2-40B4-BE49-F238E27FC236}">
                    <a16:creationId xmlns:a16="http://schemas.microsoft.com/office/drawing/2014/main" id="{8A8076E9-60A6-46DA-9DB3-DE4C2E0EF2A0}"/>
                  </a:ext>
                </a:extLst>
              </p:cNvPr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7" name="Freeform 19">
                <a:extLst>
                  <a:ext uri="{FF2B5EF4-FFF2-40B4-BE49-F238E27FC236}">
                    <a16:creationId xmlns:a16="http://schemas.microsoft.com/office/drawing/2014/main" id="{ADCC38D8-6BCE-4664-8E33-61A106483DBF}"/>
                  </a:ext>
                </a:extLst>
              </p:cNvPr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66F1B666-E2D2-4ADC-9854-C634EA4FC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576" y="2533675"/>
              <a:ext cx="477838" cy="503238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Oval 21">
              <a:extLst>
                <a:ext uri="{FF2B5EF4-FFF2-40B4-BE49-F238E27FC236}">
                  <a16:creationId xmlns:a16="http://schemas.microsoft.com/office/drawing/2014/main" id="{A6719E86-B9FF-4C32-98BC-872AEBA8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164" y="2416200"/>
              <a:ext cx="141288" cy="141288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13B147AC-631C-45D6-A7E0-01ECAB89B50E}"/>
                </a:ext>
              </a:extLst>
            </p:cNvPr>
            <p:cNvSpPr/>
            <p:nvPr/>
          </p:nvSpPr>
          <p:spPr bwMode="auto">
            <a:xfrm>
              <a:off x="10220964" y="2520975"/>
              <a:ext cx="222250" cy="46355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098236F9-F9B5-4C3C-A7CC-8682626CC1CB}"/>
                </a:ext>
              </a:extLst>
            </p:cNvPr>
            <p:cNvSpPr/>
            <p:nvPr/>
          </p:nvSpPr>
          <p:spPr bwMode="auto">
            <a:xfrm>
              <a:off x="10025701" y="2520975"/>
              <a:ext cx="238125" cy="4572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24">
              <a:extLst>
                <a:ext uri="{FF2B5EF4-FFF2-40B4-BE49-F238E27FC236}">
                  <a16:creationId xmlns:a16="http://schemas.microsoft.com/office/drawing/2014/main" id="{D52971DE-1ADF-45E4-8758-E2829B940F57}"/>
                </a:ext>
              </a:extLst>
            </p:cNvPr>
            <p:cNvSpPr/>
            <p:nvPr/>
          </p:nvSpPr>
          <p:spPr bwMode="auto">
            <a:xfrm>
              <a:off x="10233664" y="2365400"/>
              <a:ext cx="25400" cy="79375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25">
              <a:extLst>
                <a:ext uri="{FF2B5EF4-FFF2-40B4-BE49-F238E27FC236}">
                  <a16:creationId xmlns:a16="http://schemas.microsoft.com/office/drawing/2014/main" id="{4DD15B68-B558-45FF-B38B-9C3C68320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7014" y="2024088"/>
              <a:ext cx="225425" cy="6096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26">
              <a:extLst>
                <a:ext uri="{FF2B5EF4-FFF2-40B4-BE49-F238E27FC236}">
                  <a16:creationId xmlns:a16="http://schemas.microsoft.com/office/drawing/2014/main" id="{27411307-168C-4ABE-9605-20CA26C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3339" y="2216175"/>
              <a:ext cx="611188" cy="22383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27">
              <a:extLst>
                <a:ext uri="{FF2B5EF4-FFF2-40B4-BE49-F238E27FC236}">
                  <a16:creationId xmlns:a16="http://schemas.microsoft.com/office/drawing/2014/main" id="{0A8E837C-D6C5-4CC0-B31A-B0F33653B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28">
              <a:extLst>
                <a:ext uri="{FF2B5EF4-FFF2-40B4-BE49-F238E27FC236}">
                  <a16:creationId xmlns:a16="http://schemas.microsoft.com/office/drawing/2014/main" id="{4C1803B3-9F83-4C3D-9ACD-1A5560FC1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Oval 29">
              <a:extLst>
                <a:ext uri="{FF2B5EF4-FFF2-40B4-BE49-F238E27FC236}">
                  <a16:creationId xmlns:a16="http://schemas.microsoft.com/office/drawing/2014/main" id="{F8265496-2C93-4F30-81BA-883075B7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689" y="2281263"/>
              <a:ext cx="93663" cy="93663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86B221F9-18D8-44FE-A504-F3C08BBE6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2826" y="1851050"/>
              <a:ext cx="257175" cy="48736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Rectangle 31">
              <a:extLst>
                <a:ext uri="{FF2B5EF4-FFF2-40B4-BE49-F238E27FC236}">
                  <a16:creationId xmlns:a16="http://schemas.microsoft.com/office/drawing/2014/main" id="{3BE7746C-91FD-4269-9426-1757433F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4239" y="1849463"/>
              <a:ext cx="65088" cy="474663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765AF7BF-FC19-4203-971D-4AEA23024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6039" y="4240238"/>
              <a:ext cx="561975" cy="411163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54" name="Group 127">
              <a:extLst>
                <a:ext uri="{FF2B5EF4-FFF2-40B4-BE49-F238E27FC236}">
                  <a16:creationId xmlns:a16="http://schemas.microsoft.com/office/drawing/2014/main" id="{22BDE4AA-05A2-4BEB-AADE-A410DE3483A7}"/>
                </a:ext>
              </a:extLst>
            </p:cNvPr>
            <p:cNvGrpSpPr/>
            <p:nvPr/>
          </p:nvGrpSpPr>
          <p:grpSpPr>
            <a:xfrm>
              <a:off x="9225601" y="4651400"/>
              <a:ext cx="508001" cy="654050"/>
              <a:chOff x="8610600" y="4127500"/>
              <a:chExt cx="508001" cy="654050"/>
            </a:xfrm>
            <a:solidFill>
              <a:srgbClr val="0170C1"/>
            </a:solidFill>
          </p:grpSpPr>
          <p:sp>
            <p:nvSpPr>
              <p:cNvPr id="314" name="Freeform 33">
                <a:extLst>
                  <a:ext uri="{FF2B5EF4-FFF2-40B4-BE49-F238E27FC236}">
                    <a16:creationId xmlns:a16="http://schemas.microsoft.com/office/drawing/2014/main" id="{8DCC3AE4-553F-4782-A2E7-D1A180C1DA86}"/>
                  </a:ext>
                </a:extLst>
              </p:cNvPr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5" name="Freeform 34">
                <a:extLst>
                  <a:ext uri="{FF2B5EF4-FFF2-40B4-BE49-F238E27FC236}">
                    <a16:creationId xmlns:a16="http://schemas.microsoft.com/office/drawing/2014/main" id="{432B410B-1DDC-47ED-9282-1167EE300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6" name="Freeform 35">
                <a:extLst>
                  <a:ext uri="{FF2B5EF4-FFF2-40B4-BE49-F238E27FC236}">
                    <a16:creationId xmlns:a16="http://schemas.microsoft.com/office/drawing/2014/main" id="{3B3B9534-7053-4F0C-BD64-A78852413FFC}"/>
                  </a:ext>
                </a:extLst>
              </p:cNvPr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7" name="Freeform 36">
                <a:extLst>
                  <a:ext uri="{FF2B5EF4-FFF2-40B4-BE49-F238E27FC236}">
                    <a16:creationId xmlns:a16="http://schemas.microsoft.com/office/drawing/2014/main" id="{09BBC833-BD10-40BB-8E84-BABF3E55424F}"/>
                  </a:ext>
                </a:extLst>
              </p:cNvPr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8" name="Freeform 37">
                <a:extLst>
                  <a:ext uri="{FF2B5EF4-FFF2-40B4-BE49-F238E27FC236}">
                    <a16:creationId xmlns:a16="http://schemas.microsoft.com/office/drawing/2014/main" id="{1FFC6F8B-5D20-4CD4-BAA5-EFE7B0B566E0}"/>
                  </a:ext>
                </a:extLst>
              </p:cNvPr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9" name="Freeform 38">
                <a:extLst>
                  <a:ext uri="{FF2B5EF4-FFF2-40B4-BE49-F238E27FC236}">
                    <a16:creationId xmlns:a16="http://schemas.microsoft.com/office/drawing/2014/main" id="{69B55E7A-B4F6-4BFB-8430-440AD3AD3986}"/>
                  </a:ext>
                </a:extLst>
              </p:cNvPr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0" name="Freeform 39">
                <a:extLst>
                  <a:ext uri="{FF2B5EF4-FFF2-40B4-BE49-F238E27FC236}">
                    <a16:creationId xmlns:a16="http://schemas.microsoft.com/office/drawing/2014/main" id="{A4A852ED-7FB2-44A7-A7FB-0A5863E28F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1" name="Freeform 40">
                <a:extLst>
                  <a:ext uri="{FF2B5EF4-FFF2-40B4-BE49-F238E27FC236}">
                    <a16:creationId xmlns:a16="http://schemas.microsoft.com/office/drawing/2014/main" id="{FE74C568-C826-4DA3-B1E5-21FFB5A657DD}"/>
                  </a:ext>
                </a:extLst>
              </p:cNvPr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55" name="Freeform 41">
              <a:extLst>
                <a:ext uri="{FF2B5EF4-FFF2-40B4-BE49-F238E27FC236}">
                  <a16:creationId xmlns:a16="http://schemas.microsoft.com/office/drawing/2014/main" id="{62021E45-6004-4027-8F82-A081BDE28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6289" y="3991000"/>
              <a:ext cx="428625" cy="390525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42">
              <a:extLst>
                <a:ext uri="{FF2B5EF4-FFF2-40B4-BE49-F238E27FC236}">
                  <a16:creationId xmlns:a16="http://schemas.microsoft.com/office/drawing/2014/main" id="{4575BA3D-B9A1-492E-97B6-6665631A5A6D}"/>
                </a:ext>
              </a:extLst>
            </p:cNvPr>
            <p:cNvSpPr/>
            <p:nvPr/>
          </p:nvSpPr>
          <p:spPr bwMode="auto">
            <a:xfrm>
              <a:off x="9757414" y="4351363"/>
              <a:ext cx="92075" cy="198438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43">
              <a:extLst>
                <a:ext uri="{FF2B5EF4-FFF2-40B4-BE49-F238E27FC236}">
                  <a16:creationId xmlns:a16="http://schemas.microsoft.com/office/drawing/2014/main" id="{6CA78477-80E5-4202-BEA4-01DE282159E8}"/>
                </a:ext>
              </a:extLst>
            </p:cNvPr>
            <p:cNvSpPr/>
            <p:nvPr/>
          </p:nvSpPr>
          <p:spPr bwMode="auto">
            <a:xfrm>
              <a:off x="9719314" y="4411688"/>
              <a:ext cx="130175" cy="268288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44">
              <a:extLst>
                <a:ext uri="{FF2B5EF4-FFF2-40B4-BE49-F238E27FC236}">
                  <a16:creationId xmlns:a16="http://schemas.microsoft.com/office/drawing/2014/main" id="{18DE6BB9-D37A-4D6F-B6F1-EE9701643585}"/>
                </a:ext>
              </a:extLst>
            </p:cNvPr>
            <p:cNvSpPr/>
            <p:nvPr/>
          </p:nvSpPr>
          <p:spPr bwMode="auto">
            <a:xfrm>
              <a:off x="8530276" y="1406550"/>
              <a:ext cx="523875" cy="47942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F4B13B6E-F987-4A7C-B510-0538E0AE7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4701" y="4067200"/>
              <a:ext cx="638175" cy="52863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7E5D0E44-BD29-4696-813A-F7AA8A4B4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3414" y="3014688"/>
              <a:ext cx="819150" cy="955675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431FB372-E266-4524-BC69-CF1D54B3A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4126" y="3294088"/>
              <a:ext cx="354013" cy="69532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9333DE6C-6BAD-473A-82C9-E2B02F5D5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9051" y="3382988"/>
              <a:ext cx="579438" cy="57943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49">
              <a:extLst>
                <a:ext uri="{FF2B5EF4-FFF2-40B4-BE49-F238E27FC236}">
                  <a16:creationId xmlns:a16="http://schemas.microsoft.com/office/drawing/2014/main" id="{646C1E43-A013-43C5-A6BD-992F6223D44A}"/>
                </a:ext>
              </a:extLst>
            </p:cNvPr>
            <p:cNvSpPr/>
            <p:nvPr/>
          </p:nvSpPr>
          <p:spPr bwMode="auto">
            <a:xfrm>
              <a:off x="8995414" y="3567138"/>
              <a:ext cx="288925" cy="1524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64" name="Group 126">
              <a:extLst>
                <a:ext uri="{FF2B5EF4-FFF2-40B4-BE49-F238E27FC236}">
                  <a16:creationId xmlns:a16="http://schemas.microsoft.com/office/drawing/2014/main" id="{4FDFABF3-773B-4F27-89F6-2D0DCECBF91F}"/>
                </a:ext>
              </a:extLst>
            </p:cNvPr>
            <p:cNvGrpSpPr/>
            <p:nvPr/>
          </p:nvGrpSpPr>
          <p:grpSpPr>
            <a:xfrm>
              <a:off x="9120826" y="4129113"/>
              <a:ext cx="454025" cy="431800"/>
              <a:chOff x="8505825" y="3605213"/>
              <a:chExt cx="454025" cy="431800"/>
            </a:xfrm>
            <a:solidFill>
              <a:srgbClr val="00B0F0"/>
            </a:solidFill>
          </p:grpSpPr>
          <p:sp>
            <p:nvSpPr>
              <p:cNvPr id="312" name="Freeform 50">
                <a:extLst>
                  <a:ext uri="{FF2B5EF4-FFF2-40B4-BE49-F238E27FC236}">
                    <a16:creationId xmlns:a16="http://schemas.microsoft.com/office/drawing/2014/main" id="{EBF0FD07-921C-4085-8B36-A2326AD1B828}"/>
                  </a:ext>
                </a:extLst>
              </p:cNvPr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3" name="Freeform 51">
                <a:extLst>
                  <a:ext uri="{FF2B5EF4-FFF2-40B4-BE49-F238E27FC236}">
                    <a16:creationId xmlns:a16="http://schemas.microsoft.com/office/drawing/2014/main" id="{511D0751-3712-45A5-85E7-4519853E3599}"/>
                  </a:ext>
                </a:extLst>
              </p:cNvPr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65" name="Freeform 52">
              <a:extLst>
                <a:ext uri="{FF2B5EF4-FFF2-40B4-BE49-F238E27FC236}">
                  <a16:creationId xmlns:a16="http://schemas.microsoft.com/office/drawing/2014/main" id="{2629E8AC-A41E-46FD-98FC-F9AAC4DFEACC}"/>
                </a:ext>
              </a:extLst>
            </p:cNvPr>
            <p:cNvSpPr/>
            <p:nvPr/>
          </p:nvSpPr>
          <p:spPr bwMode="auto">
            <a:xfrm>
              <a:off x="7720651" y="1558950"/>
              <a:ext cx="679450" cy="5524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53">
              <a:extLst>
                <a:ext uri="{FF2B5EF4-FFF2-40B4-BE49-F238E27FC236}">
                  <a16:creationId xmlns:a16="http://schemas.microsoft.com/office/drawing/2014/main" id="{204FBECB-65E4-4F09-B3A5-F6389AE39032}"/>
                </a:ext>
              </a:extLst>
            </p:cNvPr>
            <p:cNvSpPr/>
            <p:nvPr/>
          </p:nvSpPr>
          <p:spPr bwMode="auto">
            <a:xfrm>
              <a:off x="8236589" y="1528788"/>
              <a:ext cx="187325" cy="257175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54">
              <a:extLst>
                <a:ext uri="{FF2B5EF4-FFF2-40B4-BE49-F238E27FC236}">
                  <a16:creationId xmlns:a16="http://schemas.microsoft.com/office/drawing/2014/main" id="{061C6197-68E6-44E6-99B7-4B5CB9B13741}"/>
                </a:ext>
              </a:extLst>
            </p:cNvPr>
            <p:cNvSpPr/>
            <p:nvPr/>
          </p:nvSpPr>
          <p:spPr bwMode="auto">
            <a:xfrm>
              <a:off x="7809551" y="1705000"/>
              <a:ext cx="514350" cy="336550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55">
              <a:extLst>
                <a:ext uri="{FF2B5EF4-FFF2-40B4-BE49-F238E27FC236}">
                  <a16:creationId xmlns:a16="http://schemas.microsoft.com/office/drawing/2014/main" id="{A2738F8B-6DF9-45D0-A39F-050052F16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0451" y="2000275"/>
              <a:ext cx="296863" cy="520700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56">
              <a:extLst>
                <a:ext uri="{FF2B5EF4-FFF2-40B4-BE49-F238E27FC236}">
                  <a16:creationId xmlns:a16="http://schemas.microsoft.com/office/drawing/2014/main" id="{F2BF035F-BD34-4FE9-B46F-2EADEB2E9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576" y="3090888"/>
              <a:ext cx="555625" cy="6048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57">
              <a:extLst>
                <a:ext uri="{FF2B5EF4-FFF2-40B4-BE49-F238E27FC236}">
                  <a16:creationId xmlns:a16="http://schemas.microsoft.com/office/drawing/2014/main" id="{BA416DF4-AC95-4358-A417-DCD9C4026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0039" y="1527200"/>
              <a:ext cx="528638" cy="5191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58">
              <a:extLst>
                <a:ext uri="{FF2B5EF4-FFF2-40B4-BE49-F238E27FC236}">
                  <a16:creationId xmlns:a16="http://schemas.microsoft.com/office/drawing/2014/main" id="{B8806F8E-5CC4-4FF6-ACFD-01AE1644A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631" y="3692824"/>
              <a:ext cx="514350" cy="52070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Rectangle 59">
              <a:extLst>
                <a:ext uri="{FF2B5EF4-FFF2-40B4-BE49-F238E27FC236}">
                  <a16:creationId xmlns:a16="http://schemas.microsoft.com/office/drawing/2014/main" id="{BDC19BC9-42C1-4FFB-85C5-6479DFE3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8626" y="3198838"/>
              <a:ext cx="627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Rectangle 60">
              <a:extLst>
                <a:ext uri="{FF2B5EF4-FFF2-40B4-BE49-F238E27FC236}">
                  <a16:creationId xmlns:a16="http://schemas.microsoft.com/office/drawing/2014/main" id="{BB7C59D6-20FD-49C2-8553-C4635A5D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026" y="3135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Rectangle 61">
              <a:extLst>
                <a:ext uri="{FF2B5EF4-FFF2-40B4-BE49-F238E27FC236}">
                  <a16:creationId xmlns:a16="http://schemas.microsoft.com/office/drawing/2014/main" id="{49AFD6B4-0681-4125-A054-9BD6F2F1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039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Rectangle 62">
              <a:extLst>
                <a:ext uri="{FF2B5EF4-FFF2-40B4-BE49-F238E27FC236}">
                  <a16:creationId xmlns:a16="http://schemas.microsoft.com/office/drawing/2014/main" id="{C50F0E62-44C8-45D6-9F51-C72646444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264" y="2836888"/>
              <a:ext cx="77788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Rectangle 63">
              <a:extLst>
                <a:ext uri="{FF2B5EF4-FFF2-40B4-BE49-F238E27FC236}">
                  <a16:creationId xmlns:a16="http://schemas.microsoft.com/office/drawing/2014/main" id="{76729D51-2118-4DCF-98A6-63EA9DA0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039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Rectangle 64">
              <a:extLst>
                <a:ext uri="{FF2B5EF4-FFF2-40B4-BE49-F238E27FC236}">
                  <a16:creationId xmlns:a16="http://schemas.microsoft.com/office/drawing/2014/main" id="{DDE0CBBF-EA3D-4B48-9556-CB2189107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776" y="3070250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Rectangle 65">
              <a:extLst>
                <a:ext uri="{FF2B5EF4-FFF2-40B4-BE49-F238E27FC236}">
                  <a16:creationId xmlns:a16="http://schemas.microsoft.com/office/drawing/2014/main" id="{8FD51A92-C75F-49C0-91DF-5B017126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14" y="2836888"/>
              <a:ext cx="76200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Rectangle 66">
              <a:extLst>
                <a:ext uri="{FF2B5EF4-FFF2-40B4-BE49-F238E27FC236}">
                  <a16:creationId xmlns:a16="http://schemas.microsoft.com/office/drawing/2014/main" id="{27E5D13E-2170-4275-B6F5-AEA9FD0D4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776" y="2824188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Rectangle 67">
              <a:extLst>
                <a:ext uri="{FF2B5EF4-FFF2-40B4-BE49-F238E27FC236}">
                  <a16:creationId xmlns:a16="http://schemas.microsoft.com/office/drawing/2014/main" id="{B36EBE7F-0E6D-4D36-894B-01531938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76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Rectangle 68">
              <a:extLst>
                <a:ext uri="{FF2B5EF4-FFF2-40B4-BE49-F238E27FC236}">
                  <a16:creationId xmlns:a16="http://schemas.microsoft.com/office/drawing/2014/main" id="{EEB1D82F-2D29-4335-8751-AE5F7391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9114" y="2836888"/>
              <a:ext cx="79375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Rectangle 69">
              <a:extLst>
                <a:ext uri="{FF2B5EF4-FFF2-40B4-BE49-F238E27FC236}">
                  <a16:creationId xmlns:a16="http://schemas.microsoft.com/office/drawing/2014/main" id="{B631E032-0883-4B04-9065-8C12698CA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76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Rectangle 70">
              <a:extLst>
                <a:ext uri="{FF2B5EF4-FFF2-40B4-BE49-F238E27FC236}">
                  <a16:creationId xmlns:a16="http://schemas.microsoft.com/office/drawing/2014/main" id="{7F0FAB8D-4235-43D6-B170-B6A17CA9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026" y="2754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71">
              <a:extLst>
                <a:ext uri="{FF2B5EF4-FFF2-40B4-BE49-F238E27FC236}">
                  <a16:creationId xmlns:a16="http://schemas.microsoft.com/office/drawing/2014/main" id="{AB5E4B06-4E0B-48CF-93E4-C0E86ADBE3B3}"/>
                </a:ext>
              </a:extLst>
            </p:cNvPr>
            <p:cNvSpPr/>
            <p:nvPr/>
          </p:nvSpPr>
          <p:spPr bwMode="auto">
            <a:xfrm>
              <a:off x="9324026" y="2570188"/>
              <a:ext cx="576263" cy="18415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72">
              <a:extLst>
                <a:ext uri="{FF2B5EF4-FFF2-40B4-BE49-F238E27FC236}">
                  <a16:creationId xmlns:a16="http://schemas.microsoft.com/office/drawing/2014/main" id="{63F552B4-A699-465C-872B-290F5833D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9701" y="2736875"/>
              <a:ext cx="800100" cy="522288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73">
              <a:extLst>
                <a:ext uri="{FF2B5EF4-FFF2-40B4-BE49-F238E27FC236}">
                  <a16:creationId xmlns:a16="http://schemas.microsoft.com/office/drawing/2014/main" id="{79A63425-924E-4ECF-B642-CD5AE19A1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5001" y="3309963"/>
              <a:ext cx="187325" cy="3270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74">
              <a:extLst>
                <a:ext uri="{FF2B5EF4-FFF2-40B4-BE49-F238E27FC236}">
                  <a16:creationId xmlns:a16="http://schemas.microsoft.com/office/drawing/2014/main" id="{2D910A31-3222-4DB9-A88B-E83F598E18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876" y="2189188"/>
              <a:ext cx="376238" cy="46037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75">
              <a:extLst>
                <a:ext uri="{FF2B5EF4-FFF2-40B4-BE49-F238E27FC236}">
                  <a16:creationId xmlns:a16="http://schemas.microsoft.com/office/drawing/2014/main" id="{99CDF7FB-4423-46F4-BF71-41645B6B5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3776" y="2673375"/>
              <a:ext cx="569913" cy="571500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76">
              <a:extLst>
                <a:ext uri="{FF2B5EF4-FFF2-40B4-BE49-F238E27FC236}">
                  <a16:creationId xmlns:a16="http://schemas.microsoft.com/office/drawing/2014/main" id="{4DADE5E3-B005-4A8B-9F80-52B0FF67D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5451" y="3409975"/>
              <a:ext cx="642938" cy="48736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77">
              <a:extLst>
                <a:ext uri="{FF2B5EF4-FFF2-40B4-BE49-F238E27FC236}">
                  <a16:creationId xmlns:a16="http://schemas.microsoft.com/office/drawing/2014/main" id="{4A318236-035E-4402-944F-920F756C3219}"/>
                </a:ext>
              </a:extLst>
            </p:cNvPr>
            <p:cNvSpPr/>
            <p:nvPr/>
          </p:nvSpPr>
          <p:spPr bwMode="auto">
            <a:xfrm>
              <a:off x="8306439" y="2695600"/>
              <a:ext cx="214313" cy="160338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FC8FD908-E778-4373-B526-56998557E60F}"/>
                </a:ext>
              </a:extLst>
            </p:cNvPr>
            <p:cNvSpPr/>
            <p:nvPr/>
          </p:nvSpPr>
          <p:spPr bwMode="auto">
            <a:xfrm>
              <a:off x="8401689" y="2654325"/>
              <a:ext cx="58738" cy="730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F6D48021-4FD2-487D-8237-95EDA1CBC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8314" y="3991000"/>
              <a:ext cx="225425" cy="3127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80">
              <a:extLst>
                <a:ext uri="{FF2B5EF4-FFF2-40B4-BE49-F238E27FC236}">
                  <a16:creationId xmlns:a16="http://schemas.microsoft.com/office/drawing/2014/main" id="{F69B3757-2B20-405D-976C-5AAAD56F1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0276" y="2387625"/>
              <a:ext cx="282575" cy="3095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81">
              <a:extLst>
                <a:ext uri="{FF2B5EF4-FFF2-40B4-BE49-F238E27FC236}">
                  <a16:creationId xmlns:a16="http://schemas.microsoft.com/office/drawing/2014/main" id="{5AAB91EA-1002-4E87-9043-DA9ABCADF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7401" y="1971700"/>
              <a:ext cx="427038" cy="61436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82">
              <a:extLst>
                <a:ext uri="{FF2B5EF4-FFF2-40B4-BE49-F238E27FC236}">
                  <a16:creationId xmlns:a16="http://schemas.microsoft.com/office/drawing/2014/main" id="{1D073924-CBF0-479E-86D9-7FA725D39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01" y="1884388"/>
              <a:ext cx="246063" cy="217488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83">
              <a:extLst>
                <a:ext uri="{FF2B5EF4-FFF2-40B4-BE49-F238E27FC236}">
                  <a16:creationId xmlns:a16="http://schemas.microsoft.com/office/drawing/2014/main" id="{D0020B1E-B168-4956-B654-50B3A9A3AA67}"/>
                </a:ext>
              </a:extLst>
            </p:cNvPr>
            <p:cNvSpPr/>
            <p:nvPr/>
          </p:nvSpPr>
          <p:spPr bwMode="auto">
            <a:xfrm>
              <a:off x="8165151" y="2014563"/>
              <a:ext cx="107950" cy="68263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84">
              <a:extLst>
                <a:ext uri="{FF2B5EF4-FFF2-40B4-BE49-F238E27FC236}">
                  <a16:creationId xmlns:a16="http://schemas.microsoft.com/office/drawing/2014/main" id="{064CBA67-3B5F-42F6-A8A5-B4C9D3DC8054}"/>
                </a:ext>
              </a:extLst>
            </p:cNvPr>
            <p:cNvSpPr/>
            <p:nvPr/>
          </p:nvSpPr>
          <p:spPr bwMode="auto">
            <a:xfrm>
              <a:off x="8096889" y="2024088"/>
              <a:ext cx="146050" cy="88900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85">
              <a:extLst>
                <a:ext uri="{FF2B5EF4-FFF2-40B4-BE49-F238E27FC236}">
                  <a16:creationId xmlns:a16="http://schemas.microsoft.com/office/drawing/2014/main" id="{E5F9EE8A-0529-42B2-A545-2EDDB6F853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2751" y="3182963"/>
              <a:ext cx="446088" cy="1587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86">
              <a:extLst>
                <a:ext uri="{FF2B5EF4-FFF2-40B4-BE49-F238E27FC236}">
                  <a16:creationId xmlns:a16="http://schemas.microsoft.com/office/drawing/2014/main" id="{322BB41A-CA39-4DF9-9090-76E22B8FF8A8}"/>
                </a:ext>
              </a:extLst>
            </p:cNvPr>
            <p:cNvSpPr/>
            <p:nvPr/>
          </p:nvSpPr>
          <p:spPr bwMode="auto">
            <a:xfrm>
              <a:off x="9860601" y="3592538"/>
              <a:ext cx="246063" cy="31591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87">
              <a:extLst>
                <a:ext uri="{FF2B5EF4-FFF2-40B4-BE49-F238E27FC236}">
                  <a16:creationId xmlns:a16="http://schemas.microsoft.com/office/drawing/2014/main" id="{79EA16DC-C04E-434C-A84F-20A8A1E778F9}"/>
                </a:ext>
              </a:extLst>
            </p:cNvPr>
            <p:cNvSpPr/>
            <p:nvPr/>
          </p:nvSpPr>
          <p:spPr bwMode="auto">
            <a:xfrm>
              <a:off x="10000301" y="3581425"/>
              <a:ext cx="119063" cy="8255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88">
              <a:extLst>
                <a:ext uri="{FF2B5EF4-FFF2-40B4-BE49-F238E27FC236}">
                  <a16:creationId xmlns:a16="http://schemas.microsoft.com/office/drawing/2014/main" id="{9167DAAA-6875-4AD8-BB46-ADC0B3AEE7FD}"/>
                </a:ext>
              </a:extLst>
            </p:cNvPr>
            <p:cNvSpPr/>
            <p:nvPr/>
          </p:nvSpPr>
          <p:spPr bwMode="auto">
            <a:xfrm>
              <a:off x="9908226" y="3646513"/>
              <a:ext cx="163513" cy="227013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89">
              <a:extLst>
                <a:ext uri="{FF2B5EF4-FFF2-40B4-BE49-F238E27FC236}">
                  <a16:creationId xmlns:a16="http://schemas.microsoft.com/office/drawing/2014/main" id="{28E0775D-95B1-49B4-A326-D6B189BCBF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7226" y="2354288"/>
              <a:ext cx="222250" cy="1619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90">
              <a:extLst>
                <a:ext uri="{FF2B5EF4-FFF2-40B4-BE49-F238E27FC236}">
                  <a16:creationId xmlns:a16="http://schemas.microsoft.com/office/drawing/2014/main" id="{1F8B2C62-AEF4-4DD5-966F-AC47DA4B0D41}"/>
                </a:ext>
              </a:extLst>
            </p:cNvPr>
            <p:cNvSpPr/>
            <p:nvPr/>
          </p:nvSpPr>
          <p:spPr bwMode="auto">
            <a:xfrm>
              <a:off x="7674614" y="3414738"/>
              <a:ext cx="206375" cy="26670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91">
              <a:extLst>
                <a:ext uri="{FF2B5EF4-FFF2-40B4-BE49-F238E27FC236}">
                  <a16:creationId xmlns:a16="http://schemas.microsoft.com/office/drawing/2014/main" id="{5E103E00-32A2-4F6F-8304-04D141CA653D}"/>
                </a:ext>
              </a:extLst>
            </p:cNvPr>
            <p:cNvSpPr/>
            <p:nvPr/>
          </p:nvSpPr>
          <p:spPr bwMode="auto">
            <a:xfrm>
              <a:off x="7661914" y="3405213"/>
              <a:ext cx="101600" cy="69850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92">
              <a:extLst>
                <a:ext uri="{FF2B5EF4-FFF2-40B4-BE49-F238E27FC236}">
                  <a16:creationId xmlns:a16="http://schemas.microsoft.com/office/drawing/2014/main" id="{3A859014-5F22-4345-A9C5-4D5EB6AFE41D}"/>
                </a:ext>
              </a:extLst>
            </p:cNvPr>
            <p:cNvSpPr/>
            <p:nvPr/>
          </p:nvSpPr>
          <p:spPr bwMode="auto">
            <a:xfrm>
              <a:off x="7703189" y="3462363"/>
              <a:ext cx="139700" cy="19208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93">
              <a:extLst>
                <a:ext uri="{FF2B5EF4-FFF2-40B4-BE49-F238E27FC236}">
                  <a16:creationId xmlns:a16="http://schemas.microsoft.com/office/drawing/2014/main" id="{83EF5A7B-6704-40E4-B0C4-ADA666668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101" y="5065738"/>
              <a:ext cx="219075" cy="2397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D819475B-8B6D-49C5-9873-2D3FFD892889}"/>
                </a:ext>
              </a:extLst>
            </p:cNvPr>
            <p:cNvSpPr/>
            <p:nvPr/>
          </p:nvSpPr>
          <p:spPr bwMode="auto">
            <a:xfrm>
              <a:off x="8769989" y="3486175"/>
              <a:ext cx="63500" cy="60325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5BD7226F-8FC3-46F8-8695-77FB70C540BF}"/>
                </a:ext>
              </a:extLst>
            </p:cNvPr>
            <p:cNvSpPr/>
            <p:nvPr/>
          </p:nvSpPr>
          <p:spPr bwMode="auto">
            <a:xfrm>
              <a:off x="8755701" y="3303613"/>
              <a:ext cx="58738" cy="19685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1F5BDA08-2B21-401E-8A73-19C3141903E7}"/>
                </a:ext>
              </a:extLst>
            </p:cNvPr>
            <p:cNvSpPr/>
            <p:nvPr/>
          </p:nvSpPr>
          <p:spPr bwMode="auto">
            <a:xfrm>
              <a:off x="8796976" y="3335363"/>
              <a:ext cx="127000" cy="169863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97">
              <a:extLst>
                <a:ext uri="{FF2B5EF4-FFF2-40B4-BE49-F238E27FC236}">
                  <a16:creationId xmlns:a16="http://schemas.microsoft.com/office/drawing/2014/main" id="{A7D55AC6-37AD-4E99-A139-C0F749C71530}"/>
                </a:ext>
              </a:extLst>
            </p:cNvPr>
            <p:cNvSpPr/>
            <p:nvPr/>
          </p:nvSpPr>
          <p:spPr bwMode="auto">
            <a:xfrm>
              <a:off x="8785864" y="3532213"/>
              <a:ext cx="15875" cy="3175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98">
              <a:extLst>
                <a:ext uri="{FF2B5EF4-FFF2-40B4-BE49-F238E27FC236}">
                  <a16:creationId xmlns:a16="http://schemas.microsoft.com/office/drawing/2014/main" id="{CA7493A0-1211-439F-AF99-53F9F4219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064" y="1924075"/>
              <a:ext cx="220663" cy="2365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28" name="椭圆 327">
            <a:extLst>
              <a:ext uri="{FF2B5EF4-FFF2-40B4-BE49-F238E27FC236}">
                <a16:creationId xmlns:a16="http://schemas.microsoft.com/office/drawing/2014/main" id="{D4602CE1-1E66-470B-B31D-EED6E2132CA3}"/>
              </a:ext>
            </a:extLst>
          </p:cNvPr>
          <p:cNvSpPr/>
          <p:nvPr/>
        </p:nvSpPr>
        <p:spPr>
          <a:xfrm>
            <a:off x="8800186" y="5533270"/>
            <a:ext cx="3807013" cy="1179735"/>
          </a:xfrm>
          <a:prstGeom prst="ellipse">
            <a:avLst/>
          </a:prstGeom>
          <a:gradFill flip="none" rotWithShape="1">
            <a:gsLst>
              <a:gs pos="47000">
                <a:srgbClr val="747474">
                  <a:alpha val="15000"/>
                </a:srgbClr>
              </a:gs>
              <a:gs pos="0">
                <a:schemeClr val="tx1">
                  <a:alpha val="23000"/>
                </a:schemeClr>
              </a:gs>
              <a:gs pos="100000">
                <a:srgbClr val="E8E8E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206FBE7D-1499-430A-B501-2C2F84411CD2}"/>
              </a:ext>
            </a:extLst>
          </p:cNvPr>
          <p:cNvSpPr txBox="1"/>
          <p:nvPr/>
        </p:nvSpPr>
        <p:spPr>
          <a:xfrm>
            <a:off x="3856406" y="4281583"/>
            <a:ext cx="5484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本题可进一步扩展，运用层次分析法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，模糊综合评判，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TOPSIS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等评价类模型进行进一步讨论分析，由于时间原因，这里不再赘述。</a:t>
            </a:r>
          </a:p>
        </p:txBody>
      </p:sp>
    </p:spTree>
    <p:extLst>
      <p:ext uri="{BB962C8B-B14F-4D97-AF65-F5344CB8AC3E}">
        <p14:creationId xmlns:p14="http://schemas.microsoft.com/office/powerpoint/2010/main" val="41926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782" y="-1"/>
            <a:ext cx="4590143" cy="68852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07400" y="1523007"/>
            <a:ext cx="322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 &amp; A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12855" y="3091181"/>
            <a:ext cx="450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阿里云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腾讯云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华为云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高频词分析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4785753" y="2924770"/>
            <a:ext cx="5156376" cy="45719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74393" y="5008243"/>
            <a:ext cx="23969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指导老师：李昕昕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1726D5-D18C-4157-B74A-417B0FDED0D4}"/>
              </a:ext>
            </a:extLst>
          </p:cNvPr>
          <p:cNvGrpSpPr/>
          <p:nvPr/>
        </p:nvGrpSpPr>
        <p:grpSpPr>
          <a:xfrm>
            <a:off x="4952569" y="3791387"/>
            <a:ext cx="4607957" cy="739472"/>
            <a:chOff x="4952569" y="3723291"/>
            <a:chExt cx="4607957" cy="7394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A55F874-778F-4DEB-A106-DFD3E893B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80144" y1="39333" x2="81227" y2="54667"/>
                          <a14:foregroundMark x1="57762" y1="52000" x2="50903" y2="4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569" y="3778456"/>
              <a:ext cx="1263687" cy="6843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26BEA0-E076-4718-9373-46BB231CA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14" b="89848" l="10000" r="90000">
                          <a14:foregroundMark x1="42333" y1="10660" x2="49667" y2="76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635" y="3723291"/>
              <a:ext cx="1126100" cy="73947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60FC377-F8AB-4BD9-9552-EED94CD7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478" b="91498" l="9557" r="89977">
                          <a14:foregroundMark x1="60606" y1="23482" x2="59441" y2="40486"/>
                          <a14:foregroundMark x1="57809" y1="8907" x2="56876" y2="6478"/>
                          <a14:foregroundMark x1="40326" y1="17409" x2="41026" y2="38866"/>
                          <a14:foregroundMark x1="27972" y1="40081" x2="33333" y2="57490"/>
                          <a14:foregroundMark x1="20746" y1="67206" x2="26107" y2="71255"/>
                          <a14:foregroundMark x1="29138" y1="91498" x2="30769" y2="89474"/>
                          <a14:foregroundMark x1="73193" y1="35628" x2="68298" y2="49798"/>
                          <a14:foregroundMark x1="80186" y1="69231" x2="70862" y2="72874"/>
                          <a14:foregroundMark x1="69697" y1="90283" x2="71562" y2="87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182" y="3786050"/>
              <a:ext cx="1175344" cy="676713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FF096D3-ADCD-4D81-B523-7A3C79DEBFAC}"/>
              </a:ext>
            </a:extLst>
          </p:cNvPr>
          <p:cNvSpPr txBox="1"/>
          <p:nvPr/>
        </p:nvSpPr>
        <p:spPr>
          <a:xfrm>
            <a:off x="4599273" y="5008243"/>
            <a:ext cx="23969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汇报人：杨 海</a:t>
            </a:r>
          </a:p>
        </p:txBody>
      </p:sp>
    </p:spTree>
    <p:extLst>
      <p:ext uri="{BB962C8B-B14F-4D97-AF65-F5344CB8AC3E}">
        <p14:creationId xmlns:p14="http://schemas.microsoft.com/office/powerpoint/2010/main" val="34647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0018" y="1744384"/>
            <a:ext cx="366654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00018" y="3427291"/>
            <a:ext cx="3666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22222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lang="zh-CN" altLang="en-US" sz="6000" dirty="0">
              <a:solidFill>
                <a:srgbClr val="222222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00018" y="2303036"/>
            <a:ext cx="3666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81268" y="1700504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问题提出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81268" y="2663070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81268" y="3625636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素材获取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81268" y="4616858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结果及分析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6676430" y="1654077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76430" y="4584766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76430" y="3607869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76430" y="2630973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00218" y="1679618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4937" y="2663070"/>
            <a:ext cx="95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86512" y="3648845"/>
            <a:ext cx="95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76430" y="4620337"/>
            <a:ext cx="95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3" grpId="0"/>
      <p:bldP spid="16" grpId="0"/>
      <p:bldP spid="19" grpId="0"/>
      <p:bldP spid="22" grpId="0"/>
      <p:bldP spid="4" grpId="0" animBg="1"/>
      <p:bldP spid="24" grpId="0" animBg="1"/>
      <p:bldP spid="25" grpId="0" animBg="1"/>
      <p:bldP spid="26" grpId="0" animBg="1"/>
      <p:bldP spid="12" grpId="0"/>
      <p:bldP spid="15" grpId="0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问题提出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01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151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目标明确</a:t>
            </a:r>
          </a:p>
        </p:txBody>
      </p:sp>
      <p:grpSp>
        <p:nvGrpSpPr>
          <p:cNvPr id="187" name="组合 186"/>
          <p:cNvGrpSpPr/>
          <p:nvPr/>
        </p:nvGrpSpPr>
        <p:grpSpPr>
          <a:xfrm>
            <a:off x="9898711" y="3283085"/>
            <a:ext cx="1746192" cy="2566004"/>
            <a:chOff x="7120576" y="1406550"/>
            <a:chExt cx="3357563" cy="4933890"/>
          </a:xfrm>
        </p:grpSpPr>
        <p:sp>
          <p:nvSpPr>
            <p:cNvPr id="188" name="Freeform 6"/>
            <p:cNvSpPr/>
            <p:nvPr/>
          </p:nvSpPr>
          <p:spPr bwMode="auto">
            <a:xfrm flipH="1">
              <a:off x="8338726" y="5938230"/>
              <a:ext cx="893867" cy="19230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189" name="Freeform 24"/>
            <p:cNvSpPr/>
            <p:nvPr/>
          </p:nvSpPr>
          <p:spPr>
            <a:xfrm flipH="1">
              <a:off x="8104439" y="5541054"/>
              <a:ext cx="1362439" cy="397176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0" name="Freeform 25"/>
            <p:cNvSpPr/>
            <p:nvPr/>
          </p:nvSpPr>
          <p:spPr>
            <a:xfrm flipH="1">
              <a:off x="8481777" y="6210698"/>
              <a:ext cx="607766" cy="12974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1" name="Freeform 5"/>
            <p:cNvSpPr/>
            <p:nvPr/>
          </p:nvSpPr>
          <p:spPr bwMode="auto">
            <a:xfrm>
              <a:off x="8676326" y="4773638"/>
              <a:ext cx="177800" cy="52546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6"/>
            <p:cNvSpPr/>
            <p:nvPr/>
          </p:nvSpPr>
          <p:spPr bwMode="auto">
            <a:xfrm>
              <a:off x="8727126" y="4679975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7"/>
            <p:cNvSpPr/>
            <p:nvPr/>
          </p:nvSpPr>
          <p:spPr bwMode="auto">
            <a:xfrm>
              <a:off x="8711251" y="4738713"/>
              <a:ext cx="152400" cy="147638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8"/>
            <p:cNvSpPr/>
            <p:nvPr/>
          </p:nvSpPr>
          <p:spPr bwMode="auto">
            <a:xfrm>
              <a:off x="8700139" y="5280050"/>
              <a:ext cx="46038" cy="7620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9"/>
            <p:cNvSpPr/>
            <p:nvPr/>
          </p:nvSpPr>
          <p:spPr bwMode="auto">
            <a:xfrm>
              <a:off x="8860476" y="4772050"/>
              <a:ext cx="176213" cy="52546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0"/>
            <p:cNvSpPr/>
            <p:nvPr/>
          </p:nvSpPr>
          <p:spPr bwMode="auto">
            <a:xfrm>
              <a:off x="8909689" y="4675213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1"/>
            <p:cNvSpPr/>
            <p:nvPr/>
          </p:nvSpPr>
          <p:spPr bwMode="auto">
            <a:xfrm>
              <a:off x="8895401" y="4737125"/>
              <a:ext cx="152400" cy="1460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2"/>
            <p:cNvSpPr/>
            <p:nvPr/>
          </p:nvSpPr>
          <p:spPr bwMode="auto">
            <a:xfrm>
              <a:off x="8884289" y="5275288"/>
              <a:ext cx="46038" cy="7620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"/>
            <p:cNvSpPr/>
            <p:nvPr/>
          </p:nvSpPr>
          <p:spPr bwMode="auto">
            <a:xfrm>
              <a:off x="9020814" y="4775225"/>
              <a:ext cx="41275" cy="266700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00" name="Group 123"/>
            <p:cNvGrpSpPr/>
            <p:nvPr/>
          </p:nvGrpSpPr>
          <p:grpSpPr>
            <a:xfrm>
              <a:off x="7785739" y="4652593"/>
              <a:ext cx="817563" cy="620713"/>
              <a:chOff x="7170738" y="4168775"/>
              <a:chExt cx="817563" cy="620713"/>
            </a:xfrm>
            <a:solidFill>
              <a:srgbClr val="0170C1"/>
            </a:solidFill>
          </p:grpSpPr>
          <p:sp>
            <p:nvSpPr>
              <p:cNvPr id="282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3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4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5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6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7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01" name="Freeform 20"/>
            <p:cNvSpPr>
              <a:spLocks noEditPoints="1"/>
            </p:cNvSpPr>
            <p:nvPr/>
          </p:nvSpPr>
          <p:spPr bwMode="auto">
            <a:xfrm>
              <a:off x="7120576" y="2533675"/>
              <a:ext cx="477838" cy="503238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Oval 21"/>
            <p:cNvSpPr>
              <a:spLocks noChangeArrowheads="1"/>
            </p:cNvSpPr>
            <p:nvPr/>
          </p:nvSpPr>
          <p:spPr bwMode="auto">
            <a:xfrm>
              <a:off x="10170164" y="2416200"/>
              <a:ext cx="141288" cy="141288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22"/>
            <p:cNvSpPr/>
            <p:nvPr/>
          </p:nvSpPr>
          <p:spPr bwMode="auto">
            <a:xfrm>
              <a:off x="10220964" y="2520975"/>
              <a:ext cx="222250" cy="46355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23"/>
            <p:cNvSpPr/>
            <p:nvPr/>
          </p:nvSpPr>
          <p:spPr bwMode="auto">
            <a:xfrm>
              <a:off x="10025701" y="2520975"/>
              <a:ext cx="238125" cy="4572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24"/>
            <p:cNvSpPr/>
            <p:nvPr/>
          </p:nvSpPr>
          <p:spPr bwMode="auto">
            <a:xfrm>
              <a:off x="10233664" y="2365400"/>
              <a:ext cx="25400" cy="79375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25"/>
            <p:cNvSpPr>
              <a:spLocks noEditPoints="1"/>
            </p:cNvSpPr>
            <p:nvPr/>
          </p:nvSpPr>
          <p:spPr bwMode="auto">
            <a:xfrm>
              <a:off x="9097014" y="2024088"/>
              <a:ext cx="225425" cy="6096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26"/>
            <p:cNvSpPr>
              <a:spLocks noEditPoints="1"/>
            </p:cNvSpPr>
            <p:nvPr/>
          </p:nvSpPr>
          <p:spPr bwMode="auto">
            <a:xfrm>
              <a:off x="8903339" y="2216175"/>
              <a:ext cx="611188" cy="22383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27"/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28"/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Oval 29"/>
            <p:cNvSpPr>
              <a:spLocks noChangeArrowheads="1"/>
            </p:cNvSpPr>
            <p:nvPr/>
          </p:nvSpPr>
          <p:spPr bwMode="auto">
            <a:xfrm>
              <a:off x="9163689" y="2281263"/>
              <a:ext cx="93663" cy="93663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30"/>
            <p:cNvSpPr>
              <a:spLocks noEditPoints="1"/>
            </p:cNvSpPr>
            <p:nvPr/>
          </p:nvSpPr>
          <p:spPr bwMode="auto">
            <a:xfrm>
              <a:off x="9882826" y="1851050"/>
              <a:ext cx="257175" cy="48736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Rectangle 31"/>
            <p:cNvSpPr>
              <a:spLocks noChangeArrowheads="1"/>
            </p:cNvSpPr>
            <p:nvPr/>
          </p:nvSpPr>
          <p:spPr bwMode="auto">
            <a:xfrm>
              <a:off x="9754239" y="1849463"/>
              <a:ext cx="65088" cy="474663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32"/>
            <p:cNvSpPr>
              <a:spLocks noEditPoints="1"/>
            </p:cNvSpPr>
            <p:nvPr/>
          </p:nvSpPr>
          <p:spPr bwMode="auto">
            <a:xfrm>
              <a:off x="7646039" y="4240238"/>
              <a:ext cx="561975" cy="411163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14" name="Group 127"/>
            <p:cNvGrpSpPr/>
            <p:nvPr/>
          </p:nvGrpSpPr>
          <p:grpSpPr>
            <a:xfrm>
              <a:off x="9225601" y="4651400"/>
              <a:ext cx="508001" cy="654050"/>
              <a:chOff x="8610600" y="4127500"/>
              <a:chExt cx="508001" cy="654050"/>
            </a:xfrm>
            <a:solidFill>
              <a:srgbClr val="0170C1"/>
            </a:solidFill>
          </p:grpSpPr>
          <p:sp>
            <p:nvSpPr>
              <p:cNvPr id="274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5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6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7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8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9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0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1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15" name="Freeform 41"/>
            <p:cNvSpPr>
              <a:spLocks noEditPoints="1"/>
            </p:cNvSpPr>
            <p:nvPr/>
          </p:nvSpPr>
          <p:spPr bwMode="auto">
            <a:xfrm>
              <a:off x="9646289" y="3991000"/>
              <a:ext cx="428625" cy="390525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42"/>
            <p:cNvSpPr/>
            <p:nvPr/>
          </p:nvSpPr>
          <p:spPr bwMode="auto">
            <a:xfrm>
              <a:off x="9757414" y="4351363"/>
              <a:ext cx="92075" cy="198438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43"/>
            <p:cNvSpPr/>
            <p:nvPr/>
          </p:nvSpPr>
          <p:spPr bwMode="auto">
            <a:xfrm>
              <a:off x="9719314" y="4411688"/>
              <a:ext cx="130175" cy="268288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44"/>
            <p:cNvSpPr/>
            <p:nvPr/>
          </p:nvSpPr>
          <p:spPr bwMode="auto">
            <a:xfrm>
              <a:off x="8530276" y="1406550"/>
              <a:ext cx="523875" cy="47942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45"/>
            <p:cNvSpPr>
              <a:spLocks noEditPoints="1"/>
            </p:cNvSpPr>
            <p:nvPr/>
          </p:nvSpPr>
          <p:spPr bwMode="auto">
            <a:xfrm>
              <a:off x="8374701" y="4067200"/>
              <a:ext cx="638175" cy="52863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46"/>
            <p:cNvSpPr>
              <a:spLocks noEditPoints="1"/>
            </p:cNvSpPr>
            <p:nvPr/>
          </p:nvSpPr>
          <p:spPr bwMode="auto">
            <a:xfrm>
              <a:off x="9503414" y="3014688"/>
              <a:ext cx="819150" cy="955675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47"/>
            <p:cNvSpPr>
              <a:spLocks noEditPoints="1"/>
            </p:cNvSpPr>
            <p:nvPr/>
          </p:nvSpPr>
          <p:spPr bwMode="auto">
            <a:xfrm>
              <a:off x="10124126" y="3294088"/>
              <a:ext cx="354013" cy="69532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48"/>
            <p:cNvSpPr>
              <a:spLocks noEditPoints="1"/>
            </p:cNvSpPr>
            <p:nvPr/>
          </p:nvSpPr>
          <p:spPr bwMode="auto">
            <a:xfrm>
              <a:off x="8889051" y="3382988"/>
              <a:ext cx="579438" cy="57943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49"/>
            <p:cNvSpPr/>
            <p:nvPr/>
          </p:nvSpPr>
          <p:spPr bwMode="auto">
            <a:xfrm>
              <a:off x="8995414" y="3567138"/>
              <a:ext cx="288925" cy="1524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24" name="Group 126"/>
            <p:cNvGrpSpPr/>
            <p:nvPr/>
          </p:nvGrpSpPr>
          <p:grpSpPr>
            <a:xfrm>
              <a:off x="9120826" y="4129113"/>
              <a:ext cx="454025" cy="431800"/>
              <a:chOff x="8505825" y="3605213"/>
              <a:chExt cx="454025" cy="431800"/>
            </a:xfrm>
            <a:solidFill>
              <a:srgbClr val="00B0F0"/>
            </a:solidFill>
          </p:grpSpPr>
          <p:sp>
            <p:nvSpPr>
              <p:cNvPr id="272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3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25" name="Freeform 52"/>
            <p:cNvSpPr/>
            <p:nvPr/>
          </p:nvSpPr>
          <p:spPr bwMode="auto">
            <a:xfrm>
              <a:off x="7720651" y="1558950"/>
              <a:ext cx="679450" cy="5524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53"/>
            <p:cNvSpPr/>
            <p:nvPr/>
          </p:nvSpPr>
          <p:spPr bwMode="auto">
            <a:xfrm>
              <a:off x="8236589" y="1528788"/>
              <a:ext cx="187325" cy="257175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54"/>
            <p:cNvSpPr/>
            <p:nvPr/>
          </p:nvSpPr>
          <p:spPr bwMode="auto">
            <a:xfrm>
              <a:off x="7809551" y="1705000"/>
              <a:ext cx="514350" cy="336550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55"/>
            <p:cNvSpPr>
              <a:spLocks noEditPoints="1"/>
            </p:cNvSpPr>
            <p:nvPr/>
          </p:nvSpPr>
          <p:spPr bwMode="auto">
            <a:xfrm>
              <a:off x="7390451" y="2000275"/>
              <a:ext cx="296863" cy="520700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56"/>
            <p:cNvSpPr>
              <a:spLocks noEditPoints="1"/>
            </p:cNvSpPr>
            <p:nvPr/>
          </p:nvSpPr>
          <p:spPr bwMode="auto">
            <a:xfrm>
              <a:off x="7120576" y="3090888"/>
              <a:ext cx="555625" cy="6048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57"/>
            <p:cNvSpPr>
              <a:spLocks noEditPoints="1"/>
            </p:cNvSpPr>
            <p:nvPr/>
          </p:nvSpPr>
          <p:spPr bwMode="auto">
            <a:xfrm>
              <a:off x="9170039" y="1527200"/>
              <a:ext cx="528638" cy="5191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58"/>
            <p:cNvSpPr>
              <a:spLocks noEditPoints="1"/>
            </p:cNvSpPr>
            <p:nvPr/>
          </p:nvSpPr>
          <p:spPr bwMode="auto">
            <a:xfrm>
              <a:off x="7302631" y="3692824"/>
              <a:ext cx="514350" cy="52070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Rectangle 59"/>
            <p:cNvSpPr>
              <a:spLocks noChangeArrowheads="1"/>
            </p:cNvSpPr>
            <p:nvPr/>
          </p:nvSpPr>
          <p:spPr bwMode="auto">
            <a:xfrm>
              <a:off x="9298626" y="3198838"/>
              <a:ext cx="627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Rectangle 60"/>
            <p:cNvSpPr>
              <a:spLocks noChangeArrowheads="1"/>
            </p:cNvSpPr>
            <p:nvPr/>
          </p:nvSpPr>
          <p:spPr bwMode="auto">
            <a:xfrm>
              <a:off x="9324026" y="3135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Rectangle 61"/>
            <p:cNvSpPr>
              <a:spLocks noChangeArrowheads="1"/>
            </p:cNvSpPr>
            <p:nvPr/>
          </p:nvSpPr>
          <p:spPr bwMode="auto">
            <a:xfrm>
              <a:off x="9551039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Rectangle 62"/>
            <p:cNvSpPr>
              <a:spLocks noChangeArrowheads="1"/>
            </p:cNvSpPr>
            <p:nvPr/>
          </p:nvSpPr>
          <p:spPr bwMode="auto">
            <a:xfrm>
              <a:off x="9573264" y="2836888"/>
              <a:ext cx="77788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Rectangle 63"/>
            <p:cNvSpPr>
              <a:spLocks noChangeArrowheads="1"/>
            </p:cNvSpPr>
            <p:nvPr/>
          </p:nvSpPr>
          <p:spPr bwMode="auto">
            <a:xfrm>
              <a:off x="9551039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Rectangle 64"/>
            <p:cNvSpPr>
              <a:spLocks noChangeArrowheads="1"/>
            </p:cNvSpPr>
            <p:nvPr/>
          </p:nvSpPr>
          <p:spPr bwMode="auto">
            <a:xfrm>
              <a:off x="9736776" y="3070250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Rectangle 65"/>
            <p:cNvSpPr>
              <a:spLocks noChangeArrowheads="1"/>
            </p:cNvSpPr>
            <p:nvPr/>
          </p:nvSpPr>
          <p:spPr bwMode="auto">
            <a:xfrm>
              <a:off x="9757414" y="2836888"/>
              <a:ext cx="76200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Rectangle 66"/>
            <p:cNvSpPr>
              <a:spLocks noChangeArrowheads="1"/>
            </p:cNvSpPr>
            <p:nvPr/>
          </p:nvSpPr>
          <p:spPr bwMode="auto">
            <a:xfrm>
              <a:off x="9736776" y="2824188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Rectangle 67"/>
            <p:cNvSpPr>
              <a:spLocks noChangeArrowheads="1"/>
            </p:cNvSpPr>
            <p:nvPr/>
          </p:nvSpPr>
          <p:spPr bwMode="auto">
            <a:xfrm>
              <a:off x="9368476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Rectangle 68"/>
            <p:cNvSpPr>
              <a:spLocks noChangeArrowheads="1"/>
            </p:cNvSpPr>
            <p:nvPr/>
          </p:nvSpPr>
          <p:spPr bwMode="auto">
            <a:xfrm>
              <a:off x="9389114" y="2836888"/>
              <a:ext cx="79375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Rectangle 69"/>
            <p:cNvSpPr>
              <a:spLocks noChangeArrowheads="1"/>
            </p:cNvSpPr>
            <p:nvPr/>
          </p:nvSpPr>
          <p:spPr bwMode="auto">
            <a:xfrm>
              <a:off x="9368476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Rectangle 70"/>
            <p:cNvSpPr>
              <a:spLocks noChangeArrowheads="1"/>
            </p:cNvSpPr>
            <p:nvPr/>
          </p:nvSpPr>
          <p:spPr bwMode="auto">
            <a:xfrm>
              <a:off x="9324026" y="2754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71"/>
            <p:cNvSpPr/>
            <p:nvPr/>
          </p:nvSpPr>
          <p:spPr bwMode="auto">
            <a:xfrm>
              <a:off x="9324026" y="2570188"/>
              <a:ext cx="576263" cy="18415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72"/>
            <p:cNvSpPr>
              <a:spLocks noEditPoints="1"/>
            </p:cNvSpPr>
            <p:nvPr/>
          </p:nvSpPr>
          <p:spPr bwMode="auto">
            <a:xfrm>
              <a:off x="7739701" y="2736875"/>
              <a:ext cx="800100" cy="522288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73"/>
            <p:cNvSpPr>
              <a:spLocks noEditPoints="1"/>
            </p:cNvSpPr>
            <p:nvPr/>
          </p:nvSpPr>
          <p:spPr bwMode="auto">
            <a:xfrm>
              <a:off x="9505001" y="3309963"/>
              <a:ext cx="187325" cy="3270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74"/>
            <p:cNvSpPr>
              <a:spLocks noEditPoints="1"/>
            </p:cNvSpPr>
            <p:nvPr/>
          </p:nvSpPr>
          <p:spPr bwMode="auto">
            <a:xfrm>
              <a:off x="7869876" y="2189188"/>
              <a:ext cx="376238" cy="46037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75"/>
            <p:cNvSpPr>
              <a:spLocks noEditPoints="1"/>
            </p:cNvSpPr>
            <p:nvPr/>
          </p:nvSpPr>
          <p:spPr bwMode="auto">
            <a:xfrm>
              <a:off x="8593776" y="2673375"/>
              <a:ext cx="569913" cy="571500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76"/>
            <p:cNvSpPr>
              <a:spLocks noEditPoints="1"/>
            </p:cNvSpPr>
            <p:nvPr/>
          </p:nvSpPr>
          <p:spPr bwMode="auto">
            <a:xfrm>
              <a:off x="8025451" y="3409975"/>
              <a:ext cx="642938" cy="48736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77"/>
            <p:cNvSpPr/>
            <p:nvPr/>
          </p:nvSpPr>
          <p:spPr bwMode="auto">
            <a:xfrm>
              <a:off x="8306439" y="2695600"/>
              <a:ext cx="214313" cy="160338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78"/>
            <p:cNvSpPr/>
            <p:nvPr/>
          </p:nvSpPr>
          <p:spPr bwMode="auto">
            <a:xfrm>
              <a:off x="8401689" y="2654325"/>
              <a:ext cx="58738" cy="730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79"/>
            <p:cNvSpPr>
              <a:spLocks noEditPoints="1"/>
            </p:cNvSpPr>
            <p:nvPr/>
          </p:nvSpPr>
          <p:spPr bwMode="auto">
            <a:xfrm>
              <a:off x="8068314" y="3991000"/>
              <a:ext cx="225425" cy="3127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80"/>
            <p:cNvSpPr>
              <a:spLocks noEditPoints="1"/>
            </p:cNvSpPr>
            <p:nvPr/>
          </p:nvSpPr>
          <p:spPr bwMode="auto">
            <a:xfrm>
              <a:off x="9800276" y="2387625"/>
              <a:ext cx="282575" cy="3095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81"/>
            <p:cNvSpPr>
              <a:spLocks noEditPoints="1"/>
            </p:cNvSpPr>
            <p:nvPr/>
          </p:nvSpPr>
          <p:spPr bwMode="auto">
            <a:xfrm>
              <a:off x="8387401" y="1971700"/>
              <a:ext cx="427038" cy="61436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82"/>
            <p:cNvSpPr>
              <a:spLocks noEditPoints="1"/>
            </p:cNvSpPr>
            <p:nvPr/>
          </p:nvSpPr>
          <p:spPr bwMode="auto">
            <a:xfrm>
              <a:off x="8235001" y="1884388"/>
              <a:ext cx="246063" cy="217488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83"/>
            <p:cNvSpPr/>
            <p:nvPr/>
          </p:nvSpPr>
          <p:spPr bwMode="auto">
            <a:xfrm>
              <a:off x="8165151" y="2014563"/>
              <a:ext cx="107950" cy="68263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84"/>
            <p:cNvSpPr/>
            <p:nvPr/>
          </p:nvSpPr>
          <p:spPr bwMode="auto">
            <a:xfrm>
              <a:off x="8096889" y="2024088"/>
              <a:ext cx="146050" cy="88900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85"/>
            <p:cNvSpPr>
              <a:spLocks noEditPoints="1"/>
            </p:cNvSpPr>
            <p:nvPr/>
          </p:nvSpPr>
          <p:spPr bwMode="auto">
            <a:xfrm>
              <a:off x="8012751" y="3182963"/>
              <a:ext cx="446088" cy="1587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86"/>
            <p:cNvSpPr/>
            <p:nvPr/>
          </p:nvSpPr>
          <p:spPr bwMode="auto">
            <a:xfrm>
              <a:off x="9860601" y="3592538"/>
              <a:ext cx="246063" cy="31591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87"/>
            <p:cNvSpPr/>
            <p:nvPr/>
          </p:nvSpPr>
          <p:spPr bwMode="auto">
            <a:xfrm>
              <a:off x="10000301" y="3581425"/>
              <a:ext cx="119063" cy="8255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88"/>
            <p:cNvSpPr/>
            <p:nvPr/>
          </p:nvSpPr>
          <p:spPr bwMode="auto">
            <a:xfrm>
              <a:off x="9908226" y="3646513"/>
              <a:ext cx="163513" cy="227013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89"/>
            <p:cNvSpPr>
              <a:spLocks noEditPoints="1"/>
            </p:cNvSpPr>
            <p:nvPr/>
          </p:nvSpPr>
          <p:spPr bwMode="auto">
            <a:xfrm>
              <a:off x="9527226" y="2354288"/>
              <a:ext cx="222250" cy="1619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90"/>
            <p:cNvSpPr/>
            <p:nvPr/>
          </p:nvSpPr>
          <p:spPr bwMode="auto">
            <a:xfrm>
              <a:off x="7674614" y="3414738"/>
              <a:ext cx="206375" cy="26670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91"/>
            <p:cNvSpPr/>
            <p:nvPr/>
          </p:nvSpPr>
          <p:spPr bwMode="auto">
            <a:xfrm>
              <a:off x="7661914" y="3405213"/>
              <a:ext cx="101600" cy="69850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92"/>
            <p:cNvSpPr/>
            <p:nvPr/>
          </p:nvSpPr>
          <p:spPr bwMode="auto">
            <a:xfrm>
              <a:off x="7703189" y="3462363"/>
              <a:ext cx="139700" cy="19208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93"/>
            <p:cNvSpPr>
              <a:spLocks noEditPoints="1"/>
            </p:cNvSpPr>
            <p:nvPr/>
          </p:nvSpPr>
          <p:spPr bwMode="auto">
            <a:xfrm>
              <a:off x="9035101" y="5065738"/>
              <a:ext cx="219075" cy="2397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94"/>
            <p:cNvSpPr/>
            <p:nvPr/>
          </p:nvSpPr>
          <p:spPr bwMode="auto">
            <a:xfrm>
              <a:off x="8769989" y="3486175"/>
              <a:ext cx="63500" cy="60325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95"/>
            <p:cNvSpPr/>
            <p:nvPr/>
          </p:nvSpPr>
          <p:spPr bwMode="auto">
            <a:xfrm>
              <a:off x="8755701" y="3303613"/>
              <a:ext cx="58738" cy="19685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96"/>
            <p:cNvSpPr/>
            <p:nvPr/>
          </p:nvSpPr>
          <p:spPr bwMode="auto">
            <a:xfrm>
              <a:off x="8796976" y="3335363"/>
              <a:ext cx="127000" cy="169863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97"/>
            <p:cNvSpPr/>
            <p:nvPr/>
          </p:nvSpPr>
          <p:spPr bwMode="auto">
            <a:xfrm>
              <a:off x="8785864" y="3532213"/>
              <a:ext cx="15875" cy="3175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98"/>
            <p:cNvSpPr>
              <a:spLocks noEditPoints="1"/>
            </p:cNvSpPr>
            <p:nvPr/>
          </p:nvSpPr>
          <p:spPr bwMode="auto">
            <a:xfrm>
              <a:off x="8735064" y="1924075"/>
              <a:ext cx="220663" cy="2365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D97C40-AD03-4576-B485-F8EE15B88736}"/>
              </a:ext>
            </a:extLst>
          </p:cNvPr>
          <p:cNvSpPr txBox="1"/>
          <p:nvPr/>
        </p:nvSpPr>
        <p:spPr>
          <a:xfrm>
            <a:off x="925759" y="1211428"/>
            <a:ext cx="1015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作为计算机学院的学生，电脑是每名学生的必需品，但随着技术的不断发展，这个现象正在逐渐发生改变，云服务器正在逐渐走向舞台中央。</a:t>
            </a: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BD301B34-7B1A-455A-9F14-8998CB9BA33A}"/>
              </a:ext>
            </a:extLst>
          </p:cNvPr>
          <p:cNvSpPr/>
          <p:nvPr/>
        </p:nvSpPr>
        <p:spPr>
          <a:xfrm>
            <a:off x="8800186" y="5533270"/>
            <a:ext cx="3807013" cy="1179735"/>
          </a:xfrm>
          <a:prstGeom prst="ellipse">
            <a:avLst/>
          </a:prstGeom>
          <a:gradFill flip="none" rotWithShape="1">
            <a:gsLst>
              <a:gs pos="47000">
                <a:srgbClr val="747474">
                  <a:alpha val="15000"/>
                </a:srgbClr>
              </a:gs>
              <a:gs pos="0">
                <a:schemeClr val="tx1">
                  <a:alpha val="23000"/>
                </a:schemeClr>
              </a:gs>
              <a:gs pos="100000">
                <a:srgbClr val="E8E8E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1" name="文本框 530">
            <a:extLst>
              <a:ext uri="{FF2B5EF4-FFF2-40B4-BE49-F238E27FC236}">
                <a16:creationId xmlns:a16="http://schemas.microsoft.com/office/drawing/2014/main" id="{E4A50F07-09C2-4CAC-AB24-ECC31682557B}"/>
              </a:ext>
            </a:extLst>
          </p:cNvPr>
          <p:cNvSpPr txBox="1"/>
          <p:nvPr/>
        </p:nvSpPr>
        <p:spPr>
          <a:xfrm>
            <a:off x="1048250" y="2730621"/>
            <a:ext cx="78456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为了满足课程学习需要，假如我们需要购置一台云服务器，目前国内较好的云服务器厂商主要有三家，分别是：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  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腾讯云 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华为云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" name="文本框 531">
            <a:extLst>
              <a:ext uri="{FF2B5EF4-FFF2-40B4-BE49-F238E27FC236}">
                <a16:creationId xmlns:a16="http://schemas.microsoft.com/office/drawing/2014/main" id="{BF2FB1E0-B898-4373-BDCE-6B5DAE5E7020}"/>
              </a:ext>
            </a:extLst>
          </p:cNvPr>
          <p:cNvSpPr txBox="1"/>
          <p:nvPr/>
        </p:nvSpPr>
        <p:spPr>
          <a:xfrm>
            <a:off x="972733" y="4923597"/>
            <a:ext cx="8576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接下来，我们将通过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爬虫技术分别获取这三家厂商的信息来制作词云图，通过词云图分析出我们选择的厂商。</a:t>
            </a:r>
          </a:p>
        </p:txBody>
      </p:sp>
    </p:spTree>
    <p:extLst>
      <p:ext uri="{BB962C8B-B14F-4D97-AF65-F5344CB8AC3E}">
        <p14:creationId xmlns:p14="http://schemas.microsoft.com/office/powerpoint/2010/main" val="24072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265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云服务的优点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7430202" y="1438063"/>
            <a:ext cx="860661" cy="1640723"/>
            <a:chOff x="5537459" y="941354"/>
            <a:chExt cx="946727" cy="1804795"/>
          </a:xfrm>
          <a:scene3d>
            <a:camera prst="orthographicFront">
              <a:rot lat="20967539" lon="19191102" rev="113251"/>
            </a:camera>
            <a:lightRig rig="threePt" dir="t"/>
          </a:scene3d>
        </p:grpSpPr>
        <p:sp>
          <p:nvSpPr>
            <p:cNvPr id="66" name="圆角矩形 65"/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solidFill>
              <a:srgbClr val="1F8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075484" y="1419013"/>
            <a:ext cx="860661" cy="1640723"/>
            <a:chOff x="5537459" y="941354"/>
            <a:chExt cx="946727" cy="1804795"/>
          </a:xfrm>
          <a:scene3d>
            <a:camera prst="orthographicFront">
              <a:rot lat="600000" lon="20399993" rev="0"/>
            </a:camera>
            <a:lightRig rig="threePt" dir="t"/>
          </a:scene3d>
        </p:grpSpPr>
        <p:sp>
          <p:nvSpPr>
            <p:cNvPr id="69" name="圆角矩形 68"/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solidFill>
              <a:srgbClr val="1F8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89405" y="1410123"/>
            <a:ext cx="860661" cy="1640723"/>
            <a:chOff x="5537459" y="941354"/>
            <a:chExt cx="946727" cy="1804795"/>
          </a:xfrm>
          <a:scene3d>
            <a:camera prst="orthographicFront">
              <a:rot lat="600000" lon="20399993" rev="0"/>
            </a:camera>
            <a:lightRig rig="threePt" dir="t"/>
          </a:scene3d>
        </p:grpSpPr>
        <p:sp>
          <p:nvSpPr>
            <p:cNvPr id="72" name="圆角矩形 71"/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solidFill>
              <a:srgbClr val="1F8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4" name="椭圆 73"/>
          <p:cNvSpPr/>
          <p:nvPr/>
        </p:nvSpPr>
        <p:spPr>
          <a:xfrm>
            <a:off x="5075526" y="5217602"/>
            <a:ext cx="3807013" cy="1179735"/>
          </a:xfrm>
          <a:prstGeom prst="ellipse">
            <a:avLst/>
          </a:prstGeom>
          <a:gradFill flip="none" rotWithShape="1">
            <a:gsLst>
              <a:gs pos="47000">
                <a:srgbClr val="747474">
                  <a:alpha val="15000"/>
                </a:srgbClr>
              </a:gs>
              <a:gs pos="0">
                <a:schemeClr val="tx1">
                  <a:alpha val="23000"/>
                </a:schemeClr>
              </a:gs>
              <a:gs pos="100000">
                <a:srgbClr val="E8E8E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5" name="组合 74"/>
          <p:cNvGrpSpPr/>
          <p:nvPr/>
        </p:nvGrpSpPr>
        <p:grpSpPr>
          <a:xfrm>
            <a:off x="1830537" y="1424346"/>
            <a:ext cx="3769591" cy="4730111"/>
            <a:chOff x="1665167" y="1115627"/>
            <a:chExt cx="3769590" cy="4730110"/>
          </a:xfrm>
        </p:grpSpPr>
        <p:sp>
          <p:nvSpPr>
            <p:cNvPr id="76" name="圆角矩形 75"/>
            <p:cNvSpPr/>
            <p:nvPr/>
          </p:nvSpPr>
          <p:spPr>
            <a:xfrm>
              <a:off x="1665167" y="1190610"/>
              <a:ext cx="3769590" cy="4655127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 w="222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1884385" y="1360824"/>
              <a:ext cx="3331153" cy="4156364"/>
            </a:xfrm>
            <a:prstGeom prst="roundRect">
              <a:avLst>
                <a:gd name="adj" fmla="val 0"/>
              </a:avLst>
            </a:prstGeom>
            <a:gradFill>
              <a:gsLst>
                <a:gs pos="52000">
                  <a:srgbClr val="F4F4F4"/>
                </a:gs>
                <a:gs pos="0">
                  <a:schemeClr val="bg1"/>
                </a:gs>
                <a:gs pos="100000">
                  <a:srgbClr val="E2E2E2"/>
                </a:gs>
              </a:gsLst>
              <a:lin ang="0" scaled="0"/>
            </a:gra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965492" y="1430322"/>
              <a:ext cx="3168938" cy="213302"/>
              <a:chOff x="2149634" y="1165384"/>
              <a:chExt cx="3485832" cy="23463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21496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37" name="椭圆 13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2510879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35" name="椭圆 13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2872123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33" name="椭圆 13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3233367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31" name="椭圆 13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3594612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29" name="椭圆 12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955856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27" name="椭圆 12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4317101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25" name="椭圆 12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4678345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23" name="椭圆 12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5039590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21" name="椭圆 12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54008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19" name="椭圆 11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9" name="组合 78"/>
            <p:cNvGrpSpPr/>
            <p:nvPr/>
          </p:nvGrpSpPr>
          <p:grpSpPr>
            <a:xfrm>
              <a:off x="2020452" y="1115627"/>
              <a:ext cx="86065" cy="440911"/>
              <a:chOff x="2244442" y="772895"/>
              <a:chExt cx="94671" cy="485002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350139" y="1115627"/>
              <a:ext cx="86065" cy="440911"/>
              <a:chOff x="2244442" y="772895"/>
              <a:chExt cx="94671" cy="485002"/>
            </a:xfrm>
          </p:grpSpPr>
          <p:sp>
            <p:nvSpPr>
              <p:cNvPr id="105" name="圆角矩形 104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圆角矩形 105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2679826" y="1115627"/>
              <a:ext cx="86065" cy="440911"/>
              <a:chOff x="2244442" y="772895"/>
              <a:chExt cx="94671" cy="485002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009512" y="1115627"/>
              <a:ext cx="86065" cy="440911"/>
              <a:chOff x="2244442" y="772895"/>
              <a:chExt cx="94671" cy="485002"/>
            </a:xfrm>
          </p:grpSpPr>
          <p:sp>
            <p:nvSpPr>
              <p:cNvPr id="101" name="圆角矩形 100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39200" y="1115627"/>
              <a:ext cx="86065" cy="440911"/>
              <a:chOff x="2244442" y="772895"/>
              <a:chExt cx="94671" cy="485002"/>
            </a:xfrm>
          </p:grpSpPr>
          <p:sp>
            <p:nvSpPr>
              <p:cNvPr id="99" name="圆角矩形 98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3668886" y="1115627"/>
              <a:ext cx="86065" cy="440911"/>
              <a:chOff x="2244442" y="772895"/>
              <a:chExt cx="94671" cy="485002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998573" y="1115627"/>
              <a:ext cx="86065" cy="440911"/>
              <a:chOff x="2244442" y="772895"/>
              <a:chExt cx="94671" cy="485002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4328260" y="1115627"/>
              <a:ext cx="86065" cy="440911"/>
              <a:chOff x="2244442" y="772895"/>
              <a:chExt cx="94671" cy="485002"/>
            </a:xfrm>
          </p:grpSpPr>
          <p:sp>
            <p:nvSpPr>
              <p:cNvPr id="93" name="圆角矩形 92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4657947" y="1115627"/>
              <a:ext cx="86065" cy="440911"/>
              <a:chOff x="2244442" y="772895"/>
              <a:chExt cx="94671" cy="485002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4987634" y="1115627"/>
              <a:ext cx="86065" cy="440911"/>
              <a:chOff x="2244442" y="772895"/>
              <a:chExt cx="94671" cy="485002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371600" y="1492495"/>
            <a:ext cx="4939583" cy="4506279"/>
            <a:chOff x="6199676" y="1161244"/>
            <a:chExt cx="5433540" cy="4551342"/>
          </a:xfrm>
        </p:grpSpPr>
        <p:sp>
          <p:nvSpPr>
            <p:cNvPr id="140" name="梯形 139"/>
            <p:cNvSpPr/>
            <p:nvPr/>
          </p:nvSpPr>
          <p:spPr>
            <a:xfrm rot="16200000">
              <a:off x="4829748" y="2531173"/>
              <a:ext cx="4551341" cy="1811485"/>
            </a:xfrm>
            <a:prstGeom prst="trapezoid">
              <a:avLst>
                <a:gd name="adj" fmla="val 9948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1" name="梯形 140"/>
            <p:cNvSpPr/>
            <p:nvPr/>
          </p:nvSpPr>
          <p:spPr>
            <a:xfrm rot="5400000" flipH="1">
              <a:off x="6640318" y="2531172"/>
              <a:ext cx="4551341" cy="1811485"/>
            </a:xfrm>
            <a:prstGeom prst="trapezoid">
              <a:avLst>
                <a:gd name="adj" fmla="val 11105"/>
              </a:avLst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2" name="梯形 141"/>
            <p:cNvSpPr/>
            <p:nvPr/>
          </p:nvSpPr>
          <p:spPr>
            <a:xfrm rot="16200000">
              <a:off x="8451803" y="2531172"/>
              <a:ext cx="4551341" cy="1811485"/>
            </a:xfrm>
            <a:prstGeom prst="trapezoid">
              <a:avLst>
                <a:gd name="adj" fmla="val 11105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932586" y="1445468"/>
            <a:ext cx="568651" cy="996955"/>
            <a:chOff x="5695240" y="977137"/>
            <a:chExt cx="625516" cy="1096651"/>
          </a:xfrm>
          <a:solidFill>
            <a:srgbClr val="1F8DD2"/>
          </a:solidFill>
          <a:scene3d>
            <a:camera prst="orthographicFront">
              <a:rot lat="600000" lon="20399993" rev="0"/>
            </a:camera>
            <a:lightRig rig="threePt" dir="t"/>
          </a:scene3d>
        </p:grpSpPr>
        <p:sp>
          <p:nvSpPr>
            <p:cNvPr id="144" name="任意多边形 143"/>
            <p:cNvSpPr/>
            <p:nvPr/>
          </p:nvSpPr>
          <p:spPr bwMode="auto">
            <a:xfrm rot="5400000">
              <a:off x="5533884" y="1302921"/>
              <a:ext cx="923924" cy="527529"/>
            </a:xfrm>
            <a:custGeom>
              <a:avLst/>
              <a:gdLst>
                <a:gd name="connsiteX0" fmla="*/ 0 w 1232570"/>
                <a:gd name="connsiteY0" fmla="*/ 0 h 1080876"/>
                <a:gd name="connsiteX1" fmla="*/ 13985 w 1232570"/>
                <a:gd name="connsiteY1" fmla="*/ 0 h 1080876"/>
                <a:gd name="connsiteX2" fmla="*/ 90502 w 1232570"/>
                <a:gd name="connsiteY2" fmla="*/ 0 h 1080876"/>
                <a:gd name="connsiteX3" fmla="*/ 150524 w 1232570"/>
                <a:gd name="connsiteY3" fmla="*/ 0 h 1080876"/>
                <a:gd name="connsiteX4" fmla="*/ 156832 w 1232570"/>
                <a:gd name="connsiteY4" fmla="*/ 0 h 1080876"/>
                <a:gd name="connsiteX5" fmla="*/ 213704 w 1232570"/>
                <a:gd name="connsiteY5" fmla="*/ 0 h 1080876"/>
                <a:gd name="connsiteX6" fmla="*/ 237954 w 1232570"/>
                <a:gd name="connsiteY6" fmla="*/ 0 h 1080876"/>
                <a:gd name="connsiteX7" fmla="*/ 261845 w 1232570"/>
                <a:gd name="connsiteY7" fmla="*/ 0 h 1080876"/>
                <a:gd name="connsiteX8" fmla="*/ 301983 w 1232570"/>
                <a:gd name="connsiteY8" fmla="*/ 0 h 1080876"/>
                <a:gd name="connsiteX9" fmla="*/ 314471 w 1232570"/>
                <a:gd name="connsiteY9" fmla="*/ 0 h 1080876"/>
                <a:gd name="connsiteX10" fmla="*/ 361158 w 1232570"/>
                <a:gd name="connsiteY10" fmla="*/ 0 h 1080876"/>
                <a:gd name="connsiteX11" fmla="*/ 378443 w 1232570"/>
                <a:gd name="connsiteY11" fmla="*/ 0 h 1080876"/>
                <a:gd name="connsiteX12" fmla="*/ 380801 w 1232570"/>
                <a:gd name="connsiteY12" fmla="*/ 0 h 1080876"/>
                <a:gd name="connsiteX13" fmla="*/ 397052 w 1232570"/>
                <a:gd name="connsiteY13" fmla="*/ 0 h 1080876"/>
                <a:gd name="connsiteX14" fmla="*/ 423245 w 1232570"/>
                <a:gd name="connsiteY14" fmla="*/ 0 h 1080876"/>
                <a:gd name="connsiteX15" fmla="*/ 437673 w 1232570"/>
                <a:gd name="connsiteY15" fmla="*/ 0 h 1080876"/>
                <a:gd name="connsiteX16" fmla="*/ 465873 w 1232570"/>
                <a:gd name="connsiteY16" fmla="*/ 0 h 1080876"/>
                <a:gd name="connsiteX17" fmla="*/ 506837 w 1232570"/>
                <a:gd name="connsiteY17" fmla="*/ 0 h 1080876"/>
                <a:gd name="connsiteX18" fmla="*/ 542389 w 1232570"/>
                <a:gd name="connsiteY18" fmla="*/ 0 h 1080876"/>
                <a:gd name="connsiteX19" fmla="*/ 558813 w 1232570"/>
                <a:gd name="connsiteY19" fmla="*/ 0 h 1080876"/>
                <a:gd name="connsiteX20" fmla="*/ 596056 w 1232570"/>
                <a:gd name="connsiteY20" fmla="*/ 0 h 1080876"/>
                <a:gd name="connsiteX21" fmla="*/ 608720 w 1232570"/>
                <a:gd name="connsiteY21" fmla="*/ 0 h 1080876"/>
                <a:gd name="connsiteX22" fmla="*/ 621020 w 1232570"/>
                <a:gd name="connsiteY22" fmla="*/ 0 h 1080876"/>
                <a:gd name="connsiteX23" fmla="*/ 647214 w 1232570"/>
                <a:gd name="connsiteY23" fmla="*/ 0 h 1080876"/>
                <a:gd name="connsiteX24" fmla="*/ 665591 w 1232570"/>
                <a:gd name="connsiteY24" fmla="*/ 0 h 1080876"/>
                <a:gd name="connsiteX25" fmla="*/ 875132 w 1232570"/>
                <a:gd name="connsiteY25" fmla="*/ 0 h 1080876"/>
                <a:gd name="connsiteX26" fmla="*/ 970922 w 1232570"/>
                <a:gd name="connsiteY26" fmla="*/ 55020 h 1080876"/>
                <a:gd name="connsiteX27" fmla="*/ 1219266 w 1232570"/>
                <a:gd name="connsiteY27" fmla="*/ 485418 h 1080876"/>
                <a:gd name="connsiteX28" fmla="*/ 1219266 w 1232570"/>
                <a:gd name="connsiteY28" fmla="*/ 595458 h 1080876"/>
                <a:gd name="connsiteX29" fmla="*/ 970922 w 1232570"/>
                <a:gd name="connsiteY29" fmla="*/ 1025856 h 1080876"/>
                <a:gd name="connsiteX30" fmla="*/ 875132 w 1232570"/>
                <a:gd name="connsiteY30" fmla="*/ 1080876 h 1080876"/>
                <a:gd name="connsiteX31" fmla="*/ 647214 w 1232570"/>
                <a:gd name="connsiteY31" fmla="*/ 1080876 h 1080876"/>
                <a:gd name="connsiteX32" fmla="*/ 423245 w 1232570"/>
                <a:gd name="connsiteY32" fmla="*/ 1080876 h 1080876"/>
                <a:gd name="connsiteX33" fmla="*/ 378443 w 1232570"/>
                <a:gd name="connsiteY33" fmla="*/ 1080876 h 1080876"/>
                <a:gd name="connsiteX34" fmla="*/ 150524 w 1232570"/>
                <a:gd name="connsiteY34" fmla="*/ 1080876 h 1080876"/>
                <a:gd name="connsiteX35" fmla="*/ 0 w 1232570"/>
                <a:gd name="connsiteY35" fmla="*/ 1080876 h 108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32570" h="1080876">
                  <a:moveTo>
                    <a:pt x="0" y="0"/>
                  </a:moveTo>
                  <a:lnTo>
                    <a:pt x="13985" y="0"/>
                  </a:lnTo>
                  <a:cubicBezTo>
                    <a:pt x="41269" y="0"/>
                    <a:pt x="66735" y="0"/>
                    <a:pt x="90502" y="0"/>
                  </a:cubicBezTo>
                  <a:lnTo>
                    <a:pt x="150524" y="0"/>
                  </a:lnTo>
                  <a:lnTo>
                    <a:pt x="156832" y="0"/>
                  </a:lnTo>
                  <a:cubicBezTo>
                    <a:pt x="177325" y="0"/>
                    <a:pt x="196242" y="0"/>
                    <a:pt x="213704" y="0"/>
                  </a:cubicBezTo>
                  <a:lnTo>
                    <a:pt x="237954" y="0"/>
                  </a:lnTo>
                  <a:lnTo>
                    <a:pt x="261845" y="0"/>
                  </a:lnTo>
                  <a:cubicBezTo>
                    <a:pt x="276518" y="0"/>
                    <a:pt x="289856" y="0"/>
                    <a:pt x="301983" y="0"/>
                  </a:cubicBezTo>
                  <a:lnTo>
                    <a:pt x="314471" y="0"/>
                  </a:lnTo>
                  <a:lnTo>
                    <a:pt x="361158" y="0"/>
                  </a:lnTo>
                  <a:lnTo>
                    <a:pt x="378443" y="0"/>
                  </a:lnTo>
                  <a:lnTo>
                    <a:pt x="380801" y="0"/>
                  </a:lnTo>
                  <a:lnTo>
                    <a:pt x="397052" y="0"/>
                  </a:lnTo>
                  <a:cubicBezTo>
                    <a:pt x="423245" y="0"/>
                    <a:pt x="423245" y="0"/>
                    <a:pt x="423245" y="0"/>
                  </a:cubicBezTo>
                  <a:lnTo>
                    <a:pt x="437673" y="0"/>
                  </a:lnTo>
                  <a:lnTo>
                    <a:pt x="465873" y="0"/>
                  </a:lnTo>
                  <a:lnTo>
                    <a:pt x="506837" y="0"/>
                  </a:lnTo>
                  <a:lnTo>
                    <a:pt x="542389" y="0"/>
                  </a:lnTo>
                  <a:lnTo>
                    <a:pt x="558813" y="0"/>
                  </a:lnTo>
                  <a:cubicBezTo>
                    <a:pt x="573547" y="0"/>
                    <a:pt x="585824" y="0"/>
                    <a:pt x="596056" y="0"/>
                  </a:cubicBezTo>
                  <a:lnTo>
                    <a:pt x="608720" y="0"/>
                  </a:lnTo>
                  <a:lnTo>
                    <a:pt x="621020" y="0"/>
                  </a:lnTo>
                  <a:cubicBezTo>
                    <a:pt x="647214" y="0"/>
                    <a:pt x="647214" y="0"/>
                    <a:pt x="647214" y="0"/>
                  </a:cubicBezTo>
                  <a:lnTo>
                    <a:pt x="665591" y="0"/>
                  </a:lnTo>
                  <a:cubicBezTo>
                    <a:pt x="875132" y="0"/>
                    <a:pt x="875132" y="0"/>
                    <a:pt x="875132" y="0"/>
                  </a:cubicBezTo>
                  <a:cubicBezTo>
                    <a:pt x="910609" y="0"/>
                    <a:pt x="953183" y="24848"/>
                    <a:pt x="970922" y="55020"/>
                  </a:cubicBezTo>
                  <a:cubicBezTo>
                    <a:pt x="1219266" y="485418"/>
                    <a:pt x="1219266" y="485418"/>
                    <a:pt x="1219266" y="485418"/>
                  </a:cubicBezTo>
                  <a:cubicBezTo>
                    <a:pt x="1237005" y="515590"/>
                    <a:pt x="1237005" y="565286"/>
                    <a:pt x="1219266" y="595458"/>
                  </a:cubicBezTo>
                  <a:cubicBezTo>
                    <a:pt x="970922" y="1025856"/>
                    <a:pt x="970922" y="1025856"/>
                    <a:pt x="970922" y="1025856"/>
                  </a:cubicBezTo>
                  <a:cubicBezTo>
                    <a:pt x="953183" y="1056029"/>
                    <a:pt x="910609" y="1080876"/>
                    <a:pt x="875132" y="1080876"/>
                  </a:cubicBezTo>
                  <a:lnTo>
                    <a:pt x="647214" y="1080876"/>
                  </a:lnTo>
                  <a:lnTo>
                    <a:pt x="423245" y="1080876"/>
                  </a:lnTo>
                  <a:lnTo>
                    <a:pt x="378443" y="1080876"/>
                  </a:lnTo>
                  <a:lnTo>
                    <a:pt x="150524" y="1080876"/>
                  </a:lnTo>
                  <a:lnTo>
                    <a:pt x="0" y="1080876"/>
                  </a:lnTo>
                  <a:close/>
                </a:path>
              </a:pathLst>
            </a:custGeom>
            <a:grpFill/>
            <a:ln w="25400">
              <a:noFill/>
            </a:ln>
            <a:effectLst>
              <a:outerShdw blurRad="215900" dist="762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5" name="任意多边形 144"/>
            <p:cNvSpPr/>
            <p:nvPr/>
          </p:nvSpPr>
          <p:spPr bwMode="auto">
            <a:xfrm rot="5400000">
              <a:off x="5459672" y="1212705"/>
              <a:ext cx="1096651" cy="625516"/>
            </a:xfrm>
            <a:custGeom>
              <a:avLst/>
              <a:gdLst>
                <a:gd name="connsiteX0" fmla="*/ 0 w 1232570"/>
                <a:gd name="connsiteY0" fmla="*/ 0 h 1080876"/>
                <a:gd name="connsiteX1" fmla="*/ 13985 w 1232570"/>
                <a:gd name="connsiteY1" fmla="*/ 0 h 1080876"/>
                <a:gd name="connsiteX2" fmla="*/ 90502 w 1232570"/>
                <a:gd name="connsiteY2" fmla="*/ 0 h 1080876"/>
                <a:gd name="connsiteX3" fmla="*/ 150524 w 1232570"/>
                <a:gd name="connsiteY3" fmla="*/ 0 h 1080876"/>
                <a:gd name="connsiteX4" fmla="*/ 156832 w 1232570"/>
                <a:gd name="connsiteY4" fmla="*/ 0 h 1080876"/>
                <a:gd name="connsiteX5" fmla="*/ 213704 w 1232570"/>
                <a:gd name="connsiteY5" fmla="*/ 0 h 1080876"/>
                <a:gd name="connsiteX6" fmla="*/ 237954 w 1232570"/>
                <a:gd name="connsiteY6" fmla="*/ 0 h 1080876"/>
                <a:gd name="connsiteX7" fmla="*/ 261845 w 1232570"/>
                <a:gd name="connsiteY7" fmla="*/ 0 h 1080876"/>
                <a:gd name="connsiteX8" fmla="*/ 301983 w 1232570"/>
                <a:gd name="connsiteY8" fmla="*/ 0 h 1080876"/>
                <a:gd name="connsiteX9" fmla="*/ 314471 w 1232570"/>
                <a:gd name="connsiteY9" fmla="*/ 0 h 1080876"/>
                <a:gd name="connsiteX10" fmla="*/ 361158 w 1232570"/>
                <a:gd name="connsiteY10" fmla="*/ 0 h 1080876"/>
                <a:gd name="connsiteX11" fmla="*/ 378443 w 1232570"/>
                <a:gd name="connsiteY11" fmla="*/ 0 h 1080876"/>
                <a:gd name="connsiteX12" fmla="*/ 380801 w 1232570"/>
                <a:gd name="connsiteY12" fmla="*/ 0 h 1080876"/>
                <a:gd name="connsiteX13" fmla="*/ 397052 w 1232570"/>
                <a:gd name="connsiteY13" fmla="*/ 0 h 1080876"/>
                <a:gd name="connsiteX14" fmla="*/ 423245 w 1232570"/>
                <a:gd name="connsiteY14" fmla="*/ 0 h 1080876"/>
                <a:gd name="connsiteX15" fmla="*/ 437673 w 1232570"/>
                <a:gd name="connsiteY15" fmla="*/ 0 h 1080876"/>
                <a:gd name="connsiteX16" fmla="*/ 465873 w 1232570"/>
                <a:gd name="connsiteY16" fmla="*/ 0 h 1080876"/>
                <a:gd name="connsiteX17" fmla="*/ 506837 w 1232570"/>
                <a:gd name="connsiteY17" fmla="*/ 0 h 1080876"/>
                <a:gd name="connsiteX18" fmla="*/ 542389 w 1232570"/>
                <a:gd name="connsiteY18" fmla="*/ 0 h 1080876"/>
                <a:gd name="connsiteX19" fmla="*/ 558813 w 1232570"/>
                <a:gd name="connsiteY19" fmla="*/ 0 h 1080876"/>
                <a:gd name="connsiteX20" fmla="*/ 596056 w 1232570"/>
                <a:gd name="connsiteY20" fmla="*/ 0 h 1080876"/>
                <a:gd name="connsiteX21" fmla="*/ 608720 w 1232570"/>
                <a:gd name="connsiteY21" fmla="*/ 0 h 1080876"/>
                <a:gd name="connsiteX22" fmla="*/ 621020 w 1232570"/>
                <a:gd name="connsiteY22" fmla="*/ 0 h 1080876"/>
                <a:gd name="connsiteX23" fmla="*/ 647214 w 1232570"/>
                <a:gd name="connsiteY23" fmla="*/ 0 h 1080876"/>
                <a:gd name="connsiteX24" fmla="*/ 665591 w 1232570"/>
                <a:gd name="connsiteY24" fmla="*/ 0 h 1080876"/>
                <a:gd name="connsiteX25" fmla="*/ 875132 w 1232570"/>
                <a:gd name="connsiteY25" fmla="*/ 0 h 1080876"/>
                <a:gd name="connsiteX26" fmla="*/ 970922 w 1232570"/>
                <a:gd name="connsiteY26" fmla="*/ 55020 h 1080876"/>
                <a:gd name="connsiteX27" fmla="*/ 1219266 w 1232570"/>
                <a:gd name="connsiteY27" fmla="*/ 485418 h 1080876"/>
                <a:gd name="connsiteX28" fmla="*/ 1219266 w 1232570"/>
                <a:gd name="connsiteY28" fmla="*/ 595458 h 1080876"/>
                <a:gd name="connsiteX29" fmla="*/ 970922 w 1232570"/>
                <a:gd name="connsiteY29" fmla="*/ 1025856 h 1080876"/>
                <a:gd name="connsiteX30" fmla="*/ 875132 w 1232570"/>
                <a:gd name="connsiteY30" fmla="*/ 1080876 h 1080876"/>
                <a:gd name="connsiteX31" fmla="*/ 647214 w 1232570"/>
                <a:gd name="connsiteY31" fmla="*/ 1080876 h 1080876"/>
                <a:gd name="connsiteX32" fmla="*/ 423245 w 1232570"/>
                <a:gd name="connsiteY32" fmla="*/ 1080876 h 1080876"/>
                <a:gd name="connsiteX33" fmla="*/ 378443 w 1232570"/>
                <a:gd name="connsiteY33" fmla="*/ 1080876 h 1080876"/>
                <a:gd name="connsiteX34" fmla="*/ 150524 w 1232570"/>
                <a:gd name="connsiteY34" fmla="*/ 1080876 h 1080876"/>
                <a:gd name="connsiteX35" fmla="*/ 0 w 1232570"/>
                <a:gd name="connsiteY35" fmla="*/ 1080876 h 108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32570" h="1080876">
                  <a:moveTo>
                    <a:pt x="0" y="0"/>
                  </a:moveTo>
                  <a:lnTo>
                    <a:pt x="13985" y="0"/>
                  </a:lnTo>
                  <a:cubicBezTo>
                    <a:pt x="41269" y="0"/>
                    <a:pt x="66735" y="0"/>
                    <a:pt x="90502" y="0"/>
                  </a:cubicBezTo>
                  <a:lnTo>
                    <a:pt x="150524" y="0"/>
                  </a:lnTo>
                  <a:lnTo>
                    <a:pt x="156832" y="0"/>
                  </a:lnTo>
                  <a:cubicBezTo>
                    <a:pt x="177325" y="0"/>
                    <a:pt x="196242" y="0"/>
                    <a:pt x="213704" y="0"/>
                  </a:cubicBezTo>
                  <a:lnTo>
                    <a:pt x="237954" y="0"/>
                  </a:lnTo>
                  <a:lnTo>
                    <a:pt x="261845" y="0"/>
                  </a:lnTo>
                  <a:cubicBezTo>
                    <a:pt x="276518" y="0"/>
                    <a:pt x="289856" y="0"/>
                    <a:pt x="301983" y="0"/>
                  </a:cubicBezTo>
                  <a:lnTo>
                    <a:pt x="314471" y="0"/>
                  </a:lnTo>
                  <a:lnTo>
                    <a:pt x="361158" y="0"/>
                  </a:lnTo>
                  <a:lnTo>
                    <a:pt x="378443" y="0"/>
                  </a:lnTo>
                  <a:lnTo>
                    <a:pt x="380801" y="0"/>
                  </a:lnTo>
                  <a:lnTo>
                    <a:pt x="397052" y="0"/>
                  </a:lnTo>
                  <a:cubicBezTo>
                    <a:pt x="423245" y="0"/>
                    <a:pt x="423245" y="0"/>
                    <a:pt x="423245" y="0"/>
                  </a:cubicBezTo>
                  <a:lnTo>
                    <a:pt x="437673" y="0"/>
                  </a:lnTo>
                  <a:lnTo>
                    <a:pt x="465873" y="0"/>
                  </a:lnTo>
                  <a:lnTo>
                    <a:pt x="506837" y="0"/>
                  </a:lnTo>
                  <a:lnTo>
                    <a:pt x="542389" y="0"/>
                  </a:lnTo>
                  <a:lnTo>
                    <a:pt x="558813" y="0"/>
                  </a:lnTo>
                  <a:cubicBezTo>
                    <a:pt x="573547" y="0"/>
                    <a:pt x="585824" y="0"/>
                    <a:pt x="596056" y="0"/>
                  </a:cubicBezTo>
                  <a:lnTo>
                    <a:pt x="608720" y="0"/>
                  </a:lnTo>
                  <a:lnTo>
                    <a:pt x="621020" y="0"/>
                  </a:lnTo>
                  <a:cubicBezTo>
                    <a:pt x="647214" y="0"/>
                    <a:pt x="647214" y="0"/>
                    <a:pt x="647214" y="0"/>
                  </a:cubicBezTo>
                  <a:lnTo>
                    <a:pt x="665591" y="0"/>
                  </a:lnTo>
                  <a:cubicBezTo>
                    <a:pt x="875132" y="0"/>
                    <a:pt x="875132" y="0"/>
                    <a:pt x="875132" y="0"/>
                  </a:cubicBezTo>
                  <a:cubicBezTo>
                    <a:pt x="910609" y="0"/>
                    <a:pt x="953183" y="24848"/>
                    <a:pt x="970922" y="55020"/>
                  </a:cubicBezTo>
                  <a:cubicBezTo>
                    <a:pt x="1219266" y="485418"/>
                    <a:pt x="1219266" y="485418"/>
                    <a:pt x="1219266" y="485418"/>
                  </a:cubicBezTo>
                  <a:cubicBezTo>
                    <a:pt x="1237005" y="515590"/>
                    <a:pt x="1237005" y="565286"/>
                    <a:pt x="1219266" y="595458"/>
                  </a:cubicBezTo>
                  <a:cubicBezTo>
                    <a:pt x="970922" y="1025856"/>
                    <a:pt x="970922" y="1025856"/>
                    <a:pt x="970922" y="1025856"/>
                  </a:cubicBezTo>
                  <a:cubicBezTo>
                    <a:pt x="953183" y="1056029"/>
                    <a:pt x="910609" y="1080876"/>
                    <a:pt x="875132" y="1080876"/>
                  </a:cubicBezTo>
                  <a:lnTo>
                    <a:pt x="647214" y="1080876"/>
                  </a:lnTo>
                  <a:lnTo>
                    <a:pt x="423245" y="1080876"/>
                  </a:lnTo>
                  <a:lnTo>
                    <a:pt x="378443" y="1080876"/>
                  </a:lnTo>
                  <a:lnTo>
                    <a:pt x="150524" y="1080876"/>
                  </a:lnTo>
                  <a:lnTo>
                    <a:pt x="0" y="1080876"/>
                  </a:lnTo>
                  <a:close/>
                </a:path>
              </a:pathLst>
            </a:custGeom>
            <a:grpFill/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9218665" y="1454357"/>
            <a:ext cx="568651" cy="996955"/>
            <a:chOff x="5695240" y="977137"/>
            <a:chExt cx="625516" cy="1096651"/>
          </a:xfrm>
          <a:scene3d>
            <a:camera prst="orthographicFront">
              <a:rot lat="600000" lon="20399993" rev="0"/>
            </a:camera>
            <a:lightRig rig="threePt" dir="t"/>
          </a:scene3d>
        </p:grpSpPr>
        <p:sp>
          <p:nvSpPr>
            <p:cNvPr id="147" name="任意多边形 146"/>
            <p:cNvSpPr/>
            <p:nvPr/>
          </p:nvSpPr>
          <p:spPr bwMode="auto">
            <a:xfrm rot="5400000">
              <a:off x="5533884" y="1302921"/>
              <a:ext cx="923924" cy="527529"/>
            </a:xfrm>
            <a:custGeom>
              <a:avLst/>
              <a:gdLst>
                <a:gd name="connsiteX0" fmla="*/ 0 w 1232570"/>
                <a:gd name="connsiteY0" fmla="*/ 0 h 1080876"/>
                <a:gd name="connsiteX1" fmla="*/ 13985 w 1232570"/>
                <a:gd name="connsiteY1" fmla="*/ 0 h 1080876"/>
                <a:gd name="connsiteX2" fmla="*/ 90502 w 1232570"/>
                <a:gd name="connsiteY2" fmla="*/ 0 h 1080876"/>
                <a:gd name="connsiteX3" fmla="*/ 150524 w 1232570"/>
                <a:gd name="connsiteY3" fmla="*/ 0 h 1080876"/>
                <a:gd name="connsiteX4" fmla="*/ 156832 w 1232570"/>
                <a:gd name="connsiteY4" fmla="*/ 0 h 1080876"/>
                <a:gd name="connsiteX5" fmla="*/ 213704 w 1232570"/>
                <a:gd name="connsiteY5" fmla="*/ 0 h 1080876"/>
                <a:gd name="connsiteX6" fmla="*/ 237954 w 1232570"/>
                <a:gd name="connsiteY6" fmla="*/ 0 h 1080876"/>
                <a:gd name="connsiteX7" fmla="*/ 261845 w 1232570"/>
                <a:gd name="connsiteY7" fmla="*/ 0 h 1080876"/>
                <a:gd name="connsiteX8" fmla="*/ 301983 w 1232570"/>
                <a:gd name="connsiteY8" fmla="*/ 0 h 1080876"/>
                <a:gd name="connsiteX9" fmla="*/ 314471 w 1232570"/>
                <a:gd name="connsiteY9" fmla="*/ 0 h 1080876"/>
                <a:gd name="connsiteX10" fmla="*/ 361158 w 1232570"/>
                <a:gd name="connsiteY10" fmla="*/ 0 h 1080876"/>
                <a:gd name="connsiteX11" fmla="*/ 378443 w 1232570"/>
                <a:gd name="connsiteY11" fmla="*/ 0 h 1080876"/>
                <a:gd name="connsiteX12" fmla="*/ 380801 w 1232570"/>
                <a:gd name="connsiteY12" fmla="*/ 0 h 1080876"/>
                <a:gd name="connsiteX13" fmla="*/ 397052 w 1232570"/>
                <a:gd name="connsiteY13" fmla="*/ 0 h 1080876"/>
                <a:gd name="connsiteX14" fmla="*/ 423245 w 1232570"/>
                <a:gd name="connsiteY14" fmla="*/ 0 h 1080876"/>
                <a:gd name="connsiteX15" fmla="*/ 437673 w 1232570"/>
                <a:gd name="connsiteY15" fmla="*/ 0 h 1080876"/>
                <a:gd name="connsiteX16" fmla="*/ 465873 w 1232570"/>
                <a:gd name="connsiteY16" fmla="*/ 0 h 1080876"/>
                <a:gd name="connsiteX17" fmla="*/ 506837 w 1232570"/>
                <a:gd name="connsiteY17" fmla="*/ 0 h 1080876"/>
                <a:gd name="connsiteX18" fmla="*/ 542389 w 1232570"/>
                <a:gd name="connsiteY18" fmla="*/ 0 h 1080876"/>
                <a:gd name="connsiteX19" fmla="*/ 558813 w 1232570"/>
                <a:gd name="connsiteY19" fmla="*/ 0 h 1080876"/>
                <a:gd name="connsiteX20" fmla="*/ 596056 w 1232570"/>
                <a:gd name="connsiteY20" fmla="*/ 0 h 1080876"/>
                <a:gd name="connsiteX21" fmla="*/ 608720 w 1232570"/>
                <a:gd name="connsiteY21" fmla="*/ 0 h 1080876"/>
                <a:gd name="connsiteX22" fmla="*/ 621020 w 1232570"/>
                <a:gd name="connsiteY22" fmla="*/ 0 h 1080876"/>
                <a:gd name="connsiteX23" fmla="*/ 647214 w 1232570"/>
                <a:gd name="connsiteY23" fmla="*/ 0 h 1080876"/>
                <a:gd name="connsiteX24" fmla="*/ 665591 w 1232570"/>
                <a:gd name="connsiteY24" fmla="*/ 0 h 1080876"/>
                <a:gd name="connsiteX25" fmla="*/ 875132 w 1232570"/>
                <a:gd name="connsiteY25" fmla="*/ 0 h 1080876"/>
                <a:gd name="connsiteX26" fmla="*/ 970922 w 1232570"/>
                <a:gd name="connsiteY26" fmla="*/ 55020 h 1080876"/>
                <a:gd name="connsiteX27" fmla="*/ 1219266 w 1232570"/>
                <a:gd name="connsiteY27" fmla="*/ 485418 h 1080876"/>
                <a:gd name="connsiteX28" fmla="*/ 1219266 w 1232570"/>
                <a:gd name="connsiteY28" fmla="*/ 595458 h 1080876"/>
                <a:gd name="connsiteX29" fmla="*/ 970922 w 1232570"/>
                <a:gd name="connsiteY29" fmla="*/ 1025856 h 1080876"/>
                <a:gd name="connsiteX30" fmla="*/ 875132 w 1232570"/>
                <a:gd name="connsiteY30" fmla="*/ 1080876 h 1080876"/>
                <a:gd name="connsiteX31" fmla="*/ 647214 w 1232570"/>
                <a:gd name="connsiteY31" fmla="*/ 1080876 h 1080876"/>
                <a:gd name="connsiteX32" fmla="*/ 423245 w 1232570"/>
                <a:gd name="connsiteY32" fmla="*/ 1080876 h 1080876"/>
                <a:gd name="connsiteX33" fmla="*/ 378443 w 1232570"/>
                <a:gd name="connsiteY33" fmla="*/ 1080876 h 1080876"/>
                <a:gd name="connsiteX34" fmla="*/ 150524 w 1232570"/>
                <a:gd name="connsiteY34" fmla="*/ 1080876 h 1080876"/>
                <a:gd name="connsiteX35" fmla="*/ 0 w 1232570"/>
                <a:gd name="connsiteY35" fmla="*/ 1080876 h 108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32570" h="1080876">
                  <a:moveTo>
                    <a:pt x="0" y="0"/>
                  </a:moveTo>
                  <a:lnTo>
                    <a:pt x="13985" y="0"/>
                  </a:lnTo>
                  <a:cubicBezTo>
                    <a:pt x="41269" y="0"/>
                    <a:pt x="66735" y="0"/>
                    <a:pt x="90502" y="0"/>
                  </a:cubicBezTo>
                  <a:lnTo>
                    <a:pt x="150524" y="0"/>
                  </a:lnTo>
                  <a:lnTo>
                    <a:pt x="156832" y="0"/>
                  </a:lnTo>
                  <a:cubicBezTo>
                    <a:pt x="177325" y="0"/>
                    <a:pt x="196242" y="0"/>
                    <a:pt x="213704" y="0"/>
                  </a:cubicBezTo>
                  <a:lnTo>
                    <a:pt x="237954" y="0"/>
                  </a:lnTo>
                  <a:lnTo>
                    <a:pt x="261845" y="0"/>
                  </a:lnTo>
                  <a:cubicBezTo>
                    <a:pt x="276518" y="0"/>
                    <a:pt x="289856" y="0"/>
                    <a:pt x="301983" y="0"/>
                  </a:cubicBezTo>
                  <a:lnTo>
                    <a:pt x="314471" y="0"/>
                  </a:lnTo>
                  <a:lnTo>
                    <a:pt x="361158" y="0"/>
                  </a:lnTo>
                  <a:lnTo>
                    <a:pt x="378443" y="0"/>
                  </a:lnTo>
                  <a:lnTo>
                    <a:pt x="380801" y="0"/>
                  </a:lnTo>
                  <a:lnTo>
                    <a:pt x="397052" y="0"/>
                  </a:lnTo>
                  <a:cubicBezTo>
                    <a:pt x="423245" y="0"/>
                    <a:pt x="423245" y="0"/>
                    <a:pt x="423245" y="0"/>
                  </a:cubicBezTo>
                  <a:lnTo>
                    <a:pt x="437673" y="0"/>
                  </a:lnTo>
                  <a:lnTo>
                    <a:pt x="465873" y="0"/>
                  </a:lnTo>
                  <a:lnTo>
                    <a:pt x="506837" y="0"/>
                  </a:lnTo>
                  <a:lnTo>
                    <a:pt x="542389" y="0"/>
                  </a:lnTo>
                  <a:lnTo>
                    <a:pt x="558813" y="0"/>
                  </a:lnTo>
                  <a:cubicBezTo>
                    <a:pt x="573547" y="0"/>
                    <a:pt x="585824" y="0"/>
                    <a:pt x="596056" y="0"/>
                  </a:cubicBezTo>
                  <a:lnTo>
                    <a:pt x="608720" y="0"/>
                  </a:lnTo>
                  <a:lnTo>
                    <a:pt x="621020" y="0"/>
                  </a:lnTo>
                  <a:cubicBezTo>
                    <a:pt x="647214" y="0"/>
                    <a:pt x="647214" y="0"/>
                    <a:pt x="647214" y="0"/>
                  </a:cubicBezTo>
                  <a:lnTo>
                    <a:pt x="665591" y="0"/>
                  </a:lnTo>
                  <a:cubicBezTo>
                    <a:pt x="875132" y="0"/>
                    <a:pt x="875132" y="0"/>
                    <a:pt x="875132" y="0"/>
                  </a:cubicBezTo>
                  <a:cubicBezTo>
                    <a:pt x="910609" y="0"/>
                    <a:pt x="953183" y="24848"/>
                    <a:pt x="970922" y="55020"/>
                  </a:cubicBezTo>
                  <a:cubicBezTo>
                    <a:pt x="1219266" y="485418"/>
                    <a:pt x="1219266" y="485418"/>
                    <a:pt x="1219266" y="485418"/>
                  </a:cubicBezTo>
                  <a:cubicBezTo>
                    <a:pt x="1237005" y="515590"/>
                    <a:pt x="1237005" y="565286"/>
                    <a:pt x="1219266" y="595458"/>
                  </a:cubicBezTo>
                  <a:cubicBezTo>
                    <a:pt x="970922" y="1025856"/>
                    <a:pt x="970922" y="1025856"/>
                    <a:pt x="970922" y="1025856"/>
                  </a:cubicBezTo>
                  <a:cubicBezTo>
                    <a:pt x="953183" y="1056029"/>
                    <a:pt x="910609" y="1080876"/>
                    <a:pt x="875132" y="1080876"/>
                  </a:cubicBezTo>
                  <a:lnTo>
                    <a:pt x="647214" y="1080876"/>
                  </a:lnTo>
                  <a:lnTo>
                    <a:pt x="423245" y="1080876"/>
                  </a:lnTo>
                  <a:lnTo>
                    <a:pt x="378443" y="1080876"/>
                  </a:lnTo>
                  <a:lnTo>
                    <a:pt x="150524" y="1080876"/>
                  </a:lnTo>
                  <a:lnTo>
                    <a:pt x="0" y="1080876"/>
                  </a:lnTo>
                  <a:close/>
                </a:path>
              </a:pathLst>
            </a:custGeom>
            <a:solidFill>
              <a:srgbClr val="01A9BB"/>
            </a:solidFill>
            <a:ln w="25400">
              <a:noFill/>
            </a:ln>
            <a:effectLst>
              <a:outerShdw blurRad="215900" dist="762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8" name="任意多边形 147"/>
            <p:cNvSpPr/>
            <p:nvPr/>
          </p:nvSpPr>
          <p:spPr bwMode="auto">
            <a:xfrm rot="5400000">
              <a:off x="5459672" y="1212705"/>
              <a:ext cx="1096651" cy="625516"/>
            </a:xfrm>
            <a:custGeom>
              <a:avLst/>
              <a:gdLst>
                <a:gd name="connsiteX0" fmla="*/ 0 w 1232570"/>
                <a:gd name="connsiteY0" fmla="*/ 0 h 1080876"/>
                <a:gd name="connsiteX1" fmla="*/ 13985 w 1232570"/>
                <a:gd name="connsiteY1" fmla="*/ 0 h 1080876"/>
                <a:gd name="connsiteX2" fmla="*/ 90502 w 1232570"/>
                <a:gd name="connsiteY2" fmla="*/ 0 h 1080876"/>
                <a:gd name="connsiteX3" fmla="*/ 150524 w 1232570"/>
                <a:gd name="connsiteY3" fmla="*/ 0 h 1080876"/>
                <a:gd name="connsiteX4" fmla="*/ 156832 w 1232570"/>
                <a:gd name="connsiteY4" fmla="*/ 0 h 1080876"/>
                <a:gd name="connsiteX5" fmla="*/ 213704 w 1232570"/>
                <a:gd name="connsiteY5" fmla="*/ 0 h 1080876"/>
                <a:gd name="connsiteX6" fmla="*/ 237954 w 1232570"/>
                <a:gd name="connsiteY6" fmla="*/ 0 h 1080876"/>
                <a:gd name="connsiteX7" fmla="*/ 261845 w 1232570"/>
                <a:gd name="connsiteY7" fmla="*/ 0 h 1080876"/>
                <a:gd name="connsiteX8" fmla="*/ 301983 w 1232570"/>
                <a:gd name="connsiteY8" fmla="*/ 0 h 1080876"/>
                <a:gd name="connsiteX9" fmla="*/ 314471 w 1232570"/>
                <a:gd name="connsiteY9" fmla="*/ 0 h 1080876"/>
                <a:gd name="connsiteX10" fmla="*/ 361158 w 1232570"/>
                <a:gd name="connsiteY10" fmla="*/ 0 h 1080876"/>
                <a:gd name="connsiteX11" fmla="*/ 378443 w 1232570"/>
                <a:gd name="connsiteY11" fmla="*/ 0 h 1080876"/>
                <a:gd name="connsiteX12" fmla="*/ 380801 w 1232570"/>
                <a:gd name="connsiteY12" fmla="*/ 0 h 1080876"/>
                <a:gd name="connsiteX13" fmla="*/ 397052 w 1232570"/>
                <a:gd name="connsiteY13" fmla="*/ 0 h 1080876"/>
                <a:gd name="connsiteX14" fmla="*/ 423245 w 1232570"/>
                <a:gd name="connsiteY14" fmla="*/ 0 h 1080876"/>
                <a:gd name="connsiteX15" fmla="*/ 437673 w 1232570"/>
                <a:gd name="connsiteY15" fmla="*/ 0 h 1080876"/>
                <a:gd name="connsiteX16" fmla="*/ 465873 w 1232570"/>
                <a:gd name="connsiteY16" fmla="*/ 0 h 1080876"/>
                <a:gd name="connsiteX17" fmla="*/ 506837 w 1232570"/>
                <a:gd name="connsiteY17" fmla="*/ 0 h 1080876"/>
                <a:gd name="connsiteX18" fmla="*/ 542389 w 1232570"/>
                <a:gd name="connsiteY18" fmla="*/ 0 h 1080876"/>
                <a:gd name="connsiteX19" fmla="*/ 558813 w 1232570"/>
                <a:gd name="connsiteY19" fmla="*/ 0 h 1080876"/>
                <a:gd name="connsiteX20" fmla="*/ 596056 w 1232570"/>
                <a:gd name="connsiteY20" fmla="*/ 0 h 1080876"/>
                <a:gd name="connsiteX21" fmla="*/ 608720 w 1232570"/>
                <a:gd name="connsiteY21" fmla="*/ 0 h 1080876"/>
                <a:gd name="connsiteX22" fmla="*/ 621020 w 1232570"/>
                <a:gd name="connsiteY22" fmla="*/ 0 h 1080876"/>
                <a:gd name="connsiteX23" fmla="*/ 647214 w 1232570"/>
                <a:gd name="connsiteY23" fmla="*/ 0 h 1080876"/>
                <a:gd name="connsiteX24" fmla="*/ 665591 w 1232570"/>
                <a:gd name="connsiteY24" fmla="*/ 0 h 1080876"/>
                <a:gd name="connsiteX25" fmla="*/ 875132 w 1232570"/>
                <a:gd name="connsiteY25" fmla="*/ 0 h 1080876"/>
                <a:gd name="connsiteX26" fmla="*/ 970922 w 1232570"/>
                <a:gd name="connsiteY26" fmla="*/ 55020 h 1080876"/>
                <a:gd name="connsiteX27" fmla="*/ 1219266 w 1232570"/>
                <a:gd name="connsiteY27" fmla="*/ 485418 h 1080876"/>
                <a:gd name="connsiteX28" fmla="*/ 1219266 w 1232570"/>
                <a:gd name="connsiteY28" fmla="*/ 595458 h 1080876"/>
                <a:gd name="connsiteX29" fmla="*/ 970922 w 1232570"/>
                <a:gd name="connsiteY29" fmla="*/ 1025856 h 1080876"/>
                <a:gd name="connsiteX30" fmla="*/ 875132 w 1232570"/>
                <a:gd name="connsiteY30" fmla="*/ 1080876 h 1080876"/>
                <a:gd name="connsiteX31" fmla="*/ 647214 w 1232570"/>
                <a:gd name="connsiteY31" fmla="*/ 1080876 h 1080876"/>
                <a:gd name="connsiteX32" fmla="*/ 423245 w 1232570"/>
                <a:gd name="connsiteY32" fmla="*/ 1080876 h 1080876"/>
                <a:gd name="connsiteX33" fmla="*/ 378443 w 1232570"/>
                <a:gd name="connsiteY33" fmla="*/ 1080876 h 1080876"/>
                <a:gd name="connsiteX34" fmla="*/ 150524 w 1232570"/>
                <a:gd name="connsiteY34" fmla="*/ 1080876 h 1080876"/>
                <a:gd name="connsiteX35" fmla="*/ 0 w 1232570"/>
                <a:gd name="connsiteY35" fmla="*/ 1080876 h 108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32570" h="1080876">
                  <a:moveTo>
                    <a:pt x="0" y="0"/>
                  </a:moveTo>
                  <a:lnTo>
                    <a:pt x="13985" y="0"/>
                  </a:lnTo>
                  <a:cubicBezTo>
                    <a:pt x="41269" y="0"/>
                    <a:pt x="66735" y="0"/>
                    <a:pt x="90502" y="0"/>
                  </a:cubicBezTo>
                  <a:lnTo>
                    <a:pt x="150524" y="0"/>
                  </a:lnTo>
                  <a:lnTo>
                    <a:pt x="156832" y="0"/>
                  </a:lnTo>
                  <a:cubicBezTo>
                    <a:pt x="177325" y="0"/>
                    <a:pt x="196242" y="0"/>
                    <a:pt x="213704" y="0"/>
                  </a:cubicBezTo>
                  <a:lnTo>
                    <a:pt x="237954" y="0"/>
                  </a:lnTo>
                  <a:lnTo>
                    <a:pt x="261845" y="0"/>
                  </a:lnTo>
                  <a:cubicBezTo>
                    <a:pt x="276518" y="0"/>
                    <a:pt x="289856" y="0"/>
                    <a:pt x="301983" y="0"/>
                  </a:cubicBezTo>
                  <a:lnTo>
                    <a:pt x="314471" y="0"/>
                  </a:lnTo>
                  <a:lnTo>
                    <a:pt x="361158" y="0"/>
                  </a:lnTo>
                  <a:lnTo>
                    <a:pt x="378443" y="0"/>
                  </a:lnTo>
                  <a:lnTo>
                    <a:pt x="380801" y="0"/>
                  </a:lnTo>
                  <a:lnTo>
                    <a:pt x="397052" y="0"/>
                  </a:lnTo>
                  <a:cubicBezTo>
                    <a:pt x="423245" y="0"/>
                    <a:pt x="423245" y="0"/>
                    <a:pt x="423245" y="0"/>
                  </a:cubicBezTo>
                  <a:lnTo>
                    <a:pt x="437673" y="0"/>
                  </a:lnTo>
                  <a:lnTo>
                    <a:pt x="465873" y="0"/>
                  </a:lnTo>
                  <a:lnTo>
                    <a:pt x="506837" y="0"/>
                  </a:lnTo>
                  <a:lnTo>
                    <a:pt x="542389" y="0"/>
                  </a:lnTo>
                  <a:lnTo>
                    <a:pt x="558813" y="0"/>
                  </a:lnTo>
                  <a:cubicBezTo>
                    <a:pt x="573547" y="0"/>
                    <a:pt x="585824" y="0"/>
                    <a:pt x="596056" y="0"/>
                  </a:cubicBezTo>
                  <a:lnTo>
                    <a:pt x="608720" y="0"/>
                  </a:lnTo>
                  <a:lnTo>
                    <a:pt x="621020" y="0"/>
                  </a:lnTo>
                  <a:cubicBezTo>
                    <a:pt x="647214" y="0"/>
                    <a:pt x="647214" y="0"/>
                    <a:pt x="647214" y="0"/>
                  </a:cubicBezTo>
                  <a:lnTo>
                    <a:pt x="665591" y="0"/>
                  </a:lnTo>
                  <a:cubicBezTo>
                    <a:pt x="875132" y="0"/>
                    <a:pt x="875132" y="0"/>
                    <a:pt x="875132" y="0"/>
                  </a:cubicBezTo>
                  <a:cubicBezTo>
                    <a:pt x="910609" y="0"/>
                    <a:pt x="953183" y="24848"/>
                    <a:pt x="970922" y="55020"/>
                  </a:cubicBezTo>
                  <a:cubicBezTo>
                    <a:pt x="1219266" y="485418"/>
                    <a:pt x="1219266" y="485418"/>
                    <a:pt x="1219266" y="485418"/>
                  </a:cubicBezTo>
                  <a:cubicBezTo>
                    <a:pt x="1237005" y="515590"/>
                    <a:pt x="1237005" y="565286"/>
                    <a:pt x="1219266" y="595458"/>
                  </a:cubicBezTo>
                  <a:cubicBezTo>
                    <a:pt x="970922" y="1025856"/>
                    <a:pt x="970922" y="1025856"/>
                    <a:pt x="970922" y="1025856"/>
                  </a:cubicBezTo>
                  <a:cubicBezTo>
                    <a:pt x="953183" y="1056029"/>
                    <a:pt x="910609" y="1080876"/>
                    <a:pt x="875132" y="1080876"/>
                  </a:cubicBezTo>
                  <a:lnTo>
                    <a:pt x="647214" y="1080876"/>
                  </a:lnTo>
                  <a:lnTo>
                    <a:pt x="423245" y="1080876"/>
                  </a:lnTo>
                  <a:lnTo>
                    <a:pt x="378443" y="1080876"/>
                  </a:lnTo>
                  <a:lnTo>
                    <a:pt x="150524" y="1080876"/>
                  </a:lnTo>
                  <a:lnTo>
                    <a:pt x="0" y="1080876"/>
                  </a:lnTo>
                  <a:close/>
                </a:path>
              </a:pathLst>
            </a:custGeom>
            <a:solidFill>
              <a:srgbClr val="1F8DD2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7576405" y="1475347"/>
            <a:ext cx="568651" cy="996956"/>
            <a:chOff x="5695240" y="977137"/>
            <a:chExt cx="625516" cy="1096651"/>
          </a:xfrm>
          <a:scene3d>
            <a:camera prst="orthographicFront">
              <a:rot lat="20944032" lon="19239453" rev="161931"/>
            </a:camera>
            <a:lightRig rig="threePt" dir="t"/>
          </a:scene3d>
        </p:grpSpPr>
        <p:sp>
          <p:nvSpPr>
            <p:cNvPr id="150" name="任意多边形 149"/>
            <p:cNvSpPr/>
            <p:nvPr/>
          </p:nvSpPr>
          <p:spPr bwMode="auto">
            <a:xfrm rot="5400000">
              <a:off x="5533885" y="1302922"/>
              <a:ext cx="923924" cy="527529"/>
            </a:xfrm>
            <a:custGeom>
              <a:avLst/>
              <a:gdLst>
                <a:gd name="connsiteX0" fmla="*/ 0 w 1232570"/>
                <a:gd name="connsiteY0" fmla="*/ 0 h 1080876"/>
                <a:gd name="connsiteX1" fmla="*/ 13985 w 1232570"/>
                <a:gd name="connsiteY1" fmla="*/ 0 h 1080876"/>
                <a:gd name="connsiteX2" fmla="*/ 90502 w 1232570"/>
                <a:gd name="connsiteY2" fmla="*/ 0 h 1080876"/>
                <a:gd name="connsiteX3" fmla="*/ 150524 w 1232570"/>
                <a:gd name="connsiteY3" fmla="*/ 0 h 1080876"/>
                <a:gd name="connsiteX4" fmla="*/ 156832 w 1232570"/>
                <a:gd name="connsiteY4" fmla="*/ 0 h 1080876"/>
                <a:gd name="connsiteX5" fmla="*/ 213704 w 1232570"/>
                <a:gd name="connsiteY5" fmla="*/ 0 h 1080876"/>
                <a:gd name="connsiteX6" fmla="*/ 237954 w 1232570"/>
                <a:gd name="connsiteY6" fmla="*/ 0 h 1080876"/>
                <a:gd name="connsiteX7" fmla="*/ 261845 w 1232570"/>
                <a:gd name="connsiteY7" fmla="*/ 0 h 1080876"/>
                <a:gd name="connsiteX8" fmla="*/ 301983 w 1232570"/>
                <a:gd name="connsiteY8" fmla="*/ 0 h 1080876"/>
                <a:gd name="connsiteX9" fmla="*/ 314471 w 1232570"/>
                <a:gd name="connsiteY9" fmla="*/ 0 h 1080876"/>
                <a:gd name="connsiteX10" fmla="*/ 361158 w 1232570"/>
                <a:gd name="connsiteY10" fmla="*/ 0 h 1080876"/>
                <a:gd name="connsiteX11" fmla="*/ 378443 w 1232570"/>
                <a:gd name="connsiteY11" fmla="*/ 0 h 1080876"/>
                <a:gd name="connsiteX12" fmla="*/ 380801 w 1232570"/>
                <a:gd name="connsiteY12" fmla="*/ 0 h 1080876"/>
                <a:gd name="connsiteX13" fmla="*/ 397052 w 1232570"/>
                <a:gd name="connsiteY13" fmla="*/ 0 h 1080876"/>
                <a:gd name="connsiteX14" fmla="*/ 423245 w 1232570"/>
                <a:gd name="connsiteY14" fmla="*/ 0 h 1080876"/>
                <a:gd name="connsiteX15" fmla="*/ 437673 w 1232570"/>
                <a:gd name="connsiteY15" fmla="*/ 0 h 1080876"/>
                <a:gd name="connsiteX16" fmla="*/ 465873 w 1232570"/>
                <a:gd name="connsiteY16" fmla="*/ 0 h 1080876"/>
                <a:gd name="connsiteX17" fmla="*/ 506837 w 1232570"/>
                <a:gd name="connsiteY17" fmla="*/ 0 h 1080876"/>
                <a:gd name="connsiteX18" fmla="*/ 542389 w 1232570"/>
                <a:gd name="connsiteY18" fmla="*/ 0 h 1080876"/>
                <a:gd name="connsiteX19" fmla="*/ 558813 w 1232570"/>
                <a:gd name="connsiteY19" fmla="*/ 0 h 1080876"/>
                <a:gd name="connsiteX20" fmla="*/ 596056 w 1232570"/>
                <a:gd name="connsiteY20" fmla="*/ 0 h 1080876"/>
                <a:gd name="connsiteX21" fmla="*/ 608720 w 1232570"/>
                <a:gd name="connsiteY21" fmla="*/ 0 h 1080876"/>
                <a:gd name="connsiteX22" fmla="*/ 621020 w 1232570"/>
                <a:gd name="connsiteY22" fmla="*/ 0 h 1080876"/>
                <a:gd name="connsiteX23" fmla="*/ 647214 w 1232570"/>
                <a:gd name="connsiteY23" fmla="*/ 0 h 1080876"/>
                <a:gd name="connsiteX24" fmla="*/ 665591 w 1232570"/>
                <a:gd name="connsiteY24" fmla="*/ 0 h 1080876"/>
                <a:gd name="connsiteX25" fmla="*/ 875132 w 1232570"/>
                <a:gd name="connsiteY25" fmla="*/ 0 h 1080876"/>
                <a:gd name="connsiteX26" fmla="*/ 970922 w 1232570"/>
                <a:gd name="connsiteY26" fmla="*/ 55020 h 1080876"/>
                <a:gd name="connsiteX27" fmla="*/ 1219266 w 1232570"/>
                <a:gd name="connsiteY27" fmla="*/ 485418 h 1080876"/>
                <a:gd name="connsiteX28" fmla="*/ 1219266 w 1232570"/>
                <a:gd name="connsiteY28" fmla="*/ 595458 h 1080876"/>
                <a:gd name="connsiteX29" fmla="*/ 970922 w 1232570"/>
                <a:gd name="connsiteY29" fmla="*/ 1025856 h 1080876"/>
                <a:gd name="connsiteX30" fmla="*/ 875132 w 1232570"/>
                <a:gd name="connsiteY30" fmla="*/ 1080876 h 1080876"/>
                <a:gd name="connsiteX31" fmla="*/ 647214 w 1232570"/>
                <a:gd name="connsiteY31" fmla="*/ 1080876 h 1080876"/>
                <a:gd name="connsiteX32" fmla="*/ 423245 w 1232570"/>
                <a:gd name="connsiteY32" fmla="*/ 1080876 h 1080876"/>
                <a:gd name="connsiteX33" fmla="*/ 378443 w 1232570"/>
                <a:gd name="connsiteY33" fmla="*/ 1080876 h 1080876"/>
                <a:gd name="connsiteX34" fmla="*/ 150524 w 1232570"/>
                <a:gd name="connsiteY34" fmla="*/ 1080876 h 1080876"/>
                <a:gd name="connsiteX35" fmla="*/ 0 w 1232570"/>
                <a:gd name="connsiteY35" fmla="*/ 1080876 h 108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32570" h="1080876">
                  <a:moveTo>
                    <a:pt x="0" y="0"/>
                  </a:moveTo>
                  <a:lnTo>
                    <a:pt x="13985" y="0"/>
                  </a:lnTo>
                  <a:cubicBezTo>
                    <a:pt x="41269" y="0"/>
                    <a:pt x="66735" y="0"/>
                    <a:pt x="90502" y="0"/>
                  </a:cubicBezTo>
                  <a:lnTo>
                    <a:pt x="150524" y="0"/>
                  </a:lnTo>
                  <a:lnTo>
                    <a:pt x="156832" y="0"/>
                  </a:lnTo>
                  <a:cubicBezTo>
                    <a:pt x="177325" y="0"/>
                    <a:pt x="196242" y="0"/>
                    <a:pt x="213704" y="0"/>
                  </a:cubicBezTo>
                  <a:lnTo>
                    <a:pt x="237954" y="0"/>
                  </a:lnTo>
                  <a:lnTo>
                    <a:pt x="261845" y="0"/>
                  </a:lnTo>
                  <a:cubicBezTo>
                    <a:pt x="276518" y="0"/>
                    <a:pt x="289856" y="0"/>
                    <a:pt x="301983" y="0"/>
                  </a:cubicBezTo>
                  <a:lnTo>
                    <a:pt x="314471" y="0"/>
                  </a:lnTo>
                  <a:lnTo>
                    <a:pt x="361158" y="0"/>
                  </a:lnTo>
                  <a:lnTo>
                    <a:pt x="378443" y="0"/>
                  </a:lnTo>
                  <a:lnTo>
                    <a:pt x="380801" y="0"/>
                  </a:lnTo>
                  <a:lnTo>
                    <a:pt x="397052" y="0"/>
                  </a:lnTo>
                  <a:cubicBezTo>
                    <a:pt x="423245" y="0"/>
                    <a:pt x="423245" y="0"/>
                    <a:pt x="423245" y="0"/>
                  </a:cubicBezTo>
                  <a:lnTo>
                    <a:pt x="437673" y="0"/>
                  </a:lnTo>
                  <a:lnTo>
                    <a:pt x="465873" y="0"/>
                  </a:lnTo>
                  <a:lnTo>
                    <a:pt x="506837" y="0"/>
                  </a:lnTo>
                  <a:lnTo>
                    <a:pt x="542389" y="0"/>
                  </a:lnTo>
                  <a:lnTo>
                    <a:pt x="558813" y="0"/>
                  </a:lnTo>
                  <a:cubicBezTo>
                    <a:pt x="573547" y="0"/>
                    <a:pt x="585824" y="0"/>
                    <a:pt x="596056" y="0"/>
                  </a:cubicBezTo>
                  <a:lnTo>
                    <a:pt x="608720" y="0"/>
                  </a:lnTo>
                  <a:lnTo>
                    <a:pt x="621020" y="0"/>
                  </a:lnTo>
                  <a:cubicBezTo>
                    <a:pt x="647214" y="0"/>
                    <a:pt x="647214" y="0"/>
                    <a:pt x="647214" y="0"/>
                  </a:cubicBezTo>
                  <a:lnTo>
                    <a:pt x="665591" y="0"/>
                  </a:lnTo>
                  <a:cubicBezTo>
                    <a:pt x="875132" y="0"/>
                    <a:pt x="875132" y="0"/>
                    <a:pt x="875132" y="0"/>
                  </a:cubicBezTo>
                  <a:cubicBezTo>
                    <a:pt x="910609" y="0"/>
                    <a:pt x="953183" y="24848"/>
                    <a:pt x="970922" y="55020"/>
                  </a:cubicBezTo>
                  <a:cubicBezTo>
                    <a:pt x="1219266" y="485418"/>
                    <a:pt x="1219266" y="485418"/>
                    <a:pt x="1219266" y="485418"/>
                  </a:cubicBezTo>
                  <a:cubicBezTo>
                    <a:pt x="1237005" y="515590"/>
                    <a:pt x="1237005" y="565286"/>
                    <a:pt x="1219266" y="595458"/>
                  </a:cubicBezTo>
                  <a:cubicBezTo>
                    <a:pt x="970922" y="1025856"/>
                    <a:pt x="970922" y="1025856"/>
                    <a:pt x="970922" y="1025856"/>
                  </a:cubicBezTo>
                  <a:cubicBezTo>
                    <a:pt x="953183" y="1056029"/>
                    <a:pt x="910609" y="1080876"/>
                    <a:pt x="875132" y="1080876"/>
                  </a:cubicBezTo>
                  <a:lnTo>
                    <a:pt x="647214" y="1080876"/>
                  </a:lnTo>
                  <a:lnTo>
                    <a:pt x="423245" y="1080876"/>
                  </a:lnTo>
                  <a:lnTo>
                    <a:pt x="378443" y="1080876"/>
                  </a:lnTo>
                  <a:lnTo>
                    <a:pt x="150524" y="1080876"/>
                  </a:lnTo>
                  <a:lnTo>
                    <a:pt x="0" y="1080876"/>
                  </a:lnTo>
                  <a:close/>
                </a:path>
              </a:pathLst>
            </a:custGeom>
            <a:gradFill>
              <a:gsLst>
                <a:gs pos="38000">
                  <a:srgbClr val="E04949"/>
                </a:gs>
                <a:gs pos="0">
                  <a:srgbClr val="E04949"/>
                </a:gs>
                <a:gs pos="100000">
                  <a:srgbClr val="E04949"/>
                </a:gs>
              </a:gsLst>
              <a:lin ang="0" scaled="0"/>
            </a:gradFill>
            <a:ln w="25400">
              <a:noFill/>
            </a:ln>
            <a:effectLst>
              <a:outerShdw blurRad="215900" dist="76200" dir="2700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1" name="任意多边形 150"/>
            <p:cNvSpPr/>
            <p:nvPr/>
          </p:nvSpPr>
          <p:spPr bwMode="auto">
            <a:xfrm rot="5400000">
              <a:off x="5459672" y="1212705"/>
              <a:ext cx="1096651" cy="625516"/>
            </a:xfrm>
            <a:custGeom>
              <a:avLst/>
              <a:gdLst>
                <a:gd name="connsiteX0" fmla="*/ 0 w 1232570"/>
                <a:gd name="connsiteY0" fmla="*/ 0 h 1080876"/>
                <a:gd name="connsiteX1" fmla="*/ 13985 w 1232570"/>
                <a:gd name="connsiteY1" fmla="*/ 0 h 1080876"/>
                <a:gd name="connsiteX2" fmla="*/ 90502 w 1232570"/>
                <a:gd name="connsiteY2" fmla="*/ 0 h 1080876"/>
                <a:gd name="connsiteX3" fmla="*/ 150524 w 1232570"/>
                <a:gd name="connsiteY3" fmla="*/ 0 h 1080876"/>
                <a:gd name="connsiteX4" fmla="*/ 156832 w 1232570"/>
                <a:gd name="connsiteY4" fmla="*/ 0 h 1080876"/>
                <a:gd name="connsiteX5" fmla="*/ 213704 w 1232570"/>
                <a:gd name="connsiteY5" fmla="*/ 0 h 1080876"/>
                <a:gd name="connsiteX6" fmla="*/ 237954 w 1232570"/>
                <a:gd name="connsiteY6" fmla="*/ 0 h 1080876"/>
                <a:gd name="connsiteX7" fmla="*/ 261845 w 1232570"/>
                <a:gd name="connsiteY7" fmla="*/ 0 h 1080876"/>
                <a:gd name="connsiteX8" fmla="*/ 301983 w 1232570"/>
                <a:gd name="connsiteY8" fmla="*/ 0 h 1080876"/>
                <a:gd name="connsiteX9" fmla="*/ 314471 w 1232570"/>
                <a:gd name="connsiteY9" fmla="*/ 0 h 1080876"/>
                <a:gd name="connsiteX10" fmla="*/ 361158 w 1232570"/>
                <a:gd name="connsiteY10" fmla="*/ 0 h 1080876"/>
                <a:gd name="connsiteX11" fmla="*/ 378443 w 1232570"/>
                <a:gd name="connsiteY11" fmla="*/ 0 h 1080876"/>
                <a:gd name="connsiteX12" fmla="*/ 380801 w 1232570"/>
                <a:gd name="connsiteY12" fmla="*/ 0 h 1080876"/>
                <a:gd name="connsiteX13" fmla="*/ 397052 w 1232570"/>
                <a:gd name="connsiteY13" fmla="*/ 0 h 1080876"/>
                <a:gd name="connsiteX14" fmla="*/ 423245 w 1232570"/>
                <a:gd name="connsiteY14" fmla="*/ 0 h 1080876"/>
                <a:gd name="connsiteX15" fmla="*/ 437673 w 1232570"/>
                <a:gd name="connsiteY15" fmla="*/ 0 h 1080876"/>
                <a:gd name="connsiteX16" fmla="*/ 465873 w 1232570"/>
                <a:gd name="connsiteY16" fmla="*/ 0 h 1080876"/>
                <a:gd name="connsiteX17" fmla="*/ 506837 w 1232570"/>
                <a:gd name="connsiteY17" fmla="*/ 0 h 1080876"/>
                <a:gd name="connsiteX18" fmla="*/ 542389 w 1232570"/>
                <a:gd name="connsiteY18" fmla="*/ 0 h 1080876"/>
                <a:gd name="connsiteX19" fmla="*/ 558813 w 1232570"/>
                <a:gd name="connsiteY19" fmla="*/ 0 h 1080876"/>
                <a:gd name="connsiteX20" fmla="*/ 596056 w 1232570"/>
                <a:gd name="connsiteY20" fmla="*/ 0 h 1080876"/>
                <a:gd name="connsiteX21" fmla="*/ 608720 w 1232570"/>
                <a:gd name="connsiteY21" fmla="*/ 0 h 1080876"/>
                <a:gd name="connsiteX22" fmla="*/ 621020 w 1232570"/>
                <a:gd name="connsiteY22" fmla="*/ 0 h 1080876"/>
                <a:gd name="connsiteX23" fmla="*/ 647214 w 1232570"/>
                <a:gd name="connsiteY23" fmla="*/ 0 h 1080876"/>
                <a:gd name="connsiteX24" fmla="*/ 665591 w 1232570"/>
                <a:gd name="connsiteY24" fmla="*/ 0 h 1080876"/>
                <a:gd name="connsiteX25" fmla="*/ 875132 w 1232570"/>
                <a:gd name="connsiteY25" fmla="*/ 0 h 1080876"/>
                <a:gd name="connsiteX26" fmla="*/ 970922 w 1232570"/>
                <a:gd name="connsiteY26" fmla="*/ 55020 h 1080876"/>
                <a:gd name="connsiteX27" fmla="*/ 1219266 w 1232570"/>
                <a:gd name="connsiteY27" fmla="*/ 485418 h 1080876"/>
                <a:gd name="connsiteX28" fmla="*/ 1219266 w 1232570"/>
                <a:gd name="connsiteY28" fmla="*/ 595458 h 1080876"/>
                <a:gd name="connsiteX29" fmla="*/ 970922 w 1232570"/>
                <a:gd name="connsiteY29" fmla="*/ 1025856 h 1080876"/>
                <a:gd name="connsiteX30" fmla="*/ 875132 w 1232570"/>
                <a:gd name="connsiteY30" fmla="*/ 1080876 h 1080876"/>
                <a:gd name="connsiteX31" fmla="*/ 647214 w 1232570"/>
                <a:gd name="connsiteY31" fmla="*/ 1080876 h 1080876"/>
                <a:gd name="connsiteX32" fmla="*/ 423245 w 1232570"/>
                <a:gd name="connsiteY32" fmla="*/ 1080876 h 1080876"/>
                <a:gd name="connsiteX33" fmla="*/ 378443 w 1232570"/>
                <a:gd name="connsiteY33" fmla="*/ 1080876 h 1080876"/>
                <a:gd name="connsiteX34" fmla="*/ 150524 w 1232570"/>
                <a:gd name="connsiteY34" fmla="*/ 1080876 h 1080876"/>
                <a:gd name="connsiteX35" fmla="*/ 0 w 1232570"/>
                <a:gd name="connsiteY35" fmla="*/ 1080876 h 108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32570" h="1080876">
                  <a:moveTo>
                    <a:pt x="0" y="0"/>
                  </a:moveTo>
                  <a:lnTo>
                    <a:pt x="13985" y="0"/>
                  </a:lnTo>
                  <a:cubicBezTo>
                    <a:pt x="41269" y="0"/>
                    <a:pt x="66735" y="0"/>
                    <a:pt x="90502" y="0"/>
                  </a:cubicBezTo>
                  <a:lnTo>
                    <a:pt x="150524" y="0"/>
                  </a:lnTo>
                  <a:lnTo>
                    <a:pt x="156832" y="0"/>
                  </a:lnTo>
                  <a:cubicBezTo>
                    <a:pt x="177325" y="0"/>
                    <a:pt x="196242" y="0"/>
                    <a:pt x="213704" y="0"/>
                  </a:cubicBezTo>
                  <a:lnTo>
                    <a:pt x="237954" y="0"/>
                  </a:lnTo>
                  <a:lnTo>
                    <a:pt x="261845" y="0"/>
                  </a:lnTo>
                  <a:cubicBezTo>
                    <a:pt x="276518" y="0"/>
                    <a:pt x="289856" y="0"/>
                    <a:pt x="301983" y="0"/>
                  </a:cubicBezTo>
                  <a:lnTo>
                    <a:pt x="314471" y="0"/>
                  </a:lnTo>
                  <a:lnTo>
                    <a:pt x="361158" y="0"/>
                  </a:lnTo>
                  <a:lnTo>
                    <a:pt x="378443" y="0"/>
                  </a:lnTo>
                  <a:lnTo>
                    <a:pt x="380801" y="0"/>
                  </a:lnTo>
                  <a:lnTo>
                    <a:pt x="397052" y="0"/>
                  </a:lnTo>
                  <a:cubicBezTo>
                    <a:pt x="423245" y="0"/>
                    <a:pt x="423245" y="0"/>
                    <a:pt x="423245" y="0"/>
                  </a:cubicBezTo>
                  <a:lnTo>
                    <a:pt x="437673" y="0"/>
                  </a:lnTo>
                  <a:lnTo>
                    <a:pt x="465873" y="0"/>
                  </a:lnTo>
                  <a:lnTo>
                    <a:pt x="506837" y="0"/>
                  </a:lnTo>
                  <a:lnTo>
                    <a:pt x="542389" y="0"/>
                  </a:lnTo>
                  <a:lnTo>
                    <a:pt x="558813" y="0"/>
                  </a:lnTo>
                  <a:cubicBezTo>
                    <a:pt x="573547" y="0"/>
                    <a:pt x="585824" y="0"/>
                    <a:pt x="596056" y="0"/>
                  </a:cubicBezTo>
                  <a:lnTo>
                    <a:pt x="608720" y="0"/>
                  </a:lnTo>
                  <a:lnTo>
                    <a:pt x="621020" y="0"/>
                  </a:lnTo>
                  <a:cubicBezTo>
                    <a:pt x="647214" y="0"/>
                    <a:pt x="647214" y="0"/>
                    <a:pt x="647214" y="0"/>
                  </a:cubicBezTo>
                  <a:lnTo>
                    <a:pt x="665591" y="0"/>
                  </a:lnTo>
                  <a:cubicBezTo>
                    <a:pt x="875132" y="0"/>
                    <a:pt x="875132" y="0"/>
                    <a:pt x="875132" y="0"/>
                  </a:cubicBezTo>
                  <a:cubicBezTo>
                    <a:pt x="910609" y="0"/>
                    <a:pt x="953183" y="24848"/>
                    <a:pt x="970922" y="55020"/>
                  </a:cubicBezTo>
                  <a:cubicBezTo>
                    <a:pt x="1219266" y="485418"/>
                    <a:pt x="1219266" y="485418"/>
                    <a:pt x="1219266" y="485418"/>
                  </a:cubicBezTo>
                  <a:cubicBezTo>
                    <a:pt x="1237005" y="515590"/>
                    <a:pt x="1237005" y="565286"/>
                    <a:pt x="1219266" y="595458"/>
                  </a:cubicBezTo>
                  <a:cubicBezTo>
                    <a:pt x="970922" y="1025856"/>
                    <a:pt x="970922" y="1025856"/>
                    <a:pt x="970922" y="1025856"/>
                  </a:cubicBezTo>
                  <a:cubicBezTo>
                    <a:pt x="953183" y="1056029"/>
                    <a:pt x="910609" y="1080876"/>
                    <a:pt x="875132" y="1080876"/>
                  </a:cubicBezTo>
                  <a:lnTo>
                    <a:pt x="647214" y="1080876"/>
                  </a:lnTo>
                  <a:lnTo>
                    <a:pt x="423245" y="1080876"/>
                  </a:lnTo>
                  <a:lnTo>
                    <a:pt x="378443" y="1080876"/>
                  </a:lnTo>
                  <a:lnTo>
                    <a:pt x="150524" y="1080876"/>
                  </a:lnTo>
                  <a:lnTo>
                    <a:pt x="0" y="1080876"/>
                  </a:lnTo>
                  <a:close/>
                </a:path>
              </a:pathLst>
            </a:custGeom>
            <a:solidFill>
              <a:srgbClr val="1F8DD2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5485536" y="2901929"/>
            <a:ext cx="1571978" cy="2058971"/>
            <a:chOff x="5320165" y="2593211"/>
            <a:chExt cx="1571978" cy="2058971"/>
          </a:xfrm>
        </p:grpSpPr>
        <p:grpSp>
          <p:nvGrpSpPr>
            <p:cNvPr id="153" name="组合 152"/>
            <p:cNvGrpSpPr/>
            <p:nvPr/>
          </p:nvGrpSpPr>
          <p:grpSpPr>
            <a:xfrm>
              <a:off x="5542590" y="2593211"/>
              <a:ext cx="1000117" cy="935431"/>
              <a:chOff x="4123036" y="1134371"/>
              <a:chExt cx="1000117" cy="935431"/>
            </a:xfrm>
            <a:scene3d>
              <a:camera prst="perspectiveFront">
                <a:rot lat="0" lon="1799981" rev="0"/>
              </a:camera>
              <a:lightRig rig="threePt" dir="t"/>
            </a:scene3d>
          </p:grpSpPr>
          <p:sp>
            <p:nvSpPr>
              <p:cNvPr id="157" name="文本框 156"/>
              <p:cNvSpPr txBox="1"/>
              <p:nvPr/>
            </p:nvSpPr>
            <p:spPr>
              <a:xfrm>
                <a:off x="4123036" y="1134371"/>
                <a:ext cx="1000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3E3E3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</a:t>
                </a:r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4188959" y="1731248"/>
                <a:ext cx="895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rgbClr val="3E3E3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  <p:sp>
          <p:nvSpPr>
            <p:cNvPr id="156" name="文本框 155"/>
            <p:cNvSpPr txBox="1"/>
            <p:nvPr/>
          </p:nvSpPr>
          <p:spPr>
            <a:xfrm>
              <a:off x="5320165" y="3480964"/>
              <a:ext cx="1571978" cy="1171218"/>
            </a:xfrm>
            <a:prstGeom prst="rect">
              <a:avLst/>
            </a:prstGeom>
            <a:noFill/>
            <a:scene3d>
              <a:camera prst="perspectiveFront">
                <a:rot lat="0" lon="209999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0" i="0" dirty="0">
                  <a:solidFill>
                    <a:srgbClr val="4D4D4D"/>
                  </a:solidFill>
                  <a:effectLst/>
                  <a:latin typeface="-apple-system"/>
                </a:rPr>
                <a:t>云服务器具有防攻击和欺骗的功能，它存下的数据永远都不会丢失</a:t>
              </a:r>
              <a:endParaRPr lang="zh-CN" altLang="en-US" sz="12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7126941" y="2901929"/>
            <a:ext cx="1571978" cy="1849495"/>
            <a:chOff x="6961571" y="2593211"/>
            <a:chExt cx="1571978" cy="184949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7162891" y="2593211"/>
              <a:ext cx="1000117" cy="935431"/>
              <a:chOff x="4123036" y="1134371"/>
              <a:chExt cx="1000117" cy="935431"/>
            </a:xfrm>
            <a:scene3d>
              <a:camera prst="perspectiveFront">
                <a:rot lat="0" lon="19799991" rev="0"/>
              </a:camera>
              <a:lightRig rig="threePt" dir="t"/>
            </a:scene3d>
          </p:grpSpPr>
          <p:sp>
            <p:nvSpPr>
              <p:cNvPr id="164" name="文本框 163"/>
              <p:cNvSpPr txBox="1"/>
              <p:nvPr/>
            </p:nvSpPr>
            <p:spPr>
              <a:xfrm>
                <a:off x="4123036" y="1134371"/>
                <a:ext cx="1000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3E3E3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可靠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4188959" y="1731248"/>
                <a:ext cx="895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rgbClr val="3E3E3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6961571" y="3548487"/>
              <a:ext cx="1571978" cy="894219"/>
            </a:xfrm>
            <a:prstGeom prst="rect">
              <a:avLst/>
            </a:prstGeom>
            <a:noFill/>
            <a:scene3d>
              <a:camera prst="perspectiveFront">
                <a:rot lat="0" lon="19799991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0" i="0" dirty="0">
                  <a:solidFill>
                    <a:srgbClr val="4D4D4D"/>
                  </a:solidFill>
                  <a:effectLst/>
                  <a:latin typeface="-apple-system"/>
                </a:rPr>
                <a:t>云服务器是服务器集群而产生的，因此它的故障率很低。</a:t>
              </a:r>
              <a:endParaRPr lang="zh-CN" altLang="en-US" sz="12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8689712" y="2901929"/>
            <a:ext cx="1571978" cy="1617681"/>
            <a:chOff x="8524341" y="2593211"/>
            <a:chExt cx="1571978" cy="1617681"/>
          </a:xfrm>
        </p:grpSpPr>
        <p:grpSp>
          <p:nvGrpSpPr>
            <p:cNvPr id="167" name="组合 166"/>
            <p:cNvGrpSpPr/>
            <p:nvPr/>
          </p:nvGrpSpPr>
          <p:grpSpPr>
            <a:xfrm>
              <a:off x="8846802" y="2593211"/>
              <a:ext cx="1000117" cy="935431"/>
              <a:chOff x="4123036" y="1134371"/>
              <a:chExt cx="1000117" cy="935431"/>
            </a:xfrm>
            <a:scene3d>
              <a:camera prst="perspectiveFront">
                <a:rot lat="0" lon="1800000" rev="0"/>
              </a:camera>
              <a:lightRig rig="threePt" dir="t"/>
            </a:scene3d>
          </p:grpSpPr>
          <p:sp>
            <p:nvSpPr>
              <p:cNvPr id="171" name="文本框 170"/>
              <p:cNvSpPr txBox="1"/>
              <p:nvPr/>
            </p:nvSpPr>
            <p:spPr>
              <a:xfrm>
                <a:off x="4123036" y="1134371"/>
                <a:ext cx="1000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3E3E3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便捷</a:t>
                </a: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4188959" y="1731248"/>
                <a:ext cx="895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600" dirty="0">
                  <a:solidFill>
                    <a:srgbClr val="3E3E3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  <p:sp>
          <p:nvSpPr>
            <p:cNvPr id="170" name="文本框 169"/>
            <p:cNvSpPr txBox="1"/>
            <p:nvPr/>
          </p:nvSpPr>
          <p:spPr>
            <a:xfrm>
              <a:off x="8524341" y="3597198"/>
              <a:ext cx="1571978" cy="613694"/>
            </a:xfrm>
            <a:prstGeom prst="rect">
              <a:avLst/>
            </a:prstGeom>
            <a:noFill/>
            <a:scene3d>
              <a:camera prst="perspectiveFront">
                <a:rot lat="0" lon="18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3E3E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享受手机平板办公的乐趣！</a:t>
              </a:r>
            </a:p>
          </p:txBody>
        </p:sp>
      </p:grpSp>
      <p:grpSp>
        <p:nvGrpSpPr>
          <p:cNvPr id="173" name="Group 4"/>
          <p:cNvGrpSpPr>
            <a:grpSpLocks noChangeAspect="1"/>
          </p:cNvGrpSpPr>
          <p:nvPr/>
        </p:nvGrpSpPr>
        <p:grpSpPr bwMode="auto">
          <a:xfrm>
            <a:off x="6487227" y="5343169"/>
            <a:ext cx="347592" cy="407339"/>
            <a:chOff x="1776" y="1776"/>
            <a:chExt cx="64" cy="75"/>
          </a:xfrm>
          <a:solidFill>
            <a:srgbClr val="1F8DD2"/>
          </a:solidFill>
          <a:scene3d>
            <a:camera prst="perspectiveFront">
              <a:rot lat="0" lon="1799990" rev="0"/>
            </a:camera>
            <a:lightRig rig="threePt" dir="t"/>
          </a:scene3d>
        </p:grpSpPr>
        <p:sp>
          <p:nvSpPr>
            <p:cNvPr id="174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7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8" name="Group 13"/>
          <p:cNvGrpSpPr>
            <a:grpSpLocks noChangeAspect="1"/>
          </p:cNvGrpSpPr>
          <p:nvPr/>
        </p:nvGrpSpPr>
        <p:grpSpPr bwMode="auto">
          <a:xfrm>
            <a:off x="8141021" y="5303127"/>
            <a:ext cx="423877" cy="428883"/>
            <a:chOff x="2426" y="2781"/>
            <a:chExt cx="593" cy="600"/>
          </a:xfrm>
          <a:solidFill>
            <a:srgbClr val="1F8DD2"/>
          </a:solidFill>
          <a:scene3d>
            <a:camera prst="perspectiveFront">
              <a:rot lat="0" lon="19799991" rev="0"/>
            </a:camera>
            <a:lightRig rig="threePt" dir="t"/>
          </a:scene3d>
        </p:grpSpPr>
        <p:sp>
          <p:nvSpPr>
            <p:cNvPr id="179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0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9711471" y="5354175"/>
            <a:ext cx="400684" cy="436036"/>
            <a:chOff x="4873626" y="1965325"/>
            <a:chExt cx="269876" cy="293688"/>
          </a:xfrm>
          <a:solidFill>
            <a:srgbClr val="1F8DD2"/>
          </a:solidFill>
          <a:scene3d>
            <a:camera prst="perspectiveFront">
              <a:rot lat="0" lon="1799990" rev="0"/>
            </a:camera>
            <a:lightRig rig="threePt" dir="t"/>
          </a:scene3d>
        </p:grpSpPr>
        <p:sp>
          <p:nvSpPr>
            <p:cNvPr id="182" name="Freeform 502"/>
            <p:cNvSpPr/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3" name="Freeform 503"/>
            <p:cNvSpPr/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" name="Freeform 504"/>
            <p:cNvSpPr/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5" name="Freeform 505"/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6" name="文本框 185"/>
          <p:cNvSpPr txBox="1"/>
          <p:nvPr/>
        </p:nvSpPr>
        <p:spPr>
          <a:xfrm>
            <a:off x="2823650" y="4874289"/>
            <a:ext cx="187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云端学习</a:t>
            </a:r>
          </a:p>
        </p:txBody>
      </p:sp>
      <p:grpSp>
        <p:nvGrpSpPr>
          <p:cNvPr id="187" name="组合 186"/>
          <p:cNvGrpSpPr/>
          <p:nvPr/>
        </p:nvGrpSpPr>
        <p:grpSpPr>
          <a:xfrm>
            <a:off x="2851698" y="2247239"/>
            <a:ext cx="1746192" cy="2566004"/>
            <a:chOff x="7120576" y="1406550"/>
            <a:chExt cx="3357563" cy="4933890"/>
          </a:xfrm>
        </p:grpSpPr>
        <p:sp>
          <p:nvSpPr>
            <p:cNvPr id="188" name="Freeform 6"/>
            <p:cNvSpPr/>
            <p:nvPr/>
          </p:nvSpPr>
          <p:spPr bwMode="auto">
            <a:xfrm flipH="1">
              <a:off x="8338726" y="5938230"/>
              <a:ext cx="893867" cy="19230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189" name="Freeform 24"/>
            <p:cNvSpPr/>
            <p:nvPr/>
          </p:nvSpPr>
          <p:spPr>
            <a:xfrm flipH="1">
              <a:off x="8104439" y="5541054"/>
              <a:ext cx="1362439" cy="397176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0" name="Freeform 25"/>
            <p:cNvSpPr/>
            <p:nvPr/>
          </p:nvSpPr>
          <p:spPr>
            <a:xfrm flipH="1">
              <a:off x="8481777" y="6210698"/>
              <a:ext cx="607766" cy="12974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1" name="Freeform 5"/>
            <p:cNvSpPr/>
            <p:nvPr/>
          </p:nvSpPr>
          <p:spPr bwMode="auto">
            <a:xfrm>
              <a:off x="8676326" y="4773638"/>
              <a:ext cx="177800" cy="52546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6"/>
            <p:cNvSpPr/>
            <p:nvPr/>
          </p:nvSpPr>
          <p:spPr bwMode="auto">
            <a:xfrm>
              <a:off x="8727126" y="4679975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7"/>
            <p:cNvSpPr/>
            <p:nvPr/>
          </p:nvSpPr>
          <p:spPr bwMode="auto">
            <a:xfrm>
              <a:off x="8711251" y="4738713"/>
              <a:ext cx="152400" cy="147638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8"/>
            <p:cNvSpPr/>
            <p:nvPr/>
          </p:nvSpPr>
          <p:spPr bwMode="auto">
            <a:xfrm>
              <a:off x="8700139" y="5280050"/>
              <a:ext cx="46038" cy="7620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9"/>
            <p:cNvSpPr/>
            <p:nvPr/>
          </p:nvSpPr>
          <p:spPr bwMode="auto">
            <a:xfrm>
              <a:off x="8860476" y="4772050"/>
              <a:ext cx="176213" cy="52546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0"/>
            <p:cNvSpPr/>
            <p:nvPr/>
          </p:nvSpPr>
          <p:spPr bwMode="auto">
            <a:xfrm>
              <a:off x="8909689" y="4675213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1"/>
            <p:cNvSpPr/>
            <p:nvPr/>
          </p:nvSpPr>
          <p:spPr bwMode="auto">
            <a:xfrm>
              <a:off x="8895401" y="4737125"/>
              <a:ext cx="152400" cy="1460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2"/>
            <p:cNvSpPr/>
            <p:nvPr/>
          </p:nvSpPr>
          <p:spPr bwMode="auto">
            <a:xfrm>
              <a:off x="8884289" y="5275288"/>
              <a:ext cx="46038" cy="7620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"/>
            <p:cNvSpPr/>
            <p:nvPr/>
          </p:nvSpPr>
          <p:spPr bwMode="auto">
            <a:xfrm>
              <a:off x="9020814" y="4775225"/>
              <a:ext cx="41275" cy="266700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00" name="Group 123"/>
            <p:cNvGrpSpPr/>
            <p:nvPr/>
          </p:nvGrpSpPr>
          <p:grpSpPr>
            <a:xfrm>
              <a:off x="7785739" y="4652593"/>
              <a:ext cx="817563" cy="620713"/>
              <a:chOff x="7170738" y="4168775"/>
              <a:chExt cx="817563" cy="620713"/>
            </a:xfrm>
            <a:solidFill>
              <a:srgbClr val="0170C1"/>
            </a:solidFill>
          </p:grpSpPr>
          <p:sp>
            <p:nvSpPr>
              <p:cNvPr id="282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3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4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5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6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7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01" name="Freeform 20"/>
            <p:cNvSpPr>
              <a:spLocks noEditPoints="1"/>
            </p:cNvSpPr>
            <p:nvPr/>
          </p:nvSpPr>
          <p:spPr bwMode="auto">
            <a:xfrm>
              <a:off x="7120576" y="2533675"/>
              <a:ext cx="477838" cy="503238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Oval 21"/>
            <p:cNvSpPr>
              <a:spLocks noChangeArrowheads="1"/>
            </p:cNvSpPr>
            <p:nvPr/>
          </p:nvSpPr>
          <p:spPr bwMode="auto">
            <a:xfrm>
              <a:off x="10170164" y="2416200"/>
              <a:ext cx="141288" cy="141288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22"/>
            <p:cNvSpPr/>
            <p:nvPr/>
          </p:nvSpPr>
          <p:spPr bwMode="auto">
            <a:xfrm>
              <a:off x="10220964" y="2520975"/>
              <a:ext cx="222250" cy="46355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23"/>
            <p:cNvSpPr/>
            <p:nvPr/>
          </p:nvSpPr>
          <p:spPr bwMode="auto">
            <a:xfrm>
              <a:off x="10025701" y="2520975"/>
              <a:ext cx="238125" cy="4572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24"/>
            <p:cNvSpPr/>
            <p:nvPr/>
          </p:nvSpPr>
          <p:spPr bwMode="auto">
            <a:xfrm>
              <a:off x="10233664" y="2365400"/>
              <a:ext cx="25400" cy="79375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25"/>
            <p:cNvSpPr>
              <a:spLocks noEditPoints="1"/>
            </p:cNvSpPr>
            <p:nvPr/>
          </p:nvSpPr>
          <p:spPr bwMode="auto">
            <a:xfrm>
              <a:off x="9097014" y="2024088"/>
              <a:ext cx="225425" cy="6096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26"/>
            <p:cNvSpPr>
              <a:spLocks noEditPoints="1"/>
            </p:cNvSpPr>
            <p:nvPr/>
          </p:nvSpPr>
          <p:spPr bwMode="auto">
            <a:xfrm>
              <a:off x="8903339" y="2216175"/>
              <a:ext cx="611188" cy="22383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27"/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28"/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Oval 29"/>
            <p:cNvSpPr>
              <a:spLocks noChangeArrowheads="1"/>
            </p:cNvSpPr>
            <p:nvPr/>
          </p:nvSpPr>
          <p:spPr bwMode="auto">
            <a:xfrm>
              <a:off x="9163689" y="2281263"/>
              <a:ext cx="93663" cy="93663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30"/>
            <p:cNvSpPr>
              <a:spLocks noEditPoints="1"/>
            </p:cNvSpPr>
            <p:nvPr/>
          </p:nvSpPr>
          <p:spPr bwMode="auto">
            <a:xfrm>
              <a:off x="9882826" y="1851050"/>
              <a:ext cx="257175" cy="48736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Rectangle 31"/>
            <p:cNvSpPr>
              <a:spLocks noChangeArrowheads="1"/>
            </p:cNvSpPr>
            <p:nvPr/>
          </p:nvSpPr>
          <p:spPr bwMode="auto">
            <a:xfrm>
              <a:off x="9754239" y="1849463"/>
              <a:ext cx="65088" cy="474663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32"/>
            <p:cNvSpPr>
              <a:spLocks noEditPoints="1"/>
            </p:cNvSpPr>
            <p:nvPr/>
          </p:nvSpPr>
          <p:spPr bwMode="auto">
            <a:xfrm>
              <a:off x="7646039" y="4240238"/>
              <a:ext cx="561975" cy="411163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14" name="Group 127"/>
            <p:cNvGrpSpPr/>
            <p:nvPr/>
          </p:nvGrpSpPr>
          <p:grpSpPr>
            <a:xfrm>
              <a:off x="9225601" y="4651400"/>
              <a:ext cx="508001" cy="654050"/>
              <a:chOff x="8610600" y="4127500"/>
              <a:chExt cx="508001" cy="654050"/>
            </a:xfrm>
            <a:solidFill>
              <a:srgbClr val="0170C1"/>
            </a:solidFill>
          </p:grpSpPr>
          <p:sp>
            <p:nvSpPr>
              <p:cNvPr id="274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5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6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7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8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9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0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1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15" name="Freeform 41"/>
            <p:cNvSpPr>
              <a:spLocks noEditPoints="1"/>
            </p:cNvSpPr>
            <p:nvPr/>
          </p:nvSpPr>
          <p:spPr bwMode="auto">
            <a:xfrm>
              <a:off x="9646289" y="3991000"/>
              <a:ext cx="428625" cy="390525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42"/>
            <p:cNvSpPr/>
            <p:nvPr/>
          </p:nvSpPr>
          <p:spPr bwMode="auto">
            <a:xfrm>
              <a:off x="9757414" y="4351363"/>
              <a:ext cx="92075" cy="198438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43"/>
            <p:cNvSpPr/>
            <p:nvPr/>
          </p:nvSpPr>
          <p:spPr bwMode="auto">
            <a:xfrm>
              <a:off x="9719314" y="4411688"/>
              <a:ext cx="130175" cy="268288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44"/>
            <p:cNvSpPr/>
            <p:nvPr/>
          </p:nvSpPr>
          <p:spPr bwMode="auto">
            <a:xfrm>
              <a:off x="8530276" y="1406550"/>
              <a:ext cx="523875" cy="47942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45"/>
            <p:cNvSpPr>
              <a:spLocks noEditPoints="1"/>
            </p:cNvSpPr>
            <p:nvPr/>
          </p:nvSpPr>
          <p:spPr bwMode="auto">
            <a:xfrm>
              <a:off x="8374701" y="4067200"/>
              <a:ext cx="638175" cy="52863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46"/>
            <p:cNvSpPr>
              <a:spLocks noEditPoints="1"/>
            </p:cNvSpPr>
            <p:nvPr/>
          </p:nvSpPr>
          <p:spPr bwMode="auto">
            <a:xfrm>
              <a:off x="9503414" y="3014688"/>
              <a:ext cx="819150" cy="955675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47"/>
            <p:cNvSpPr>
              <a:spLocks noEditPoints="1"/>
            </p:cNvSpPr>
            <p:nvPr/>
          </p:nvSpPr>
          <p:spPr bwMode="auto">
            <a:xfrm>
              <a:off x="10124126" y="3294088"/>
              <a:ext cx="354013" cy="69532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48"/>
            <p:cNvSpPr>
              <a:spLocks noEditPoints="1"/>
            </p:cNvSpPr>
            <p:nvPr/>
          </p:nvSpPr>
          <p:spPr bwMode="auto">
            <a:xfrm>
              <a:off x="8889051" y="3382988"/>
              <a:ext cx="579438" cy="57943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49"/>
            <p:cNvSpPr/>
            <p:nvPr/>
          </p:nvSpPr>
          <p:spPr bwMode="auto">
            <a:xfrm>
              <a:off x="8995414" y="3567138"/>
              <a:ext cx="288925" cy="1524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24" name="Group 126"/>
            <p:cNvGrpSpPr/>
            <p:nvPr/>
          </p:nvGrpSpPr>
          <p:grpSpPr>
            <a:xfrm>
              <a:off x="9120826" y="4129113"/>
              <a:ext cx="454025" cy="431800"/>
              <a:chOff x="8505825" y="3605213"/>
              <a:chExt cx="454025" cy="431800"/>
            </a:xfrm>
            <a:solidFill>
              <a:srgbClr val="00B0F0"/>
            </a:solidFill>
          </p:grpSpPr>
          <p:sp>
            <p:nvSpPr>
              <p:cNvPr id="272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3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25" name="Freeform 52"/>
            <p:cNvSpPr/>
            <p:nvPr/>
          </p:nvSpPr>
          <p:spPr bwMode="auto">
            <a:xfrm>
              <a:off x="7720651" y="1558950"/>
              <a:ext cx="679450" cy="5524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53"/>
            <p:cNvSpPr/>
            <p:nvPr/>
          </p:nvSpPr>
          <p:spPr bwMode="auto">
            <a:xfrm>
              <a:off x="8236589" y="1528788"/>
              <a:ext cx="187325" cy="257175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54"/>
            <p:cNvSpPr/>
            <p:nvPr/>
          </p:nvSpPr>
          <p:spPr bwMode="auto">
            <a:xfrm>
              <a:off x="7809551" y="1705000"/>
              <a:ext cx="514350" cy="336550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55"/>
            <p:cNvSpPr>
              <a:spLocks noEditPoints="1"/>
            </p:cNvSpPr>
            <p:nvPr/>
          </p:nvSpPr>
          <p:spPr bwMode="auto">
            <a:xfrm>
              <a:off x="7390451" y="2000275"/>
              <a:ext cx="296863" cy="520700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56"/>
            <p:cNvSpPr>
              <a:spLocks noEditPoints="1"/>
            </p:cNvSpPr>
            <p:nvPr/>
          </p:nvSpPr>
          <p:spPr bwMode="auto">
            <a:xfrm>
              <a:off x="7120576" y="3090888"/>
              <a:ext cx="555625" cy="6048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57"/>
            <p:cNvSpPr>
              <a:spLocks noEditPoints="1"/>
            </p:cNvSpPr>
            <p:nvPr/>
          </p:nvSpPr>
          <p:spPr bwMode="auto">
            <a:xfrm>
              <a:off x="9170039" y="1527200"/>
              <a:ext cx="528638" cy="5191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58"/>
            <p:cNvSpPr>
              <a:spLocks noEditPoints="1"/>
            </p:cNvSpPr>
            <p:nvPr/>
          </p:nvSpPr>
          <p:spPr bwMode="auto">
            <a:xfrm>
              <a:off x="7302631" y="3692824"/>
              <a:ext cx="514350" cy="52070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Rectangle 59"/>
            <p:cNvSpPr>
              <a:spLocks noChangeArrowheads="1"/>
            </p:cNvSpPr>
            <p:nvPr/>
          </p:nvSpPr>
          <p:spPr bwMode="auto">
            <a:xfrm>
              <a:off x="9298626" y="3198838"/>
              <a:ext cx="627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Rectangle 60"/>
            <p:cNvSpPr>
              <a:spLocks noChangeArrowheads="1"/>
            </p:cNvSpPr>
            <p:nvPr/>
          </p:nvSpPr>
          <p:spPr bwMode="auto">
            <a:xfrm>
              <a:off x="9324026" y="3135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Rectangle 61"/>
            <p:cNvSpPr>
              <a:spLocks noChangeArrowheads="1"/>
            </p:cNvSpPr>
            <p:nvPr/>
          </p:nvSpPr>
          <p:spPr bwMode="auto">
            <a:xfrm>
              <a:off x="9551039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Rectangle 62"/>
            <p:cNvSpPr>
              <a:spLocks noChangeArrowheads="1"/>
            </p:cNvSpPr>
            <p:nvPr/>
          </p:nvSpPr>
          <p:spPr bwMode="auto">
            <a:xfrm>
              <a:off x="9573264" y="2836888"/>
              <a:ext cx="77788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Rectangle 63"/>
            <p:cNvSpPr>
              <a:spLocks noChangeArrowheads="1"/>
            </p:cNvSpPr>
            <p:nvPr/>
          </p:nvSpPr>
          <p:spPr bwMode="auto">
            <a:xfrm>
              <a:off x="9551039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Rectangle 64"/>
            <p:cNvSpPr>
              <a:spLocks noChangeArrowheads="1"/>
            </p:cNvSpPr>
            <p:nvPr/>
          </p:nvSpPr>
          <p:spPr bwMode="auto">
            <a:xfrm>
              <a:off x="9736776" y="3070250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Rectangle 65"/>
            <p:cNvSpPr>
              <a:spLocks noChangeArrowheads="1"/>
            </p:cNvSpPr>
            <p:nvPr/>
          </p:nvSpPr>
          <p:spPr bwMode="auto">
            <a:xfrm>
              <a:off x="9757414" y="2836888"/>
              <a:ext cx="76200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Rectangle 66"/>
            <p:cNvSpPr>
              <a:spLocks noChangeArrowheads="1"/>
            </p:cNvSpPr>
            <p:nvPr/>
          </p:nvSpPr>
          <p:spPr bwMode="auto">
            <a:xfrm>
              <a:off x="9736776" y="2824188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Rectangle 67"/>
            <p:cNvSpPr>
              <a:spLocks noChangeArrowheads="1"/>
            </p:cNvSpPr>
            <p:nvPr/>
          </p:nvSpPr>
          <p:spPr bwMode="auto">
            <a:xfrm>
              <a:off x="9368476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Rectangle 68"/>
            <p:cNvSpPr>
              <a:spLocks noChangeArrowheads="1"/>
            </p:cNvSpPr>
            <p:nvPr/>
          </p:nvSpPr>
          <p:spPr bwMode="auto">
            <a:xfrm>
              <a:off x="9389114" y="2836888"/>
              <a:ext cx="79375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Rectangle 69"/>
            <p:cNvSpPr>
              <a:spLocks noChangeArrowheads="1"/>
            </p:cNvSpPr>
            <p:nvPr/>
          </p:nvSpPr>
          <p:spPr bwMode="auto">
            <a:xfrm>
              <a:off x="9368476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Rectangle 70"/>
            <p:cNvSpPr>
              <a:spLocks noChangeArrowheads="1"/>
            </p:cNvSpPr>
            <p:nvPr/>
          </p:nvSpPr>
          <p:spPr bwMode="auto">
            <a:xfrm>
              <a:off x="9324026" y="2754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71"/>
            <p:cNvSpPr/>
            <p:nvPr/>
          </p:nvSpPr>
          <p:spPr bwMode="auto">
            <a:xfrm>
              <a:off x="9324026" y="2570188"/>
              <a:ext cx="576263" cy="18415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72"/>
            <p:cNvSpPr>
              <a:spLocks noEditPoints="1"/>
            </p:cNvSpPr>
            <p:nvPr/>
          </p:nvSpPr>
          <p:spPr bwMode="auto">
            <a:xfrm>
              <a:off x="7739701" y="2736875"/>
              <a:ext cx="800100" cy="522288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73"/>
            <p:cNvSpPr>
              <a:spLocks noEditPoints="1"/>
            </p:cNvSpPr>
            <p:nvPr/>
          </p:nvSpPr>
          <p:spPr bwMode="auto">
            <a:xfrm>
              <a:off x="9505001" y="3309963"/>
              <a:ext cx="187325" cy="3270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74"/>
            <p:cNvSpPr>
              <a:spLocks noEditPoints="1"/>
            </p:cNvSpPr>
            <p:nvPr/>
          </p:nvSpPr>
          <p:spPr bwMode="auto">
            <a:xfrm>
              <a:off x="7869876" y="2189188"/>
              <a:ext cx="376238" cy="46037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75"/>
            <p:cNvSpPr>
              <a:spLocks noEditPoints="1"/>
            </p:cNvSpPr>
            <p:nvPr/>
          </p:nvSpPr>
          <p:spPr bwMode="auto">
            <a:xfrm>
              <a:off x="8593776" y="2673375"/>
              <a:ext cx="569913" cy="571500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76"/>
            <p:cNvSpPr>
              <a:spLocks noEditPoints="1"/>
            </p:cNvSpPr>
            <p:nvPr/>
          </p:nvSpPr>
          <p:spPr bwMode="auto">
            <a:xfrm>
              <a:off x="8025451" y="3409975"/>
              <a:ext cx="642938" cy="48736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77"/>
            <p:cNvSpPr/>
            <p:nvPr/>
          </p:nvSpPr>
          <p:spPr bwMode="auto">
            <a:xfrm>
              <a:off x="8306439" y="2695600"/>
              <a:ext cx="214313" cy="160338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78"/>
            <p:cNvSpPr/>
            <p:nvPr/>
          </p:nvSpPr>
          <p:spPr bwMode="auto">
            <a:xfrm>
              <a:off x="8401689" y="2654325"/>
              <a:ext cx="58738" cy="730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79"/>
            <p:cNvSpPr>
              <a:spLocks noEditPoints="1"/>
            </p:cNvSpPr>
            <p:nvPr/>
          </p:nvSpPr>
          <p:spPr bwMode="auto">
            <a:xfrm>
              <a:off x="8068314" y="3991000"/>
              <a:ext cx="225425" cy="3127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80"/>
            <p:cNvSpPr>
              <a:spLocks noEditPoints="1"/>
            </p:cNvSpPr>
            <p:nvPr/>
          </p:nvSpPr>
          <p:spPr bwMode="auto">
            <a:xfrm>
              <a:off x="9800276" y="2387625"/>
              <a:ext cx="282575" cy="3095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81"/>
            <p:cNvSpPr>
              <a:spLocks noEditPoints="1"/>
            </p:cNvSpPr>
            <p:nvPr/>
          </p:nvSpPr>
          <p:spPr bwMode="auto">
            <a:xfrm>
              <a:off x="8387401" y="1971700"/>
              <a:ext cx="427038" cy="61436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82"/>
            <p:cNvSpPr>
              <a:spLocks noEditPoints="1"/>
            </p:cNvSpPr>
            <p:nvPr/>
          </p:nvSpPr>
          <p:spPr bwMode="auto">
            <a:xfrm>
              <a:off x="8235001" y="1884388"/>
              <a:ext cx="246063" cy="217488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83"/>
            <p:cNvSpPr/>
            <p:nvPr/>
          </p:nvSpPr>
          <p:spPr bwMode="auto">
            <a:xfrm>
              <a:off x="8165151" y="2014563"/>
              <a:ext cx="107950" cy="68263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84"/>
            <p:cNvSpPr/>
            <p:nvPr/>
          </p:nvSpPr>
          <p:spPr bwMode="auto">
            <a:xfrm>
              <a:off x="8096889" y="2024088"/>
              <a:ext cx="146050" cy="88900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85"/>
            <p:cNvSpPr>
              <a:spLocks noEditPoints="1"/>
            </p:cNvSpPr>
            <p:nvPr/>
          </p:nvSpPr>
          <p:spPr bwMode="auto">
            <a:xfrm>
              <a:off x="8012751" y="3182963"/>
              <a:ext cx="446088" cy="1587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86"/>
            <p:cNvSpPr/>
            <p:nvPr/>
          </p:nvSpPr>
          <p:spPr bwMode="auto">
            <a:xfrm>
              <a:off x="9860601" y="3592538"/>
              <a:ext cx="246063" cy="31591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87"/>
            <p:cNvSpPr/>
            <p:nvPr/>
          </p:nvSpPr>
          <p:spPr bwMode="auto">
            <a:xfrm>
              <a:off x="10000301" y="3581425"/>
              <a:ext cx="119063" cy="8255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88"/>
            <p:cNvSpPr/>
            <p:nvPr/>
          </p:nvSpPr>
          <p:spPr bwMode="auto">
            <a:xfrm>
              <a:off x="9908226" y="3646513"/>
              <a:ext cx="163513" cy="227013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89"/>
            <p:cNvSpPr>
              <a:spLocks noEditPoints="1"/>
            </p:cNvSpPr>
            <p:nvPr/>
          </p:nvSpPr>
          <p:spPr bwMode="auto">
            <a:xfrm>
              <a:off x="9527226" y="2354288"/>
              <a:ext cx="222250" cy="1619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90"/>
            <p:cNvSpPr/>
            <p:nvPr/>
          </p:nvSpPr>
          <p:spPr bwMode="auto">
            <a:xfrm>
              <a:off x="7674614" y="3414738"/>
              <a:ext cx="206375" cy="26670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91"/>
            <p:cNvSpPr/>
            <p:nvPr/>
          </p:nvSpPr>
          <p:spPr bwMode="auto">
            <a:xfrm>
              <a:off x="7661914" y="3405213"/>
              <a:ext cx="101600" cy="69850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92"/>
            <p:cNvSpPr/>
            <p:nvPr/>
          </p:nvSpPr>
          <p:spPr bwMode="auto">
            <a:xfrm>
              <a:off x="7703189" y="3462363"/>
              <a:ext cx="139700" cy="19208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93"/>
            <p:cNvSpPr>
              <a:spLocks noEditPoints="1"/>
            </p:cNvSpPr>
            <p:nvPr/>
          </p:nvSpPr>
          <p:spPr bwMode="auto">
            <a:xfrm>
              <a:off x="9035101" y="5065738"/>
              <a:ext cx="219075" cy="2397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94"/>
            <p:cNvSpPr/>
            <p:nvPr/>
          </p:nvSpPr>
          <p:spPr bwMode="auto">
            <a:xfrm>
              <a:off x="8769989" y="3486175"/>
              <a:ext cx="63500" cy="60325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95"/>
            <p:cNvSpPr/>
            <p:nvPr/>
          </p:nvSpPr>
          <p:spPr bwMode="auto">
            <a:xfrm>
              <a:off x="8755701" y="3303613"/>
              <a:ext cx="58738" cy="19685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96"/>
            <p:cNvSpPr/>
            <p:nvPr/>
          </p:nvSpPr>
          <p:spPr bwMode="auto">
            <a:xfrm>
              <a:off x="8796976" y="3335363"/>
              <a:ext cx="127000" cy="169863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97"/>
            <p:cNvSpPr/>
            <p:nvPr/>
          </p:nvSpPr>
          <p:spPr bwMode="auto">
            <a:xfrm>
              <a:off x="8785864" y="3532213"/>
              <a:ext cx="15875" cy="3175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98"/>
            <p:cNvSpPr>
              <a:spLocks noEditPoints="1"/>
            </p:cNvSpPr>
            <p:nvPr/>
          </p:nvSpPr>
          <p:spPr bwMode="auto">
            <a:xfrm>
              <a:off x="8735064" y="1924075"/>
              <a:ext cx="220663" cy="2365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  <p:bldP spid="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02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36185"/>
      </p:ext>
    </p:extLst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265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涉及到的技术栈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782779" y="1473235"/>
            <a:ext cx="4735757" cy="4537983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4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5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5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9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0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1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1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8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9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0" name="Freeform 147"/>
            <p:cNvSpPr/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1" name="Freeform 148"/>
            <p:cNvSpPr/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2" name="Freeform 149"/>
            <p:cNvSpPr/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3" name="Freeform 150"/>
            <p:cNvSpPr/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4" name="Freeform 151"/>
            <p:cNvSpPr/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5" name="Freeform 152"/>
            <p:cNvSpPr/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6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7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8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9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0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1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2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3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4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5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6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7" name="Freeform 164"/>
            <p:cNvSpPr/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8" name="Freeform 165"/>
            <p:cNvSpPr/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9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0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1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2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3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4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5" name="Freeform 172"/>
            <p:cNvSpPr/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6" name="Freeform 173"/>
            <p:cNvSpPr/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7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8" name="Freeform 175"/>
            <p:cNvSpPr/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9" name="Freeform 176"/>
            <p:cNvSpPr/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0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1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2" name="Freeform 179"/>
            <p:cNvSpPr/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3" name="Freeform 180"/>
            <p:cNvSpPr/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4" name="Freeform 181"/>
            <p:cNvSpPr/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5" name="Freeform 182"/>
            <p:cNvSpPr/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6" name="Freeform 183"/>
            <p:cNvSpPr/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7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8" name="Freeform 185"/>
            <p:cNvSpPr/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9" name="Freeform 186"/>
            <p:cNvSpPr/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0" name="Freeform 187"/>
            <p:cNvSpPr/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1" name="Freeform 188"/>
            <p:cNvSpPr/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2" name="Freeform 189"/>
            <p:cNvSpPr/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3" name="Freeform 190"/>
            <p:cNvSpPr/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4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5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6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7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8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9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0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1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2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3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4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5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6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</p:grpSp>
      <p:grpSp>
        <p:nvGrpSpPr>
          <p:cNvPr id="207" name="组合 217"/>
          <p:cNvGrpSpPr/>
          <p:nvPr/>
        </p:nvGrpSpPr>
        <p:grpSpPr>
          <a:xfrm>
            <a:off x="5092773" y="1804350"/>
            <a:ext cx="2204075" cy="4583228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8" name="任意多边形 207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-1" fmla="*/ 0 w 253793"/>
                <a:gd name="connsiteY0-2" fmla="*/ 0 h 374681"/>
                <a:gd name="connsiteX1-3" fmla="*/ 0 w 253793"/>
                <a:gd name="connsiteY1-4" fmla="*/ 374681 h 374681"/>
                <a:gd name="connsiteX2-5" fmla="*/ 245327 w 253793"/>
                <a:gd name="connsiteY2-6" fmla="*/ 218564 h 374681"/>
                <a:gd name="connsiteX3-7" fmla="*/ 245327 w 253793"/>
                <a:gd name="connsiteY3-8" fmla="*/ 169499 h 374681"/>
                <a:gd name="connsiteX4-9" fmla="*/ 0 w 253793"/>
                <a:gd name="connsiteY4-10" fmla="*/ 0 h 374681"/>
                <a:gd name="connsiteX0-11" fmla="*/ 0 w 262397"/>
                <a:gd name="connsiteY0-12" fmla="*/ 0 h 374681"/>
                <a:gd name="connsiteX1-13" fmla="*/ 0 w 262397"/>
                <a:gd name="connsiteY1-14" fmla="*/ 374681 h 374681"/>
                <a:gd name="connsiteX2-15" fmla="*/ 245327 w 262397"/>
                <a:gd name="connsiteY2-16" fmla="*/ 218564 h 374681"/>
                <a:gd name="connsiteX3-17" fmla="*/ 245327 w 262397"/>
                <a:gd name="connsiteY3-18" fmla="*/ 169499 h 374681"/>
                <a:gd name="connsiteX4-19" fmla="*/ 0 w 262397"/>
                <a:gd name="connsiteY4-20" fmla="*/ 0 h 374681"/>
                <a:gd name="connsiteX0-21" fmla="*/ 7408 w 269805"/>
                <a:gd name="connsiteY0-22" fmla="*/ 0 h 374681"/>
                <a:gd name="connsiteX1-23" fmla="*/ 7408 w 269805"/>
                <a:gd name="connsiteY1-24" fmla="*/ 374681 h 374681"/>
                <a:gd name="connsiteX2-25" fmla="*/ 252735 w 269805"/>
                <a:gd name="connsiteY2-26" fmla="*/ 218564 h 374681"/>
                <a:gd name="connsiteX3-27" fmla="*/ 252735 w 269805"/>
                <a:gd name="connsiteY3-28" fmla="*/ 169499 h 374681"/>
                <a:gd name="connsiteX4-29" fmla="*/ 7408 w 269805"/>
                <a:gd name="connsiteY4-30" fmla="*/ 0 h 374681"/>
                <a:gd name="connsiteX0-31" fmla="*/ 10788 w 273185"/>
                <a:gd name="connsiteY0-32" fmla="*/ 0 h 374681"/>
                <a:gd name="connsiteX1-33" fmla="*/ 10788 w 273185"/>
                <a:gd name="connsiteY1-34" fmla="*/ 374681 h 374681"/>
                <a:gd name="connsiteX2-35" fmla="*/ 256115 w 273185"/>
                <a:gd name="connsiteY2-36" fmla="*/ 218564 h 374681"/>
                <a:gd name="connsiteX3-37" fmla="*/ 256115 w 273185"/>
                <a:gd name="connsiteY3-38" fmla="*/ 169499 h 374681"/>
                <a:gd name="connsiteX4-39" fmla="*/ 10788 w 273185"/>
                <a:gd name="connsiteY4-40" fmla="*/ 0 h 374681"/>
                <a:gd name="connsiteX0-41" fmla="*/ 10788 w 273185"/>
                <a:gd name="connsiteY0-42" fmla="*/ 0 h 377538"/>
                <a:gd name="connsiteX1-43" fmla="*/ 10788 w 273185"/>
                <a:gd name="connsiteY1-44" fmla="*/ 377538 h 377538"/>
                <a:gd name="connsiteX2-45" fmla="*/ 256115 w 273185"/>
                <a:gd name="connsiteY2-46" fmla="*/ 218564 h 377538"/>
                <a:gd name="connsiteX3-47" fmla="*/ 256115 w 273185"/>
                <a:gd name="connsiteY3-48" fmla="*/ 169499 h 377538"/>
                <a:gd name="connsiteX4-49" fmla="*/ 10788 w 273185"/>
                <a:gd name="connsiteY4-50" fmla="*/ 0 h 377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09" name="Freeform 212"/>
            <p:cNvSpPr/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10" name="Freeform 213"/>
            <p:cNvSpPr/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11" name="Freeform 214"/>
            <p:cNvSpPr/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12" name="Freeform 215"/>
            <p:cNvSpPr/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13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4" name="Freeform 219"/>
            <p:cNvSpPr/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5" name="Freeform 220"/>
            <p:cNvSpPr/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6" name="Freeform 221"/>
            <p:cNvSpPr/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7" name="Freeform 222"/>
            <p:cNvSpPr/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8" name="Freeform 224"/>
            <p:cNvSpPr/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9" name="Freeform 226"/>
            <p:cNvSpPr/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20" name="Freeform 228"/>
            <p:cNvSpPr/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1" name="Freeform 229"/>
            <p:cNvSpPr/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2" name="Freeform 230"/>
            <p:cNvSpPr/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3" name="Freeform 231"/>
            <p:cNvSpPr/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4" name="Freeform 232"/>
            <p:cNvSpPr/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5" name="Freeform 233"/>
            <p:cNvSpPr/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6" name="Freeform 234"/>
            <p:cNvSpPr/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7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8" name="Freeform 236"/>
            <p:cNvSpPr/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9" name="Freeform 237"/>
            <p:cNvSpPr/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0" name="Freeform 238"/>
            <p:cNvSpPr/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1" name="Freeform 239"/>
            <p:cNvSpPr/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2" name="Freeform 240"/>
            <p:cNvSpPr/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3" name="Freeform 241"/>
            <p:cNvSpPr/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4" name="Freeform 242"/>
            <p:cNvSpPr/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5" name="Freeform 243"/>
            <p:cNvSpPr/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6" name="Freeform 244"/>
            <p:cNvSpPr/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7" name="Freeform 245"/>
            <p:cNvSpPr/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8" name="Freeform 246"/>
            <p:cNvSpPr/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9" name="Freeform 247"/>
            <p:cNvSpPr/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0" name="Freeform 248"/>
            <p:cNvSpPr/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1" name="Freeform 249"/>
            <p:cNvSpPr/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2" name="Freeform 250"/>
            <p:cNvSpPr/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3" name="Freeform 251"/>
            <p:cNvSpPr/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4" name="Freeform 252"/>
            <p:cNvSpPr/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5" name="Freeform 253"/>
            <p:cNvSpPr/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6" name="Freeform 254"/>
            <p:cNvSpPr/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7" name="Freeform 255"/>
            <p:cNvSpPr/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8" name="Freeform 256"/>
            <p:cNvSpPr/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9" name="Freeform 257"/>
            <p:cNvSpPr/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0" name="Freeform 258"/>
            <p:cNvSpPr/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1" name="Freeform 259"/>
            <p:cNvSpPr/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2" name="Freeform 260"/>
            <p:cNvSpPr/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3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4" name="Freeform 262"/>
            <p:cNvSpPr/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5" name="Freeform 263"/>
            <p:cNvSpPr/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6" name="Freeform 264"/>
            <p:cNvSpPr/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7" name="Freeform 265"/>
            <p:cNvSpPr/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8" name="Freeform 266"/>
            <p:cNvSpPr/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9" name="Freeform 267"/>
            <p:cNvSpPr/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0" name="Freeform 268"/>
            <p:cNvSpPr/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1" name="Freeform 269"/>
            <p:cNvSpPr/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2" name="Freeform 270"/>
            <p:cNvSpPr/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3" name="Freeform 271"/>
            <p:cNvSpPr/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4" name="Freeform 272"/>
            <p:cNvSpPr/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5" name="Freeform 273"/>
            <p:cNvSpPr/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6" name="Freeform 274"/>
            <p:cNvSpPr/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7" name="Freeform 275"/>
            <p:cNvSpPr/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8" name="Freeform 276"/>
            <p:cNvSpPr/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9" name="Freeform 277"/>
            <p:cNvSpPr/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0" name="Freeform 278"/>
            <p:cNvSpPr/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1" name="Freeform 279"/>
            <p:cNvSpPr/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2" name="Freeform 280"/>
            <p:cNvSpPr/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3" name="Freeform 281"/>
            <p:cNvSpPr/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4" name="Freeform 282"/>
            <p:cNvSpPr/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5" name="Freeform 283"/>
            <p:cNvSpPr/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6" name="Freeform 284"/>
            <p:cNvSpPr/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7" name="Freeform 285"/>
            <p:cNvSpPr/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8" name="Freeform 286"/>
            <p:cNvSpPr/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9" name="Freeform 287"/>
            <p:cNvSpPr/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0" name="Freeform 288"/>
            <p:cNvSpPr/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1" name="Freeform 289"/>
            <p:cNvSpPr/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2" name="Freeform 290"/>
            <p:cNvSpPr/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3" name="Freeform 291"/>
            <p:cNvSpPr/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4" name="Freeform 292"/>
            <p:cNvSpPr/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5" name="Freeform 293"/>
            <p:cNvSpPr/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6" name="Freeform 294"/>
            <p:cNvSpPr/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7" name="Freeform 296"/>
            <p:cNvSpPr/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8" name="Freeform 303"/>
            <p:cNvSpPr/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9" name="Freeform 304"/>
            <p:cNvSpPr/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90" name="Freeform 305"/>
            <p:cNvSpPr/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91" name="Freeform 307"/>
            <p:cNvSpPr/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</p:grpSp>
      <p:sp>
        <p:nvSpPr>
          <p:cNvPr id="292" name="椭圆 291"/>
          <p:cNvSpPr/>
          <p:nvPr/>
        </p:nvSpPr>
        <p:spPr>
          <a:xfrm>
            <a:off x="5612270" y="6313522"/>
            <a:ext cx="1400881" cy="37865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zh-CN" altLang="en-US" sz="1425" dirty="0">
              <a:solidFill>
                <a:prstClr val="white"/>
              </a:solidFill>
            </a:endParaRPr>
          </a:p>
        </p:txBody>
      </p:sp>
      <p:grpSp>
        <p:nvGrpSpPr>
          <p:cNvPr id="293" name="组合 292"/>
          <p:cNvGrpSpPr/>
          <p:nvPr/>
        </p:nvGrpSpPr>
        <p:grpSpPr>
          <a:xfrm>
            <a:off x="4060438" y="2054215"/>
            <a:ext cx="491319" cy="491292"/>
            <a:chOff x="4060435" y="1913471"/>
            <a:chExt cx="491319" cy="491319"/>
          </a:xfrm>
        </p:grpSpPr>
        <p:sp>
          <p:nvSpPr>
            <p:cNvPr id="294" name="椭圆 293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95" name="加号 294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</p:grpSp>
      <p:grpSp>
        <p:nvGrpSpPr>
          <p:cNvPr id="296" name="组合 1"/>
          <p:cNvGrpSpPr/>
          <p:nvPr/>
        </p:nvGrpSpPr>
        <p:grpSpPr>
          <a:xfrm>
            <a:off x="7790959" y="1667351"/>
            <a:ext cx="491319" cy="491292"/>
            <a:chOff x="7790956" y="1526586"/>
            <a:chExt cx="491319" cy="491319"/>
          </a:xfrm>
        </p:grpSpPr>
        <p:sp>
          <p:nvSpPr>
            <p:cNvPr id="297" name="椭圆 296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98" name="加号 297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</p:grpSp>
      <p:grpSp>
        <p:nvGrpSpPr>
          <p:cNvPr id="299" name="组合 2"/>
          <p:cNvGrpSpPr/>
          <p:nvPr/>
        </p:nvGrpSpPr>
        <p:grpSpPr>
          <a:xfrm>
            <a:off x="7752571" y="4431195"/>
            <a:ext cx="491319" cy="491292"/>
            <a:chOff x="7752568" y="4290581"/>
            <a:chExt cx="491319" cy="491319"/>
          </a:xfrm>
        </p:grpSpPr>
        <p:sp>
          <p:nvSpPr>
            <p:cNvPr id="300" name="椭圆 299"/>
            <p:cNvSpPr/>
            <p:nvPr/>
          </p:nvSpPr>
          <p:spPr>
            <a:xfrm>
              <a:off x="7752568" y="4290581"/>
              <a:ext cx="491319" cy="49131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301" name="加号 300"/>
            <p:cNvSpPr/>
            <p:nvPr/>
          </p:nvSpPr>
          <p:spPr>
            <a:xfrm>
              <a:off x="7860201" y="4424588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</p:grpSp>
      <p:grpSp>
        <p:nvGrpSpPr>
          <p:cNvPr id="302" name="组合 4"/>
          <p:cNvGrpSpPr/>
          <p:nvPr/>
        </p:nvGrpSpPr>
        <p:grpSpPr>
          <a:xfrm>
            <a:off x="4230862" y="5373901"/>
            <a:ext cx="491319" cy="491292"/>
            <a:chOff x="4230861" y="5233338"/>
            <a:chExt cx="491319" cy="491319"/>
          </a:xfrm>
        </p:grpSpPr>
        <p:sp>
          <p:nvSpPr>
            <p:cNvPr id="303" name="椭圆 302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304" name="加号 303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</p:grpSp>
      <p:sp>
        <p:nvSpPr>
          <p:cNvPr id="30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71460" y="1019228"/>
            <a:ext cx="2983111" cy="1077202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计算机网络基础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了解计算机网络基础可以帮助我们了解每一行的原理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218AA6B2-0483-4361-A894-32738634B12C}"/>
              </a:ext>
            </a:extLst>
          </p:cNvPr>
          <p:cNvSpPr/>
          <p:nvPr/>
        </p:nvSpPr>
        <p:spPr>
          <a:xfrm>
            <a:off x="610288" y="1651175"/>
            <a:ext cx="3016633" cy="1077202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爬虫是一种模拟人访问网络页面并获取网页信息的技术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7729DCE-6998-424E-A931-2964CC382095}"/>
              </a:ext>
            </a:extLst>
          </p:cNvPr>
          <p:cNvSpPr/>
          <p:nvPr/>
        </p:nvSpPr>
        <p:spPr>
          <a:xfrm>
            <a:off x="8870225" y="4417081"/>
            <a:ext cx="2832754" cy="1077202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algn="ctr"/>
            <a:r>
              <a:rPr lang="en-US" altLang="zh-CN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具有丰富的爬虫相关的类库可以直接调用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D28214B0-F033-4810-886C-5E82779EF2E5}"/>
              </a:ext>
            </a:extLst>
          </p:cNvPr>
          <p:cNvSpPr/>
          <p:nvPr/>
        </p:nvSpPr>
        <p:spPr>
          <a:xfrm>
            <a:off x="264648" y="4920436"/>
            <a:ext cx="3684244" cy="1077202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词云图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网页之中的信息繁杂，词云图是一种通过权重使得信息可视化的方法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  <p:bldP spid="292" grpId="0" animBg="1"/>
      <p:bldP spid="306" grpId="0"/>
      <p:bldP spid="309" grpId="0"/>
      <p:bldP spid="310" grpId="0"/>
      <p:bldP spid="3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素材获取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03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60370"/>
      </p:ext>
    </p:extLst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265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素材？素材！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0481D4-3535-4185-B1F2-95F3AE80145B}"/>
              </a:ext>
            </a:extLst>
          </p:cNvPr>
          <p:cNvSpPr txBox="1"/>
          <p:nvPr/>
        </p:nvSpPr>
        <p:spPr>
          <a:xfrm>
            <a:off x="972733" y="1175161"/>
            <a:ext cx="9849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词云图分析最关键的步骤就是素材的选取，因为后续词云图中呈现的是各个词的权重，关于素材中各词汇确定权重的方法有很多，比如某个词汇和感叹号同时出现，我们或许可以认为这是一个比较重要的词汇，可以更多的增加他的权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不妨选择百度百科网页作为爬取对象。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665673-E334-4B11-B7E4-035B1ED65968}"/>
              </a:ext>
            </a:extLst>
          </p:cNvPr>
          <p:cNvSpPr txBox="1"/>
          <p:nvPr/>
        </p:nvSpPr>
        <p:spPr>
          <a:xfrm>
            <a:off x="972733" y="3246712"/>
            <a:ext cx="984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首先构造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头，结合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库函数获得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路径解析获取所需的文字待用。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F54897C-ECB9-42DD-AFAA-3B120DD922D1}"/>
              </a:ext>
            </a:extLst>
          </p:cNvPr>
          <p:cNvSpPr txBox="1"/>
          <p:nvPr/>
        </p:nvSpPr>
        <p:spPr>
          <a:xfrm>
            <a:off x="972733" y="4760786"/>
            <a:ext cx="9849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其次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jieba</a:t>
            </a:r>
            <a:r>
              <a:rPr lang="zh-CN" altLang="en-US" sz="24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库函数进行分词，筛去禁用词汇、字符等，然后通过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函数进行权重排序待用，最后通过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WordCloud</a:t>
            </a:r>
            <a:r>
              <a:rPr lang="zh-CN" altLang="en-US" sz="24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库函数制作词云图，指定属性值即可生成词云图。</a:t>
            </a:r>
            <a:endParaRPr lang="en-US" altLang="zh-CN" sz="2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337999FE-CA2F-4DDF-89DB-0B45A258B61A}"/>
              </a:ext>
            </a:extLst>
          </p:cNvPr>
          <p:cNvSpPr>
            <a:spLocks noEditPoints="1"/>
          </p:cNvSpPr>
          <p:nvPr/>
        </p:nvSpPr>
        <p:spPr bwMode="auto">
          <a:xfrm>
            <a:off x="10666997" y="5410598"/>
            <a:ext cx="1369361" cy="1288534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668</Words>
  <Application>Microsoft Office PowerPoint</Application>
  <PresentationFormat>宽屏</PresentationFormat>
  <Paragraphs>78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LiHei Pro</vt:lpstr>
      <vt:lpstr>等线</vt:lpstr>
      <vt:lpstr>微软雅黑</vt:lpstr>
      <vt:lpstr>Arial</vt:lpstr>
      <vt:lpstr>Calibri</vt:lpstr>
      <vt:lpstr>Calibri Light</vt:lpstr>
      <vt:lpstr>Consolas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YH</cp:lastModifiedBy>
  <cp:revision>93</cp:revision>
  <dcterms:created xsi:type="dcterms:W3CDTF">2017-08-18T03:02:00Z</dcterms:created>
  <dcterms:modified xsi:type="dcterms:W3CDTF">2021-11-14T14:56:01Z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