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62" r:id="rId2"/>
    <p:sldId id="259" r:id="rId3"/>
    <p:sldId id="300" r:id="rId4"/>
    <p:sldId id="358" r:id="rId5"/>
    <p:sldId id="301" r:id="rId6"/>
    <p:sldId id="361" r:id="rId7"/>
    <p:sldId id="359" r:id="rId8"/>
    <p:sldId id="275" r:id="rId9"/>
    <p:sldId id="298" r:id="rId10"/>
    <p:sldId id="299" r:id="rId11"/>
    <p:sldId id="303" r:id="rId12"/>
    <p:sldId id="302" r:id="rId13"/>
    <p:sldId id="305" r:id="rId14"/>
    <p:sldId id="306" r:id="rId15"/>
    <p:sldId id="340" r:id="rId16"/>
    <p:sldId id="341" r:id="rId17"/>
    <p:sldId id="343" r:id="rId18"/>
    <p:sldId id="362" r:id="rId19"/>
    <p:sldId id="387" r:id="rId20"/>
    <p:sldId id="307" r:id="rId21"/>
    <p:sldId id="312" r:id="rId22"/>
    <p:sldId id="310" r:id="rId23"/>
    <p:sldId id="311" r:id="rId24"/>
    <p:sldId id="390" r:id="rId25"/>
    <p:sldId id="308" r:id="rId26"/>
    <p:sldId id="314" r:id="rId27"/>
    <p:sldId id="313" r:id="rId28"/>
    <p:sldId id="309" r:id="rId29"/>
    <p:sldId id="315" r:id="rId30"/>
    <p:sldId id="344" r:id="rId31"/>
    <p:sldId id="345" r:id="rId32"/>
    <p:sldId id="267" r:id="rId33"/>
    <p:sldId id="258" r:id="rId3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C1C"/>
    <a:srgbClr val="000000"/>
    <a:srgbClr val="B7B4C9"/>
    <a:srgbClr val="79A7CA"/>
    <a:srgbClr val="00A4DE"/>
    <a:srgbClr val="F4782A"/>
    <a:srgbClr val="C35954"/>
    <a:srgbClr val="7B5A85"/>
    <a:srgbClr val="364254"/>
    <a:srgbClr val="B04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9" autoAdjust="0"/>
    <p:restoredTop sz="94660"/>
  </p:normalViewPr>
  <p:slideViewPr>
    <p:cSldViewPr snapToGrid="0">
      <p:cViewPr varScale="1">
        <p:scale>
          <a:sx n="86" d="100"/>
          <a:sy n="86" d="100"/>
        </p:scale>
        <p:origin x="590" y="62"/>
      </p:cViewPr>
      <p:guideLst>
        <p:guide orient="horz" pos="2137"/>
        <p:guide pos="384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5B175-F814-4F53-B8E0-1C5A2A083ED2}" type="datetimeFigureOut">
              <a:rPr lang="ko-KR" altLang="en-US" smtClean="0"/>
              <a:t>2021-06-17</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F1251-5FD2-45C3-99F5-F440BDBD0279}"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4</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15</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16</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17</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18</a:t>
            </a:fld>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19</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21</a:t>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22</a:t>
            </a:fld>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23</a:t>
            </a:fld>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24</a:t>
            </a:fld>
            <a:endParaRPr lang="ko-KR" altLang="en-US"/>
          </a:p>
        </p:txBody>
      </p:sp>
    </p:spTree>
    <p:extLst>
      <p:ext uri="{BB962C8B-B14F-4D97-AF65-F5344CB8AC3E}">
        <p14:creationId xmlns:p14="http://schemas.microsoft.com/office/powerpoint/2010/main" val="1601032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26</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5</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27</a:t>
            </a:fld>
            <a:endParaRPr lang="ko-KR"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29</a:t>
            </a:fld>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30</a:t>
            </a:fld>
            <a:endParaRPr lang="ko-KR"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31</a:t>
            </a:fld>
            <a:endParaRPr lang="ko-KR"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32</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6</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7</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9</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11</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12</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13</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A77F1251-5FD2-45C3-99F5-F440BDBD0279}" type="slidenum">
              <a:rPr lang="ko-KR" altLang="en-US" smtClean="0"/>
              <a:t>14</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srcRect/>
          <a:stretch>
            <a:fillRect/>
          </a:stretch>
        </p:blipFill>
        <p:spPr>
          <a:xfrm>
            <a:off x="3162300" y="541682"/>
            <a:ext cx="5867400" cy="577463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srcRect/>
          <a:stretch>
            <a:fillRect/>
          </a:stretch>
        </p:blipFill>
        <p:spPr>
          <a:xfrm flipV="1">
            <a:off x="3022600" y="0"/>
            <a:ext cx="6146800" cy="20967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srcRect/>
          <a:stretch>
            <a:fillRect/>
          </a:stretch>
        </p:blipFill>
        <p:spPr>
          <a:xfrm>
            <a:off x="478972" y="0"/>
            <a:ext cx="62992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Picture 2"/>
          <p:cNvPicPr>
            <a:picLocks noChangeAspect="1"/>
          </p:cNvPicPr>
          <p:nvPr userDrawn="1"/>
        </p:nvPicPr>
        <p:blipFill rotWithShape="1">
          <a:blip r:embed="rId2" cstate="email"/>
          <a:srcRect/>
          <a:stretch>
            <a:fillRect/>
          </a:stretch>
        </p:blipFill>
        <p:spPr>
          <a:xfrm>
            <a:off x="478972" y="0"/>
            <a:ext cx="62992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2">
    <p:spTree>
      <p:nvGrpSpPr>
        <p:cNvPr id="1" name=""/>
        <p:cNvGrpSpPr/>
        <p:nvPr/>
      </p:nvGrpSpPr>
      <p:grpSpPr>
        <a:xfrm>
          <a:off x="0" y="0"/>
          <a:ext cx="0" cy="0"/>
          <a:chOff x="0" y="0"/>
          <a:chExt cx="0" cy="0"/>
        </a:xfrm>
      </p:grpSpPr>
      <p:sp>
        <p:nvSpPr>
          <p:cNvPr id="4" name="Rectangle 3"/>
          <p:cNvSpPr/>
          <p:nvPr userDrawn="1"/>
        </p:nvSpPr>
        <p:spPr>
          <a:xfrm>
            <a:off x="0" y="1333500"/>
            <a:ext cx="12192000" cy="552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963669"/>
            <a:ext cx="12192000" cy="366949"/>
          </a:xfrm>
          <a:prstGeom prst="rect">
            <a:avLst/>
          </a:prstGeom>
          <a:gradFill flip="none" rotWithShape="1">
            <a:gsLst>
              <a:gs pos="0">
                <a:srgbClr val="7B5A85"/>
              </a:gs>
              <a:gs pos="100000">
                <a:srgbClr val="C35954"/>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srcRect/>
          <a:stretch>
            <a:fillRect/>
          </a:stretch>
        </p:blipFill>
        <p:spPr>
          <a:xfrm>
            <a:off x="3352800" y="741331"/>
            <a:ext cx="5486400" cy="537533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9" cstate="email"/>
          <a:stretch>
            <a:fillRect/>
          </a:stretch>
        </p:blipFill>
        <p:spPr>
          <a:xfrm>
            <a:off x="0" y="0"/>
            <a:ext cx="12192000" cy="6858000"/>
          </a:xfrm>
          <a:prstGeom prst="rect">
            <a:avLst/>
          </a:prstGeom>
        </p:spPr>
      </p:pic>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09E8-EDB3-4BFB-9C63-B01D176D4351}"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wmf"/><Relationship Id="rId18" Type="http://schemas.openxmlformats.org/officeDocument/2006/relationships/oleObject" Target="../embeddings/oleObject10.bin"/><Relationship Id="rId3" Type="http://schemas.openxmlformats.org/officeDocument/2006/relationships/notesSlide" Target="../notesSlides/notesSlide6.xml"/><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7.bin"/><Relationship Id="rId17" Type="http://schemas.openxmlformats.org/officeDocument/2006/relationships/image" Target="../media/image16.wmf"/><Relationship Id="rId2" Type="http://schemas.openxmlformats.org/officeDocument/2006/relationships/slideLayout" Target="../slideLayouts/slideLayout6.xml"/><Relationship Id="rId16" Type="http://schemas.openxmlformats.org/officeDocument/2006/relationships/oleObject" Target="../embeddings/oleObject9.bin"/><Relationship Id="rId20"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6.bin"/><Relationship Id="rId19" Type="http://schemas.openxmlformats.org/officeDocument/2006/relationships/image" Target="../media/image17.wmf"/><Relationship Id="rId4" Type="http://schemas.openxmlformats.org/officeDocument/2006/relationships/oleObject" Target="../embeddings/oleObject3.bin"/><Relationship Id="rId9" Type="http://schemas.openxmlformats.org/officeDocument/2006/relationships/image" Target="../media/image12.wmf"/><Relationship Id="rId1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1.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20.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6.wmf"/><Relationship Id="rId3" Type="http://schemas.openxmlformats.org/officeDocument/2006/relationships/notesSlide" Target="../notesSlides/notesSlide9.xml"/><Relationship Id="rId7" Type="http://schemas.openxmlformats.org/officeDocument/2006/relationships/image" Target="../media/image23.wmf"/><Relationship Id="rId12"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9.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4.wmf"/><Relationship Id="rId3" Type="http://schemas.openxmlformats.org/officeDocument/2006/relationships/notesSlide" Target="../notesSlides/notesSlide12.xml"/><Relationship Id="rId7" Type="http://schemas.openxmlformats.org/officeDocument/2006/relationships/image" Target="../media/image31.wmf"/><Relationship Id="rId12"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2.wmf"/><Relationship Id="rId1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30.bin"/><Relationship Id="rId5" Type="http://schemas.openxmlformats.org/officeDocument/2006/relationships/image" Target="../media/image41.wmf"/><Relationship Id="rId4" Type="http://schemas.openxmlformats.org/officeDocument/2006/relationships/oleObject" Target="../embeddings/oleObject29.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46.wmf"/><Relationship Id="rId18" Type="http://schemas.openxmlformats.org/officeDocument/2006/relationships/oleObject" Target="../embeddings/oleObject38.bin"/><Relationship Id="rId3" Type="http://schemas.openxmlformats.org/officeDocument/2006/relationships/notesSlide" Target="../notesSlides/notesSlide20.xml"/><Relationship Id="rId7" Type="http://schemas.openxmlformats.org/officeDocument/2006/relationships/image" Target="../media/image43.wmf"/><Relationship Id="rId12" Type="http://schemas.openxmlformats.org/officeDocument/2006/relationships/oleObject" Target="../embeddings/oleObject35.bin"/><Relationship Id="rId17" Type="http://schemas.openxmlformats.org/officeDocument/2006/relationships/image" Target="../media/image48.wmf"/><Relationship Id="rId2" Type="http://schemas.openxmlformats.org/officeDocument/2006/relationships/slideLayout" Target="../slideLayouts/slideLayout6.xml"/><Relationship Id="rId16" Type="http://schemas.openxmlformats.org/officeDocument/2006/relationships/oleObject" Target="../embeddings/oleObject37.bin"/><Relationship Id="rId1" Type="http://schemas.openxmlformats.org/officeDocument/2006/relationships/vmlDrawing" Target="../drawings/vmlDrawing9.vml"/><Relationship Id="rId6" Type="http://schemas.openxmlformats.org/officeDocument/2006/relationships/oleObject" Target="../embeddings/oleObject32.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wmf"/><Relationship Id="rId10" Type="http://schemas.openxmlformats.org/officeDocument/2006/relationships/oleObject" Target="../embeddings/oleObject34.bin"/><Relationship Id="rId19" Type="http://schemas.openxmlformats.org/officeDocument/2006/relationships/image" Target="../media/image49.wmf"/><Relationship Id="rId4" Type="http://schemas.openxmlformats.org/officeDocument/2006/relationships/oleObject" Target="../embeddings/oleObject31.bin"/><Relationship Id="rId9" Type="http://schemas.openxmlformats.org/officeDocument/2006/relationships/image" Target="../media/image44.wmf"/><Relationship Id="rId14"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5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2921000"/>
            <a:ext cx="6553200" cy="1282700"/>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3145140" y="3083452"/>
            <a:ext cx="5901720"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en-US" altLang="zh-CN" sz="3200" spc="150" dirty="0">
                <a:effectLst/>
                <a:latin typeface="微软雅黑" panose="020B0503020204020204" pitchFamily="34" charset="-122"/>
                <a:ea typeface="微软雅黑" panose="020B0503020204020204" pitchFamily="34" charset="-122"/>
              </a:rPr>
              <a:t>RSA</a:t>
            </a:r>
            <a:r>
              <a:rPr lang="zh-CN" altLang="en-US" sz="3200" spc="150" dirty="0">
                <a:effectLst/>
                <a:latin typeface="微软雅黑" panose="020B0503020204020204" pitchFamily="34" charset="-122"/>
                <a:ea typeface="微软雅黑" panose="020B0503020204020204" pitchFamily="34" charset="-122"/>
              </a:rPr>
              <a:t>非对称加密</a:t>
            </a:r>
            <a:endParaRPr lang="en-US" altLang="ko-KR" sz="3200" spc="150" dirty="0">
              <a:effectLst/>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3145140" y="3759215"/>
            <a:ext cx="5901720"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en-US" altLang="ko-KR" sz="1200" b="0" spc="150" dirty="0">
                <a:effectLst/>
                <a:latin typeface="Calibri" panose="020F0502020204030204" pitchFamily="34" charset="0"/>
              </a:rPr>
              <a:t> </a:t>
            </a:r>
            <a:r>
              <a:rPr lang="en-US" altLang="ko-KR" sz="1400" b="0" spc="150" dirty="0" err="1">
                <a:effectLst/>
                <a:latin typeface="Calibri" panose="020F0502020204030204" pitchFamily="34" charset="0"/>
                <a:cs typeface="Calibri" panose="020F0502020204030204" pitchFamily="34" charset="0"/>
              </a:rPr>
              <a:t>rsa</a:t>
            </a:r>
            <a:r>
              <a:rPr lang="en-US" altLang="ko-KR" sz="1400" b="0" spc="150" dirty="0">
                <a:effectLst/>
                <a:latin typeface="Calibri" panose="020F0502020204030204" pitchFamily="34" charset="0"/>
                <a:cs typeface="Calibri" panose="020F0502020204030204" pitchFamily="34" charset="0"/>
              </a:rPr>
              <a:t> asymmetry to encrypt</a:t>
            </a:r>
          </a:p>
        </p:txBody>
      </p:sp>
      <p:cxnSp>
        <p:nvCxnSpPr>
          <p:cNvPr id="7" name="Straight Connector 6"/>
          <p:cNvCxnSpPr/>
          <p:nvPr/>
        </p:nvCxnSpPr>
        <p:spPr>
          <a:xfrm>
            <a:off x="3223260" y="3670409"/>
            <a:ext cx="574548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862209" y="5646198"/>
            <a:ext cx="2492332" cy="461665"/>
          </a:xfrm>
          <a:prstGeom prst="rect">
            <a:avLst/>
          </a:prstGeom>
          <a:noFill/>
        </p:spPr>
        <p:txBody>
          <a:bodyPr wrap="square" rtlCol="0">
            <a:spAutoFit/>
          </a:bodyPr>
          <a:lstStyle/>
          <a:p>
            <a:pPr algn="ctr" latinLnBrk="0">
              <a:spcBef>
                <a:spcPct val="0"/>
              </a:spcBef>
            </a:pPr>
            <a:r>
              <a:rPr lang="zh-CN" altLang="en-US" sz="2400" b="1" spc="150"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指导老师：周舸</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Effect transition="in" filter="fade">
                                      <p:cBhvr>
                                        <p:cTn id="9" dur="125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250" fill="hold"/>
                                        <p:tgtEl>
                                          <p:spTgt spid="3"/>
                                        </p:tgtEl>
                                        <p:attrNameLst>
                                          <p:attrName>ppt_w</p:attrName>
                                        </p:attrNameLst>
                                      </p:cBhvr>
                                      <p:tavLst>
                                        <p:tav tm="0">
                                          <p:val>
                                            <p:fltVal val="0"/>
                                          </p:val>
                                        </p:tav>
                                        <p:tav tm="100000">
                                          <p:val>
                                            <p:strVal val="#ppt_w"/>
                                          </p:val>
                                        </p:tav>
                                      </p:tavLst>
                                    </p:anim>
                                    <p:anim calcmode="lin" valueType="num">
                                      <p:cBhvr>
                                        <p:cTn id="13" dur="1250" fill="hold"/>
                                        <p:tgtEl>
                                          <p:spTgt spid="3"/>
                                        </p:tgtEl>
                                        <p:attrNameLst>
                                          <p:attrName>ppt_h</p:attrName>
                                        </p:attrNameLst>
                                      </p:cBhvr>
                                      <p:tavLst>
                                        <p:tav tm="0">
                                          <p:val>
                                            <p:fltVal val="0"/>
                                          </p:val>
                                        </p:tav>
                                        <p:tav tm="100000">
                                          <p:val>
                                            <p:strVal val="#ppt_h"/>
                                          </p:val>
                                        </p:tav>
                                      </p:tavLst>
                                    </p:anim>
                                    <p:animEffect transition="in" filter="fade">
                                      <p:cBhvr>
                                        <p:cTn id="14" dur="125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250" fill="hold"/>
                                        <p:tgtEl>
                                          <p:spTgt spid="5"/>
                                        </p:tgtEl>
                                        <p:attrNameLst>
                                          <p:attrName>ppt_w</p:attrName>
                                        </p:attrNameLst>
                                      </p:cBhvr>
                                      <p:tavLst>
                                        <p:tav tm="0">
                                          <p:val>
                                            <p:fltVal val="0"/>
                                          </p:val>
                                        </p:tav>
                                        <p:tav tm="100000">
                                          <p:val>
                                            <p:strVal val="#ppt_w"/>
                                          </p:val>
                                        </p:tav>
                                      </p:tavLst>
                                    </p:anim>
                                    <p:anim calcmode="lin" valueType="num">
                                      <p:cBhvr>
                                        <p:cTn id="18" dur="1250" fill="hold"/>
                                        <p:tgtEl>
                                          <p:spTgt spid="5"/>
                                        </p:tgtEl>
                                        <p:attrNameLst>
                                          <p:attrName>ppt_h</p:attrName>
                                        </p:attrNameLst>
                                      </p:cBhvr>
                                      <p:tavLst>
                                        <p:tav tm="0">
                                          <p:val>
                                            <p:fltVal val="0"/>
                                          </p:val>
                                        </p:tav>
                                        <p:tav tm="100000">
                                          <p:val>
                                            <p:strVal val="#ppt_h"/>
                                          </p:val>
                                        </p:tav>
                                      </p:tavLst>
                                    </p:anim>
                                    <p:animEffect transition="in" filter="fade">
                                      <p:cBhvr>
                                        <p:cTn id="19" dur="1250"/>
                                        <p:tgtEl>
                                          <p:spTgt spid="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250" fill="hold"/>
                                        <p:tgtEl>
                                          <p:spTgt spid="7"/>
                                        </p:tgtEl>
                                        <p:attrNameLst>
                                          <p:attrName>ppt_w</p:attrName>
                                        </p:attrNameLst>
                                      </p:cBhvr>
                                      <p:tavLst>
                                        <p:tav tm="0">
                                          <p:val>
                                            <p:fltVal val="0"/>
                                          </p:val>
                                        </p:tav>
                                        <p:tav tm="100000">
                                          <p:val>
                                            <p:strVal val="#ppt_w"/>
                                          </p:val>
                                        </p:tav>
                                      </p:tavLst>
                                    </p:anim>
                                    <p:anim calcmode="lin" valueType="num">
                                      <p:cBhvr>
                                        <p:cTn id="23" dur="1250" fill="hold"/>
                                        <p:tgtEl>
                                          <p:spTgt spid="7"/>
                                        </p:tgtEl>
                                        <p:attrNameLst>
                                          <p:attrName>ppt_h</p:attrName>
                                        </p:attrNameLst>
                                      </p:cBhvr>
                                      <p:tavLst>
                                        <p:tav tm="0">
                                          <p:val>
                                            <p:fltVal val="0"/>
                                          </p:val>
                                        </p:tav>
                                        <p:tav tm="100000">
                                          <p:val>
                                            <p:strVal val="#ppt_h"/>
                                          </p:val>
                                        </p:tav>
                                      </p:tavLst>
                                    </p:anim>
                                    <p:animEffect transition="in" filter="fade">
                                      <p:cBhvr>
                                        <p:cTn id="24" dur="1250"/>
                                        <p:tgtEl>
                                          <p:spTgt spid="7"/>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250"/>
                                        <p:tgtEl>
                                          <p:spTgt spid="6"/>
                                        </p:tgtEl>
                                      </p:cBhvr>
                                    </p:animEffect>
                                    <p:anim calcmode="lin" valueType="num">
                                      <p:cBhvr>
                                        <p:cTn id="28" dur="1250" fill="hold"/>
                                        <p:tgtEl>
                                          <p:spTgt spid="6"/>
                                        </p:tgtEl>
                                        <p:attrNameLst>
                                          <p:attrName>ppt_x</p:attrName>
                                        </p:attrNameLst>
                                      </p:cBhvr>
                                      <p:tavLst>
                                        <p:tav tm="0">
                                          <p:val>
                                            <p:strVal val="#ppt_x"/>
                                          </p:val>
                                        </p:tav>
                                        <p:tav tm="100000">
                                          <p:val>
                                            <p:strVal val="#ppt_x"/>
                                          </p:val>
                                        </p:tav>
                                      </p:tavLst>
                                    </p:anim>
                                    <p:anim calcmode="lin" valueType="num">
                                      <p:cBhvr>
                                        <p:cTn id="29" dur="1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771" y="2625882"/>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4798027" y="3516582"/>
            <a:ext cx="3653511"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en-US" altLang="zh-CN" sz="3200" spc="200" dirty="0">
                <a:effectLst/>
                <a:latin typeface="Calibri" panose="020F0502020204030204" pitchFamily="34" charset="0"/>
              </a:rPr>
              <a:t>RS</a:t>
            </a:r>
            <a:r>
              <a:rPr lang="en-US" altLang="zh-CN" sz="3200" spc="1500" dirty="0">
                <a:effectLst/>
                <a:latin typeface="Calibri" panose="020F0502020204030204" pitchFamily="34" charset="0"/>
              </a:rPr>
              <a:t>A</a:t>
            </a:r>
            <a:r>
              <a:rPr lang="zh-CN" altLang="en-US" sz="3200" spc="1500" dirty="0">
                <a:effectLst/>
                <a:latin typeface="Calibri" panose="020F0502020204030204" pitchFamily="34" charset="0"/>
              </a:rPr>
              <a:t>算法原理</a:t>
            </a:r>
            <a:endParaRPr lang="en-US" altLang="ko-KR" sz="3200" spc="1500" dirty="0">
              <a:effectLst/>
              <a:latin typeface="Calibri" panose="020F0502020204030204" pitchFamily="34" charset="0"/>
            </a:endParaRPr>
          </a:p>
        </p:txBody>
      </p:sp>
      <p:cxnSp>
        <p:nvCxnSpPr>
          <p:cNvPr id="5" name="Straight Connector 4"/>
          <p:cNvCxnSpPr/>
          <p:nvPr/>
        </p:nvCxnSpPr>
        <p:spPr>
          <a:xfrm>
            <a:off x="4963007" y="4132463"/>
            <a:ext cx="3151183"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4" y="2619717"/>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latinLnBrk="0"/>
            <a:r>
              <a:rPr lang="en-US" altLang="ko-KR" dirty="0">
                <a:effectLst/>
                <a:latin typeface="Calibri" panose="020F0502020204030204" pitchFamily="34" charset="0"/>
              </a:rPr>
              <a:t>0</a:t>
            </a:r>
            <a:r>
              <a:rPr lang="en-US" altLang="zh-CN" dirty="0">
                <a:effectLst/>
                <a:latin typeface="Calibri" panose="020F0502020204030204" pitchFamily="34" charset="0"/>
              </a:rPr>
              <a:t>3</a:t>
            </a:r>
            <a:endParaRPr lang="en-US" altLang="ko-KR" dirty="0">
              <a:effectLst/>
              <a:latin typeface="Calibri" panose="020F0502020204030204" pitchFamily="34" charset="0"/>
            </a:endParaRPr>
          </a:p>
        </p:txBody>
      </p:sp>
      <p:sp>
        <p:nvSpPr>
          <p:cNvPr id="7" name="Rectangle 3"/>
          <p:cNvSpPr txBox="1">
            <a:spLocks noChangeArrowheads="1"/>
          </p:cNvSpPr>
          <p:nvPr/>
        </p:nvSpPr>
        <p:spPr bwMode="auto">
          <a:xfrm>
            <a:off x="2109469" y="2819772"/>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latinLnBrk="0"/>
            <a:r>
              <a:rPr lang="en-US" altLang="ko-KR" sz="900" b="0" dirty="0">
                <a:solidFill>
                  <a:srgbClr val="532F3D"/>
                </a:solidFill>
                <a:effectLst/>
                <a:latin typeface="Calibri" panose="020F0502020204030204" pitchFamily="34" charset="0"/>
              </a:rPr>
              <a:t>Lorem Ipsum is simply dummy text of the printing and typesetting industry </a:t>
            </a:r>
          </a:p>
        </p:txBody>
      </p:sp>
      <p:sp>
        <p:nvSpPr>
          <p:cNvPr id="8" name="Rectangle 3"/>
          <p:cNvSpPr txBox="1">
            <a:spLocks noChangeArrowheads="1"/>
          </p:cNvSpPr>
          <p:nvPr/>
        </p:nvSpPr>
        <p:spPr bwMode="auto">
          <a:xfrm>
            <a:off x="4918473" y="430051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3</a:t>
            </a:r>
            <a:r>
              <a:rPr lang="en-US" altLang="ko-KR" sz="1400" b="0" dirty="0">
                <a:solidFill>
                  <a:schemeClr val="bg1">
                    <a:lumMod val="95000"/>
                  </a:schemeClr>
                </a:solidFill>
                <a:effectLst/>
                <a:latin typeface="Calibri" panose="020F0502020204030204" pitchFamily="34" charset="0"/>
              </a:rPr>
              <a:t>-1</a:t>
            </a:r>
            <a:r>
              <a:rPr lang="en-US" altLang="ko-KR" sz="1400" b="0" spc="300" dirty="0">
                <a:solidFill>
                  <a:schemeClr val="bg1">
                    <a:lumMod val="95000"/>
                  </a:schemeClr>
                </a:solidFill>
                <a:effectLst/>
                <a:latin typeface="Calibri" panose="020F0502020204030204" pitchFamily="34" charset="0"/>
              </a:rPr>
              <a:t>. </a:t>
            </a:r>
            <a:r>
              <a:rPr lang="zh-CN" altLang="en-US" sz="1400" b="0" spc="300" dirty="0">
                <a:solidFill>
                  <a:schemeClr val="bg1">
                    <a:lumMod val="95000"/>
                  </a:schemeClr>
                </a:solidFill>
                <a:effectLst/>
                <a:latin typeface="Calibri" panose="020F0502020204030204" pitchFamily="34" charset="0"/>
              </a:rPr>
              <a:t>模运算</a:t>
            </a:r>
            <a:endParaRPr lang="en-US" altLang="ko-KR" sz="1400" b="0" spc="300" dirty="0">
              <a:solidFill>
                <a:schemeClr val="bg1">
                  <a:lumMod val="95000"/>
                </a:schemeClr>
              </a:solidFill>
              <a:effectLst/>
              <a:latin typeface="Calibri" panose="020F0502020204030204" pitchFamily="34" charset="0"/>
            </a:endParaRPr>
          </a:p>
        </p:txBody>
      </p:sp>
      <p:sp>
        <p:nvSpPr>
          <p:cNvPr id="10" name="Rectangle 3"/>
          <p:cNvSpPr txBox="1">
            <a:spLocks noChangeArrowheads="1"/>
          </p:cNvSpPr>
          <p:nvPr/>
        </p:nvSpPr>
        <p:spPr bwMode="auto">
          <a:xfrm>
            <a:off x="4918473" y="4619604"/>
            <a:ext cx="2716323" cy="309958"/>
          </a:xfrm>
          <a:prstGeom prst="rect">
            <a:avLst/>
          </a:prstGeom>
          <a:noFill/>
        </p:spPr>
        <p:txBody>
          <a:bodyPr wrap="square" lIns="90000" tIns="46800" rIns="90000" bIns="46800">
            <a:spAutoFit/>
          </a:bodyPr>
          <a:lstStyle>
            <a:defPPr>
              <a:defRPr lang="ko-KR"/>
            </a:defPPr>
            <a:lvl1pPr latinLnBrk="0">
              <a:spcBef>
                <a:spcPct val="0"/>
              </a:spcBef>
              <a:buNone/>
              <a:defRPr sz="1400" b="0" baseline="0">
                <a:solidFill>
                  <a:schemeClr val="bg1">
                    <a:lumMod val="95000"/>
                  </a:schemeClr>
                </a:solidFill>
                <a:effectLst/>
                <a:latin typeface="Calibri" panose="020F0502020204030204" pitchFamily="34" charset="0"/>
                <a:ea typeface="Tahoma" panose="020B0604030504040204" pitchFamily="34" charset="0"/>
                <a:cs typeface="Tahoma" panose="020B0604030504040204" pitchFamily="34" charset="0"/>
              </a:defRPr>
            </a:lvl1pPr>
          </a:lstStyle>
          <a:p>
            <a:r>
              <a:rPr lang="en-US" altLang="ko-KR" dirty="0"/>
              <a:t>0</a:t>
            </a:r>
            <a:r>
              <a:rPr lang="en-US" altLang="zh-CN" dirty="0"/>
              <a:t>3</a:t>
            </a:r>
            <a:r>
              <a:rPr lang="en-US" altLang="ko-KR" dirty="0"/>
              <a:t>-2.   </a:t>
            </a:r>
            <a:r>
              <a:rPr lang="zh-CN" altLang="en-US" spc="300" dirty="0"/>
              <a:t>加密解密过程</a:t>
            </a:r>
            <a:endParaRPr lang="en-US" altLang="ko-KR" spc="300" dirty="0"/>
          </a:p>
        </p:txBody>
      </p:sp>
      <p:sp>
        <p:nvSpPr>
          <p:cNvPr id="11" name="Rectangle 3"/>
          <p:cNvSpPr txBox="1">
            <a:spLocks noChangeArrowheads="1"/>
          </p:cNvSpPr>
          <p:nvPr/>
        </p:nvSpPr>
        <p:spPr bwMode="auto">
          <a:xfrm>
            <a:off x="4918473" y="492916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3</a:t>
            </a:r>
            <a:r>
              <a:rPr lang="en-US" altLang="ko-KR" sz="1400" b="0" dirty="0">
                <a:solidFill>
                  <a:schemeClr val="bg1">
                    <a:lumMod val="95000"/>
                  </a:schemeClr>
                </a:solidFill>
                <a:effectLst/>
                <a:latin typeface="Calibri" panose="020F0502020204030204" pitchFamily="34" charset="0"/>
              </a:rPr>
              <a:t>-3.   </a:t>
            </a:r>
            <a:r>
              <a:rPr lang="zh-CN" altLang="en-US" sz="1400" b="0" spc="300" dirty="0">
                <a:solidFill>
                  <a:schemeClr val="bg1">
                    <a:lumMod val="95000"/>
                  </a:schemeClr>
                </a:solidFill>
                <a:effectLst/>
                <a:latin typeface="Calibri" panose="020F0502020204030204" pitchFamily="34" charset="0"/>
              </a:rPr>
              <a:t>欧拉定理</a:t>
            </a:r>
            <a:endParaRPr lang="en-US" altLang="ko-KR" sz="1400" b="0" spc="300" dirty="0">
              <a:solidFill>
                <a:schemeClr val="bg1">
                  <a:lumMod val="95000"/>
                </a:schemeClr>
              </a:solidFill>
              <a:effectLst/>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7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5021" y="417240"/>
            <a:ext cx="2629614"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模运算</a:t>
            </a:r>
            <a:r>
              <a:rPr lang="en-US" altLang="zh-CN" sz="2400" b="1" dirty="0">
                <a:solidFill>
                  <a:schemeClr val="bg1"/>
                </a:solidFill>
                <a:latin typeface="微软雅黑" panose="020B0503020204020204" pitchFamily="34" charset="-122"/>
                <a:ea typeface="微软雅黑" panose="020B0503020204020204" pitchFamily="34" charset="-122"/>
              </a:rPr>
              <a:t>(</a:t>
            </a:r>
            <a:r>
              <a:rPr lang="zh-CN" altLang="en-US" sz="2400" b="1" dirty="0">
                <a:solidFill>
                  <a:schemeClr val="bg1"/>
                </a:solidFill>
                <a:latin typeface="微软雅黑" panose="020B0503020204020204" pitchFamily="34" charset="-122"/>
                <a:ea typeface="微软雅黑" panose="020B0503020204020204" pitchFamily="34" charset="-122"/>
              </a:rPr>
              <a:t>单向函数</a:t>
            </a:r>
            <a:r>
              <a:rPr lang="en-US" altLang="zh-CN" sz="2400" b="1" dirty="0">
                <a:solidFill>
                  <a:schemeClr val="bg1"/>
                </a:solidFill>
                <a:latin typeface="微软雅黑" panose="020B0503020204020204" pitchFamily="34" charset="-122"/>
                <a:ea typeface="微软雅黑" panose="020B0503020204020204" pitchFamily="34" charset="-122"/>
              </a:rPr>
              <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5021" y="970764"/>
            <a:ext cx="10628396" cy="1323439"/>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en-US" altLang="zh-CN" sz="2000" dirty="0">
                <a:solidFill>
                  <a:schemeClr val="bg1"/>
                </a:solidFill>
                <a:latin typeface="Arial" panose="020B0604020202020204" pitchFamily="34" charset="0"/>
              </a:rPr>
              <a:t>       RSA</a:t>
            </a:r>
            <a:r>
              <a:rPr lang="zh-CN" altLang="en-US" sz="2000" dirty="0">
                <a:solidFill>
                  <a:schemeClr val="bg1"/>
                </a:solidFill>
                <a:latin typeface="Arial" panose="020B0604020202020204" pitchFamily="34" charset="0"/>
              </a:rPr>
              <a:t>算法会生成</a:t>
            </a:r>
            <a:r>
              <a:rPr lang="zh-CN" altLang="en-US" sz="2000" dirty="0">
                <a:solidFill>
                  <a:srgbClr val="FFFF00"/>
                </a:solidFill>
                <a:latin typeface="Arial" panose="020B0604020202020204" pitchFamily="34" charset="0"/>
              </a:rPr>
              <a:t>两套密钥</a:t>
            </a:r>
            <a:r>
              <a:rPr lang="zh-CN" altLang="en-US" sz="2000" dirty="0">
                <a:solidFill>
                  <a:schemeClr val="bg1"/>
                </a:solidFill>
                <a:latin typeface="Arial" panose="020B0604020202020204" pitchFamily="34" charset="0"/>
              </a:rPr>
              <a:t>，一套公钥，一套私钥，两者具有数学关联，其中公钥是对所有人公开的信息，用于对信息进行加密，对应的私钥仅接收者持有，用于对信息进行解密。</a:t>
            </a:r>
          </a:p>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由于公钥是公开的，为防止被加密的信息被他人轻易地反推出来，</a:t>
            </a:r>
            <a:r>
              <a:rPr lang="en-US" altLang="zh-CN" sz="2000" dirty="0">
                <a:solidFill>
                  <a:schemeClr val="bg1"/>
                </a:solidFill>
                <a:latin typeface="Arial" panose="020B0604020202020204" pitchFamily="34" charset="0"/>
              </a:rPr>
              <a:t>RSA</a:t>
            </a:r>
            <a:r>
              <a:rPr lang="zh-CN" altLang="en-US" sz="2000" dirty="0">
                <a:solidFill>
                  <a:schemeClr val="bg1"/>
                </a:solidFill>
                <a:latin typeface="Arial" panose="020B0604020202020204" pitchFamily="34" charset="0"/>
              </a:rPr>
              <a:t>算法采用了单项函数</a:t>
            </a:r>
            <a:r>
              <a:rPr lang="en-US" altLang="zh-CN" sz="2000" dirty="0">
                <a:solidFill>
                  <a:schemeClr val="bg1"/>
                </a:solidFill>
                <a:latin typeface="Arial" panose="020B0604020202020204" pitchFamily="34" charset="0"/>
              </a:rPr>
              <a:t>——</a:t>
            </a:r>
            <a:r>
              <a:rPr lang="zh-CN" altLang="en-US" sz="2000" dirty="0">
                <a:solidFill>
                  <a:srgbClr val="FFFF00"/>
                </a:solidFill>
                <a:latin typeface="Arial" panose="020B0604020202020204" pitchFamily="34" charset="0"/>
              </a:rPr>
              <a:t>模运算（</a:t>
            </a:r>
            <a:r>
              <a:rPr lang="en-US" altLang="zh-CN" sz="2000" dirty="0">
                <a:solidFill>
                  <a:srgbClr val="FFFF00"/>
                </a:solidFill>
                <a:latin typeface="Arial" panose="020B0604020202020204" pitchFamily="34" charset="0"/>
              </a:rPr>
              <a:t>Modular Arithmetic</a:t>
            </a:r>
            <a:r>
              <a:rPr lang="zh-CN" altLang="en-US" sz="2000" dirty="0">
                <a:solidFill>
                  <a:srgbClr val="FFFF00"/>
                </a:solidFill>
                <a:latin typeface="Arial" panose="020B0604020202020204" pitchFamily="34" charset="0"/>
              </a:rPr>
              <a:t>）</a:t>
            </a:r>
            <a:r>
              <a:rPr lang="zh-CN" altLang="en-US" sz="2000" dirty="0">
                <a:solidFill>
                  <a:schemeClr val="bg1"/>
                </a:solidFill>
                <a:latin typeface="Arial" panose="020B0604020202020204" pitchFamily="34" charset="0"/>
              </a:rPr>
              <a:t>用于满足正向加密容易，逆向解密难的需求。</a:t>
            </a:r>
            <a:endParaRPr lang="en-US" altLang="zh-CN" sz="2000" dirty="0">
              <a:solidFill>
                <a:schemeClr val="bg1"/>
              </a:solidFill>
              <a:latin typeface="Arial" panose="020B0604020202020204" pitchFamily="34" charset="0"/>
            </a:endParaRPr>
          </a:p>
        </p:txBody>
      </p:sp>
      <p:grpSp>
        <p:nvGrpSpPr>
          <p:cNvPr id="5" name="组合 4"/>
          <p:cNvGrpSpPr/>
          <p:nvPr/>
        </p:nvGrpSpPr>
        <p:grpSpPr>
          <a:xfrm>
            <a:off x="730925" y="3047487"/>
            <a:ext cx="9752432" cy="410608"/>
            <a:chOff x="730925" y="3047487"/>
            <a:chExt cx="9752432" cy="410608"/>
          </a:xfrm>
        </p:grpSpPr>
        <p:sp>
          <p:nvSpPr>
            <p:cNvPr id="19" name="文本框 18"/>
            <p:cNvSpPr txBox="1"/>
            <p:nvPr/>
          </p:nvSpPr>
          <p:spPr>
            <a:xfrm>
              <a:off x="730925" y="3057985"/>
              <a:ext cx="9752432" cy="400110"/>
            </a:xfrm>
            <a:prstGeom prst="rect">
              <a:avLst/>
            </a:prstGeom>
            <a:noFill/>
          </p:spPr>
          <p:txBody>
            <a:bodyPr wrap="square" rtlCol="0">
              <a:spAutoFit/>
            </a:bodyPr>
            <a:lstStyle/>
            <a:p>
              <a:pPr fontAlgn="base">
                <a:spcBef>
                  <a:spcPct val="0"/>
                </a:spcBef>
                <a:spcAft>
                  <a:spcPct val="0"/>
                </a:spcAft>
              </a:pPr>
              <a:r>
                <a:rPr lang="zh-CN" altLang="en-US" sz="2000" dirty="0">
                  <a:solidFill>
                    <a:schemeClr val="bg1"/>
                  </a:solidFill>
                  <a:latin typeface="Arial" panose="020B0604020202020204" pitchFamily="34" charset="0"/>
                </a:rPr>
                <a:t>例如：求</a:t>
              </a:r>
              <a:r>
                <a:rPr lang="en-US" altLang="zh-CN" sz="20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                </a:t>
              </a:r>
              <a:r>
                <a:rPr lang="zh-CN" altLang="zh-CN" sz="2000" dirty="0">
                  <a:solidFill>
                    <a:schemeClr val="bg1"/>
                  </a:solidFill>
                  <a:latin typeface="Arial" panose="020B0604020202020204" pitchFamily="34" charset="0"/>
                </a:rPr>
                <a:t>容易，答案是</a:t>
              </a:r>
              <a:r>
                <a:rPr lang="en-US" altLang="zh-CN" sz="2000" dirty="0">
                  <a:solidFill>
                    <a:schemeClr val="bg1"/>
                  </a:solidFill>
                  <a:latin typeface="Arial" panose="020B0604020202020204" pitchFamily="34" charset="0"/>
                </a:rPr>
                <a:t>6</a:t>
              </a:r>
              <a:r>
                <a:rPr lang="zh-CN" altLang="zh-CN" sz="2000" dirty="0">
                  <a:solidFill>
                    <a:schemeClr val="bg1"/>
                  </a:solidFill>
                  <a:latin typeface="Arial" panose="020B0604020202020204" pitchFamily="34" charset="0"/>
                </a:rPr>
                <a:t>，但如何计算</a:t>
              </a:r>
              <a:r>
                <a:rPr lang="en-US" altLang="zh-CN" sz="2000" dirty="0">
                  <a:solidFill>
                    <a:schemeClr val="bg1"/>
                  </a:solidFill>
                  <a:latin typeface="Arial" panose="020B0604020202020204" pitchFamily="34" charset="0"/>
                </a:rPr>
                <a:t>3</a:t>
              </a:r>
              <a:r>
                <a:rPr lang="zh-CN" altLang="zh-CN" sz="2000" dirty="0">
                  <a:solidFill>
                    <a:schemeClr val="bg1"/>
                  </a:solidFill>
                  <a:latin typeface="Arial" panose="020B0604020202020204" pitchFamily="34" charset="0"/>
                </a:rPr>
                <a:t>的多少次方对</a:t>
              </a:r>
              <a:r>
                <a:rPr lang="en-US" altLang="zh-CN" sz="2000" dirty="0">
                  <a:solidFill>
                    <a:schemeClr val="bg1"/>
                  </a:solidFill>
                  <a:latin typeface="Arial" panose="020B0604020202020204" pitchFamily="34" charset="0"/>
                </a:rPr>
                <a:t>7</a:t>
              </a:r>
              <a:r>
                <a:rPr lang="zh-CN" altLang="zh-CN" sz="2000" dirty="0">
                  <a:solidFill>
                    <a:schemeClr val="bg1"/>
                  </a:solidFill>
                  <a:latin typeface="Arial" panose="020B0604020202020204" pitchFamily="34" charset="0"/>
                </a:rPr>
                <a:t>取余等于</a:t>
              </a:r>
              <a:r>
                <a:rPr lang="en-US" altLang="zh-CN" sz="2000" dirty="0">
                  <a:solidFill>
                    <a:schemeClr val="bg1"/>
                  </a:solidFill>
                  <a:latin typeface="Arial" panose="020B0604020202020204" pitchFamily="34" charset="0"/>
                </a:rPr>
                <a:t>6 </a:t>
              </a:r>
              <a:r>
                <a:rPr lang="zh-CN" altLang="zh-CN" sz="2000" dirty="0">
                  <a:solidFill>
                    <a:schemeClr val="bg1"/>
                  </a:solidFill>
                  <a:latin typeface="Arial" panose="020B0604020202020204" pitchFamily="34" charset="0"/>
                </a:rPr>
                <a:t>呢</a:t>
              </a:r>
              <a:r>
                <a:rPr lang="en-US" altLang="zh-CN" sz="2000" dirty="0">
                  <a:solidFill>
                    <a:schemeClr val="bg1"/>
                  </a:solidFill>
                  <a:latin typeface="Arial" panose="020B0604020202020204" pitchFamily="34" charset="0"/>
                </a:rPr>
                <a:t>?</a:t>
              </a:r>
            </a:p>
          </p:txBody>
        </p:sp>
        <p:graphicFrame>
          <p:nvGraphicFramePr>
            <p:cNvPr id="29" name="对象 28"/>
            <p:cNvGraphicFramePr>
              <a:graphicFrameLocks noChangeAspect="1"/>
            </p:cNvGraphicFramePr>
            <p:nvPr/>
          </p:nvGraphicFramePr>
          <p:xfrm>
            <a:off x="1844674" y="3047487"/>
            <a:ext cx="1112012" cy="374789"/>
          </p:xfrm>
          <a:graphic>
            <a:graphicData uri="http://schemas.openxmlformats.org/presentationml/2006/ole">
              <mc:AlternateContent xmlns:mc="http://schemas.openxmlformats.org/markup-compatibility/2006">
                <mc:Choice xmlns:v="urn:schemas-microsoft-com:vml" Requires="v">
                  <p:oleObj spid="_x0000_s2050" name="Equation" r:id="rId4" imgW="15544800" imgH="5181600" progId="Equation.DSMT4">
                    <p:embed/>
                  </p:oleObj>
                </mc:Choice>
                <mc:Fallback>
                  <p:oleObj name="Equation" r:id="rId4" imgW="15544800" imgH="5181600" progId="Equation.DSMT4">
                    <p:embed/>
                    <p:pic>
                      <p:nvPicPr>
                        <p:cNvPr id="0" name="对象 20"/>
                        <p:cNvPicPr>
                          <a:picLocks noChangeAspect="1" noChangeArrowheads="1"/>
                        </p:cNvPicPr>
                        <p:nvPr/>
                      </p:nvPicPr>
                      <p:blipFill>
                        <a:blip r:embed="rId5"/>
                        <a:srcRect/>
                        <a:stretch>
                          <a:fillRect/>
                        </a:stretch>
                      </p:blipFill>
                      <p:spPr bwMode="auto">
                        <a:xfrm>
                          <a:off x="1844674" y="3047487"/>
                          <a:ext cx="1112012" cy="374789"/>
                        </a:xfrm>
                        <a:prstGeom prst="rect">
                          <a:avLst/>
                        </a:prstGeom>
                        <a:noFill/>
                      </p:spPr>
                    </p:pic>
                  </p:oleObj>
                </mc:Fallback>
              </mc:AlternateContent>
            </a:graphicData>
          </a:graphic>
        </p:graphicFrame>
      </p:grpSp>
      <p:graphicFrame>
        <p:nvGraphicFramePr>
          <p:cNvPr id="32" name="对象 31"/>
          <p:cNvGraphicFramePr>
            <a:graphicFrameLocks noChangeAspect="1"/>
          </p:cNvGraphicFramePr>
          <p:nvPr/>
        </p:nvGraphicFramePr>
        <p:xfrm>
          <a:off x="9653588" y="3025775"/>
          <a:ext cx="1709737" cy="414338"/>
        </p:xfrm>
        <a:graphic>
          <a:graphicData uri="http://schemas.openxmlformats.org/presentationml/2006/ole">
            <mc:AlternateContent xmlns:mc="http://schemas.openxmlformats.org/markup-compatibility/2006">
              <mc:Choice xmlns:v="urn:schemas-microsoft-com:vml" Requires="v">
                <p:oleObj spid="_x0000_s2051" name="Equation" r:id="rId6" imgW="21640800" imgH="5181600" progId="Equation.DSMT4">
                  <p:embed/>
                </p:oleObj>
              </mc:Choice>
              <mc:Fallback>
                <p:oleObj name="Equation" r:id="rId6" imgW="21640800" imgH="5181600" progId="Equation.DSMT4">
                  <p:embed/>
                  <p:pic>
                    <p:nvPicPr>
                      <p:cNvPr id="0" name="对象 28"/>
                      <p:cNvPicPr>
                        <a:picLocks noChangeAspect="1" noChangeArrowheads="1"/>
                      </p:cNvPicPr>
                      <p:nvPr/>
                    </p:nvPicPr>
                    <p:blipFill>
                      <a:blip r:embed="rId7"/>
                      <a:srcRect/>
                      <a:stretch>
                        <a:fillRect/>
                      </a:stretch>
                    </p:blipFill>
                    <p:spPr bwMode="auto">
                      <a:xfrm>
                        <a:off x="9653588" y="3025775"/>
                        <a:ext cx="1709737" cy="414338"/>
                      </a:xfrm>
                      <a:prstGeom prst="rect">
                        <a:avLst/>
                      </a:prstGeom>
                      <a:noFill/>
                    </p:spPr>
                  </p:pic>
                </p:oleObj>
              </mc:Fallback>
            </mc:AlternateContent>
          </a:graphicData>
        </a:graphic>
      </p:graphicFrame>
      <p:grpSp>
        <p:nvGrpSpPr>
          <p:cNvPr id="6" name="组合 5"/>
          <p:cNvGrpSpPr/>
          <p:nvPr/>
        </p:nvGrpSpPr>
        <p:grpSpPr>
          <a:xfrm>
            <a:off x="2690157" y="4180176"/>
            <a:ext cx="6539982" cy="962025"/>
            <a:chOff x="2690157" y="4180176"/>
            <a:chExt cx="6539982" cy="962025"/>
          </a:xfrm>
        </p:grpSpPr>
        <p:graphicFrame>
          <p:nvGraphicFramePr>
            <p:cNvPr id="33" name="对象 32"/>
            <p:cNvGraphicFramePr>
              <a:graphicFrameLocks noChangeAspect="1"/>
            </p:cNvGraphicFramePr>
            <p:nvPr/>
          </p:nvGraphicFramePr>
          <p:xfrm>
            <a:off x="7508458" y="4727960"/>
            <a:ext cx="1709291" cy="413501"/>
          </p:xfrm>
          <a:graphic>
            <a:graphicData uri="http://schemas.openxmlformats.org/presentationml/2006/ole">
              <mc:AlternateContent xmlns:mc="http://schemas.openxmlformats.org/markup-compatibility/2006">
                <mc:Choice xmlns:v="urn:schemas-microsoft-com:vml" Requires="v">
                  <p:oleObj spid="_x0000_s2052" name="Equation" r:id="rId8" imgW="21640800" imgH="5181600" progId="Equation.DSMT4">
                    <p:embed/>
                  </p:oleObj>
                </mc:Choice>
                <mc:Fallback>
                  <p:oleObj name="Equation" r:id="rId8" imgW="21640800" imgH="5181600" progId="Equation.DSMT4">
                    <p:embed/>
                    <p:pic>
                      <p:nvPicPr>
                        <p:cNvPr id="0" name="对象 31"/>
                        <p:cNvPicPr>
                          <a:picLocks noChangeAspect="1" noChangeArrowheads="1"/>
                        </p:cNvPicPr>
                        <p:nvPr/>
                      </p:nvPicPr>
                      <p:blipFill>
                        <a:blip r:embed="rId9"/>
                        <a:srcRect/>
                        <a:stretch>
                          <a:fillRect/>
                        </a:stretch>
                      </p:blipFill>
                      <p:spPr bwMode="auto">
                        <a:xfrm>
                          <a:off x="7508458" y="4727960"/>
                          <a:ext cx="1709291" cy="413501"/>
                        </a:xfrm>
                        <a:prstGeom prst="rect">
                          <a:avLst/>
                        </a:prstGeom>
                        <a:noFill/>
                      </p:spPr>
                    </p:pic>
                  </p:oleObj>
                </mc:Fallback>
              </mc:AlternateContent>
            </a:graphicData>
          </a:graphic>
        </p:graphicFrame>
        <p:graphicFrame>
          <p:nvGraphicFramePr>
            <p:cNvPr id="34" name="对象 33"/>
            <p:cNvGraphicFramePr>
              <a:graphicFrameLocks noChangeAspect="1"/>
            </p:cNvGraphicFramePr>
            <p:nvPr/>
          </p:nvGraphicFramePr>
          <p:xfrm>
            <a:off x="2690157" y="4646919"/>
            <a:ext cx="1709291" cy="413501"/>
          </p:xfrm>
          <a:graphic>
            <a:graphicData uri="http://schemas.openxmlformats.org/presentationml/2006/ole">
              <mc:AlternateContent xmlns:mc="http://schemas.openxmlformats.org/markup-compatibility/2006">
                <mc:Choice xmlns:v="urn:schemas-microsoft-com:vml" Requires="v">
                  <p:oleObj spid="_x0000_s2053" name="Equation" r:id="rId10" imgW="21640800" imgH="5181600" progId="Equation.DSMT4">
                    <p:embed/>
                  </p:oleObj>
                </mc:Choice>
                <mc:Fallback>
                  <p:oleObj name="Equation" r:id="rId10" imgW="21640800" imgH="5181600" progId="Equation.DSMT4">
                    <p:embed/>
                    <p:pic>
                      <p:nvPicPr>
                        <p:cNvPr id="0" name="对象 31"/>
                        <p:cNvPicPr>
                          <a:picLocks noChangeAspect="1" noChangeArrowheads="1"/>
                        </p:cNvPicPr>
                        <p:nvPr/>
                      </p:nvPicPr>
                      <p:blipFill>
                        <a:blip r:embed="rId11"/>
                        <a:srcRect/>
                        <a:stretch>
                          <a:fillRect/>
                        </a:stretch>
                      </p:blipFill>
                      <p:spPr bwMode="auto">
                        <a:xfrm>
                          <a:off x="2690157" y="4646919"/>
                          <a:ext cx="1709291" cy="413501"/>
                        </a:xfrm>
                        <a:prstGeom prst="rect">
                          <a:avLst/>
                        </a:prstGeom>
                        <a:noFill/>
                      </p:spPr>
                    </p:pic>
                  </p:oleObj>
                </mc:Fallback>
              </mc:AlternateContent>
            </a:graphicData>
          </a:graphic>
        </p:graphicFrame>
        <p:graphicFrame>
          <p:nvGraphicFramePr>
            <p:cNvPr id="35" name="对象 34"/>
            <p:cNvGraphicFramePr>
              <a:graphicFrameLocks noChangeAspect="1"/>
            </p:cNvGraphicFramePr>
            <p:nvPr/>
          </p:nvGraphicFramePr>
          <p:xfrm>
            <a:off x="2713451" y="4180176"/>
            <a:ext cx="1662113" cy="412750"/>
          </p:xfrm>
          <a:graphic>
            <a:graphicData uri="http://schemas.openxmlformats.org/presentationml/2006/ole">
              <mc:AlternateContent xmlns:mc="http://schemas.openxmlformats.org/markup-compatibility/2006">
                <mc:Choice xmlns:v="urn:schemas-microsoft-com:vml" Requires="v">
                  <p:oleObj spid="_x0000_s2054" name="Equation" r:id="rId12" imgW="21031200" imgH="5181600" progId="Equation.DSMT4">
                    <p:embed/>
                  </p:oleObj>
                </mc:Choice>
                <mc:Fallback>
                  <p:oleObj name="Equation" r:id="rId12" imgW="21031200" imgH="5181600" progId="Equation.DSMT4">
                    <p:embed/>
                    <p:pic>
                      <p:nvPicPr>
                        <p:cNvPr id="0" name="对象 31"/>
                        <p:cNvPicPr>
                          <a:picLocks noChangeAspect="1" noChangeArrowheads="1"/>
                        </p:cNvPicPr>
                        <p:nvPr/>
                      </p:nvPicPr>
                      <p:blipFill>
                        <a:blip r:embed="rId13"/>
                        <a:srcRect/>
                        <a:stretch>
                          <a:fillRect/>
                        </a:stretch>
                      </p:blipFill>
                      <p:spPr bwMode="auto">
                        <a:xfrm>
                          <a:off x="2713451" y="4180176"/>
                          <a:ext cx="1662113" cy="412750"/>
                        </a:xfrm>
                        <a:prstGeom prst="rect">
                          <a:avLst/>
                        </a:prstGeom>
                        <a:noFill/>
                      </p:spPr>
                    </p:pic>
                  </p:oleObj>
                </mc:Fallback>
              </mc:AlternateContent>
            </a:graphicData>
          </a:graphic>
        </p:graphicFrame>
        <p:graphicFrame>
          <p:nvGraphicFramePr>
            <p:cNvPr id="40" name="对象 39"/>
            <p:cNvGraphicFramePr>
              <a:graphicFrameLocks noChangeAspect="1"/>
            </p:cNvGraphicFramePr>
            <p:nvPr/>
          </p:nvGraphicFramePr>
          <p:xfrm>
            <a:off x="5088351" y="4727863"/>
            <a:ext cx="1733550" cy="414338"/>
          </p:xfrm>
          <a:graphic>
            <a:graphicData uri="http://schemas.openxmlformats.org/presentationml/2006/ole">
              <mc:AlternateContent xmlns:mc="http://schemas.openxmlformats.org/markup-compatibility/2006">
                <mc:Choice xmlns:v="urn:schemas-microsoft-com:vml" Requires="v">
                  <p:oleObj spid="_x0000_s2055" name="Equation" r:id="rId14" imgW="21945600" imgH="5181600" progId="Equation.DSMT4">
                    <p:embed/>
                  </p:oleObj>
                </mc:Choice>
                <mc:Fallback>
                  <p:oleObj name="Equation" r:id="rId14" imgW="21945600" imgH="5181600" progId="Equation.DSMT4">
                    <p:embed/>
                    <p:pic>
                      <p:nvPicPr>
                        <p:cNvPr id="0" name="对象 32"/>
                        <p:cNvPicPr>
                          <a:picLocks noChangeAspect="1" noChangeArrowheads="1"/>
                        </p:cNvPicPr>
                        <p:nvPr/>
                      </p:nvPicPr>
                      <p:blipFill>
                        <a:blip r:embed="rId15"/>
                        <a:srcRect/>
                        <a:stretch>
                          <a:fillRect/>
                        </a:stretch>
                      </p:blipFill>
                      <p:spPr bwMode="auto">
                        <a:xfrm>
                          <a:off x="5088351" y="4727863"/>
                          <a:ext cx="1733550" cy="414338"/>
                        </a:xfrm>
                        <a:prstGeom prst="rect">
                          <a:avLst/>
                        </a:prstGeom>
                        <a:noFill/>
                      </p:spPr>
                    </p:pic>
                  </p:oleObj>
                </mc:Fallback>
              </mc:AlternateContent>
            </a:graphicData>
          </a:graphic>
        </p:graphicFrame>
        <p:graphicFrame>
          <p:nvGraphicFramePr>
            <p:cNvPr id="41" name="对象 40"/>
            <p:cNvGraphicFramePr>
              <a:graphicFrameLocks noChangeAspect="1"/>
            </p:cNvGraphicFramePr>
            <p:nvPr/>
          </p:nvGraphicFramePr>
          <p:xfrm>
            <a:off x="7496589" y="4234151"/>
            <a:ext cx="1733550" cy="412750"/>
          </p:xfrm>
          <a:graphic>
            <a:graphicData uri="http://schemas.openxmlformats.org/presentationml/2006/ole">
              <mc:AlternateContent xmlns:mc="http://schemas.openxmlformats.org/markup-compatibility/2006">
                <mc:Choice xmlns:v="urn:schemas-microsoft-com:vml" Requires="v">
                  <p:oleObj spid="_x0000_s2056" name="Equation" r:id="rId16" imgW="21945600" imgH="5181600" progId="Equation.DSMT4">
                    <p:embed/>
                  </p:oleObj>
                </mc:Choice>
                <mc:Fallback>
                  <p:oleObj name="Equation" r:id="rId16" imgW="21945600" imgH="5181600" progId="Equation.DSMT4">
                    <p:embed/>
                    <p:pic>
                      <p:nvPicPr>
                        <p:cNvPr id="0" name="对象 33"/>
                        <p:cNvPicPr>
                          <a:picLocks noChangeAspect="1" noChangeArrowheads="1"/>
                        </p:cNvPicPr>
                        <p:nvPr/>
                      </p:nvPicPr>
                      <p:blipFill>
                        <a:blip r:embed="rId17"/>
                        <a:srcRect/>
                        <a:stretch>
                          <a:fillRect/>
                        </a:stretch>
                      </p:blipFill>
                      <p:spPr bwMode="auto">
                        <a:xfrm>
                          <a:off x="7496589" y="4234151"/>
                          <a:ext cx="1733550" cy="412750"/>
                        </a:xfrm>
                        <a:prstGeom prst="rect">
                          <a:avLst/>
                        </a:prstGeom>
                        <a:noFill/>
                      </p:spPr>
                    </p:pic>
                  </p:oleObj>
                </mc:Fallback>
              </mc:AlternateContent>
            </a:graphicData>
          </a:graphic>
        </p:graphicFrame>
        <p:graphicFrame>
          <p:nvGraphicFramePr>
            <p:cNvPr id="42" name="对象 41"/>
            <p:cNvGraphicFramePr>
              <a:graphicFrameLocks noChangeAspect="1"/>
            </p:cNvGraphicFramePr>
            <p:nvPr/>
          </p:nvGraphicFramePr>
          <p:xfrm>
            <a:off x="5123276" y="4180176"/>
            <a:ext cx="1662113" cy="412750"/>
          </p:xfrm>
          <a:graphic>
            <a:graphicData uri="http://schemas.openxmlformats.org/presentationml/2006/ole">
              <mc:AlternateContent xmlns:mc="http://schemas.openxmlformats.org/markup-compatibility/2006">
                <mc:Choice xmlns:v="urn:schemas-microsoft-com:vml" Requires="v">
                  <p:oleObj spid="_x0000_s2057" name="Equation" r:id="rId18" imgW="21031200" imgH="5181600" progId="Equation.DSMT4">
                    <p:embed/>
                  </p:oleObj>
                </mc:Choice>
                <mc:Fallback>
                  <p:oleObj name="Equation" r:id="rId18" imgW="21031200" imgH="5181600" progId="Equation.DSMT4">
                    <p:embed/>
                    <p:pic>
                      <p:nvPicPr>
                        <p:cNvPr id="0" name="对象 34"/>
                        <p:cNvPicPr>
                          <a:picLocks noChangeAspect="1" noChangeArrowheads="1"/>
                        </p:cNvPicPr>
                        <p:nvPr/>
                      </p:nvPicPr>
                      <p:blipFill>
                        <a:blip r:embed="rId19"/>
                        <a:srcRect/>
                        <a:stretch>
                          <a:fillRect/>
                        </a:stretch>
                      </p:blipFill>
                      <p:spPr bwMode="auto">
                        <a:xfrm>
                          <a:off x="5123276" y="4180176"/>
                          <a:ext cx="1662113" cy="412750"/>
                        </a:xfrm>
                        <a:prstGeom prst="rect">
                          <a:avLst/>
                        </a:prstGeom>
                        <a:noFill/>
                      </p:spPr>
                    </p:pic>
                  </p:oleObj>
                </mc:Fallback>
              </mc:AlternateContent>
            </a:graphicData>
          </a:graphic>
        </p:graphicFrame>
      </p:grpSp>
      <p:sp>
        <p:nvSpPr>
          <p:cNvPr id="13" name="矩形 12"/>
          <p:cNvSpPr/>
          <p:nvPr/>
        </p:nvSpPr>
        <p:spPr>
          <a:xfrm>
            <a:off x="2616791" y="4646807"/>
            <a:ext cx="1839798" cy="4498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 name="对象 42"/>
          <p:cNvGraphicFramePr>
            <a:graphicFrameLocks noChangeAspect="1"/>
          </p:cNvGraphicFramePr>
          <p:nvPr/>
        </p:nvGraphicFramePr>
        <p:xfrm>
          <a:off x="1342231" y="5833595"/>
          <a:ext cx="9507537" cy="414337"/>
        </p:xfrm>
        <a:graphic>
          <a:graphicData uri="http://schemas.openxmlformats.org/presentationml/2006/ole">
            <mc:AlternateContent xmlns:mc="http://schemas.openxmlformats.org/markup-compatibility/2006">
              <mc:Choice xmlns:v="urn:schemas-microsoft-com:vml" Requires="v">
                <p:oleObj spid="_x0000_s2058" name="Equation" r:id="rId20" imgW="120396000" imgH="5181600" progId="Equation.DSMT4">
                  <p:embed/>
                </p:oleObj>
              </mc:Choice>
              <mc:Fallback>
                <p:oleObj name="Equation" r:id="rId20" imgW="120396000" imgH="5181600" progId="Equation.DSMT4">
                  <p:embed/>
                  <p:pic>
                    <p:nvPicPr>
                      <p:cNvPr id="0" name="对象 39"/>
                      <p:cNvPicPr>
                        <a:picLocks noChangeAspect="1" noChangeArrowheads="1"/>
                      </p:cNvPicPr>
                      <p:nvPr/>
                    </p:nvPicPr>
                    <p:blipFill>
                      <a:blip r:embed="rId21"/>
                      <a:srcRect/>
                      <a:stretch>
                        <a:fillRect/>
                      </a:stretch>
                    </p:blipFill>
                    <p:spPr bwMode="auto">
                      <a:xfrm>
                        <a:off x="1342231" y="5833595"/>
                        <a:ext cx="9507537" cy="414337"/>
                      </a:xfrm>
                      <a:prstGeom prst="rect">
                        <a:avLst/>
                      </a:prstGeom>
                      <a:noFill/>
                    </p:spPr>
                  </p:pic>
                </p:oleObj>
              </mc:Fallback>
            </mc:AlternateContent>
          </a:graphicData>
        </a:graphic>
      </p:graphicFrame>
      <p:sp>
        <p:nvSpPr>
          <p:cNvPr id="17" name="文本框 16"/>
          <p:cNvSpPr txBox="1"/>
          <p:nvPr/>
        </p:nvSpPr>
        <p:spPr>
          <a:xfrm>
            <a:off x="735022" y="3618276"/>
            <a:ext cx="6242828" cy="400110"/>
          </a:xfrm>
          <a:prstGeom prst="rect">
            <a:avLst/>
          </a:prstGeom>
          <a:noFill/>
        </p:spPr>
        <p:txBody>
          <a:bodyPr wrap="square" rtlCol="0">
            <a:spAutoFit/>
          </a:bodyPr>
          <a:lstStyle/>
          <a:p>
            <a:pPr fontAlgn="base">
              <a:spcBef>
                <a:spcPct val="0"/>
              </a:spcBef>
              <a:spcAft>
                <a:spcPct val="0"/>
              </a:spcAft>
            </a:pPr>
            <a:r>
              <a:rPr lang="zh-CN" altLang="zh-CN" sz="2000" dirty="0">
                <a:solidFill>
                  <a:schemeClr val="bg1"/>
                </a:solidFill>
                <a:latin typeface="Arial" panose="020B0604020202020204" pitchFamily="34" charset="0"/>
              </a:rPr>
              <a:t>由于求余运算并不可逆，所以只能一个一个地去尝试</a:t>
            </a:r>
            <a:r>
              <a:rPr lang="zh-CN" altLang="en-US" sz="2000" dirty="0">
                <a:solidFill>
                  <a:schemeClr val="bg1"/>
                </a:solidFill>
                <a:latin typeface="Arial" panose="020B0604020202020204" pitchFamily="34" charset="0"/>
              </a:rPr>
              <a:t>：</a:t>
            </a:r>
            <a:endParaRPr lang="en-US" altLang="zh-CN" sz="2000" dirty="0">
              <a:solidFill>
                <a:schemeClr val="bg1"/>
              </a:solidFill>
              <a:latin typeface="Arial" panose="020B0604020202020204" pitchFamily="34" charset="0"/>
            </a:endParaRPr>
          </a:p>
        </p:txBody>
      </p:sp>
      <p:sp>
        <p:nvSpPr>
          <p:cNvPr id="18" name="文本框 17"/>
          <p:cNvSpPr txBox="1"/>
          <p:nvPr/>
        </p:nvSpPr>
        <p:spPr>
          <a:xfrm>
            <a:off x="735021" y="5356378"/>
            <a:ext cx="11345715" cy="400110"/>
          </a:xfrm>
          <a:prstGeom prst="rect">
            <a:avLst/>
          </a:prstGeom>
          <a:noFill/>
        </p:spPr>
        <p:txBody>
          <a:bodyPr wrap="square" rtlCol="0">
            <a:spAutoFit/>
          </a:bodyPr>
          <a:lstStyle/>
          <a:p>
            <a:pPr fontAlgn="base">
              <a:spcBef>
                <a:spcPct val="0"/>
              </a:spcBef>
              <a:spcAft>
                <a:spcPct val="0"/>
              </a:spcAft>
            </a:pPr>
            <a:r>
              <a:rPr lang="zh-CN" altLang="zh-CN" sz="2000" dirty="0">
                <a:solidFill>
                  <a:schemeClr val="bg1"/>
                </a:solidFill>
                <a:latin typeface="Arial" panose="020B0604020202020204" pitchFamily="34" charset="0"/>
              </a:rPr>
              <a:t>但当底数足够大时那么一个一个地去尝试就很不</a:t>
            </a:r>
            <a:r>
              <a:rPr lang="zh-CN" altLang="en-US" sz="2000" dirty="0">
                <a:solidFill>
                  <a:schemeClr val="bg1"/>
                </a:solidFill>
                <a:latin typeface="Arial" panose="020B0604020202020204" pitchFamily="34" charset="0"/>
              </a:rPr>
              <a:t>容易</a:t>
            </a:r>
            <a:r>
              <a:rPr lang="zh-CN" altLang="zh-CN" sz="2000" dirty="0">
                <a:solidFill>
                  <a:schemeClr val="bg1"/>
                </a:solidFill>
                <a:latin typeface="Arial" panose="020B0604020202020204" pitchFamily="34" charset="0"/>
              </a:rPr>
              <a:t>现实了，</a:t>
            </a:r>
            <a:r>
              <a:rPr lang="en-US" altLang="zh-CN" sz="2000" dirty="0">
                <a:solidFill>
                  <a:schemeClr val="bg1"/>
                </a:solidFill>
                <a:latin typeface="Arial" panose="020B0604020202020204" pitchFamily="34" charset="0"/>
              </a:rPr>
              <a:t>RSA</a:t>
            </a:r>
            <a:r>
              <a:rPr lang="zh-CN" altLang="zh-CN" sz="2000" dirty="0">
                <a:solidFill>
                  <a:schemeClr val="bg1"/>
                </a:solidFill>
                <a:latin typeface="Arial" panose="020B0604020202020204" pitchFamily="34" charset="0"/>
              </a:rPr>
              <a:t>加密正是利用了这个特性。</a:t>
            </a:r>
            <a:endParaRPr lang="en-US" altLang="zh-CN" sz="2000" dirty="0">
              <a:solidFill>
                <a:schemeClr val="bg1"/>
              </a:solidFill>
              <a:latin typeface="Arial" panose="020B0604020202020204" pitchFamily="34" charset="0"/>
            </a:endParaRPr>
          </a:p>
        </p:txBody>
      </p:sp>
      <p:sp>
        <p:nvSpPr>
          <p:cNvPr id="20" name="文本框 19"/>
          <p:cNvSpPr txBox="1"/>
          <p:nvPr/>
        </p:nvSpPr>
        <p:spPr>
          <a:xfrm>
            <a:off x="730925" y="2451568"/>
            <a:ext cx="4028438" cy="400110"/>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为什么模运算逆向解密困难呢</a:t>
            </a:r>
            <a:r>
              <a:rPr lang="en-US" altLang="zh-CN" sz="2000" dirty="0">
                <a:solidFill>
                  <a:schemeClr val="bg1"/>
                </a:solidFill>
                <a:latin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1000"/>
                                        <p:tgtEl>
                                          <p:spTgt spid="43"/>
                                        </p:tgtEl>
                                      </p:cBhvr>
                                    </p:animEffect>
                                    <p:anim calcmode="lin" valueType="num">
                                      <p:cBhvr>
                                        <p:cTn id="64" dur="1000" fill="hold"/>
                                        <p:tgtEl>
                                          <p:spTgt spid="43"/>
                                        </p:tgtEl>
                                        <p:attrNameLst>
                                          <p:attrName>ppt_x</p:attrName>
                                        </p:attrNameLst>
                                      </p:cBhvr>
                                      <p:tavLst>
                                        <p:tav tm="0">
                                          <p:val>
                                            <p:strVal val="#ppt_x"/>
                                          </p:val>
                                        </p:tav>
                                        <p:tav tm="100000">
                                          <p:val>
                                            <p:strVal val="#ppt_x"/>
                                          </p:val>
                                        </p:tav>
                                      </p:tavLst>
                                    </p:anim>
                                    <p:anim calcmode="lin" valueType="num">
                                      <p:cBhvr>
                                        <p:cTn id="6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7" grpId="0"/>
      <p:bldP spid="18"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5021" y="417240"/>
            <a:ext cx="215910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加密过程</a:t>
            </a:r>
          </a:p>
        </p:txBody>
      </p:sp>
      <p:sp>
        <p:nvSpPr>
          <p:cNvPr id="37" name="文本框 36"/>
          <p:cNvSpPr txBox="1"/>
          <p:nvPr/>
        </p:nvSpPr>
        <p:spPr>
          <a:xfrm>
            <a:off x="735021" y="1032910"/>
            <a:ext cx="10628396" cy="1200329"/>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en-US" altLang="zh-CN" sz="2400" dirty="0">
                <a:solidFill>
                  <a:schemeClr val="bg1"/>
                </a:solidFill>
                <a:latin typeface="Arial" panose="020B0604020202020204" pitchFamily="34" charset="0"/>
              </a:rPr>
              <a:t>RSA</a:t>
            </a:r>
            <a:r>
              <a:rPr lang="zh-CN" altLang="en-US" sz="2400" dirty="0">
                <a:solidFill>
                  <a:schemeClr val="bg1"/>
                </a:solidFill>
                <a:latin typeface="Arial" panose="020B0604020202020204" pitchFamily="34" charset="0"/>
              </a:rPr>
              <a:t>算法会生成两套密钥，一套公钥，一套私钥，两者具有数学关联，其中公钥是对所有人公开的信息，</a:t>
            </a:r>
            <a:endPar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fontAlgn="base">
              <a:spcBef>
                <a:spcPct val="0"/>
              </a:spcBef>
              <a:spcAft>
                <a:spcPct val="0"/>
              </a:spcAft>
            </a:pPr>
            <a:r>
              <a:rPr lang="zh-CN" altLang="zh-CN" sz="2400" dirty="0">
                <a:solidFill>
                  <a:schemeClr val="bg1"/>
                </a:solidFill>
                <a:latin typeface="Arial" panose="020B0604020202020204" pitchFamily="34" charset="0"/>
              </a:rPr>
              <a:t>假设需要加密的原始数据为</a:t>
            </a:r>
            <a:r>
              <a:rPr lang="en-US" altLang="zh-CN" sz="2400" dirty="0">
                <a:solidFill>
                  <a:schemeClr val="bg1"/>
                </a:solidFill>
                <a:latin typeface="Arial" panose="020B0604020202020204" pitchFamily="34" charset="0"/>
              </a:rPr>
              <a:t>m,</a:t>
            </a:r>
            <a:r>
              <a:rPr lang="zh-CN" altLang="zh-CN" sz="2400" dirty="0">
                <a:solidFill>
                  <a:schemeClr val="bg1"/>
                </a:solidFill>
                <a:latin typeface="Arial" panose="020B0604020202020204" pitchFamily="34" charset="0"/>
              </a:rPr>
              <a:t>我们对它求</a:t>
            </a:r>
            <a:r>
              <a:rPr lang="en-US" altLang="zh-CN" sz="2400" dirty="0">
                <a:solidFill>
                  <a:schemeClr val="bg1"/>
                </a:solidFill>
                <a:latin typeface="Arial" panose="020B0604020202020204" pitchFamily="34" charset="0"/>
              </a:rPr>
              <a:t>e</a:t>
            </a:r>
            <a:r>
              <a:rPr lang="zh-CN" altLang="zh-CN" sz="2400" dirty="0">
                <a:solidFill>
                  <a:schemeClr val="bg1"/>
                </a:solidFill>
                <a:latin typeface="Arial" panose="020B0604020202020204" pitchFamily="34" charset="0"/>
              </a:rPr>
              <a:t>次幂</a:t>
            </a:r>
            <a:r>
              <a:rPr lang="zh-CN" altLang="en-US" sz="2400" dirty="0">
                <a:solidFill>
                  <a:schemeClr val="bg1"/>
                </a:solidFill>
                <a:latin typeface="Arial" panose="020B0604020202020204" pitchFamily="34" charset="0"/>
              </a:rPr>
              <a:t>：</a:t>
            </a:r>
            <a:endParaRPr lang="zh-CN" altLang="zh-CN" sz="2400" dirty="0">
              <a:solidFill>
                <a:schemeClr val="bg1"/>
              </a:solidFill>
              <a:latin typeface="Arial" panose="020B0604020202020204" pitchFamily="34" charset="0"/>
            </a:endParaRPr>
          </a:p>
        </p:txBody>
      </p:sp>
      <p:graphicFrame>
        <p:nvGraphicFramePr>
          <p:cNvPr id="38" name="对象 37"/>
          <p:cNvGraphicFramePr>
            <a:graphicFrameLocks noChangeAspect="1"/>
          </p:cNvGraphicFramePr>
          <p:nvPr/>
        </p:nvGraphicFramePr>
        <p:xfrm>
          <a:off x="3925359" y="2521023"/>
          <a:ext cx="3947703" cy="858796"/>
        </p:xfrm>
        <a:graphic>
          <a:graphicData uri="http://schemas.openxmlformats.org/presentationml/2006/ole">
            <mc:AlternateContent xmlns:mc="http://schemas.openxmlformats.org/markup-compatibility/2006">
              <mc:Choice xmlns:v="urn:schemas-microsoft-com:vml" Requires="v">
                <p:oleObj spid="_x0000_s3074" name="Equation" r:id="rId4" imgW="23469600" imgH="5181600" progId="Equation.DSMT4">
                  <p:embed/>
                </p:oleObj>
              </mc:Choice>
              <mc:Fallback>
                <p:oleObj name="Equation" r:id="rId4" imgW="23469600" imgH="5181600" progId="Equation.DSMT4">
                  <p:embed/>
                  <p:pic>
                    <p:nvPicPr>
                      <p:cNvPr id="0" name="对象 31"/>
                      <p:cNvPicPr>
                        <a:picLocks noChangeAspect="1" noChangeArrowheads="1"/>
                      </p:cNvPicPr>
                      <p:nvPr/>
                    </p:nvPicPr>
                    <p:blipFill>
                      <a:blip r:embed="rId5"/>
                      <a:srcRect/>
                      <a:stretch>
                        <a:fillRect/>
                      </a:stretch>
                    </p:blipFill>
                    <p:spPr bwMode="auto">
                      <a:xfrm>
                        <a:off x="3925359" y="2521023"/>
                        <a:ext cx="3947703" cy="858796"/>
                      </a:xfrm>
                      <a:prstGeom prst="rect">
                        <a:avLst/>
                      </a:prstGeom>
                      <a:noFill/>
                    </p:spPr>
                  </p:pic>
                </p:oleObj>
              </mc:Fallback>
            </mc:AlternateContent>
          </a:graphicData>
        </a:graphic>
      </p:graphicFrame>
      <p:grpSp>
        <p:nvGrpSpPr>
          <p:cNvPr id="57" name="组合 56"/>
          <p:cNvGrpSpPr/>
          <p:nvPr/>
        </p:nvGrpSpPr>
        <p:grpSpPr>
          <a:xfrm>
            <a:off x="4271695" y="2367985"/>
            <a:ext cx="3304485" cy="380796"/>
            <a:chOff x="3994951" y="4775390"/>
            <a:chExt cx="3071675" cy="1038697"/>
          </a:xfrm>
        </p:grpSpPr>
        <p:cxnSp>
          <p:nvCxnSpPr>
            <p:cNvPr id="44" name="直接连接符 43"/>
            <p:cNvCxnSpPr/>
            <p:nvPr/>
          </p:nvCxnSpPr>
          <p:spPr>
            <a:xfrm>
              <a:off x="3994951" y="4775390"/>
              <a:ext cx="3071674" cy="0"/>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cxnSp>
          <p:nvCxnSpPr>
            <p:cNvPr id="49" name="直接箭头连接符 48"/>
            <p:cNvCxnSpPr/>
            <p:nvPr/>
          </p:nvCxnSpPr>
          <p:spPr>
            <a:xfrm>
              <a:off x="7066626" y="4775390"/>
              <a:ext cx="0" cy="1038688"/>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1" name="直接连接符 50"/>
            <p:cNvCxnSpPr/>
            <p:nvPr/>
          </p:nvCxnSpPr>
          <p:spPr>
            <a:xfrm>
              <a:off x="3994951" y="4775398"/>
              <a:ext cx="0" cy="1038689"/>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grpSp>
      <p:grpSp>
        <p:nvGrpSpPr>
          <p:cNvPr id="3" name="组合 2"/>
          <p:cNvGrpSpPr/>
          <p:nvPr/>
        </p:nvGrpSpPr>
        <p:grpSpPr>
          <a:xfrm>
            <a:off x="3943115" y="4342037"/>
            <a:ext cx="3947703" cy="1258401"/>
            <a:chOff x="3943115" y="4342037"/>
            <a:chExt cx="3947703" cy="1258401"/>
          </a:xfrm>
        </p:grpSpPr>
        <p:grpSp>
          <p:nvGrpSpPr>
            <p:cNvPr id="2" name="组合 1"/>
            <p:cNvGrpSpPr/>
            <p:nvPr/>
          </p:nvGrpSpPr>
          <p:grpSpPr>
            <a:xfrm>
              <a:off x="3943115" y="4342037"/>
              <a:ext cx="3947703" cy="936643"/>
              <a:chOff x="3943115" y="4342037"/>
              <a:chExt cx="3947703" cy="936643"/>
            </a:xfrm>
          </p:grpSpPr>
          <p:graphicFrame>
            <p:nvGraphicFramePr>
              <p:cNvPr id="60" name="对象 59"/>
              <p:cNvGraphicFramePr>
                <a:graphicFrameLocks noChangeAspect="1"/>
              </p:cNvGraphicFramePr>
              <p:nvPr/>
            </p:nvGraphicFramePr>
            <p:xfrm>
              <a:off x="3943115" y="4483699"/>
              <a:ext cx="3947703" cy="794981"/>
            </p:xfrm>
            <a:graphic>
              <a:graphicData uri="http://schemas.openxmlformats.org/presentationml/2006/ole">
                <mc:AlternateContent xmlns:mc="http://schemas.openxmlformats.org/markup-compatibility/2006">
                  <mc:Choice xmlns:v="urn:schemas-microsoft-com:vml" Requires="v">
                    <p:oleObj spid="_x0000_s3075" name="Equation" r:id="rId6" imgW="23469600" imgH="5181600" progId="Equation.DSMT4">
                      <p:embed/>
                    </p:oleObj>
                  </mc:Choice>
                  <mc:Fallback>
                    <p:oleObj name="Equation" r:id="rId6" imgW="23469600" imgH="5181600" progId="Equation.DSMT4">
                      <p:embed/>
                      <p:pic>
                        <p:nvPicPr>
                          <p:cNvPr id="0" name="对象 37"/>
                          <p:cNvPicPr>
                            <a:picLocks noChangeAspect="1" noChangeArrowheads="1"/>
                          </p:cNvPicPr>
                          <p:nvPr/>
                        </p:nvPicPr>
                        <p:blipFill>
                          <a:blip r:embed="rId5"/>
                          <a:srcRect/>
                          <a:stretch>
                            <a:fillRect/>
                          </a:stretch>
                        </p:blipFill>
                        <p:spPr bwMode="auto">
                          <a:xfrm>
                            <a:off x="3943115" y="4483699"/>
                            <a:ext cx="3947703" cy="794981"/>
                          </a:xfrm>
                          <a:prstGeom prst="rect">
                            <a:avLst/>
                          </a:prstGeom>
                          <a:noFill/>
                        </p:spPr>
                      </p:pic>
                    </p:oleObj>
                  </mc:Fallback>
                </mc:AlternateContent>
              </a:graphicData>
            </a:graphic>
          </p:graphicFrame>
          <p:grpSp>
            <p:nvGrpSpPr>
              <p:cNvPr id="61" name="组合 60"/>
              <p:cNvGrpSpPr/>
              <p:nvPr/>
            </p:nvGrpSpPr>
            <p:grpSpPr>
              <a:xfrm>
                <a:off x="4289451" y="4342037"/>
                <a:ext cx="3304485" cy="352497"/>
                <a:chOff x="3994951" y="4678532"/>
                <a:chExt cx="3071675" cy="1038688"/>
              </a:xfrm>
            </p:grpSpPr>
            <p:cxnSp>
              <p:nvCxnSpPr>
                <p:cNvPr id="62" name="直接连接符 61"/>
                <p:cNvCxnSpPr/>
                <p:nvPr/>
              </p:nvCxnSpPr>
              <p:spPr>
                <a:xfrm>
                  <a:off x="3994951" y="4678532"/>
                  <a:ext cx="3071674" cy="0"/>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cxnSp>
              <p:nvCxnSpPr>
                <p:cNvPr id="63" name="直接箭头连接符 62"/>
                <p:cNvCxnSpPr/>
                <p:nvPr/>
              </p:nvCxnSpPr>
              <p:spPr>
                <a:xfrm>
                  <a:off x="7066626" y="4678532"/>
                  <a:ext cx="0" cy="1038688"/>
                </a:xfrm>
                <a:prstGeom prst="straightConnector1">
                  <a:avLst/>
                </a:prstGeom>
                <a:ln w="28575">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64" name="直接连接符 63"/>
                <p:cNvCxnSpPr/>
                <p:nvPr/>
              </p:nvCxnSpPr>
              <p:spPr>
                <a:xfrm>
                  <a:off x="3994951" y="4678532"/>
                  <a:ext cx="0" cy="1038687"/>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grpSp>
        </p:grpSp>
        <p:grpSp>
          <p:nvGrpSpPr>
            <p:cNvPr id="68" name="组合 67"/>
            <p:cNvGrpSpPr/>
            <p:nvPr/>
          </p:nvGrpSpPr>
          <p:grpSpPr>
            <a:xfrm rot="10800000">
              <a:off x="4289451" y="5247941"/>
              <a:ext cx="3304485" cy="352497"/>
              <a:chOff x="4796801" y="4833649"/>
              <a:chExt cx="2175029" cy="257456"/>
            </a:xfrm>
          </p:grpSpPr>
          <p:cxnSp>
            <p:nvCxnSpPr>
              <p:cNvPr id="65" name="直接连接符 64"/>
              <p:cNvCxnSpPr/>
              <p:nvPr/>
            </p:nvCxnSpPr>
            <p:spPr>
              <a:xfrm>
                <a:off x="4796801" y="4833649"/>
                <a:ext cx="2175028" cy="0"/>
              </a:xfrm>
              <a:prstGeom prst="line">
                <a:avLst/>
              </a:prstGeom>
              <a:ln w="28575">
                <a:solidFill>
                  <a:srgbClr val="FF0000"/>
                </a:solidFill>
              </a:ln>
            </p:spPr>
            <p:style>
              <a:lnRef idx="3">
                <a:schemeClr val="dk1"/>
              </a:lnRef>
              <a:fillRef idx="0">
                <a:schemeClr val="dk1"/>
              </a:fillRef>
              <a:effectRef idx="2">
                <a:schemeClr val="dk1"/>
              </a:effectRef>
              <a:fontRef idx="minor">
                <a:schemeClr val="tx1"/>
              </a:fontRef>
            </p:style>
          </p:cxnSp>
          <p:cxnSp>
            <p:nvCxnSpPr>
              <p:cNvPr id="66" name="直接箭头连接符 65"/>
              <p:cNvCxnSpPr/>
              <p:nvPr/>
            </p:nvCxnSpPr>
            <p:spPr>
              <a:xfrm>
                <a:off x="6971830" y="4833649"/>
                <a:ext cx="0" cy="257456"/>
              </a:xfrm>
              <a:prstGeom prst="straightConnector1">
                <a:avLst/>
              </a:prstGeom>
              <a:ln w="2857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7" name="直接连接符 66"/>
              <p:cNvCxnSpPr/>
              <p:nvPr/>
            </p:nvCxnSpPr>
            <p:spPr>
              <a:xfrm>
                <a:off x="4796801" y="4833649"/>
                <a:ext cx="0" cy="257456"/>
              </a:xfrm>
              <a:prstGeom prst="line">
                <a:avLst/>
              </a:prstGeom>
              <a:ln w="28575">
                <a:solidFill>
                  <a:srgbClr val="FF0000"/>
                </a:solidFill>
              </a:ln>
            </p:spPr>
            <p:style>
              <a:lnRef idx="3">
                <a:schemeClr val="dk1"/>
              </a:lnRef>
              <a:fillRef idx="0">
                <a:schemeClr val="dk1"/>
              </a:fillRef>
              <a:effectRef idx="2">
                <a:schemeClr val="dk1"/>
              </a:effectRef>
              <a:fontRef idx="minor">
                <a:schemeClr val="tx1"/>
              </a:fontRef>
            </p:style>
          </p:cxnSp>
        </p:grpSp>
      </p:grpSp>
      <p:sp>
        <p:nvSpPr>
          <p:cNvPr id="42" name="十字形 41"/>
          <p:cNvSpPr/>
          <p:nvPr/>
        </p:nvSpPr>
        <p:spPr>
          <a:xfrm rot="2592131">
            <a:off x="5681136" y="5345825"/>
            <a:ext cx="521114" cy="518232"/>
          </a:xfrm>
          <a:prstGeom prst="plus">
            <a:avLst>
              <a:gd name="adj" fmla="val 3711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735021" y="3559488"/>
            <a:ext cx="8684187" cy="461665"/>
          </a:xfrm>
          <a:prstGeom prst="rect">
            <a:avLst/>
          </a:prstGeom>
          <a:noFill/>
        </p:spPr>
        <p:txBody>
          <a:bodyPr wrap="square" rtlCol="0">
            <a:spAutoFit/>
          </a:bodyPr>
          <a:lstStyle/>
          <a:p>
            <a:pPr fontAlgn="base">
              <a:spcBef>
                <a:spcPct val="0"/>
              </a:spcBef>
              <a:spcAft>
                <a:spcPct val="0"/>
              </a:spcAft>
            </a:pPr>
            <a:r>
              <a:rPr lang="zh-CN" altLang="zh-CN" sz="2400" dirty="0">
                <a:solidFill>
                  <a:schemeClr val="bg1"/>
                </a:solidFill>
                <a:latin typeface="Arial" panose="020B0604020202020204" pitchFamily="34" charset="0"/>
              </a:rPr>
              <a:t>这里的</a:t>
            </a:r>
            <a:r>
              <a:rPr lang="en-US" altLang="zh-CN" sz="2400" dirty="0">
                <a:solidFill>
                  <a:schemeClr val="bg1"/>
                </a:solidFill>
                <a:latin typeface="Arial" panose="020B0604020202020204" pitchFamily="34" charset="0"/>
              </a:rPr>
              <a:t> { </a:t>
            </a:r>
            <a:r>
              <a:rPr lang="en-US" altLang="zh-CN" sz="2400" dirty="0" err="1">
                <a:solidFill>
                  <a:schemeClr val="bg1"/>
                </a:solidFill>
                <a:latin typeface="Arial" panose="020B0604020202020204" pitchFamily="34" charset="0"/>
              </a:rPr>
              <a:t>e,n</a:t>
            </a:r>
            <a:r>
              <a:rPr lang="en-US" altLang="zh-CN" sz="2400" dirty="0">
                <a:solidFill>
                  <a:schemeClr val="bg1"/>
                </a:solidFill>
                <a:latin typeface="Arial" panose="020B0604020202020204" pitchFamily="34" charset="0"/>
              </a:rPr>
              <a:t> } </a:t>
            </a:r>
            <a:r>
              <a:rPr lang="zh-CN" altLang="zh-CN" sz="2400" dirty="0">
                <a:solidFill>
                  <a:schemeClr val="bg1"/>
                </a:solidFill>
                <a:latin typeface="Arial" panose="020B0604020202020204" pitchFamily="34" charset="0"/>
              </a:rPr>
              <a:t>就组成了公钥，</a:t>
            </a:r>
            <a:r>
              <a:rPr lang="en-US" altLang="zh-CN" sz="2400" dirty="0">
                <a:solidFill>
                  <a:schemeClr val="bg1"/>
                </a:solidFill>
                <a:latin typeface="Arial" panose="020B0604020202020204" pitchFamily="34" charset="0"/>
              </a:rPr>
              <a:t>c</a:t>
            </a:r>
            <a:r>
              <a:rPr lang="zh-CN" altLang="zh-CN" sz="2400" dirty="0">
                <a:solidFill>
                  <a:schemeClr val="bg1"/>
                </a:solidFill>
                <a:latin typeface="Arial" panose="020B0604020202020204" pitchFamily="34" charset="0"/>
              </a:rPr>
              <a:t>就是加密后的密文</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0"/>
                                        <p:tgtEl>
                                          <p:spTgt spid="57"/>
                                        </p:tgtEl>
                                      </p:cBhvr>
                                    </p:animEffect>
                                    <p:anim calcmode="lin" valueType="num">
                                      <p:cBhvr>
                                        <p:cTn id="22" dur="1000" fill="hold"/>
                                        <p:tgtEl>
                                          <p:spTgt spid="57"/>
                                        </p:tgtEl>
                                        <p:attrNameLst>
                                          <p:attrName>ppt_x</p:attrName>
                                        </p:attrNameLst>
                                      </p:cBhvr>
                                      <p:tavLst>
                                        <p:tav tm="0">
                                          <p:val>
                                            <p:strVal val="#ppt_x"/>
                                          </p:val>
                                        </p:tav>
                                        <p:tav tm="100000">
                                          <p:val>
                                            <p:strVal val="#ppt_x"/>
                                          </p:val>
                                        </p:tav>
                                      </p:tavLst>
                                    </p:anim>
                                    <p:anim calcmode="lin" valueType="num">
                                      <p:cBhvr>
                                        <p:cTn id="2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animBg="1"/>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5021" y="417240"/>
            <a:ext cx="2159100"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解密过程</a:t>
            </a:r>
          </a:p>
        </p:txBody>
      </p:sp>
      <p:sp>
        <p:nvSpPr>
          <p:cNvPr id="37" name="文本框 36"/>
          <p:cNvSpPr txBox="1"/>
          <p:nvPr/>
        </p:nvSpPr>
        <p:spPr>
          <a:xfrm>
            <a:off x="735021" y="2072616"/>
            <a:ext cx="10859216" cy="461665"/>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zh-CN" sz="2400" dirty="0">
                <a:solidFill>
                  <a:schemeClr val="bg1"/>
                </a:solidFill>
                <a:latin typeface="Arial" panose="020B0604020202020204" pitchFamily="34" charset="0"/>
              </a:rPr>
              <a:t>这里的</a:t>
            </a:r>
            <a:r>
              <a:rPr lang="en-US" altLang="zh-CN" sz="2400" dirty="0">
                <a:solidFill>
                  <a:schemeClr val="bg1"/>
                </a:solidFill>
                <a:latin typeface="Arial" panose="020B0604020202020204" pitchFamily="34" charset="0"/>
              </a:rPr>
              <a:t> { </a:t>
            </a:r>
            <a:r>
              <a:rPr lang="en-US" altLang="zh-CN" sz="2400" dirty="0" err="1">
                <a:solidFill>
                  <a:schemeClr val="bg1"/>
                </a:solidFill>
                <a:latin typeface="Arial" panose="020B0604020202020204" pitchFamily="34" charset="0"/>
              </a:rPr>
              <a:t>d,n</a:t>
            </a:r>
            <a:r>
              <a:rPr lang="en-US" altLang="zh-CN" sz="2400" dirty="0">
                <a:solidFill>
                  <a:schemeClr val="bg1"/>
                </a:solidFill>
                <a:latin typeface="Arial" panose="020B0604020202020204" pitchFamily="34" charset="0"/>
              </a:rPr>
              <a:t> } </a:t>
            </a:r>
            <a:r>
              <a:rPr lang="zh-CN" altLang="zh-CN" sz="2400" dirty="0">
                <a:solidFill>
                  <a:schemeClr val="bg1"/>
                </a:solidFill>
                <a:latin typeface="Arial" panose="020B0604020202020204" pitchFamily="34" charset="0"/>
              </a:rPr>
              <a:t>即组成了私钥，通过私钥我们可以将密文解密，得到原始数据。</a:t>
            </a:r>
            <a:endParaRPr lang="en-US" altLang="zh-CN" sz="2400" dirty="0">
              <a:solidFill>
                <a:schemeClr val="bg1"/>
              </a:solidFill>
              <a:latin typeface="Arial" panose="020B0604020202020204" pitchFamily="34" charset="0"/>
            </a:endParaRPr>
          </a:p>
        </p:txBody>
      </p:sp>
      <p:graphicFrame>
        <p:nvGraphicFramePr>
          <p:cNvPr id="24" name="对象 23"/>
          <p:cNvGraphicFramePr>
            <a:graphicFrameLocks noChangeAspect="1"/>
          </p:cNvGraphicFramePr>
          <p:nvPr/>
        </p:nvGraphicFramePr>
        <p:xfrm>
          <a:off x="4097337" y="1056460"/>
          <a:ext cx="3997325" cy="858838"/>
        </p:xfrm>
        <a:graphic>
          <a:graphicData uri="http://schemas.openxmlformats.org/presentationml/2006/ole">
            <mc:AlternateContent xmlns:mc="http://schemas.openxmlformats.org/markup-compatibility/2006">
              <mc:Choice xmlns:v="urn:schemas-microsoft-com:vml" Requires="v">
                <p:oleObj spid="_x0000_s4098" name="Equation" r:id="rId4" imgW="23774400" imgH="5181600" progId="Equation.DSMT4">
                  <p:embed/>
                </p:oleObj>
              </mc:Choice>
              <mc:Fallback>
                <p:oleObj name="Equation" r:id="rId4" imgW="23774400" imgH="5181600" progId="Equation.DSMT4">
                  <p:embed/>
                  <p:pic>
                    <p:nvPicPr>
                      <p:cNvPr id="0" name="对象 37"/>
                      <p:cNvPicPr>
                        <a:picLocks noChangeAspect="1" noChangeArrowheads="1"/>
                      </p:cNvPicPr>
                      <p:nvPr/>
                    </p:nvPicPr>
                    <p:blipFill>
                      <a:blip r:embed="rId5"/>
                      <a:srcRect/>
                      <a:stretch>
                        <a:fillRect/>
                      </a:stretch>
                    </p:blipFill>
                    <p:spPr bwMode="auto">
                      <a:xfrm>
                        <a:off x="4097337" y="1056460"/>
                        <a:ext cx="3997325" cy="858838"/>
                      </a:xfrm>
                      <a:prstGeom prst="rect">
                        <a:avLst/>
                      </a:prstGeom>
                      <a:noFill/>
                    </p:spPr>
                  </p:pic>
                </p:oleObj>
              </mc:Fallback>
            </mc:AlternateContent>
          </a:graphicData>
        </a:graphic>
      </p:graphicFrame>
      <p:grpSp>
        <p:nvGrpSpPr>
          <p:cNvPr id="5" name="组合 4"/>
          <p:cNvGrpSpPr/>
          <p:nvPr/>
        </p:nvGrpSpPr>
        <p:grpSpPr>
          <a:xfrm>
            <a:off x="3917949" y="3516639"/>
            <a:ext cx="4897573" cy="858838"/>
            <a:chOff x="3917949" y="3516639"/>
            <a:chExt cx="4897573" cy="858838"/>
          </a:xfrm>
        </p:grpSpPr>
        <p:graphicFrame>
          <p:nvGraphicFramePr>
            <p:cNvPr id="23" name="对象 22"/>
            <p:cNvGraphicFramePr>
              <a:graphicFrameLocks noChangeAspect="1"/>
            </p:cNvGraphicFramePr>
            <p:nvPr/>
          </p:nvGraphicFramePr>
          <p:xfrm>
            <a:off x="3917949" y="3516639"/>
            <a:ext cx="4356100" cy="858838"/>
          </p:xfrm>
          <a:graphic>
            <a:graphicData uri="http://schemas.openxmlformats.org/presentationml/2006/ole">
              <mc:AlternateContent xmlns:mc="http://schemas.openxmlformats.org/markup-compatibility/2006">
                <mc:Choice xmlns:v="urn:schemas-microsoft-com:vml" Requires="v">
                  <p:oleObj spid="_x0000_s4099" name="Equation" r:id="rId6" imgW="25908000" imgH="5181600" progId="Equation.DSMT4">
                    <p:embed/>
                  </p:oleObj>
                </mc:Choice>
                <mc:Fallback>
                  <p:oleObj name="Equation" r:id="rId6" imgW="25908000" imgH="5181600" progId="Equation.DSMT4">
                    <p:embed/>
                    <p:pic>
                      <p:nvPicPr>
                        <p:cNvPr id="0" name="对象 37"/>
                        <p:cNvPicPr>
                          <a:picLocks noChangeAspect="1" noChangeArrowheads="1"/>
                        </p:cNvPicPr>
                        <p:nvPr/>
                      </p:nvPicPr>
                      <p:blipFill>
                        <a:blip r:embed="rId7"/>
                        <a:srcRect/>
                        <a:stretch>
                          <a:fillRect/>
                        </a:stretch>
                      </p:blipFill>
                      <p:spPr bwMode="auto">
                        <a:xfrm>
                          <a:off x="3917949" y="3516639"/>
                          <a:ext cx="4356100" cy="858838"/>
                        </a:xfrm>
                        <a:prstGeom prst="rect">
                          <a:avLst/>
                        </a:prstGeom>
                        <a:noFill/>
                      </p:spPr>
                    </p:pic>
                  </p:oleObj>
                </mc:Fallback>
              </mc:AlternateContent>
            </a:graphicData>
          </a:graphic>
        </p:graphicFrame>
        <p:sp>
          <p:nvSpPr>
            <p:cNvPr id="3" name="文本框 2"/>
            <p:cNvSpPr txBox="1"/>
            <p:nvPr/>
          </p:nvSpPr>
          <p:spPr>
            <a:xfrm>
              <a:off x="8371638" y="3816154"/>
              <a:ext cx="443884" cy="52322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sym typeface="Wingdings 2" panose="05020102010507070707" pitchFamily="18" charset="2"/>
                </a:rPr>
                <a:t></a:t>
              </a:r>
              <a:endParaRPr lang="zh-CN" altLang="en-US" sz="2800" dirty="0"/>
            </a:p>
          </p:txBody>
        </p:sp>
      </p:grpSp>
      <p:sp>
        <p:nvSpPr>
          <p:cNvPr id="10" name="文本框 9"/>
          <p:cNvSpPr txBox="1"/>
          <p:nvPr/>
        </p:nvSpPr>
        <p:spPr>
          <a:xfrm>
            <a:off x="735021" y="2822516"/>
            <a:ext cx="8684187" cy="523220"/>
          </a:xfrm>
          <a:prstGeom prst="rect">
            <a:avLst/>
          </a:prstGeom>
          <a:noFill/>
        </p:spPr>
        <p:txBody>
          <a:bodyPr wrap="square" rtlCol="0">
            <a:spAutoFit/>
          </a:bodyPr>
          <a:lstStyle/>
          <a:p>
            <a:pPr fontAlgn="base">
              <a:spcBef>
                <a:spcPct val="0"/>
              </a:spcBef>
              <a:spcAft>
                <a:spcPct val="0"/>
              </a:spcAft>
            </a:pPr>
            <a:r>
              <a:rPr lang="zh-CN" altLang="zh-CN" sz="2400" dirty="0">
                <a:solidFill>
                  <a:schemeClr val="bg1"/>
                </a:solidFill>
                <a:latin typeface="Arial" panose="020B0604020202020204" pitchFamily="34" charset="0"/>
              </a:rPr>
              <a:t>为了方便理解，我们将上面两个公式进行整理</a:t>
            </a:r>
            <a:r>
              <a:rPr lang="zh-CN" altLang="en-US" sz="2400" dirty="0">
                <a:solidFill>
                  <a:schemeClr val="bg1"/>
                </a:solidFill>
                <a:latin typeface="Arial" panose="020B0604020202020204" pitchFamily="34" charset="0"/>
              </a:rPr>
              <a:t>可以</a:t>
            </a:r>
            <a:r>
              <a:rPr lang="zh-CN" altLang="zh-CN" sz="2400" dirty="0">
                <a:solidFill>
                  <a:schemeClr val="bg1"/>
                </a:solidFill>
                <a:latin typeface="Arial" panose="020B0604020202020204" pitchFamily="34" charset="0"/>
              </a:rPr>
              <a:t>得到公式</a:t>
            </a:r>
            <a:r>
              <a:rPr lang="zh-CN" altLang="en-US" sz="2800" dirty="0">
                <a:solidFill>
                  <a:schemeClr val="bg1"/>
                </a:solidFill>
                <a:latin typeface="Arial" panose="020B0604020202020204" pitchFamily="34" charset="0"/>
                <a:sym typeface="Wingdings 2" panose="05020102010507070707" pitchFamily="18" charset="2"/>
              </a:rPr>
              <a:t></a:t>
            </a:r>
            <a:r>
              <a:rPr lang="zh-CN" altLang="zh-CN" sz="2400" dirty="0">
                <a:solidFill>
                  <a:schemeClr val="bg1"/>
                </a:solidFill>
                <a:latin typeface="Arial" panose="020B0604020202020204" pitchFamily="34" charset="0"/>
              </a:rPr>
              <a:t>：</a:t>
            </a:r>
          </a:p>
        </p:txBody>
      </p:sp>
      <p:sp>
        <p:nvSpPr>
          <p:cNvPr id="11" name="文本框 10"/>
          <p:cNvSpPr txBox="1"/>
          <p:nvPr/>
        </p:nvSpPr>
        <p:spPr>
          <a:xfrm>
            <a:off x="735021" y="4636433"/>
            <a:ext cx="8684187" cy="461665"/>
          </a:xfrm>
          <a:prstGeom prst="rect">
            <a:avLst/>
          </a:prstGeom>
          <a:noFill/>
        </p:spPr>
        <p:txBody>
          <a:bodyPr wrap="square" rtlCol="0">
            <a:spAutoFit/>
          </a:bodyPr>
          <a:lstStyle/>
          <a:p>
            <a:pPr algn="just"/>
            <a:r>
              <a:rPr lang="zh-CN" altLang="zh-CN" sz="2400" dirty="0">
                <a:solidFill>
                  <a:schemeClr val="bg1"/>
                </a:solidFill>
                <a:latin typeface="Arial" panose="020B0604020202020204" pitchFamily="34" charset="0"/>
              </a:rPr>
              <a:t>由上式可知，如何选择</a:t>
            </a:r>
            <a:r>
              <a:rPr lang="en-US" altLang="zh-CN" sz="2400" dirty="0" err="1">
                <a:solidFill>
                  <a:schemeClr val="bg1"/>
                </a:solidFill>
                <a:latin typeface="Arial" panose="020B0604020202020204" pitchFamily="34" charset="0"/>
              </a:rPr>
              <a:t>e,d</a:t>
            </a:r>
            <a:r>
              <a:rPr lang="zh-CN" altLang="zh-CN" sz="2400" dirty="0">
                <a:solidFill>
                  <a:schemeClr val="bg1"/>
                </a:solidFill>
                <a:latin typeface="Arial" panose="020B0604020202020204" pitchFamily="34" charset="0"/>
              </a:rPr>
              <a:t>便成为了公钥加密的关键问题。</a:t>
            </a:r>
            <a:endParaRPr lang="en-US" altLang="zh-CN" sz="2400" dirty="0">
              <a:solidFill>
                <a:schemeClr val="bg1"/>
              </a:solidFill>
              <a:latin typeface="Arial" panose="020B0604020202020204" pitchFamily="34" charset="0"/>
            </a:endParaRPr>
          </a:p>
        </p:txBody>
      </p:sp>
      <p:sp>
        <p:nvSpPr>
          <p:cNvPr id="12" name="文本框 11"/>
          <p:cNvSpPr txBox="1"/>
          <p:nvPr/>
        </p:nvSpPr>
        <p:spPr>
          <a:xfrm>
            <a:off x="735021" y="5372604"/>
            <a:ext cx="8950519" cy="461665"/>
          </a:xfrm>
          <a:prstGeom prst="rect">
            <a:avLst/>
          </a:prstGeom>
          <a:noFill/>
        </p:spPr>
        <p:txBody>
          <a:bodyPr wrap="square" rtlCol="0">
            <a:spAutoFit/>
          </a:bodyPr>
          <a:lstStyle/>
          <a:p>
            <a:pPr algn="just"/>
            <a:r>
              <a:rPr lang="zh-CN" altLang="zh-CN" sz="2400" dirty="0">
                <a:solidFill>
                  <a:schemeClr val="bg1"/>
                </a:solidFill>
                <a:latin typeface="Arial" panose="020B0604020202020204" pitchFamily="34" charset="0"/>
              </a:rPr>
              <a:t>由此我们不得不提到欧拉在</a:t>
            </a:r>
            <a:r>
              <a:rPr lang="en-US" altLang="zh-CN" sz="2400" dirty="0">
                <a:solidFill>
                  <a:schemeClr val="bg1"/>
                </a:solidFill>
                <a:latin typeface="Arial" panose="020B0604020202020204" pitchFamily="34" charset="0"/>
              </a:rPr>
              <a:t>1763</a:t>
            </a:r>
            <a:r>
              <a:rPr lang="zh-CN" altLang="zh-CN" sz="2400" dirty="0">
                <a:solidFill>
                  <a:schemeClr val="bg1"/>
                </a:solidFill>
                <a:latin typeface="Arial" panose="020B0604020202020204" pitchFamily="34" charset="0"/>
              </a:rPr>
              <a:t>年的一个重要发现——欧拉定理</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5021" y="452753"/>
            <a:ext cx="146664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欧拉定理</a:t>
            </a:r>
          </a:p>
        </p:txBody>
      </p:sp>
      <p:sp>
        <p:nvSpPr>
          <p:cNvPr id="3" name="箭头: 下 2"/>
          <p:cNvSpPr/>
          <p:nvPr/>
        </p:nvSpPr>
        <p:spPr>
          <a:xfrm>
            <a:off x="5660283" y="2200311"/>
            <a:ext cx="264851" cy="505399"/>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735021" y="1019059"/>
            <a:ext cx="10859216" cy="461665"/>
          </a:xfrm>
          <a:prstGeom prst="rect">
            <a:avLst/>
          </a:prstGeom>
          <a:noFill/>
        </p:spPr>
        <p:txBody>
          <a:bodyPr wrap="square" rtlCol="0">
            <a:spAutoFit/>
          </a:bodyPr>
          <a:lstStyle/>
          <a:p>
            <a:pPr algn="just"/>
            <a:r>
              <a:rPr lang="zh-CN" altLang="en-US" sz="2400" dirty="0">
                <a:solidFill>
                  <a:schemeClr val="bg1"/>
                </a:solidFill>
                <a:latin typeface="Arial" panose="020B0604020202020204" pitchFamily="34" charset="0"/>
              </a:rPr>
              <a:t>对欧拉定理的公式进行一些简单的变换我们可以得到公式</a:t>
            </a:r>
            <a:r>
              <a:rPr lang="zh-CN" altLang="en-US" sz="2400" dirty="0">
                <a:solidFill>
                  <a:schemeClr val="bg1"/>
                </a:solidFill>
                <a:latin typeface="Arial" panose="020B0604020202020204" pitchFamily="34" charset="0"/>
                <a:sym typeface="Wingdings 2" panose="05020102010507070707" pitchFamily="18" charset="2"/>
              </a:rPr>
              <a:t></a:t>
            </a:r>
            <a:r>
              <a:rPr lang="zh-CN" altLang="en-US" sz="2400" dirty="0">
                <a:solidFill>
                  <a:schemeClr val="bg1"/>
                </a:solidFill>
                <a:latin typeface="Arial" panose="020B0604020202020204" pitchFamily="34" charset="0"/>
              </a:rPr>
              <a:t>：</a:t>
            </a:r>
            <a:endParaRPr lang="en-US" altLang="zh-CN" sz="2400" dirty="0">
              <a:solidFill>
                <a:schemeClr val="bg1"/>
              </a:solidFill>
              <a:latin typeface="Arial" panose="020B0604020202020204" pitchFamily="34" charset="0"/>
            </a:endParaRPr>
          </a:p>
        </p:txBody>
      </p:sp>
      <p:graphicFrame>
        <p:nvGraphicFramePr>
          <p:cNvPr id="7" name="对象 6"/>
          <p:cNvGraphicFramePr>
            <a:graphicFrameLocks noChangeAspect="1"/>
          </p:cNvGraphicFramePr>
          <p:nvPr/>
        </p:nvGraphicFramePr>
        <p:xfrm>
          <a:off x="3937000" y="1352723"/>
          <a:ext cx="4319588" cy="885825"/>
        </p:xfrm>
        <a:graphic>
          <a:graphicData uri="http://schemas.openxmlformats.org/presentationml/2006/ole">
            <mc:AlternateContent xmlns:mc="http://schemas.openxmlformats.org/markup-compatibility/2006">
              <mc:Choice xmlns:v="urn:schemas-microsoft-com:vml" Requires="v">
                <p:oleObj spid="_x0000_s5122" name="Equation" r:id="rId4" imgW="28651200" imgH="5791200" progId="Equation.DSMT4">
                  <p:embed/>
                </p:oleObj>
              </mc:Choice>
              <mc:Fallback>
                <p:oleObj name="Equation" r:id="rId4" imgW="28651200" imgH="5791200" progId="Equation.DSMT4">
                  <p:embed/>
                  <p:pic>
                    <p:nvPicPr>
                      <p:cNvPr id="0" name="对象 16"/>
                      <p:cNvPicPr>
                        <a:picLocks noChangeAspect="1" noChangeArrowheads="1"/>
                      </p:cNvPicPr>
                      <p:nvPr/>
                    </p:nvPicPr>
                    <p:blipFill>
                      <a:blip r:embed="rId5"/>
                      <a:srcRect/>
                      <a:stretch>
                        <a:fillRect/>
                      </a:stretch>
                    </p:blipFill>
                    <p:spPr bwMode="auto">
                      <a:xfrm>
                        <a:off x="3937000" y="1352723"/>
                        <a:ext cx="4319588" cy="885825"/>
                      </a:xfrm>
                      <a:prstGeom prst="rect">
                        <a:avLst/>
                      </a:prstGeom>
                      <a:noFill/>
                    </p:spPr>
                  </p:pic>
                </p:oleObj>
              </mc:Fallback>
            </mc:AlternateContent>
          </a:graphicData>
        </a:graphic>
      </p:graphicFrame>
      <p:grpSp>
        <p:nvGrpSpPr>
          <p:cNvPr id="5" name="组合 4"/>
          <p:cNvGrpSpPr/>
          <p:nvPr/>
        </p:nvGrpSpPr>
        <p:grpSpPr>
          <a:xfrm>
            <a:off x="3533775" y="2512492"/>
            <a:ext cx="5783517" cy="858837"/>
            <a:chOff x="3533775" y="2539120"/>
            <a:chExt cx="5783517" cy="858837"/>
          </a:xfrm>
        </p:grpSpPr>
        <p:graphicFrame>
          <p:nvGraphicFramePr>
            <p:cNvPr id="23" name="对象 22"/>
            <p:cNvGraphicFramePr>
              <a:graphicFrameLocks noChangeAspect="1"/>
            </p:cNvGraphicFramePr>
            <p:nvPr/>
          </p:nvGraphicFramePr>
          <p:xfrm>
            <a:off x="3533775" y="2539120"/>
            <a:ext cx="5124450" cy="858837"/>
          </p:xfrm>
          <a:graphic>
            <a:graphicData uri="http://schemas.openxmlformats.org/presentationml/2006/ole">
              <mc:AlternateContent xmlns:mc="http://schemas.openxmlformats.org/markup-compatibility/2006">
                <mc:Choice xmlns:v="urn:schemas-microsoft-com:vml" Requires="v">
                  <p:oleObj spid="_x0000_s5123" name="Equation" r:id="rId6" imgW="30480000" imgH="5181600" progId="Equation.DSMT4">
                    <p:embed/>
                  </p:oleObj>
                </mc:Choice>
                <mc:Fallback>
                  <p:oleObj name="Equation" r:id="rId6" imgW="30480000" imgH="5181600" progId="Equation.DSMT4">
                    <p:embed/>
                    <p:pic>
                      <p:nvPicPr>
                        <p:cNvPr id="0" name="对象 22"/>
                        <p:cNvPicPr>
                          <a:picLocks noChangeAspect="1" noChangeArrowheads="1"/>
                        </p:cNvPicPr>
                        <p:nvPr/>
                      </p:nvPicPr>
                      <p:blipFill>
                        <a:blip r:embed="rId7"/>
                        <a:srcRect/>
                        <a:stretch>
                          <a:fillRect/>
                        </a:stretch>
                      </p:blipFill>
                      <p:spPr bwMode="auto">
                        <a:xfrm>
                          <a:off x="3533775" y="2539120"/>
                          <a:ext cx="5124450" cy="858837"/>
                        </a:xfrm>
                        <a:prstGeom prst="rect">
                          <a:avLst/>
                        </a:prstGeom>
                        <a:noFill/>
                      </p:spPr>
                    </p:pic>
                  </p:oleObj>
                </mc:Fallback>
              </mc:AlternateContent>
            </a:graphicData>
          </a:graphic>
        </p:graphicFrame>
        <p:sp>
          <p:nvSpPr>
            <p:cNvPr id="4" name="文本框 3"/>
            <p:cNvSpPr txBox="1"/>
            <p:nvPr/>
          </p:nvSpPr>
          <p:spPr>
            <a:xfrm>
              <a:off x="8847130" y="2874737"/>
              <a:ext cx="470162" cy="52322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sym typeface="Wingdings 2" panose="05020102010507070707" pitchFamily="18" charset="2"/>
                </a:rPr>
                <a:t></a:t>
              </a:r>
              <a:endParaRPr lang="zh-CN" altLang="en-US" sz="2800" dirty="0"/>
            </a:p>
          </p:txBody>
        </p:sp>
      </p:grpSp>
      <p:sp>
        <p:nvSpPr>
          <p:cNvPr id="14" name="矩形 13"/>
          <p:cNvSpPr/>
          <p:nvPr/>
        </p:nvSpPr>
        <p:spPr>
          <a:xfrm>
            <a:off x="4100842" y="2564722"/>
            <a:ext cx="1421068" cy="5053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937000" y="4154483"/>
            <a:ext cx="5380292" cy="858838"/>
            <a:chOff x="3994150" y="3912348"/>
            <a:chExt cx="5380292" cy="858838"/>
          </a:xfrm>
        </p:grpSpPr>
        <p:graphicFrame>
          <p:nvGraphicFramePr>
            <p:cNvPr id="10" name="对象 9"/>
            <p:cNvGraphicFramePr>
              <a:graphicFrameLocks noChangeAspect="1"/>
            </p:cNvGraphicFramePr>
            <p:nvPr/>
          </p:nvGraphicFramePr>
          <p:xfrm>
            <a:off x="3994150" y="3912348"/>
            <a:ext cx="4203700" cy="858838"/>
          </p:xfrm>
          <a:graphic>
            <a:graphicData uri="http://schemas.openxmlformats.org/presentationml/2006/ole">
              <mc:AlternateContent xmlns:mc="http://schemas.openxmlformats.org/markup-compatibility/2006">
                <mc:Choice xmlns:v="urn:schemas-microsoft-com:vml" Requires="v">
                  <p:oleObj spid="_x0000_s5124" name="Equation" r:id="rId8" imgW="24993600" imgH="5181600" progId="Equation.DSMT4">
                    <p:embed/>
                  </p:oleObj>
                </mc:Choice>
                <mc:Fallback>
                  <p:oleObj name="Equation" r:id="rId8" imgW="24993600" imgH="5181600" progId="Equation.DSMT4">
                    <p:embed/>
                    <p:pic>
                      <p:nvPicPr>
                        <p:cNvPr id="0" name="对象 22"/>
                        <p:cNvPicPr>
                          <a:picLocks noChangeAspect="1" noChangeArrowheads="1"/>
                        </p:cNvPicPr>
                        <p:nvPr/>
                      </p:nvPicPr>
                      <p:blipFill>
                        <a:blip r:embed="rId9"/>
                        <a:srcRect/>
                        <a:stretch>
                          <a:fillRect/>
                        </a:stretch>
                      </p:blipFill>
                      <p:spPr bwMode="auto">
                        <a:xfrm>
                          <a:off x="3994150" y="3912348"/>
                          <a:ext cx="4203700" cy="858838"/>
                        </a:xfrm>
                        <a:prstGeom prst="rect">
                          <a:avLst/>
                        </a:prstGeom>
                        <a:noFill/>
                      </p:spPr>
                    </p:pic>
                  </p:oleObj>
                </mc:Fallback>
              </mc:AlternateContent>
            </a:graphicData>
          </a:graphic>
        </p:graphicFrame>
        <p:sp>
          <p:nvSpPr>
            <p:cNvPr id="11" name="文本框 10"/>
            <p:cNvSpPr txBox="1"/>
            <p:nvPr/>
          </p:nvSpPr>
          <p:spPr>
            <a:xfrm>
              <a:off x="8930558" y="4247966"/>
              <a:ext cx="443884" cy="523220"/>
            </a:xfrm>
            <a:prstGeom prst="rect">
              <a:avLst/>
            </a:prstGeom>
            <a:noFill/>
          </p:spPr>
          <p:txBody>
            <a:bodyPr wrap="square" rtlCol="0">
              <a:spAutoFit/>
            </a:bodyPr>
            <a:lstStyle/>
            <a:p>
              <a:r>
                <a:rPr lang="zh-CN" altLang="en-US" sz="2800" dirty="0">
                  <a:solidFill>
                    <a:schemeClr val="bg1"/>
                  </a:solidFill>
                  <a:latin typeface="Arial" panose="020B0604020202020204" pitchFamily="34" charset="0"/>
                  <a:sym typeface="Wingdings 2" panose="05020102010507070707" pitchFamily="18" charset="2"/>
                </a:rPr>
                <a:t></a:t>
              </a:r>
              <a:endParaRPr lang="zh-CN" altLang="en-US" sz="2800" dirty="0"/>
            </a:p>
          </p:txBody>
        </p:sp>
      </p:grpSp>
      <p:sp>
        <p:nvSpPr>
          <p:cNvPr id="15" name="矩形 14"/>
          <p:cNvSpPr/>
          <p:nvPr/>
        </p:nvSpPr>
        <p:spPr>
          <a:xfrm>
            <a:off x="4501816" y="4270169"/>
            <a:ext cx="460801" cy="34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45315" y="5370670"/>
            <a:ext cx="10317678" cy="462144"/>
            <a:chOff x="345315" y="5166479"/>
            <a:chExt cx="10317678" cy="462144"/>
          </a:xfrm>
        </p:grpSpPr>
        <p:sp>
          <p:nvSpPr>
            <p:cNvPr id="21" name="文本框 20"/>
            <p:cNvSpPr txBox="1"/>
            <p:nvPr/>
          </p:nvSpPr>
          <p:spPr>
            <a:xfrm>
              <a:off x="345315" y="5166479"/>
              <a:ext cx="10317678" cy="461665"/>
            </a:xfrm>
            <a:prstGeom prst="rect">
              <a:avLst/>
            </a:prstGeom>
            <a:noFill/>
          </p:spPr>
          <p:txBody>
            <a:bodyPr wrap="square" rtlCol="0">
              <a:spAutoFit/>
            </a:bodyPr>
            <a:lstStyle/>
            <a:p>
              <a:pPr algn="just"/>
              <a:r>
                <a:rPr lang="zh-CN" altLang="en-US" sz="2400" dirty="0">
                  <a:solidFill>
                    <a:schemeClr val="bg1"/>
                  </a:solidFill>
                  <a:latin typeface="Arial" panose="020B0604020202020204" pitchFamily="34" charset="0"/>
                </a:rPr>
                <a:t>于是我们可以将</a:t>
              </a:r>
              <a:r>
                <a:rPr lang="en-US" altLang="zh-CN" sz="2400" dirty="0">
                  <a:solidFill>
                    <a:schemeClr val="bg1"/>
                  </a:solidFill>
                  <a:latin typeface="Arial" panose="020B0604020202020204" pitchFamily="34" charset="0"/>
                </a:rPr>
                <a:t>e</a:t>
              </a:r>
              <a:r>
                <a:rPr lang="zh-CN" altLang="en-US" sz="2400" dirty="0">
                  <a:solidFill>
                    <a:schemeClr val="bg1"/>
                  </a:solidFill>
                  <a:latin typeface="Arial" panose="020B0604020202020204" pitchFamily="34" charset="0"/>
                </a:rPr>
                <a:t>和</a:t>
              </a:r>
              <a:r>
                <a:rPr lang="en-US" altLang="zh-CN" sz="2400" dirty="0">
                  <a:solidFill>
                    <a:schemeClr val="bg1"/>
                  </a:solidFill>
                  <a:latin typeface="Arial" panose="020B0604020202020204" pitchFamily="34" charset="0"/>
                </a:rPr>
                <a:t>d</a:t>
              </a:r>
              <a:r>
                <a:rPr lang="zh-CN" altLang="en-US" sz="2400" dirty="0">
                  <a:solidFill>
                    <a:schemeClr val="bg1"/>
                  </a:solidFill>
                  <a:latin typeface="Arial" panose="020B0604020202020204" pitchFamily="34" charset="0"/>
                </a:rPr>
                <a:t>的关系表示成这种形式：                    ，即私钥 </a:t>
              </a:r>
              <a:endParaRPr lang="en-US" altLang="zh-CN" sz="2400" dirty="0">
                <a:solidFill>
                  <a:schemeClr val="bg1"/>
                </a:solidFill>
                <a:latin typeface="Arial" panose="020B0604020202020204" pitchFamily="34" charset="0"/>
              </a:endParaRPr>
            </a:p>
          </p:txBody>
        </p:sp>
        <p:graphicFrame>
          <p:nvGraphicFramePr>
            <p:cNvPr id="16" name="对象 15"/>
            <p:cNvGraphicFramePr>
              <a:graphicFrameLocks noChangeAspect="1"/>
            </p:cNvGraphicFramePr>
            <p:nvPr/>
          </p:nvGraphicFramePr>
          <p:xfrm>
            <a:off x="6402388" y="5214286"/>
            <a:ext cx="1854200" cy="414337"/>
          </p:xfrm>
          <a:graphic>
            <a:graphicData uri="http://schemas.openxmlformats.org/presentationml/2006/ole">
              <mc:AlternateContent xmlns:mc="http://schemas.openxmlformats.org/markup-compatibility/2006">
                <mc:Choice xmlns:v="urn:schemas-microsoft-com:vml" Requires="v">
                  <p:oleObj spid="_x0000_s5125" name="Equation" r:id="rId10" imgW="23469600" imgH="5181600" progId="Equation.DSMT4">
                    <p:embed/>
                  </p:oleObj>
                </mc:Choice>
                <mc:Fallback>
                  <p:oleObj name="Equation" r:id="rId10" imgW="23469600" imgH="5181600" progId="Equation.DSMT4">
                    <p:embed/>
                    <p:pic>
                      <p:nvPicPr>
                        <p:cNvPr id="0" name="对象 31"/>
                        <p:cNvPicPr>
                          <a:picLocks noChangeAspect="1" noChangeArrowheads="1"/>
                        </p:cNvPicPr>
                        <p:nvPr/>
                      </p:nvPicPr>
                      <p:blipFill>
                        <a:blip r:embed="rId11"/>
                        <a:srcRect/>
                        <a:stretch>
                          <a:fillRect/>
                        </a:stretch>
                      </p:blipFill>
                      <p:spPr bwMode="auto">
                        <a:xfrm>
                          <a:off x="6402388" y="5214286"/>
                          <a:ext cx="1854200" cy="414337"/>
                        </a:xfrm>
                        <a:prstGeom prst="rect">
                          <a:avLst/>
                        </a:prstGeom>
                        <a:noFill/>
                      </p:spPr>
                    </p:pic>
                  </p:oleObj>
                </mc:Fallback>
              </mc:AlternateContent>
            </a:graphicData>
          </a:graphic>
        </p:graphicFrame>
      </p:grpSp>
      <p:graphicFrame>
        <p:nvGraphicFramePr>
          <p:cNvPr id="19" name="对象 18"/>
          <p:cNvGraphicFramePr>
            <a:graphicFrameLocks noChangeAspect="1"/>
          </p:cNvGraphicFramePr>
          <p:nvPr/>
        </p:nvGraphicFramePr>
        <p:xfrm>
          <a:off x="9498692" y="5147058"/>
          <a:ext cx="2042277" cy="962156"/>
        </p:xfrm>
        <a:graphic>
          <a:graphicData uri="http://schemas.openxmlformats.org/presentationml/2006/ole">
            <mc:AlternateContent xmlns:mc="http://schemas.openxmlformats.org/markup-compatibility/2006">
              <mc:Choice xmlns:v="urn:schemas-microsoft-com:vml" Requires="v">
                <p:oleObj spid="_x0000_s5126" name="Equation" r:id="rId12" imgW="22250400" imgH="10363200" progId="Equation.DSMT4">
                  <p:embed/>
                </p:oleObj>
              </mc:Choice>
              <mc:Fallback>
                <p:oleObj name="Equation" r:id="rId12" imgW="22250400" imgH="10363200" progId="Equation.DSMT4">
                  <p:embed/>
                  <p:pic>
                    <p:nvPicPr>
                      <p:cNvPr id="0" name="对象 15"/>
                      <p:cNvPicPr>
                        <a:picLocks noChangeAspect="1" noChangeArrowheads="1"/>
                      </p:cNvPicPr>
                      <p:nvPr/>
                    </p:nvPicPr>
                    <p:blipFill>
                      <a:blip r:embed="rId13"/>
                      <a:srcRect/>
                      <a:stretch>
                        <a:fillRect/>
                      </a:stretch>
                    </p:blipFill>
                    <p:spPr bwMode="auto">
                      <a:xfrm>
                        <a:off x="9498692" y="5147058"/>
                        <a:ext cx="2042277" cy="962156"/>
                      </a:xfrm>
                      <a:prstGeom prst="rect">
                        <a:avLst/>
                      </a:prstGeom>
                      <a:noFill/>
                    </p:spPr>
                  </p:pic>
                </p:oleObj>
              </mc:Fallback>
            </mc:AlternateContent>
          </a:graphicData>
        </a:graphic>
      </p:graphicFrame>
      <p:sp>
        <p:nvSpPr>
          <p:cNvPr id="18" name="文本框 17"/>
          <p:cNvSpPr txBox="1"/>
          <p:nvPr/>
        </p:nvSpPr>
        <p:spPr>
          <a:xfrm>
            <a:off x="735021" y="3599528"/>
            <a:ext cx="7882169" cy="461665"/>
          </a:xfrm>
          <a:prstGeom prst="rect">
            <a:avLst/>
          </a:prstGeom>
          <a:noFill/>
        </p:spPr>
        <p:txBody>
          <a:bodyPr wrap="square" rtlCol="0">
            <a:spAutoFit/>
          </a:bodyPr>
          <a:lstStyle/>
          <a:p>
            <a:r>
              <a:rPr lang="zh-CN" altLang="en-US" sz="2400" dirty="0">
                <a:solidFill>
                  <a:schemeClr val="bg1"/>
                </a:solidFill>
                <a:latin typeface="Arial" panose="020B0604020202020204" pitchFamily="34" charset="0"/>
              </a:rPr>
              <a:t>对比公式</a:t>
            </a:r>
            <a:r>
              <a:rPr lang="zh-CN" altLang="en-US" sz="2400" dirty="0">
                <a:solidFill>
                  <a:schemeClr val="bg1"/>
                </a:solidFill>
                <a:latin typeface="Arial" panose="020B0604020202020204" pitchFamily="34" charset="0"/>
                <a:sym typeface="Wingdings 2" panose="05020102010507070707" pitchFamily="18" charset="2"/>
              </a:rPr>
              <a:t>，我们不难发现两公式的指数部分是相同的：</a:t>
            </a:r>
            <a:endParaRPr lang="en-US" altLang="zh-CN" sz="2400" dirty="0">
              <a:solidFill>
                <a:schemeClr val="bg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1000"/>
                                        <p:tgtEl>
                                          <p:spTgt spid="9"/>
                                        </p:tgtEl>
                                      </p:cBhvr>
                                    </p:animEffect>
                                    <p:anim calcmode="lin" valueType="num">
                                      <p:cBhvr>
                                        <p:cTn id="62" dur="1000" fill="hold"/>
                                        <p:tgtEl>
                                          <p:spTgt spid="9"/>
                                        </p:tgtEl>
                                        <p:attrNameLst>
                                          <p:attrName>ppt_x</p:attrName>
                                        </p:attrNameLst>
                                      </p:cBhvr>
                                      <p:tavLst>
                                        <p:tav tm="0">
                                          <p:val>
                                            <p:strVal val="#ppt_x"/>
                                          </p:val>
                                        </p:tav>
                                        <p:tav tm="100000">
                                          <p:val>
                                            <p:strVal val="#ppt_x"/>
                                          </p:val>
                                        </p:tav>
                                      </p:tavLst>
                                    </p:anim>
                                    <p:anim calcmode="lin" valueType="num">
                                      <p:cBhvr>
                                        <p:cTn id="6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1000"/>
                                        <p:tgtEl>
                                          <p:spTgt spid="19"/>
                                        </p:tgtEl>
                                      </p:cBhvr>
                                    </p:animEffect>
                                    <p:anim calcmode="lin" valueType="num">
                                      <p:cBhvr>
                                        <p:cTn id="69" dur="1000" fill="hold"/>
                                        <p:tgtEl>
                                          <p:spTgt spid="19"/>
                                        </p:tgtEl>
                                        <p:attrNameLst>
                                          <p:attrName>ppt_x</p:attrName>
                                        </p:attrNameLst>
                                      </p:cBhvr>
                                      <p:tavLst>
                                        <p:tav tm="0">
                                          <p:val>
                                            <p:strVal val="#ppt_x"/>
                                          </p:val>
                                        </p:tav>
                                        <p:tav tm="100000">
                                          <p:val>
                                            <p:strVal val="#ppt_x"/>
                                          </p:val>
                                        </p:tav>
                                      </p:tavLst>
                                    </p:anim>
                                    <p:anim calcmode="lin" valueType="num">
                                      <p:cBhvr>
                                        <p:cTn id="7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7" grpId="0"/>
      <p:bldP spid="14" grpId="0" animBg="1"/>
      <p:bldP spid="15"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4"/>
          <a:stretch>
            <a:fillRect/>
          </a:stretch>
        </p:blipFill>
        <p:spPr>
          <a:xfrm>
            <a:off x="742950" y="821055"/>
            <a:ext cx="10252075" cy="4582160"/>
          </a:xfrm>
          <a:prstGeom prst="rect">
            <a:avLst/>
          </a:prstGeom>
        </p:spPr>
      </p:pic>
      <p:sp>
        <p:nvSpPr>
          <p:cNvPr id="4" name="文本框 3"/>
          <p:cNvSpPr txBox="1"/>
          <p:nvPr/>
        </p:nvSpPr>
        <p:spPr>
          <a:xfrm>
            <a:off x="593725" y="5644515"/>
            <a:ext cx="11148695" cy="829945"/>
          </a:xfrm>
          <a:prstGeom prst="rect">
            <a:avLst/>
          </a:prstGeom>
          <a:noFill/>
        </p:spPr>
        <p:txBody>
          <a:bodyPr wrap="square" rtlCol="0" anchor="t">
            <a:spAutoFit/>
          </a:bodyPr>
          <a:lstStyle/>
          <a:p>
            <a:r>
              <a:rPr lang="zh-CN" altLang="en-US" sz="2400" dirty="0">
                <a:solidFill>
                  <a:schemeClr val="bg1"/>
                </a:solidFill>
                <a:latin typeface="Arial" panose="020B0604020202020204" pitchFamily="34" charset="0"/>
                <a:sym typeface="+mn-ea"/>
              </a:rPr>
              <a:t>即使采用最前沿的分布式算法，花了</a:t>
            </a:r>
            <a:r>
              <a:rPr lang="en-US" altLang="zh-CN" sz="2400" dirty="0">
                <a:solidFill>
                  <a:schemeClr val="bg1"/>
                </a:solidFill>
                <a:latin typeface="Arial" panose="020B0604020202020204" pitchFamily="34" charset="0"/>
                <a:sym typeface="+mn-ea"/>
              </a:rPr>
              <a:t>2700</a:t>
            </a:r>
            <a:r>
              <a:rPr lang="zh-CN" altLang="en-US" sz="2400" dirty="0">
                <a:solidFill>
                  <a:schemeClr val="bg1"/>
                </a:solidFill>
                <a:latin typeface="Arial" panose="020B0604020202020204" pitchFamily="34" charset="0"/>
                <a:sym typeface="+mn-ea"/>
              </a:rPr>
              <a:t>个</a:t>
            </a:r>
            <a:r>
              <a:rPr lang="en-US" altLang="zh-CN" sz="2400" dirty="0">
                <a:solidFill>
                  <a:schemeClr val="bg1"/>
                </a:solidFill>
                <a:latin typeface="Arial" panose="020B0604020202020204" pitchFamily="34" charset="0"/>
                <a:sym typeface="+mn-ea"/>
              </a:rPr>
              <a:t>cpu</a:t>
            </a:r>
            <a:r>
              <a:rPr lang="zh-CN" altLang="en-US" sz="2400" dirty="0">
                <a:solidFill>
                  <a:schemeClr val="bg1"/>
                </a:solidFill>
                <a:latin typeface="Arial" panose="020B0604020202020204" pitchFamily="34" charset="0"/>
                <a:sym typeface="+mn-ea"/>
              </a:rPr>
              <a:t>年才成功分解了一个</a:t>
            </a:r>
            <a:r>
              <a:rPr lang="en-US" altLang="zh-CN" sz="2400" dirty="0">
                <a:solidFill>
                  <a:schemeClr val="bg1"/>
                </a:solidFill>
                <a:latin typeface="Arial" panose="020B0604020202020204" pitchFamily="34" charset="0"/>
                <a:sym typeface="+mn-ea"/>
              </a:rPr>
              <a:t>829</a:t>
            </a:r>
            <a:r>
              <a:rPr lang="zh-CN" altLang="en-US" sz="2400" dirty="0">
                <a:solidFill>
                  <a:schemeClr val="bg1"/>
                </a:solidFill>
                <a:latin typeface="Arial" panose="020B0604020202020204" pitchFamily="34" charset="0"/>
                <a:sym typeface="+mn-ea"/>
              </a:rPr>
              <a:t>位的数字，因此对于大数来说φ(</a:t>
            </a:r>
            <a:r>
              <a:rPr lang="en-US" altLang="zh-CN" sz="2400" dirty="0">
                <a:solidFill>
                  <a:schemeClr val="bg1"/>
                </a:solidFill>
                <a:latin typeface="Arial" panose="020B0604020202020204" pitchFamily="34" charset="0"/>
                <a:sym typeface="+mn-ea"/>
              </a:rPr>
              <a:t>n</a:t>
            </a:r>
            <a:r>
              <a:rPr lang="zh-CN" altLang="en-US" sz="2400" dirty="0">
                <a:solidFill>
                  <a:schemeClr val="bg1"/>
                </a:solidFill>
                <a:latin typeface="Arial" panose="020B0604020202020204" pitchFamily="34" charset="0"/>
                <a:sym typeface="+mn-ea"/>
              </a:rPr>
              <a:t>)的求解可以看作计算上不可行的</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556895" y="3519805"/>
          <a:ext cx="5951855" cy="767715"/>
        </p:xfrm>
        <a:graphic>
          <a:graphicData uri="http://schemas.openxmlformats.org/presentationml/2006/ole">
            <mc:AlternateContent xmlns:mc="http://schemas.openxmlformats.org/markup-compatibility/2006">
              <mc:Choice xmlns:v="urn:schemas-microsoft-com:vml" Requires="v">
                <p:oleObj spid="_x0000_s6146" name="Equation" r:id="rId4" imgW="36576000" imgH="5181600" progId="Equation.DSMT4">
                  <p:embed/>
                </p:oleObj>
              </mc:Choice>
              <mc:Fallback>
                <p:oleObj name="Equation" r:id="rId4" imgW="36576000" imgH="5181600" progId="Equation.DSMT4">
                  <p:embed/>
                  <p:pic>
                    <p:nvPicPr>
                      <p:cNvPr id="0" name="对象 59"/>
                      <p:cNvPicPr>
                        <a:picLocks noChangeAspect="1" noChangeArrowheads="1"/>
                      </p:cNvPicPr>
                      <p:nvPr/>
                    </p:nvPicPr>
                    <p:blipFill>
                      <a:blip r:embed="rId5"/>
                      <a:srcRect/>
                      <a:stretch>
                        <a:fillRect/>
                      </a:stretch>
                    </p:blipFill>
                    <p:spPr bwMode="auto">
                      <a:xfrm>
                        <a:off x="556895" y="3519805"/>
                        <a:ext cx="5951855" cy="767715"/>
                      </a:xfrm>
                      <a:prstGeom prst="rect">
                        <a:avLst/>
                      </a:prstGeom>
                      <a:noFill/>
                    </p:spPr>
                  </p:pic>
                </p:oleObj>
              </mc:Fallback>
            </mc:AlternateContent>
          </a:graphicData>
        </a:graphic>
      </p:graphicFrame>
      <p:graphicFrame>
        <p:nvGraphicFramePr>
          <p:cNvPr id="5" name="对象 4"/>
          <p:cNvGraphicFramePr>
            <a:graphicFrameLocks noChangeAspect="1"/>
          </p:cNvGraphicFramePr>
          <p:nvPr/>
        </p:nvGraphicFramePr>
        <p:xfrm>
          <a:off x="556895" y="1986280"/>
          <a:ext cx="3366135" cy="777875"/>
        </p:xfrm>
        <a:graphic>
          <a:graphicData uri="http://schemas.openxmlformats.org/presentationml/2006/ole">
            <mc:AlternateContent xmlns:mc="http://schemas.openxmlformats.org/markup-compatibility/2006">
              <mc:Choice xmlns:v="urn:schemas-microsoft-com:vml" Requires="v">
                <p:oleObj spid="_x0000_s6147" name="Equation" r:id="rId6" imgW="20421600" imgH="5181600" progId="Equation.DSMT4">
                  <p:embed/>
                </p:oleObj>
              </mc:Choice>
              <mc:Fallback>
                <p:oleObj name="Equation" r:id="rId6" imgW="20421600" imgH="5181600" progId="Equation.DSMT4">
                  <p:embed/>
                  <p:pic>
                    <p:nvPicPr>
                      <p:cNvPr id="0" name="对象 3"/>
                      <p:cNvPicPr>
                        <a:picLocks noChangeAspect="1" noChangeArrowheads="1"/>
                      </p:cNvPicPr>
                      <p:nvPr/>
                    </p:nvPicPr>
                    <p:blipFill>
                      <a:blip r:embed="rId7"/>
                      <a:srcRect/>
                      <a:stretch>
                        <a:fillRect/>
                      </a:stretch>
                    </p:blipFill>
                    <p:spPr bwMode="auto">
                      <a:xfrm>
                        <a:off x="556895" y="1986280"/>
                        <a:ext cx="3366135" cy="777875"/>
                      </a:xfrm>
                      <a:prstGeom prst="rect">
                        <a:avLst/>
                      </a:prstGeom>
                      <a:noFill/>
                    </p:spPr>
                  </p:pic>
                </p:oleObj>
              </mc:Fallback>
            </mc:AlternateContent>
          </a:graphicData>
        </a:graphic>
      </p:graphicFrame>
      <p:sp>
        <p:nvSpPr>
          <p:cNvPr id="8" name="文本框 7"/>
          <p:cNvSpPr txBox="1"/>
          <p:nvPr/>
        </p:nvSpPr>
        <p:spPr>
          <a:xfrm>
            <a:off x="556895" y="403225"/>
            <a:ext cx="2884170" cy="521970"/>
          </a:xfrm>
          <a:prstGeom prst="rect">
            <a:avLst/>
          </a:prstGeom>
          <a:noFill/>
        </p:spPr>
        <p:txBody>
          <a:bodyPr wrap="square" rtlCol="0" anchor="t">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欧拉函数的特性</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nvGraphicFramePr>
        <p:xfrm>
          <a:off x="2699385" y="2382520"/>
          <a:ext cx="1346200" cy="612775"/>
        </p:xfrm>
        <a:graphic>
          <a:graphicData uri="http://schemas.openxmlformats.org/presentationml/2006/ole">
            <mc:AlternateContent xmlns:mc="http://schemas.openxmlformats.org/markup-compatibility/2006">
              <mc:Choice xmlns:v="urn:schemas-microsoft-com:vml" Requires="v">
                <p:oleObj spid="_x0000_s7170" name="Equation" r:id="rId4" imgW="8534400" imgH="4267200" progId="Equation.DSMT4">
                  <p:embed/>
                </p:oleObj>
              </mc:Choice>
              <mc:Fallback>
                <p:oleObj name="Equation" r:id="rId4" imgW="8534400" imgH="4267200" progId="Equation.DSMT4">
                  <p:embed/>
                  <p:pic>
                    <p:nvPicPr>
                      <p:cNvPr id="0" name="对象 3"/>
                      <p:cNvPicPr>
                        <a:picLocks noChangeAspect="1" noChangeArrowheads="1"/>
                      </p:cNvPicPr>
                      <p:nvPr/>
                    </p:nvPicPr>
                    <p:blipFill>
                      <a:blip r:embed="rId5"/>
                      <a:srcRect/>
                      <a:stretch>
                        <a:fillRect/>
                      </a:stretch>
                    </p:blipFill>
                    <p:spPr bwMode="auto">
                      <a:xfrm>
                        <a:off x="2699385" y="2382520"/>
                        <a:ext cx="1346200" cy="612775"/>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2699209" y="3168095"/>
          <a:ext cx="4808537" cy="962025"/>
        </p:xfrm>
        <a:graphic>
          <a:graphicData uri="http://schemas.openxmlformats.org/presentationml/2006/ole">
            <mc:AlternateContent xmlns:mc="http://schemas.openxmlformats.org/markup-compatibility/2006">
              <mc:Choice xmlns:v="urn:schemas-microsoft-com:vml" Requires="v">
                <p:oleObj spid="_x0000_s7171" name="Equation" r:id="rId6" imgW="52425600" imgH="10363200" progId="Equation.DSMT4">
                  <p:embed/>
                </p:oleObj>
              </mc:Choice>
              <mc:Fallback>
                <p:oleObj name="Equation" r:id="rId6" imgW="52425600" imgH="10363200" progId="Equation.DSMT4">
                  <p:embed/>
                  <p:pic>
                    <p:nvPicPr>
                      <p:cNvPr id="0" name="对象 18"/>
                      <p:cNvPicPr>
                        <a:picLocks noChangeAspect="1" noChangeArrowheads="1"/>
                      </p:cNvPicPr>
                      <p:nvPr/>
                    </p:nvPicPr>
                    <p:blipFill>
                      <a:blip r:embed="rId7"/>
                      <a:srcRect/>
                      <a:stretch>
                        <a:fillRect/>
                      </a:stretch>
                    </p:blipFill>
                    <p:spPr bwMode="auto">
                      <a:xfrm>
                        <a:off x="2699209" y="3168095"/>
                        <a:ext cx="4808537" cy="962025"/>
                      </a:xfrm>
                      <a:prstGeom prst="rect">
                        <a:avLst/>
                      </a:prstGeom>
                      <a:noFill/>
                    </p:spPr>
                  </p:pic>
                </p:oleObj>
              </mc:Fallback>
            </mc:AlternateContent>
          </a:graphicData>
        </a:graphic>
      </p:graphicFrame>
      <p:sp>
        <p:nvSpPr>
          <p:cNvPr id="6" name="文本框 5"/>
          <p:cNvSpPr txBox="1"/>
          <p:nvPr/>
        </p:nvSpPr>
        <p:spPr>
          <a:xfrm>
            <a:off x="4317099" y="2450621"/>
            <a:ext cx="7431195" cy="460375"/>
          </a:xfrm>
          <a:prstGeom prst="rect">
            <a:avLst/>
          </a:prstGeom>
          <a:noFill/>
        </p:spPr>
        <p:txBody>
          <a:bodyPr wrap="square" rtlCol="0" anchor="t">
            <a:spAutoFit/>
          </a:bodyPr>
          <a:lstStyle/>
          <a:p>
            <a:r>
              <a:rPr lang="en-US" altLang="zh-CN" sz="2000" dirty="0">
                <a:solidFill>
                  <a:schemeClr val="bg1"/>
                </a:solidFill>
                <a:latin typeface="Arial" panose="020B0604020202020204" pitchFamily="34" charset="0"/>
                <a:sym typeface="+mn-ea"/>
              </a:rPr>
              <a:t>  </a:t>
            </a:r>
            <a:r>
              <a:rPr lang="zh-CN" altLang="en-US" sz="2000" dirty="0">
                <a:solidFill>
                  <a:schemeClr val="bg1"/>
                </a:solidFill>
                <a:latin typeface="Arial" panose="020B0604020202020204" pitchFamily="34" charset="0"/>
                <a:sym typeface="+mn-ea"/>
              </a:rPr>
              <a:t>（</a:t>
            </a:r>
            <a:r>
              <a:rPr lang="zh-CN" altLang="en-US" sz="2400" dirty="0">
                <a:solidFill>
                  <a:schemeClr val="bg1"/>
                </a:solidFill>
                <a:latin typeface="Arial" panose="020B0604020202020204" pitchFamily="34" charset="0"/>
                <a:sym typeface="+mn-ea"/>
              </a:rPr>
              <a:t>小于φ(</a:t>
            </a:r>
            <a:r>
              <a:rPr lang="en-US" altLang="zh-CN" sz="2400" dirty="0">
                <a:solidFill>
                  <a:schemeClr val="bg1"/>
                </a:solidFill>
                <a:latin typeface="Arial" panose="020B0604020202020204" pitchFamily="34" charset="0"/>
                <a:sym typeface="+mn-ea"/>
              </a:rPr>
              <a:t>n</a:t>
            </a:r>
            <a:r>
              <a:rPr lang="zh-CN" altLang="en-US" sz="2400" dirty="0">
                <a:solidFill>
                  <a:schemeClr val="bg1"/>
                </a:solidFill>
                <a:latin typeface="Arial" panose="020B0604020202020204" pitchFamily="34" charset="0"/>
                <a:sym typeface="+mn-ea"/>
              </a:rPr>
              <a:t>)，并与φ(</a:t>
            </a:r>
            <a:r>
              <a:rPr lang="en-US" altLang="zh-CN" sz="2400" dirty="0">
                <a:solidFill>
                  <a:schemeClr val="bg1"/>
                </a:solidFill>
                <a:latin typeface="Arial" panose="020B0604020202020204" pitchFamily="34" charset="0"/>
                <a:sym typeface="+mn-ea"/>
              </a:rPr>
              <a:t>n</a:t>
            </a:r>
            <a:r>
              <a:rPr lang="zh-CN" altLang="en-US" sz="2400" dirty="0">
                <a:solidFill>
                  <a:schemeClr val="bg1"/>
                </a:solidFill>
                <a:latin typeface="Arial" panose="020B0604020202020204" pitchFamily="34" charset="0"/>
                <a:sym typeface="+mn-ea"/>
              </a:rPr>
              <a:t>)互质）</a:t>
            </a:r>
            <a:endParaRPr lang="en-US" altLang="zh-CN" sz="2400" dirty="0">
              <a:solidFill>
                <a:schemeClr val="bg1"/>
              </a:solidFill>
              <a:latin typeface="Arial" panose="020B0604020202020204" pitchFamily="34" charset="0"/>
              <a:sym typeface="+mn-ea"/>
            </a:endParaRPr>
          </a:p>
        </p:txBody>
      </p:sp>
      <p:grpSp>
        <p:nvGrpSpPr>
          <p:cNvPr id="20" name="组合 19"/>
          <p:cNvGrpSpPr/>
          <p:nvPr/>
        </p:nvGrpSpPr>
        <p:grpSpPr>
          <a:xfrm>
            <a:off x="2609215" y="372110"/>
            <a:ext cx="6652895" cy="1623060"/>
            <a:chOff x="2609056" y="372194"/>
            <a:chExt cx="6973888" cy="1839744"/>
          </a:xfrm>
        </p:grpSpPr>
        <p:cxnSp>
          <p:nvCxnSpPr>
            <p:cNvPr id="13" name="直接箭头连接符 12"/>
            <p:cNvCxnSpPr/>
            <p:nvPr/>
          </p:nvCxnSpPr>
          <p:spPr>
            <a:xfrm>
              <a:off x="7146525" y="1056442"/>
              <a:ext cx="0" cy="397256"/>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graphicFrame>
          <p:nvGraphicFramePr>
            <p:cNvPr id="2" name="对象 1"/>
            <p:cNvGraphicFramePr>
              <a:graphicFrameLocks noChangeAspect="1"/>
            </p:cNvGraphicFramePr>
            <p:nvPr/>
          </p:nvGraphicFramePr>
          <p:xfrm>
            <a:off x="2609056" y="1418188"/>
            <a:ext cx="6973888" cy="793750"/>
          </p:xfrm>
          <a:graphic>
            <a:graphicData uri="http://schemas.openxmlformats.org/presentationml/2006/ole">
              <mc:AlternateContent xmlns:mc="http://schemas.openxmlformats.org/markup-compatibility/2006">
                <mc:Choice xmlns:v="urn:schemas-microsoft-com:vml" Requires="v">
                  <p:oleObj spid="_x0000_s7172" name="Equation" r:id="rId8" imgW="41452800" imgH="5181600" progId="Equation.DSMT4">
                    <p:embed/>
                  </p:oleObj>
                </mc:Choice>
                <mc:Fallback>
                  <p:oleObj name="Equation" r:id="rId8" imgW="41452800" imgH="5181600" progId="Equation.DSMT4">
                    <p:embed/>
                    <p:pic>
                      <p:nvPicPr>
                        <p:cNvPr id="0" name="对象 4"/>
                        <p:cNvPicPr>
                          <a:picLocks noChangeAspect="1" noChangeArrowheads="1"/>
                        </p:cNvPicPr>
                        <p:nvPr/>
                      </p:nvPicPr>
                      <p:blipFill>
                        <a:blip r:embed="rId9"/>
                        <a:srcRect/>
                        <a:stretch>
                          <a:fillRect/>
                        </a:stretch>
                      </p:blipFill>
                      <p:spPr bwMode="auto">
                        <a:xfrm>
                          <a:off x="2609056" y="1418188"/>
                          <a:ext cx="6973888" cy="793750"/>
                        </a:xfrm>
                        <a:prstGeom prst="rect">
                          <a:avLst/>
                        </a:prstGeom>
                        <a:noFill/>
                      </p:spPr>
                    </p:pic>
                  </p:oleObj>
                </mc:Fallback>
              </mc:AlternateContent>
            </a:graphicData>
          </a:graphic>
        </p:graphicFrame>
        <p:cxnSp>
          <p:nvCxnSpPr>
            <p:cNvPr id="3" name="直接箭头连接符 2"/>
            <p:cNvCxnSpPr/>
            <p:nvPr/>
          </p:nvCxnSpPr>
          <p:spPr>
            <a:xfrm>
              <a:off x="3613212" y="1020932"/>
              <a:ext cx="0" cy="397256"/>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a:off x="4767309" y="1020932"/>
              <a:ext cx="0" cy="397256"/>
            </a:xfrm>
            <a:prstGeom prst="straightConnector1">
              <a:avLst/>
            </a:prstGeom>
            <a:ln w="38100">
              <a:solidFill>
                <a:schemeClr val="bg1"/>
              </a:solidFill>
              <a:tailEnd type="triangle"/>
            </a:ln>
          </p:spPr>
          <p:style>
            <a:lnRef idx="3">
              <a:schemeClr val="dk1"/>
            </a:lnRef>
            <a:fillRef idx="0">
              <a:schemeClr val="dk1"/>
            </a:fillRef>
            <a:effectRef idx="2">
              <a:schemeClr val="dk1"/>
            </a:effectRef>
            <a:fontRef idx="minor">
              <a:schemeClr val="tx1"/>
            </a:fontRef>
          </p:style>
        </p:cxnSp>
        <p:graphicFrame>
          <p:nvGraphicFramePr>
            <p:cNvPr id="16" name="对象 15"/>
            <p:cNvGraphicFramePr>
              <a:graphicFrameLocks noChangeAspect="1"/>
            </p:cNvGraphicFramePr>
            <p:nvPr/>
          </p:nvGraphicFramePr>
          <p:xfrm>
            <a:off x="3305237" y="372194"/>
            <a:ext cx="615950" cy="606425"/>
          </p:xfrm>
          <a:graphic>
            <a:graphicData uri="http://schemas.openxmlformats.org/presentationml/2006/ole">
              <mc:AlternateContent xmlns:mc="http://schemas.openxmlformats.org/markup-compatibility/2006">
                <mc:Choice xmlns:v="urn:schemas-microsoft-com:vml" Requires="v">
                  <p:oleObj spid="_x0000_s7173" name="Equation" r:id="rId10" imgW="3657600" imgH="3962400" progId="Equation.DSMT4">
                    <p:embed/>
                  </p:oleObj>
                </mc:Choice>
                <mc:Fallback>
                  <p:oleObj name="Equation" r:id="rId10" imgW="3657600" imgH="3962400" progId="Equation.DSMT4">
                    <p:embed/>
                    <p:pic>
                      <p:nvPicPr>
                        <p:cNvPr id="0" name="对象 6"/>
                        <p:cNvPicPr>
                          <a:picLocks noChangeAspect="1" noChangeArrowheads="1"/>
                        </p:cNvPicPr>
                        <p:nvPr/>
                      </p:nvPicPr>
                      <p:blipFill>
                        <a:blip r:embed="rId11"/>
                        <a:srcRect/>
                        <a:stretch>
                          <a:fillRect/>
                        </a:stretch>
                      </p:blipFill>
                      <p:spPr bwMode="auto">
                        <a:xfrm>
                          <a:off x="3305237" y="372194"/>
                          <a:ext cx="615950" cy="606425"/>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4557743" y="418006"/>
            <a:ext cx="565150" cy="606425"/>
          </p:xfrm>
          <a:graphic>
            <a:graphicData uri="http://schemas.openxmlformats.org/presentationml/2006/ole">
              <mc:AlternateContent xmlns:mc="http://schemas.openxmlformats.org/markup-compatibility/2006">
                <mc:Choice xmlns:v="urn:schemas-microsoft-com:vml" Requires="v">
                  <p:oleObj spid="_x0000_s7174" name="Equation" r:id="rId12" imgW="3352800" imgH="3962400" progId="Equation.DSMT4">
                    <p:embed/>
                  </p:oleObj>
                </mc:Choice>
                <mc:Fallback>
                  <p:oleObj name="Equation" r:id="rId12" imgW="3352800" imgH="3962400" progId="Equation.DSMT4">
                    <p:embed/>
                    <p:pic>
                      <p:nvPicPr>
                        <p:cNvPr id="0" name="对象 15"/>
                        <p:cNvPicPr>
                          <a:picLocks noChangeAspect="1" noChangeArrowheads="1"/>
                        </p:cNvPicPr>
                        <p:nvPr/>
                      </p:nvPicPr>
                      <p:blipFill>
                        <a:blip r:embed="rId13"/>
                        <a:srcRect/>
                        <a:stretch>
                          <a:fillRect/>
                        </a:stretch>
                      </p:blipFill>
                      <p:spPr bwMode="auto">
                        <a:xfrm>
                          <a:off x="4557743" y="418006"/>
                          <a:ext cx="565150" cy="606425"/>
                        </a:xfrm>
                        <a:prstGeom prst="rect">
                          <a:avLst/>
                        </a:prstGeom>
                        <a:noFill/>
                      </p:spPr>
                    </p:pic>
                  </p:oleObj>
                </mc:Fallback>
              </mc:AlternateContent>
            </a:graphicData>
          </a:graphic>
        </p:graphicFrame>
        <p:graphicFrame>
          <p:nvGraphicFramePr>
            <p:cNvPr id="18" name="对象 17"/>
            <p:cNvGraphicFramePr>
              <a:graphicFrameLocks noChangeAspect="1"/>
            </p:cNvGraphicFramePr>
            <p:nvPr/>
          </p:nvGraphicFramePr>
          <p:xfrm>
            <a:off x="6890143" y="558313"/>
            <a:ext cx="512763" cy="514350"/>
          </p:xfrm>
          <a:graphic>
            <a:graphicData uri="http://schemas.openxmlformats.org/presentationml/2006/ole">
              <mc:AlternateContent xmlns:mc="http://schemas.openxmlformats.org/markup-compatibility/2006">
                <mc:Choice xmlns:v="urn:schemas-microsoft-com:vml" Requires="v">
                  <p:oleObj spid="_x0000_s7175" name="Equation" r:id="rId14" imgW="3048000" imgH="3352800" progId="Equation.DSMT4">
                    <p:embed/>
                  </p:oleObj>
                </mc:Choice>
                <mc:Fallback>
                  <p:oleObj name="Equation" r:id="rId14" imgW="3048000" imgH="3352800" progId="Equation.DSMT4">
                    <p:embed/>
                    <p:pic>
                      <p:nvPicPr>
                        <p:cNvPr id="0" name="对象 16"/>
                        <p:cNvPicPr>
                          <a:picLocks noChangeAspect="1" noChangeArrowheads="1"/>
                        </p:cNvPicPr>
                        <p:nvPr/>
                      </p:nvPicPr>
                      <p:blipFill>
                        <a:blip r:embed="rId15"/>
                        <a:srcRect/>
                        <a:stretch>
                          <a:fillRect/>
                        </a:stretch>
                      </p:blipFill>
                      <p:spPr bwMode="auto">
                        <a:xfrm>
                          <a:off x="6890143" y="558313"/>
                          <a:ext cx="512763" cy="514350"/>
                        </a:xfrm>
                        <a:prstGeom prst="rect">
                          <a:avLst/>
                        </a:prstGeom>
                        <a:noFill/>
                      </p:spPr>
                    </p:pic>
                  </p:oleObj>
                </mc:Fallback>
              </mc:AlternateContent>
            </a:graphicData>
          </a:graphic>
        </p:graphicFrame>
      </p:grpSp>
      <p:sp>
        <p:nvSpPr>
          <p:cNvPr id="14" name="文本框 13"/>
          <p:cNvSpPr txBox="1"/>
          <p:nvPr/>
        </p:nvSpPr>
        <p:spPr>
          <a:xfrm>
            <a:off x="405130" y="4650740"/>
            <a:ext cx="11061065" cy="1198880"/>
          </a:xfrm>
          <a:prstGeom prst="rect">
            <a:avLst/>
          </a:prstGeom>
          <a:noFill/>
        </p:spPr>
        <p:txBody>
          <a:bodyPr wrap="square" rtlCol="0" anchor="t">
            <a:spAutoFit/>
          </a:bodyPr>
          <a:lstStyle/>
          <a:p>
            <a:pPr algn="l"/>
            <a:r>
              <a:rPr lang="zh-CN" altLang="en-US" sz="2400" dirty="0">
                <a:solidFill>
                  <a:schemeClr val="bg1"/>
                </a:solidFill>
                <a:latin typeface="Arial" panose="020B0604020202020204" pitchFamily="34" charset="0"/>
                <a:sym typeface="+mn-ea"/>
              </a:rPr>
              <a:t>破译者由于不知道</a:t>
            </a:r>
            <a:r>
              <a:rPr lang="en-US" altLang="zh-CN" sz="2400" dirty="0">
                <a:solidFill>
                  <a:schemeClr val="bg1"/>
                </a:solidFill>
                <a:latin typeface="Arial" panose="020B0604020202020204" pitchFamily="34" charset="0"/>
                <a:sym typeface="+mn-ea"/>
              </a:rPr>
              <a:t>q,p</a:t>
            </a:r>
            <a:r>
              <a:rPr lang="zh-CN" altLang="en-US" sz="2400" dirty="0">
                <a:solidFill>
                  <a:schemeClr val="bg1"/>
                </a:solidFill>
                <a:latin typeface="Arial" panose="020B0604020202020204" pitchFamily="34" charset="0"/>
                <a:sym typeface="+mn-ea"/>
              </a:rPr>
              <a:t>这两个关键的质因数，没办法求得φ(</a:t>
            </a:r>
            <a:r>
              <a:rPr lang="en-US" altLang="zh-CN" sz="2400" dirty="0">
                <a:solidFill>
                  <a:schemeClr val="bg1"/>
                </a:solidFill>
                <a:latin typeface="Arial" panose="020B0604020202020204" pitchFamily="34" charset="0"/>
                <a:sym typeface="+mn-ea"/>
              </a:rPr>
              <a:t>n</a:t>
            </a:r>
            <a:r>
              <a:rPr lang="zh-CN" altLang="en-US" sz="2400" dirty="0">
                <a:solidFill>
                  <a:schemeClr val="bg1"/>
                </a:solidFill>
                <a:latin typeface="Arial" panose="020B0604020202020204" pitchFamily="34" charset="0"/>
                <a:sym typeface="+mn-ea"/>
              </a:rPr>
              <a:t>)，因而无从破解私钥</a:t>
            </a:r>
            <a:r>
              <a:rPr lang="en-US" altLang="zh-CN" sz="2400" dirty="0">
                <a:solidFill>
                  <a:schemeClr val="bg1"/>
                </a:solidFill>
                <a:latin typeface="Arial" panose="020B0604020202020204" pitchFamily="34" charset="0"/>
                <a:sym typeface="+mn-ea"/>
              </a:rPr>
              <a:t>d</a:t>
            </a:r>
            <a:r>
              <a:rPr lang="zh-CN" altLang="en-US" sz="2400" dirty="0">
                <a:solidFill>
                  <a:schemeClr val="bg1"/>
                </a:solidFill>
                <a:latin typeface="Arial" panose="020B0604020202020204" pitchFamily="34" charset="0"/>
                <a:sym typeface="+mn-ea"/>
              </a:rPr>
              <a:t>，</a:t>
            </a:r>
            <a:r>
              <a:rPr lang="en-US" altLang="zh-CN" sz="2400" dirty="0">
                <a:solidFill>
                  <a:schemeClr val="bg1"/>
                </a:solidFill>
                <a:latin typeface="Arial" panose="020B0604020202020204" pitchFamily="34" charset="0"/>
                <a:sym typeface="+mn-ea"/>
              </a:rPr>
              <a:t>RSA</a:t>
            </a:r>
            <a:r>
              <a:rPr lang="zh-CN" altLang="en-US" sz="2400" dirty="0">
                <a:solidFill>
                  <a:schemeClr val="bg1"/>
                </a:solidFill>
                <a:latin typeface="Arial" panose="020B0604020202020204" pitchFamily="34" charset="0"/>
                <a:sym typeface="+mn-ea"/>
              </a:rPr>
              <a:t>算法正是利用这种信息不对等，让加密者可以快速构造出一个φ(</a:t>
            </a:r>
            <a:r>
              <a:rPr lang="en-US" altLang="zh-CN" sz="2400" dirty="0">
                <a:solidFill>
                  <a:schemeClr val="bg1"/>
                </a:solidFill>
                <a:latin typeface="Arial" panose="020B0604020202020204" pitchFamily="34" charset="0"/>
                <a:sym typeface="+mn-ea"/>
              </a:rPr>
              <a:t>n</a:t>
            </a:r>
            <a:r>
              <a:rPr lang="zh-CN" altLang="en-US" sz="2400" dirty="0">
                <a:solidFill>
                  <a:schemeClr val="bg1"/>
                </a:solidFill>
                <a:latin typeface="Arial" panose="020B0604020202020204" pitchFamily="34" charset="0"/>
                <a:sym typeface="+mn-ea"/>
              </a:rPr>
              <a:t>)，而其他人没办法在有限的时间内破解。</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29590" y="472440"/>
            <a:ext cx="3496310" cy="521970"/>
          </a:xfrm>
          <a:prstGeom prst="rect">
            <a:avLst/>
          </a:prstGeom>
          <a:noFill/>
        </p:spPr>
        <p:txBody>
          <a:bodyPr wrap="squar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RSA</a:t>
            </a:r>
            <a:r>
              <a:rPr lang="zh-CN" altLang="en-US" sz="2800" b="1" dirty="0">
                <a:solidFill>
                  <a:schemeClr val="bg1"/>
                </a:solidFill>
                <a:latin typeface="微软雅黑" panose="020B0503020204020204" pitchFamily="34" charset="-122"/>
                <a:ea typeface="微软雅黑" panose="020B0503020204020204" pitchFamily="34" charset="-122"/>
              </a:rPr>
              <a:t>加密和解密过程</a:t>
            </a:r>
          </a:p>
        </p:txBody>
      </p:sp>
      <p:pic>
        <p:nvPicPr>
          <p:cNvPr id="3" name="图片 2">
            <a:extLst>
              <a:ext uri="{FF2B5EF4-FFF2-40B4-BE49-F238E27FC236}">
                <a16:creationId xmlns:a16="http://schemas.microsoft.com/office/drawing/2014/main" id="{F7495022-845F-4606-8422-0736469E4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744" y="1118083"/>
            <a:ext cx="7832510" cy="526747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14071" y="2029792"/>
            <a:ext cx="8963857" cy="3046988"/>
          </a:xfrm>
          <a:prstGeom prst="rect">
            <a:avLst/>
          </a:prstGeom>
          <a:noFill/>
        </p:spPr>
        <p:txBody>
          <a:bodyPr wrap="square">
            <a:spAutoFit/>
          </a:bodyPr>
          <a:lstStyle/>
          <a:p>
            <a:r>
              <a:rPr lang="zh-CN" altLang="en-US" sz="3200" dirty="0">
                <a:solidFill>
                  <a:schemeClr val="bg1"/>
                </a:solidFill>
              </a:rPr>
              <a:t>     通过以上讲解我们不难发现</a:t>
            </a:r>
            <a:r>
              <a:rPr lang="en-US" altLang="zh-CN" sz="3200" dirty="0">
                <a:solidFill>
                  <a:schemeClr val="bg1"/>
                </a:solidFill>
              </a:rPr>
              <a:t>RSA</a:t>
            </a:r>
            <a:r>
              <a:rPr lang="zh-CN" altLang="en-US" sz="3200" dirty="0">
                <a:solidFill>
                  <a:schemeClr val="bg1"/>
                </a:solidFill>
              </a:rPr>
              <a:t>算法的安全性取决于对模数</a:t>
            </a:r>
            <a:r>
              <a:rPr lang="en-US" altLang="zh-CN" sz="3200" dirty="0">
                <a:solidFill>
                  <a:schemeClr val="bg1"/>
                </a:solidFill>
              </a:rPr>
              <a:t>N</a:t>
            </a:r>
            <a:r>
              <a:rPr lang="zh-CN" altLang="en-US" sz="3200" dirty="0">
                <a:solidFill>
                  <a:schemeClr val="bg1"/>
                </a:solidFill>
              </a:rPr>
              <a:t>的分解的困难性，所以我们在使用</a:t>
            </a:r>
            <a:r>
              <a:rPr lang="en-US" altLang="zh-CN" sz="3200" dirty="0">
                <a:solidFill>
                  <a:schemeClr val="bg1"/>
                </a:solidFill>
              </a:rPr>
              <a:t>RSA</a:t>
            </a:r>
            <a:r>
              <a:rPr lang="zh-CN" altLang="en-US" sz="3200" dirty="0">
                <a:solidFill>
                  <a:schemeClr val="bg1"/>
                </a:solidFill>
              </a:rPr>
              <a:t>加密时，必须选取足够长的密钥，当前电子贸易协议中要求</a:t>
            </a:r>
            <a:r>
              <a:rPr lang="en-US" altLang="zh-CN" sz="3200" dirty="0">
                <a:solidFill>
                  <a:schemeClr val="bg1"/>
                </a:solidFill>
              </a:rPr>
              <a:t>CA</a:t>
            </a:r>
            <a:r>
              <a:rPr lang="zh-CN" altLang="en-US" sz="3200" dirty="0">
                <a:solidFill>
                  <a:schemeClr val="bg1"/>
                </a:solidFill>
              </a:rPr>
              <a:t>采用的是</a:t>
            </a:r>
            <a:r>
              <a:rPr lang="en-US" altLang="zh-CN" sz="3200" dirty="0">
                <a:solidFill>
                  <a:schemeClr val="bg1"/>
                </a:solidFill>
              </a:rPr>
              <a:t>2048</a:t>
            </a:r>
            <a:r>
              <a:rPr lang="zh-CN" altLang="en-US" sz="3200" dirty="0">
                <a:solidFill>
                  <a:schemeClr val="bg1"/>
                </a:solidFill>
              </a:rPr>
              <a:t>位密钥，以现在的技术还无法预测需要花多少时间才可以破解，因此从这个意义上讲</a:t>
            </a:r>
            <a:r>
              <a:rPr lang="en-US" altLang="zh-CN" sz="3200" dirty="0">
                <a:solidFill>
                  <a:schemeClr val="bg1"/>
                </a:solidFill>
              </a:rPr>
              <a:t>RSA</a:t>
            </a:r>
            <a:r>
              <a:rPr lang="zh-CN" altLang="en-US" sz="3200" dirty="0">
                <a:solidFill>
                  <a:schemeClr val="bg1"/>
                </a:solidFill>
              </a:rPr>
              <a:t>加密是绝对安全的。</a:t>
            </a:r>
          </a:p>
        </p:txBody>
      </p:sp>
      <p:sp>
        <p:nvSpPr>
          <p:cNvPr id="9" name="文本框 8"/>
          <p:cNvSpPr txBox="1"/>
          <p:nvPr/>
        </p:nvSpPr>
        <p:spPr>
          <a:xfrm>
            <a:off x="1614071" y="1376027"/>
            <a:ext cx="1138168"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小结：</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bwMode="auto">
          <a:xfrm>
            <a:off x="2468759" y="3120231"/>
            <a:ext cx="3305023" cy="52540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2800" spc="150" dirty="0">
                <a:effectLst/>
                <a:latin typeface="微软雅黑" panose="020B0503020204020204" pitchFamily="34" charset="-122"/>
                <a:ea typeface="微软雅黑" panose="020B0503020204020204" pitchFamily="34" charset="-122"/>
              </a:rPr>
              <a:t>1. </a:t>
            </a:r>
            <a:r>
              <a:rPr lang="en-US" altLang="zh-CN" sz="2800" spc="150" dirty="0">
                <a:effectLst/>
                <a:latin typeface="微软雅黑" panose="020B0503020204020204" pitchFamily="34" charset="-122"/>
                <a:ea typeface="微软雅黑" panose="020B0503020204020204" pitchFamily="34" charset="-122"/>
              </a:rPr>
              <a:t>RSA</a:t>
            </a:r>
            <a:r>
              <a:rPr lang="zh-CN" altLang="en-US" sz="2800" spc="150" dirty="0">
                <a:effectLst/>
                <a:latin typeface="微软雅黑" panose="020B0503020204020204" pitchFamily="34" charset="-122"/>
                <a:ea typeface="微软雅黑" panose="020B0503020204020204" pitchFamily="34" charset="-122"/>
              </a:rPr>
              <a:t>算法起源</a:t>
            </a:r>
            <a:endParaRPr lang="en-US" altLang="ko-KR" sz="2800" spc="150" dirty="0">
              <a:effectLst/>
              <a:latin typeface="微软雅黑" panose="020B0503020204020204" pitchFamily="34" charset="-122"/>
              <a:ea typeface="微软雅黑" panose="020B0503020204020204" pitchFamily="34" charset="-122"/>
            </a:endParaRPr>
          </a:p>
        </p:txBody>
      </p:sp>
      <p:sp>
        <p:nvSpPr>
          <p:cNvPr id="2" name="Rectangle 1"/>
          <p:cNvSpPr/>
          <p:nvPr/>
        </p:nvSpPr>
        <p:spPr>
          <a:xfrm>
            <a:off x="3557954" y="1502407"/>
            <a:ext cx="5076092" cy="974724"/>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3859623" y="1580085"/>
            <a:ext cx="4472753" cy="52540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zh-CN" altLang="en-US" sz="2800" dirty="0">
                <a:effectLst/>
                <a:latin typeface="微软雅黑" panose="020B0503020204020204" pitchFamily="34" charset="-122"/>
                <a:ea typeface="微软雅黑" panose="020B0503020204020204" pitchFamily="34" charset="-122"/>
              </a:rPr>
              <a:t>目         录</a:t>
            </a:r>
            <a:endParaRPr lang="en-US" altLang="ko-KR" sz="2800" dirty="0">
              <a:effectLst/>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3859623" y="2141891"/>
            <a:ext cx="447275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en-US" altLang="ko-KR" sz="1400" b="0" spc="150" dirty="0" err="1">
                <a:effectLst/>
                <a:latin typeface="Calibri" panose="020F0502020204030204" pitchFamily="34" charset="0"/>
                <a:cs typeface="Calibri" panose="020F0502020204030204" pitchFamily="34" charset="0"/>
              </a:rPr>
              <a:t>rsa</a:t>
            </a:r>
            <a:r>
              <a:rPr lang="en-US" altLang="ko-KR" sz="1400" b="0" spc="150" dirty="0">
                <a:effectLst/>
                <a:latin typeface="Calibri" panose="020F0502020204030204" pitchFamily="34" charset="0"/>
                <a:cs typeface="Calibri" panose="020F0502020204030204" pitchFamily="34" charset="0"/>
              </a:rPr>
              <a:t> asymmetry to encrypt</a:t>
            </a:r>
            <a:endParaRPr lang="en-US" altLang="ko-KR" sz="1400" b="0" dirty="0">
              <a:effectLst/>
              <a:latin typeface="Calibri" panose="020F0502020204030204" pitchFamily="34" charset="0"/>
              <a:cs typeface="Calibri" panose="020F0502020204030204" pitchFamily="34" charset="0"/>
            </a:endParaRPr>
          </a:p>
        </p:txBody>
      </p:sp>
      <p:cxnSp>
        <p:nvCxnSpPr>
          <p:cNvPr id="28" name="Straight Connector 27"/>
          <p:cNvCxnSpPr/>
          <p:nvPr/>
        </p:nvCxnSpPr>
        <p:spPr>
          <a:xfrm>
            <a:off x="3935046" y="2097192"/>
            <a:ext cx="431489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3"/>
          <p:cNvSpPr txBox="1">
            <a:spLocks noChangeArrowheads="1"/>
          </p:cNvSpPr>
          <p:nvPr/>
        </p:nvSpPr>
        <p:spPr bwMode="auto">
          <a:xfrm>
            <a:off x="2468759" y="4045076"/>
            <a:ext cx="3305023" cy="525401"/>
          </a:xfrm>
          <a:prstGeom prst="rect">
            <a:avLst/>
          </a:prstGeom>
          <a:noFill/>
        </p:spPr>
        <p:txBody>
          <a:bodyPr wrap="square" lIns="90000" tIns="46800" rIns="90000" bIns="46800">
            <a:spAutoFit/>
          </a:bodyPr>
          <a:lstStyle>
            <a:defPPr>
              <a:defRPr lang="ko-KR"/>
            </a:defPPr>
            <a:lvl1pPr latinLnBrk="0">
              <a:spcBef>
                <a:spcPct val="0"/>
              </a:spcBef>
              <a:buNone/>
              <a:defRPr sz="2400" b="1" baseline="0">
                <a:solidFill>
                  <a:schemeClr val="bg1"/>
                </a:solidFill>
                <a:effectLst/>
                <a:latin typeface="微软雅黑" panose="020B0503020204020204" pitchFamily="34" charset="-122"/>
                <a:ea typeface="微软雅黑" panose="020B0503020204020204" pitchFamily="34" charset="-122"/>
                <a:cs typeface="Tahoma" panose="020B0604030504040204" pitchFamily="34" charset="0"/>
              </a:defRPr>
            </a:lvl1pPr>
          </a:lstStyle>
          <a:p>
            <a:r>
              <a:rPr lang="en-US" altLang="zh-CN" sz="2800" spc="150" dirty="0"/>
              <a:t>2</a:t>
            </a:r>
            <a:r>
              <a:rPr lang="en-US" altLang="ko-KR" sz="2800" spc="150" dirty="0"/>
              <a:t>. </a:t>
            </a:r>
            <a:r>
              <a:rPr lang="zh-CN" altLang="en-US" sz="2800" spc="150" dirty="0"/>
              <a:t>前置知识介绍</a:t>
            </a:r>
            <a:endParaRPr lang="en-US" altLang="ko-KR" sz="2800" spc="150" dirty="0"/>
          </a:p>
        </p:txBody>
      </p:sp>
      <p:sp>
        <p:nvSpPr>
          <p:cNvPr id="29" name="Rectangle 3"/>
          <p:cNvSpPr txBox="1">
            <a:spLocks noChangeArrowheads="1"/>
          </p:cNvSpPr>
          <p:nvPr/>
        </p:nvSpPr>
        <p:spPr bwMode="auto">
          <a:xfrm>
            <a:off x="5971369" y="3116273"/>
            <a:ext cx="4184128" cy="525401"/>
          </a:xfrm>
          <a:prstGeom prst="rect">
            <a:avLst/>
          </a:prstGeom>
          <a:noFill/>
        </p:spPr>
        <p:txBody>
          <a:bodyPr wrap="square" lIns="90000" tIns="46800" rIns="90000" bIns="46800">
            <a:spAutoFit/>
          </a:bodyPr>
          <a:lstStyle>
            <a:defPPr>
              <a:defRPr lang="ko-KR"/>
            </a:defPPr>
            <a:lvl1pPr latinLnBrk="0">
              <a:spcBef>
                <a:spcPct val="0"/>
              </a:spcBef>
              <a:buNone/>
              <a:defRPr sz="2400" b="1" baseline="0">
                <a:solidFill>
                  <a:schemeClr val="bg1"/>
                </a:solidFill>
                <a:effectLst/>
                <a:latin typeface="微软雅黑" panose="020B0503020204020204" pitchFamily="34" charset="-122"/>
                <a:ea typeface="微软雅黑" panose="020B0503020204020204" pitchFamily="34" charset="-122"/>
                <a:cs typeface="Tahoma" panose="020B0604030504040204" pitchFamily="34" charset="0"/>
              </a:defRPr>
            </a:lvl1pPr>
          </a:lstStyle>
          <a:p>
            <a:r>
              <a:rPr lang="en-US" altLang="zh-CN" sz="2800" spc="150" dirty="0"/>
              <a:t>4</a:t>
            </a:r>
            <a:r>
              <a:rPr lang="en-US" altLang="ko-KR" sz="2800" spc="150" dirty="0"/>
              <a:t>. </a:t>
            </a:r>
            <a:r>
              <a:rPr lang="zh-CN" altLang="en-US" sz="2800" spc="150" dirty="0"/>
              <a:t>代码展示及签名证书</a:t>
            </a:r>
            <a:endParaRPr lang="en-US" altLang="ko-KR" sz="2800" spc="150" dirty="0"/>
          </a:p>
        </p:txBody>
      </p:sp>
      <p:sp>
        <p:nvSpPr>
          <p:cNvPr id="31" name="Rectangle 3"/>
          <p:cNvSpPr txBox="1">
            <a:spLocks noChangeArrowheads="1"/>
          </p:cNvSpPr>
          <p:nvPr/>
        </p:nvSpPr>
        <p:spPr bwMode="auto">
          <a:xfrm>
            <a:off x="5971371" y="4045076"/>
            <a:ext cx="4184126" cy="525401"/>
          </a:xfrm>
          <a:prstGeom prst="rect">
            <a:avLst/>
          </a:prstGeom>
          <a:noFill/>
        </p:spPr>
        <p:txBody>
          <a:bodyPr wrap="square" lIns="90000" tIns="46800" rIns="90000" bIns="46800">
            <a:spAutoFit/>
          </a:bodyPr>
          <a:lstStyle>
            <a:defPPr>
              <a:defRPr lang="ko-KR"/>
            </a:defPPr>
            <a:lvl1pPr latinLnBrk="0">
              <a:spcBef>
                <a:spcPct val="0"/>
              </a:spcBef>
              <a:buNone/>
              <a:defRPr sz="2400" b="1" baseline="0">
                <a:solidFill>
                  <a:schemeClr val="bg1"/>
                </a:solidFill>
                <a:effectLst/>
                <a:latin typeface="微软雅黑" panose="020B0503020204020204" pitchFamily="34" charset="-122"/>
                <a:ea typeface="微软雅黑" panose="020B0503020204020204" pitchFamily="34" charset="-122"/>
                <a:cs typeface="Tahoma" panose="020B0604030504040204" pitchFamily="34" charset="0"/>
              </a:defRPr>
            </a:lvl1pPr>
          </a:lstStyle>
          <a:p>
            <a:r>
              <a:rPr lang="en-US" altLang="zh-CN" sz="2800" spc="150" dirty="0"/>
              <a:t>5</a:t>
            </a:r>
            <a:r>
              <a:rPr lang="en-US" altLang="ko-KR" sz="2800" spc="150" dirty="0"/>
              <a:t>. </a:t>
            </a:r>
            <a:r>
              <a:rPr lang="en-US" altLang="zh-CN" sz="2800" spc="150" dirty="0"/>
              <a:t>RSA</a:t>
            </a:r>
            <a:r>
              <a:rPr lang="zh-CN" altLang="en-US" sz="2800" spc="150" dirty="0"/>
              <a:t>算法的缺点</a:t>
            </a:r>
            <a:endParaRPr lang="en-US" altLang="ko-KR" sz="2800" spc="150" dirty="0"/>
          </a:p>
        </p:txBody>
      </p:sp>
      <p:sp>
        <p:nvSpPr>
          <p:cNvPr id="32" name="Rectangle 3"/>
          <p:cNvSpPr txBox="1">
            <a:spLocks noChangeArrowheads="1"/>
          </p:cNvSpPr>
          <p:nvPr/>
        </p:nvSpPr>
        <p:spPr bwMode="auto">
          <a:xfrm>
            <a:off x="5971371" y="4969921"/>
            <a:ext cx="4184126" cy="525401"/>
          </a:xfrm>
          <a:prstGeom prst="rect">
            <a:avLst/>
          </a:prstGeom>
          <a:noFill/>
        </p:spPr>
        <p:txBody>
          <a:bodyPr wrap="square" lIns="90000" tIns="46800" rIns="90000" bIns="46800">
            <a:spAutoFit/>
          </a:bodyPr>
          <a:lstStyle>
            <a:defPPr>
              <a:defRPr lang="ko-KR"/>
            </a:defPPr>
            <a:lvl1pPr latinLnBrk="0">
              <a:spcBef>
                <a:spcPct val="0"/>
              </a:spcBef>
              <a:buNone/>
              <a:defRPr sz="2400" b="1" baseline="0">
                <a:solidFill>
                  <a:schemeClr val="bg1"/>
                </a:solidFill>
                <a:effectLst/>
                <a:latin typeface="微软雅黑" panose="020B0503020204020204" pitchFamily="34" charset="-122"/>
                <a:ea typeface="微软雅黑" panose="020B0503020204020204" pitchFamily="34" charset="-122"/>
                <a:cs typeface="Tahoma" panose="020B0604030504040204" pitchFamily="34" charset="0"/>
              </a:defRPr>
            </a:lvl1pPr>
          </a:lstStyle>
          <a:p>
            <a:r>
              <a:rPr lang="en-US" altLang="zh-CN" sz="2800" spc="150" dirty="0"/>
              <a:t>6</a:t>
            </a:r>
            <a:r>
              <a:rPr lang="en-US" altLang="ko-KR" sz="2800" spc="150" dirty="0"/>
              <a:t>. </a:t>
            </a:r>
            <a:r>
              <a:rPr lang="zh-CN" altLang="en-US" sz="2800" spc="150" dirty="0"/>
              <a:t>密码学的过去与未来</a:t>
            </a:r>
            <a:endParaRPr lang="en-US" altLang="ko-KR" sz="2800" spc="150" dirty="0"/>
          </a:p>
        </p:txBody>
      </p:sp>
      <p:sp>
        <p:nvSpPr>
          <p:cNvPr id="34" name="Rectangle 3"/>
          <p:cNvSpPr txBox="1">
            <a:spLocks noChangeArrowheads="1"/>
          </p:cNvSpPr>
          <p:nvPr/>
        </p:nvSpPr>
        <p:spPr bwMode="auto">
          <a:xfrm>
            <a:off x="2468760" y="4969921"/>
            <a:ext cx="3305023" cy="525401"/>
          </a:xfrm>
          <a:prstGeom prst="rect">
            <a:avLst/>
          </a:prstGeom>
          <a:noFill/>
        </p:spPr>
        <p:txBody>
          <a:bodyPr wrap="square" lIns="90000" tIns="46800" rIns="90000" bIns="46800">
            <a:spAutoFit/>
          </a:bodyPr>
          <a:lstStyle>
            <a:defPPr>
              <a:defRPr lang="ko-KR"/>
            </a:defPPr>
            <a:lvl1pPr latinLnBrk="0">
              <a:spcBef>
                <a:spcPct val="0"/>
              </a:spcBef>
              <a:buNone/>
              <a:defRPr sz="2400" b="1" baseline="0">
                <a:solidFill>
                  <a:schemeClr val="bg1"/>
                </a:solidFill>
                <a:effectLst/>
                <a:latin typeface="微软雅黑" panose="020B0503020204020204" pitchFamily="34" charset="-122"/>
                <a:ea typeface="微软雅黑" panose="020B0503020204020204" pitchFamily="34" charset="-122"/>
                <a:cs typeface="Tahoma" panose="020B0604030504040204" pitchFamily="34" charset="0"/>
              </a:defRPr>
            </a:lvl1pPr>
          </a:lstStyle>
          <a:p>
            <a:r>
              <a:rPr lang="en-US" altLang="zh-CN" sz="2800" spc="150" dirty="0"/>
              <a:t>3</a:t>
            </a:r>
            <a:r>
              <a:rPr lang="en-US" altLang="ko-KR" sz="2800" spc="150" dirty="0"/>
              <a:t>. </a:t>
            </a:r>
            <a:r>
              <a:rPr lang="en-US" altLang="zh-CN" sz="2800" spc="150" dirty="0"/>
              <a:t>RSA</a:t>
            </a:r>
            <a:r>
              <a:rPr lang="zh-CN" altLang="en-US" sz="2800" spc="150" dirty="0"/>
              <a:t>算法原理</a:t>
            </a:r>
            <a:endParaRPr lang="en-US" altLang="ko-KR" sz="2800" spc="150"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00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00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9" grpId="0"/>
      <p:bldP spid="31" grpId="0"/>
      <p:bldP spid="32"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771" y="2625882"/>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4798027" y="3516582"/>
            <a:ext cx="4159542"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zh-CN" altLang="en-US" sz="3200" spc="200" dirty="0">
                <a:effectLst/>
                <a:latin typeface="Calibri" panose="020F0502020204030204" pitchFamily="34" charset="0"/>
              </a:rPr>
              <a:t>代码展示及签名证书</a:t>
            </a:r>
            <a:endParaRPr lang="en-US" altLang="ko-KR" sz="3200" spc="1500" dirty="0">
              <a:effectLst/>
              <a:latin typeface="Calibri" panose="020F0502020204030204" pitchFamily="34" charset="0"/>
            </a:endParaRPr>
          </a:p>
        </p:txBody>
      </p:sp>
      <p:cxnSp>
        <p:nvCxnSpPr>
          <p:cNvPr id="5" name="Straight Connector 4"/>
          <p:cNvCxnSpPr/>
          <p:nvPr/>
        </p:nvCxnSpPr>
        <p:spPr>
          <a:xfrm>
            <a:off x="4945251" y="4132463"/>
            <a:ext cx="38436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4" y="2619717"/>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latinLnBrk="0"/>
            <a:r>
              <a:rPr lang="en-US" altLang="ko-KR" dirty="0">
                <a:effectLst/>
                <a:latin typeface="Calibri" panose="020F0502020204030204" pitchFamily="34" charset="0"/>
              </a:rPr>
              <a:t>0</a:t>
            </a:r>
            <a:r>
              <a:rPr lang="en-US" altLang="zh-CN" dirty="0">
                <a:effectLst/>
                <a:latin typeface="Calibri" panose="020F0502020204030204" pitchFamily="34" charset="0"/>
              </a:rPr>
              <a:t>4</a:t>
            </a:r>
            <a:endParaRPr lang="en-US" altLang="ko-KR" dirty="0">
              <a:effectLst/>
              <a:latin typeface="Calibri" panose="020F0502020204030204" pitchFamily="34" charset="0"/>
            </a:endParaRPr>
          </a:p>
        </p:txBody>
      </p:sp>
      <p:sp>
        <p:nvSpPr>
          <p:cNvPr id="7" name="Rectangle 3"/>
          <p:cNvSpPr txBox="1">
            <a:spLocks noChangeArrowheads="1"/>
          </p:cNvSpPr>
          <p:nvPr/>
        </p:nvSpPr>
        <p:spPr bwMode="auto">
          <a:xfrm>
            <a:off x="2109469" y="2819772"/>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latinLnBrk="0"/>
            <a:r>
              <a:rPr lang="en-US" altLang="ko-KR" sz="900" b="0" dirty="0">
                <a:solidFill>
                  <a:srgbClr val="532F3D"/>
                </a:solidFill>
                <a:effectLst/>
                <a:latin typeface="Calibri" panose="020F0502020204030204" pitchFamily="34" charset="0"/>
              </a:rPr>
              <a:t>Lorem Ipsum is simply dummy text of the printing and typesetting industry </a:t>
            </a:r>
          </a:p>
        </p:txBody>
      </p:sp>
      <p:sp>
        <p:nvSpPr>
          <p:cNvPr id="8" name="Rectangle 3"/>
          <p:cNvSpPr txBox="1">
            <a:spLocks noChangeArrowheads="1"/>
          </p:cNvSpPr>
          <p:nvPr/>
        </p:nvSpPr>
        <p:spPr bwMode="auto">
          <a:xfrm>
            <a:off x="4918473" y="430051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4</a:t>
            </a:r>
            <a:r>
              <a:rPr lang="en-US" altLang="ko-KR" sz="1400" b="0" dirty="0">
                <a:solidFill>
                  <a:schemeClr val="bg1">
                    <a:lumMod val="95000"/>
                  </a:schemeClr>
                </a:solidFill>
                <a:effectLst/>
                <a:latin typeface="Calibri" panose="020F0502020204030204" pitchFamily="34" charset="0"/>
              </a:rPr>
              <a:t>-1</a:t>
            </a:r>
            <a:r>
              <a:rPr lang="en-US" altLang="ko-KR" sz="1400" b="0" spc="300" dirty="0">
                <a:solidFill>
                  <a:schemeClr val="bg1">
                    <a:lumMod val="95000"/>
                  </a:schemeClr>
                </a:solidFill>
                <a:effectLst/>
                <a:latin typeface="Calibri" panose="020F0502020204030204" pitchFamily="34" charset="0"/>
              </a:rPr>
              <a:t>. </a:t>
            </a:r>
            <a:r>
              <a:rPr lang="zh-CN" altLang="en-US" sz="1400" b="0" spc="300" dirty="0">
                <a:solidFill>
                  <a:schemeClr val="bg1">
                    <a:lumMod val="95000"/>
                  </a:schemeClr>
                </a:solidFill>
                <a:effectLst/>
                <a:latin typeface="Calibri" panose="020F0502020204030204" pitchFamily="34" charset="0"/>
              </a:rPr>
              <a:t>代码展示</a:t>
            </a:r>
            <a:endParaRPr lang="en-US" altLang="ko-KR" sz="1400" b="0" spc="300" dirty="0">
              <a:solidFill>
                <a:schemeClr val="bg1">
                  <a:lumMod val="95000"/>
                </a:schemeClr>
              </a:solidFill>
              <a:effectLst/>
              <a:latin typeface="Calibri" panose="020F0502020204030204" pitchFamily="34" charset="0"/>
            </a:endParaRPr>
          </a:p>
        </p:txBody>
      </p:sp>
      <p:sp>
        <p:nvSpPr>
          <p:cNvPr id="10" name="Rectangle 3"/>
          <p:cNvSpPr txBox="1">
            <a:spLocks noChangeArrowheads="1"/>
          </p:cNvSpPr>
          <p:nvPr/>
        </p:nvSpPr>
        <p:spPr bwMode="auto">
          <a:xfrm>
            <a:off x="4918473" y="4619604"/>
            <a:ext cx="2716323" cy="309958"/>
          </a:xfrm>
          <a:prstGeom prst="rect">
            <a:avLst/>
          </a:prstGeom>
          <a:noFill/>
        </p:spPr>
        <p:txBody>
          <a:bodyPr wrap="square" lIns="90000" tIns="46800" rIns="90000" bIns="46800">
            <a:spAutoFit/>
          </a:bodyPr>
          <a:lstStyle>
            <a:defPPr>
              <a:defRPr lang="ko-KR"/>
            </a:defPPr>
            <a:lvl1pPr latinLnBrk="0">
              <a:spcBef>
                <a:spcPct val="0"/>
              </a:spcBef>
              <a:buNone/>
              <a:defRPr sz="1400" b="0" baseline="0">
                <a:solidFill>
                  <a:schemeClr val="bg1">
                    <a:lumMod val="95000"/>
                  </a:schemeClr>
                </a:solidFill>
                <a:effectLst/>
                <a:latin typeface="Calibri" panose="020F0502020204030204" pitchFamily="34" charset="0"/>
                <a:ea typeface="Tahoma" panose="020B0604030504040204" pitchFamily="34" charset="0"/>
                <a:cs typeface="Tahoma" panose="020B0604030504040204" pitchFamily="34" charset="0"/>
              </a:defRPr>
            </a:lvl1pPr>
          </a:lstStyle>
          <a:p>
            <a:r>
              <a:rPr lang="en-US" altLang="ko-KR" dirty="0"/>
              <a:t>0</a:t>
            </a:r>
            <a:r>
              <a:rPr lang="en-US" altLang="zh-CN" dirty="0"/>
              <a:t>4</a:t>
            </a:r>
            <a:r>
              <a:rPr lang="en-US" altLang="ko-KR" dirty="0"/>
              <a:t>-2.   </a:t>
            </a:r>
            <a:r>
              <a:rPr lang="zh-CN" altLang="en-US" spc="300" dirty="0"/>
              <a:t>数字签名</a:t>
            </a:r>
            <a:endParaRPr lang="en-US" altLang="ko-KR" spc="300" dirty="0"/>
          </a:p>
        </p:txBody>
      </p:sp>
      <p:sp>
        <p:nvSpPr>
          <p:cNvPr id="11" name="Rectangle 3"/>
          <p:cNvSpPr txBox="1">
            <a:spLocks noChangeArrowheads="1"/>
          </p:cNvSpPr>
          <p:nvPr/>
        </p:nvSpPr>
        <p:spPr bwMode="auto">
          <a:xfrm>
            <a:off x="4918473" y="492916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4</a:t>
            </a:r>
            <a:r>
              <a:rPr lang="en-US" altLang="ko-KR" sz="1400" b="0" dirty="0">
                <a:solidFill>
                  <a:schemeClr val="bg1">
                    <a:lumMod val="95000"/>
                  </a:schemeClr>
                </a:solidFill>
                <a:effectLst/>
                <a:latin typeface="Calibri" panose="020F0502020204030204" pitchFamily="34" charset="0"/>
              </a:rPr>
              <a:t>-3.   </a:t>
            </a:r>
            <a:r>
              <a:rPr lang="zh-CN" altLang="en-US" sz="1400" b="0" spc="300" dirty="0">
                <a:solidFill>
                  <a:schemeClr val="bg1">
                    <a:lumMod val="95000"/>
                  </a:schemeClr>
                </a:solidFill>
                <a:effectLst/>
                <a:latin typeface="Calibri" panose="020F0502020204030204" pitchFamily="34" charset="0"/>
              </a:rPr>
              <a:t>数字证书</a:t>
            </a:r>
            <a:endParaRPr lang="en-US" altLang="ko-KR" sz="1400" b="0" spc="300" dirty="0">
              <a:solidFill>
                <a:schemeClr val="bg1">
                  <a:lumMod val="95000"/>
                </a:schemeClr>
              </a:solidFill>
              <a:effectLst/>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5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21455" y="458956"/>
            <a:ext cx="1457763"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代码展示</a:t>
            </a:r>
          </a:p>
        </p:txBody>
      </p:sp>
      <p:sp>
        <p:nvSpPr>
          <p:cNvPr id="2" name="文本框 1"/>
          <p:cNvSpPr txBox="1"/>
          <p:nvPr/>
        </p:nvSpPr>
        <p:spPr>
          <a:xfrm>
            <a:off x="2073848" y="920621"/>
            <a:ext cx="9032117" cy="5509200"/>
          </a:xfrm>
          <a:prstGeom prst="rect">
            <a:avLst/>
          </a:prstGeom>
          <a:noFill/>
        </p:spPr>
        <p:txBody>
          <a:bodyPr wrap="square" rtlCol="0">
            <a:spAutoFit/>
          </a:bodyPr>
          <a:lstStyle/>
          <a:p>
            <a:pPr algn="l"/>
            <a:r>
              <a:rPr lang="en-US" altLang="zh-CN" sz="2200" dirty="0">
                <a:solidFill>
                  <a:srgbClr val="808080"/>
                </a:solidFill>
                <a:latin typeface="Consolas" panose="020B0609020204030204" pitchFamily="49" charset="0"/>
              </a:rPr>
              <a:t>//</a:t>
            </a:r>
            <a:r>
              <a:rPr lang="zh-CN" altLang="en-US" sz="2200" dirty="0">
                <a:solidFill>
                  <a:srgbClr val="808080"/>
                </a:solidFill>
                <a:latin typeface="Consolas" panose="020B0609020204030204" pitchFamily="49" charset="0"/>
              </a:rPr>
              <a:t>欧拉函数的求解</a:t>
            </a:r>
            <a:endParaRPr lang="en-US" altLang="zh-CN" sz="2200" dirty="0">
              <a:solidFill>
                <a:srgbClr val="808080"/>
              </a:solidFill>
              <a:latin typeface="Consolas" panose="020B0609020204030204" pitchFamily="49" charset="0"/>
            </a:endParaRPr>
          </a:p>
          <a:p>
            <a:pPr algn="l"/>
            <a:r>
              <a:rPr lang="en-US" altLang="zh-CN" sz="2200" dirty="0">
                <a:solidFill>
                  <a:schemeClr val="accent2"/>
                </a:solidFill>
                <a:latin typeface="Consolas" panose="020B0609020204030204" pitchFamily="49" charset="0"/>
              </a:rPr>
              <a:t>static long</a:t>
            </a:r>
            <a:r>
              <a:rPr lang="en-US" altLang="zh-CN" sz="2200" dirty="0">
                <a:solidFill>
                  <a:srgbClr val="D9E8F7"/>
                </a:solidFill>
                <a:latin typeface="Consolas" panose="020B0609020204030204" pitchFamily="49" charset="0"/>
              </a:rPr>
              <a:t> </a:t>
            </a:r>
            <a:r>
              <a:rPr lang="en-US" altLang="zh-CN" sz="2200" dirty="0">
                <a:solidFill>
                  <a:srgbClr val="00B050"/>
                </a:solidFill>
                <a:latin typeface="Consolas" panose="020B0609020204030204" pitchFamily="49" charset="0"/>
              </a:rPr>
              <a:t>phi</a:t>
            </a:r>
            <a:r>
              <a:rPr lang="en-US" altLang="zh-CN" sz="2200" dirty="0">
                <a:solidFill>
                  <a:srgbClr val="F9FAF4"/>
                </a:solidFill>
                <a:latin typeface="Consolas" panose="020B0609020204030204" pitchFamily="49" charset="0"/>
              </a:rPr>
              <a:t>(</a:t>
            </a:r>
            <a:r>
              <a:rPr lang="en-US" altLang="zh-CN" sz="2200" dirty="0">
                <a:solidFill>
                  <a:schemeClr val="accent2"/>
                </a:solidFill>
                <a:latin typeface="Consolas" panose="020B0609020204030204" pitchFamily="49" charset="0"/>
              </a:rPr>
              <a:t>long</a:t>
            </a:r>
            <a:r>
              <a:rPr lang="en-US" altLang="zh-CN" sz="2200" dirty="0">
                <a:solidFill>
                  <a:srgbClr val="D9E8F7"/>
                </a:solidFill>
                <a:latin typeface="Consolas" panose="020B0609020204030204" pitchFamily="49" charset="0"/>
              </a:rPr>
              <a:t> </a:t>
            </a:r>
            <a:r>
              <a:rPr lang="en-US" altLang="zh-CN" sz="2200" dirty="0">
                <a:solidFill>
                  <a:srgbClr val="00B0F0"/>
                </a:solidFill>
                <a:latin typeface="Consolas" panose="020B0609020204030204" pitchFamily="49" charset="0"/>
              </a:rPr>
              <a:t>n</a:t>
            </a:r>
            <a:r>
              <a:rPr lang="en-US" altLang="zh-CN" sz="2200" dirty="0">
                <a:solidFill>
                  <a:srgbClr val="F9FAF4"/>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a:solidFill>
                  <a:srgbClr val="F9FAF4"/>
                </a:solidFill>
                <a:latin typeface="Consolas" panose="020B0609020204030204" pitchFamily="49" charset="0"/>
              </a:rPr>
              <a:t>{</a:t>
            </a:r>
          </a:p>
          <a:p>
            <a:pPr algn="l"/>
            <a:r>
              <a:rPr lang="en-US" altLang="zh-CN" sz="2200" dirty="0">
                <a:solidFill>
                  <a:srgbClr val="CC6C1D"/>
                </a:solidFill>
                <a:latin typeface="Consolas" panose="020B0609020204030204" pitchFamily="49" charset="0"/>
              </a:rPr>
              <a:t>    </a:t>
            </a:r>
            <a:r>
              <a:rPr lang="en-US" altLang="zh-CN" sz="2200" dirty="0">
                <a:solidFill>
                  <a:schemeClr val="accent2"/>
                </a:solidFill>
                <a:latin typeface="Consolas" panose="020B0609020204030204" pitchFamily="49" charset="0"/>
              </a:rPr>
              <a:t>long</a:t>
            </a:r>
            <a:r>
              <a:rPr lang="en-US" altLang="zh-CN" sz="2200" dirty="0">
                <a:solidFill>
                  <a:srgbClr val="D9E8F7"/>
                </a:solidFill>
                <a:latin typeface="Consolas" panose="020B0609020204030204" pitchFamily="49" charset="0"/>
              </a:rPr>
              <a:t> </a:t>
            </a:r>
            <a:r>
              <a:rPr lang="en-US" altLang="zh-CN" sz="2200" dirty="0">
                <a:solidFill>
                  <a:srgbClr val="FFFF00"/>
                </a:solidFill>
                <a:latin typeface="Consolas" panose="020B0609020204030204" pitchFamily="49" charset="0"/>
              </a:rPr>
              <a:t>res</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a:solidFill>
                  <a:srgbClr val="00B0F0"/>
                </a:solidFill>
                <a:latin typeface="Consolas" panose="020B0609020204030204" pitchFamily="49" charset="0"/>
              </a:rPr>
              <a:t>n</a:t>
            </a:r>
            <a:r>
              <a:rPr lang="en-US" altLang="zh-CN" sz="2200" dirty="0">
                <a:solidFill>
                  <a:srgbClr val="E6E6FA"/>
                </a:solidFill>
                <a:latin typeface="Consolas" panose="020B0609020204030204" pitchFamily="49" charset="0"/>
              </a:rPr>
              <a:t>;</a:t>
            </a:r>
          </a:p>
          <a:p>
            <a:pPr algn="l"/>
            <a:endParaRPr lang="en-US" altLang="zh-CN" sz="2200" dirty="0">
              <a:solidFill>
                <a:srgbClr val="E6E6FA"/>
              </a:solidFill>
              <a:latin typeface="Consolas" panose="020B0609020204030204" pitchFamily="49" charset="0"/>
            </a:endParaRPr>
          </a:p>
          <a:p>
            <a:r>
              <a:rPr lang="nn-NO" altLang="zh-CN" sz="2200" dirty="0">
                <a:solidFill>
                  <a:srgbClr val="CC6C1D"/>
                </a:solidFill>
                <a:latin typeface="Consolas" panose="020B0609020204030204" pitchFamily="49" charset="0"/>
              </a:rPr>
              <a:t>    </a:t>
            </a:r>
            <a:r>
              <a:rPr lang="nn-NO" altLang="zh-CN" sz="2200" dirty="0">
                <a:solidFill>
                  <a:schemeClr val="accent2"/>
                </a:solidFill>
                <a:latin typeface="Consolas" panose="020B0609020204030204" pitchFamily="49" charset="0"/>
              </a:rPr>
              <a:t>for</a:t>
            </a:r>
            <a:r>
              <a:rPr lang="nn-NO" altLang="zh-CN" sz="2200" dirty="0">
                <a:solidFill>
                  <a:srgbClr val="D9E8F7"/>
                </a:solidFill>
                <a:latin typeface="Consolas" panose="020B0609020204030204" pitchFamily="49" charset="0"/>
              </a:rPr>
              <a:t> </a:t>
            </a:r>
            <a:r>
              <a:rPr lang="nn-NO" altLang="zh-CN" sz="2200" dirty="0">
                <a:solidFill>
                  <a:srgbClr val="F9FAF4"/>
                </a:solidFill>
                <a:latin typeface="Consolas" panose="020B0609020204030204" pitchFamily="49" charset="0"/>
              </a:rPr>
              <a:t>(</a:t>
            </a:r>
            <a:r>
              <a:rPr lang="nn-NO" altLang="zh-CN" sz="2200" dirty="0">
                <a:solidFill>
                  <a:schemeClr val="accent2"/>
                </a:solidFill>
                <a:latin typeface="Consolas" panose="020B0609020204030204" pitchFamily="49" charset="0"/>
              </a:rPr>
              <a:t>int</a:t>
            </a:r>
            <a:r>
              <a:rPr lang="nn-NO" altLang="zh-CN" sz="2200" dirty="0">
                <a:solidFill>
                  <a:srgbClr val="D9E8F7"/>
                </a:solidFill>
                <a:latin typeface="Consolas" panose="020B0609020204030204" pitchFamily="49" charset="0"/>
              </a:rPr>
              <a:t> </a:t>
            </a:r>
            <a:r>
              <a:rPr lang="nn-NO" altLang="zh-CN" sz="2200" dirty="0">
                <a:solidFill>
                  <a:srgbClr val="FFFF00"/>
                </a:solidFill>
                <a:latin typeface="Consolas" panose="020B0609020204030204" pitchFamily="49" charset="0"/>
              </a:rPr>
              <a:t>i</a:t>
            </a:r>
            <a:r>
              <a:rPr lang="nn-NO" altLang="zh-CN" sz="2200" dirty="0">
                <a:solidFill>
                  <a:srgbClr val="D9E8F7"/>
                </a:solidFill>
                <a:latin typeface="Consolas" panose="020B0609020204030204" pitchFamily="49" charset="0"/>
              </a:rPr>
              <a:t> </a:t>
            </a:r>
            <a:r>
              <a:rPr lang="nn-NO" altLang="zh-CN" sz="2200" dirty="0">
                <a:solidFill>
                  <a:srgbClr val="E6E6FA"/>
                </a:solidFill>
                <a:latin typeface="Consolas" panose="020B0609020204030204" pitchFamily="49" charset="0"/>
              </a:rPr>
              <a:t>=</a:t>
            </a:r>
            <a:r>
              <a:rPr lang="nn-NO" altLang="zh-CN" sz="2200" dirty="0">
                <a:solidFill>
                  <a:srgbClr val="D9E8F7"/>
                </a:solidFill>
                <a:latin typeface="Consolas" panose="020B0609020204030204" pitchFamily="49" charset="0"/>
              </a:rPr>
              <a:t> </a:t>
            </a:r>
            <a:r>
              <a:rPr lang="nn-NO" altLang="zh-CN" sz="2200" dirty="0">
                <a:solidFill>
                  <a:srgbClr val="00B0F0"/>
                </a:solidFill>
                <a:latin typeface="Consolas" panose="020B0609020204030204" pitchFamily="49" charset="0"/>
              </a:rPr>
              <a:t>2</a:t>
            </a:r>
            <a:r>
              <a:rPr lang="nn-NO" altLang="zh-CN" sz="2200" dirty="0">
                <a:solidFill>
                  <a:srgbClr val="E6E6FA"/>
                </a:solidFill>
                <a:latin typeface="Consolas" panose="020B0609020204030204" pitchFamily="49" charset="0"/>
              </a:rPr>
              <a:t>;</a:t>
            </a:r>
            <a:r>
              <a:rPr lang="nn-NO" altLang="zh-CN" sz="2200" dirty="0">
                <a:solidFill>
                  <a:srgbClr val="D9E8F7"/>
                </a:solidFill>
                <a:latin typeface="Consolas" panose="020B0609020204030204" pitchFamily="49" charset="0"/>
              </a:rPr>
              <a:t> </a:t>
            </a:r>
            <a:r>
              <a:rPr lang="nn-NO" altLang="zh-CN" sz="2200" dirty="0">
                <a:solidFill>
                  <a:srgbClr val="FFFF00"/>
                </a:solidFill>
                <a:latin typeface="Consolas" panose="020B0609020204030204" pitchFamily="49" charset="0"/>
              </a:rPr>
              <a:t>i</a:t>
            </a:r>
            <a:r>
              <a:rPr lang="nn-NO" altLang="zh-CN" sz="2200" dirty="0">
                <a:solidFill>
                  <a:srgbClr val="D9E8F7"/>
                </a:solidFill>
                <a:latin typeface="Consolas" panose="020B0609020204030204" pitchFamily="49" charset="0"/>
              </a:rPr>
              <a:t> </a:t>
            </a:r>
            <a:r>
              <a:rPr lang="nn-NO" altLang="zh-CN" sz="2200" dirty="0">
                <a:solidFill>
                  <a:srgbClr val="E6E6FA"/>
                </a:solidFill>
                <a:latin typeface="Consolas" panose="020B0609020204030204" pitchFamily="49" charset="0"/>
              </a:rPr>
              <a:t>&lt;=</a:t>
            </a:r>
            <a:r>
              <a:rPr lang="nn-NO" altLang="zh-CN" sz="2200" dirty="0">
                <a:solidFill>
                  <a:srgbClr val="D9E8F7"/>
                </a:solidFill>
                <a:latin typeface="Consolas" panose="020B0609020204030204" pitchFamily="49" charset="0"/>
              </a:rPr>
              <a:t> </a:t>
            </a:r>
            <a:r>
              <a:rPr lang="nn-NO" altLang="zh-CN" sz="2200" dirty="0">
                <a:solidFill>
                  <a:srgbClr val="00B0F0"/>
                </a:solidFill>
                <a:latin typeface="Consolas" panose="020B0609020204030204" pitchFamily="49" charset="0"/>
              </a:rPr>
              <a:t>n</a:t>
            </a:r>
            <a:r>
              <a:rPr lang="nn-NO" altLang="zh-CN" sz="2200" dirty="0">
                <a:solidFill>
                  <a:srgbClr val="D9E8F7"/>
                </a:solidFill>
                <a:latin typeface="Consolas" panose="020B0609020204030204" pitchFamily="49" charset="0"/>
              </a:rPr>
              <a:t> </a:t>
            </a:r>
            <a:r>
              <a:rPr lang="nn-NO" altLang="zh-CN" sz="2200" dirty="0">
                <a:solidFill>
                  <a:srgbClr val="E6E6FA"/>
                </a:solidFill>
                <a:latin typeface="Consolas" panose="020B0609020204030204" pitchFamily="49" charset="0"/>
              </a:rPr>
              <a:t>/</a:t>
            </a:r>
            <a:r>
              <a:rPr lang="nn-NO" altLang="zh-CN" sz="2200" dirty="0">
                <a:solidFill>
                  <a:srgbClr val="D9E8F7"/>
                </a:solidFill>
                <a:latin typeface="Consolas" panose="020B0609020204030204" pitchFamily="49" charset="0"/>
              </a:rPr>
              <a:t> </a:t>
            </a:r>
            <a:r>
              <a:rPr lang="nn-NO" altLang="zh-CN" sz="2200" dirty="0">
                <a:solidFill>
                  <a:srgbClr val="FFFF00"/>
                </a:solidFill>
                <a:latin typeface="Consolas" panose="020B0609020204030204" pitchFamily="49" charset="0"/>
              </a:rPr>
              <a:t>i</a:t>
            </a:r>
            <a:r>
              <a:rPr lang="nn-NO" altLang="zh-CN" sz="2200" dirty="0">
                <a:solidFill>
                  <a:srgbClr val="E6E6FA"/>
                </a:solidFill>
                <a:latin typeface="Consolas" panose="020B0609020204030204" pitchFamily="49" charset="0"/>
              </a:rPr>
              <a:t>;</a:t>
            </a:r>
            <a:r>
              <a:rPr lang="nn-NO" altLang="zh-CN" sz="2200" dirty="0">
                <a:solidFill>
                  <a:srgbClr val="D9E8F7"/>
                </a:solidFill>
                <a:latin typeface="Consolas" panose="020B0609020204030204" pitchFamily="49" charset="0"/>
              </a:rPr>
              <a:t> </a:t>
            </a:r>
            <a:r>
              <a:rPr lang="nn-NO" altLang="zh-CN" sz="2200" dirty="0">
                <a:solidFill>
                  <a:srgbClr val="FFFF00"/>
                </a:solidFill>
                <a:latin typeface="Consolas" panose="020B0609020204030204" pitchFamily="49" charset="0"/>
              </a:rPr>
              <a:t>i</a:t>
            </a:r>
            <a:r>
              <a:rPr lang="nn-NO" altLang="zh-CN" sz="2200" dirty="0">
                <a:solidFill>
                  <a:srgbClr val="E6E6FA"/>
                </a:solidFill>
                <a:latin typeface="Consolas" panose="020B0609020204030204" pitchFamily="49" charset="0"/>
              </a:rPr>
              <a:t>++</a:t>
            </a:r>
            <a:r>
              <a:rPr lang="nn-NO" altLang="zh-CN" sz="2200" dirty="0">
                <a:solidFill>
                  <a:srgbClr val="F9FAF4"/>
                </a:solidFill>
                <a:latin typeface="Consolas" panose="020B0609020204030204" pitchFamily="49" charset="0"/>
              </a:rPr>
              <a:t>)  </a:t>
            </a:r>
            <a:r>
              <a:rPr lang="en-US" altLang="zh-CN" sz="2200" dirty="0">
                <a:solidFill>
                  <a:srgbClr val="808080"/>
                </a:solidFill>
                <a:latin typeface="Consolas" panose="020B0609020204030204" pitchFamily="49" charset="0"/>
              </a:rPr>
              <a:t>//</a:t>
            </a:r>
            <a:r>
              <a:rPr lang="zh-CN" altLang="en-US" sz="2200" dirty="0">
                <a:solidFill>
                  <a:srgbClr val="808080"/>
                </a:solidFill>
                <a:latin typeface="Consolas" panose="020B0609020204030204" pitchFamily="49" charset="0"/>
              </a:rPr>
              <a:t>试除法求</a:t>
            </a:r>
            <a:r>
              <a:rPr lang="en-US" altLang="zh-CN" sz="2200" dirty="0">
                <a:solidFill>
                  <a:srgbClr val="808080"/>
                </a:solidFill>
                <a:latin typeface="Consolas" panose="020B0609020204030204" pitchFamily="49" charset="0"/>
              </a:rPr>
              <a:t>n</a:t>
            </a:r>
            <a:r>
              <a:rPr lang="zh-CN" altLang="en-US" sz="2200" dirty="0">
                <a:solidFill>
                  <a:srgbClr val="808080"/>
                </a:solidFill>
                <a:latin typeface="Consolas" panose="020B0609020204030204" pitchFamily="49" charset="0"/>
              </a:rPr>
              <a:t>的因子</a:t>
            </a:r>
            <a:endParaRPr lang="nn-NO" altLang="zh-CN" sz="2200" dirty="0">
              <a:solidFill>
                <a:srgbClr val="F9FAF4"/>
              </a:solidFill>
              <a:latin typeface="Consolas" panose="020B0609020204030204" pitchFamily="49" charset="0"/>
            </a:endParaRPr>
          </a:p>
          <a:p>
            <a:pPr algn="l"/>
            <a:r>
              <a:rPr lang="en-US" altLang="zh-CN" sz="2200" dirty="0">
                <a:solidFill>
                  <a:srgbClr val="CC6C1D"/>
                </a:solidFill>
                <a:latin typeface="Consolas" panose="020B0609020204030204" pitchFamily="49" charset="0"/>
              </a:rPr>
              <a:t>        </a:t>
            </a:r>
            <a:r>
              <a:rPr lang="en-US" altLang="zh-CN" sz="2200" dirty="0">
                <a:solidFill>
                  <a:schemeClr val="accent2"/>
                </a:solidFill>
                <a:latin typeface="Consolas" panose="020B0609020204030204" pitchFamily="49" charset="0"/>
              </a:rPr>
              <a:t>if</a:t>
            </a:r>
            <a:r>
              <a:rPr lang="en-US" altLang="zh-CN" sz="2200" dirty="0">
                <a:solidFill>
                  <a:srgbClr val="D9E8F7"/>
                </a:solidFill>
                <a:latin typeface="Consolas" panose="020B0609020204030204" pitchFamily="49" charset="0"/>
              </a:rPr>
              <a:t> </a:t>
            </a:r>
            <a:r>
              <a:rPr lang="en-US" altLang="zh-CN" sz="2200" dirty="0">
                <a:solidFill>
                  <a:srgbClr val="F9FAF4"/>
                </a:solidFill>
                <a:latin typeface="Consolas" panose="020B0609020204030204" pitchFamily="49" charset="0"/>
              </a:rPr>
              <a:t>(</a:t>
            </a:r>
            <a:r>
              <a:rPr lang="en-US" altLang="zh-CN" sz="2200" dirty="0">
                <a:solidFill>
                  <a:srgbClr val="00B0F0"/>
                </a:solidFill>
                <a:latin typeface="Consolas" panose="020B0609020204030204" pitchFamily="49" charset="0"/>
              </a:rPr>
              <a:t>n</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err="1">
                <a:solidFill>
                  <a:srgbClr val="FFFF00"/>
                </a:solidFill>
                <a:latin typeface="Consolas" panose="020B0609020204030204" pitchFamily="49" charset="0"/>
              </a:rPr>
              <a:t>i</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a:solidFill>
                  <a:srgbClr val="00B0F0"/>
                </a:solidFill>
                <a:latin typeface="Consolas" panose="020B0609020204030204" pitchFamily="49" charset="0"/>
              </a:rPr>
              <a:t>0</a:t>
            </a:r>
            <a:r>
              <a:rPr lang="en-US" altLang="zh-CN" sz="2200" dirty="0">
                <a:solidFill>
                  <a:srgbClr val="F9FAF4"/>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a:solidFill>
                  <a:srgbClr val="F9FAF4"/>
                </a:solidFill>
                <a:latin typeface="Consolas" panose="020B0609020204030204" pitchFamily="49" charset="0"/>
              </a:rPr>
              <a:t>{</a:t>
            </a:r>
          </a:p>
          <a:p>
            <a:r>
              <a:rPr lang="en-US" altLang="zh-CN" sz="2200" dirty="0">
                <a:solidFill>
                  <a:srgbClr val="F3EC79"/>
                </a:solidFill>
                <a:latin typeface="Consolas" panose="020B0609020204030204" pitchFamily="49" charset="0"/>
              </a:rPr>
              <a:t>            </a:t>
            </a:r>
            <a:r>
              <a:rPr lang="en-US" altLang="zh-CN" sz="2200" dirty="0">
                <a:solidFill>
                  <a:srgbClr val="FFFF00"/>
                </a:solidFill>
                <a:latin typeface="Consolas" panose="020B0609020204030204" pitchFamily="49" charset="0"/>
              </a:rPr>
              <a:t>res</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a:t>
            </a:r>
            <a:r>
              <a:rPr lang="en-US" altLang="zh-CN" sz="2200" dirty="0">
                <a:solidFill>
                  <a:srgbClr val="FFFF00"/>
                </a:solidFill>
                <a:latin typeface="Consolas" panose="020B0609020204030204" pitchFamily="49" charset="0"/>
              </a:rPr>
              <a:t> res </a:t>
            </a:r>
            <a:r>
              <a:rPr lang="zh-CN" altLang="en-US" sz="2200" dirty="0">
                <a:solidFill>
                  <a:srgbClr val="FFFF00"/>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a:solidFill>
                  <a:srgbClr val="F9FAF4"/>
                </a:solidFill>
                <a:latin typeface="Consolas" panose="020B0609020204030204" pitchFamily="49" charset="0"/>
              </a:rPr>
              <a:t>(</a:t>
            </a:r>
            <a:r>
              <a:rPr lang="en-US" altLang="zh-CN" sz="2200" dirty="0" err="1">
                <a:solidFill>
                  <a:srgbClr val="FFFF00"/>
                </a:solidFill>
                <a:latin typeface="Consolas" panose="020B0609020204030204" pitchFamily="49" charset="0"/>
              </a:rPr>
              <a:t>i</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a:solidFill>
                  <a:srgbClr val="00B0F0"/>
                </a:solidFill>
                <a:latin typeface="Consolas" panose="020B0609020204030204" pitchFamily="49" charset="0"/>
              </a:rPr>
              <a:t>1</a:t>
            </a:r>
            <a:r>
              <a:rPr lang="en-US" altLang="zh-CN" sz="2200" dirty="0">
                <a:solidFill>
                  <a:srgbClr val="F9FAF4"/>
                </a:solidFill>
                <a:latin typeface="Consolas" panose="020B0609020204030204" pitchFamily="49" charset="0"/>
              </a:rPr>
              <a:t>)</a:t>
            </a:r>
            <a:r>
              <a:rPr lang="en-US" altLang="zh-CN" sz="2200" dirty="0">
                <a:solidFill>
                  <a:srgbClr val="E6E6FA"/>
                </a:solidFill>
                <a:latin typeface="Consolas" panose="020B0609020204030204" pitchFamily="49" charset="0"/>
              </a:rPr>
              <a:t> /</a:t>
            </a:r>
            <a:r>
              <a:rPr lang="en-US" altLang="zh-CN" sz="2200" dirty="0">
                <a:solidFill>
                  <a:srgbClr val="D9E8F7"/>
                </a:solidFill>
                <a:latin typeface="Consolas" panose="020B0609020204030204" pitchFamily="49" charset="0"/>
              </a:rPr>
              <a:t> </a:t>
            </a:r>
            <a:r>
              <a:rPr lang="en-US" altLang="zh-CN" sz="2200" dirty="0" err="1">
                <a:solidFill>
                  <a:srgbClr val="FFFF00"/>
                </a:solidFill>
                <a:latin typeface="Consolas" panose="020B0609020204030204" pitchFamily="49" charset="0"/>
              </a:rPr>
              <a:t>i</a:t>
            </a:r>
            <a:r>
              <a:rPr lang="en-US" altLang="zh-CN" sz="2200" dirty="0">
                <a:solidFill>
                  <a:srgbClr val="E6E6FA"/>
                </a:solidFill>
                <a:latin typeface="Consolas" panose="020B0609020204030204" pitchFamily="49" charset="0"/>
              </a:rPr>
              <a:t>;  </a:t>
            </a:r>
            <a:r>
              <a:rPr lang="en-US" altLang="zh-CN" sz="2200" dirty="0">
                <a:solidFill>
                  <a:srgbClr val="808080"/>
                </a:solidFill>
                <a:latin typeface="Consolas" panose="020B0609020204030204" pitchFamily="49" charset="0"/>
              </a:rPr>
              <a:t>//</a:t>
            </a:r>
            <a:r>
              <a:rPr lang="en-US" altLang="zh-CN" sz="2200" dirty="0" err="1">
                <a:solidFill>
                  <a:srgbClr val="808080"/>
                </a:solidFill>
                <a:latin typeface="Consolas" panose="020B0609020204030204" pitchFamily="49" charset="0"/>
              </a:rPr>
              <a:t>i</a:t>
            </a:r>
            <a:r>
              <a:rPr lang="zh-CN" altLang="en-US" sz="2200" dirty="0">
                <a:solidFill>
                  <a:srgbClr val="808080"/>
                </a:solidFill>
                <a:latin typeface="Consolas" panose="020B0609020204030204" pitchFamily="49" charset="0"/>
              </a:rPr>
              <a:t>代表质因子</a:t>
            </a:r>
            <a:endParaRPr lang="en-US" altLang="zh-CN" sz="2200" dirty="0">
              <a:solidFill>
                <a:srgbClr val="E6E6FA"/>
              </a:solidFill>
              <a:latin typeface="Consolas" panose="020B0609020204030204" pitchFamily="49" charset="0"/>
            </a:endParaRPr>
          </a:p>
          <a:p>
            <a:pPr algn="l"/>
            <a:r>
              <a:rPr lang="en-US" altLang="zh-CN" sz="2200" dirty="0">
                <a:solidFill>
                  <a:srgbClr val="CC6C1D"/>
                </a:solidFill>
                <a:latin typeface="Consolas" panose="020B0609020204030204" pitchFamily="49" charset="0"/>
              </a:rPr>
              <a:t>            </a:t>
            </a:r>
            <a:r>
              <a:rPr lang="en-US" altLang="zh-CN" sz="2200" dirty="0">
                <a:solidFill>
                  <a:schemeClr val="accent2"/>
                </a:solidFill>
                <a:latin typeface="Consolas" panose="020B0609020204030204" pitchFamily="49" charset="0"/>
              </a:rPr>
              <a:t>while</a:t>
            </a:r>
            <a:r>
              <a:rPr lang="en-US" altLang="zh-CN" sz="2200" dirty="0">
                <a:solidFill>
                  <a:srgbClr val="D9E8F7"/>
                </a:solidFill>
                <a:latin typeface="Consolas" panose="020B0609020204030204" pitchFamily="49" charset="0"/>
              </a:rPr>
              <a:t> </a:t>
            </a:r>
            <a:r>
              <a:rPr lang="en-US" altLang="zh-CN" sz="2200" dirty="0">
                <a:solidFill>
                  <a:srgbClr val="F9FAF4"/>
                </a:solidFill>
                <a:latin typeface="Consolas" panose="020B0609020204030204" pitchFamily="49" charset="0"/>
              </a:rPr>
              <a:t>(</a:t>
            </a:r>
            <a:r>
              <a:rPr lang="en-US" altLang="zh-CN" sz="2200" dirty="0">
                <a:solidFill>
                  <a:srgbClr val="00B0F0"/>
                </a:solidFill>
                <a:latin typeface="Consolas" panose="020B0609020204030204" pitchFamily="49" charset="0"/>
              </a:rPr>
              <a:t>n</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err="1">
                <a:solidFill>
                  <a:srgbClr val="FFFF00"/>
                </a:solidFill>
                <a:latin typeface="Consolas" panose="020B0609020204030204" pitchFamily="49" charset="0"/>
              </a:rPr>
              <a:t>i</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a:solidFill>
                  <a:srgbClr val="00B0F0"/>
                </a:solidFill>
                <a:latin typeface="Consolas" panose="020B0609020204030204" pitchFamily="49" charset="0"/>
              </a:rPr>
              <a:t>0</a:t>
            </a:r>
            <a:r>
              <a:rPr lang="en-US" altLang="zh-CN" sz="2200" dirty="0">
                <a:solidFill>
                  <a:srgbClr val="F9FAF4"/>
                </a:solidFill>
                <a:latin typeface="Consolas" panose="020B0609020204030204" pitchFamily="49" charset="0"/>
              </a:rPr>
              <a:t>)</a:t>
            </a:r>
          </a:p>
          <a:p>
            <a:pPr algn="l"/>
            <a:r>
              <a:rPr lang="en-US" altLang="zh-CN" sz="2200" dirty="0">
                <a:solidFill>
                  <a:srgbClr val="79ABFF"/>
                </a:solidFill>
                <a:latin typeface="Consolas" panose="020B0609020204030204" pitchFamily="49" charset="0"/>
              </a:rPr>
              <a:t>                </a:t>
            </a:r>
            <a:r>
              <a:rPr lang="en-US" altLang="zh-CN" sz="2200" dirty="0">
                <a:solidFill>
                  <a:srgbClr val="00B0F0"/>
                </a:solidFill>
                <a:latin typeface="Consolas" panose="020B0609020204030204" pitchFamily="49" charset="0"/>
              </a:rPr>
              <a:t>n</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a:t>
            </a:r>
            <a:r>
              <a:rPr lang="en-US" altLang="zh-CN" sz="2200" dirty="0">
                <a:solidFill>
                  <a:srgbClr val="D9E8F7"/>
                </a:solidFill>
                <a:latin typeface="Consolas" panose="020B0609020204030204" pitchFamily="49" charset="0"/>
              </a:rPr>
              <a:t> </a:t>
            </a:r>
            <a:r>
              <a:rPr lang="en-US" altLang="zh-CN" sz="2200" dirty="0" err="1">
                <a:solidFill>
                  <a:srgbClr val="FFFF00"/>
                </a:solidFill>
                <a:latin typeface="Consolas" panose="020B0609020204030204" pitchFamily="49" charset="0"/>
              </a:rPr>
              <a:t>i</a:t>
            </a:r>
            <a:r>
              <a:rPr lang="en-US" altLang="zh-CN" sz="2200" dirty="0">
                <a:solidFill>
                  <a:srgbClr val="E6E6FA"/>
                </a:solidFill>
                <a:latin typeface="Consolas" panose="020B0609020204030204" pitchFamily="49" charset="0"/>
              </a:rPr>
              <a:t>;               </a:t>
            </a:r>
            <a:r>
              <a:rPr lang="en-US" altLang="zh-CN" sz="2200" dirty="0">
                <a:solidFill>
                  <a:srgbClr val="808080"/>
                </a:solidFill>
                <a:latin typeface="Consolas" panose="020B0609020204030204" pitchFamily="49" charset="0"/>
              </a:rPr>
              <a:t>//</a:t>
            </a:r>
            <a:r>
              <a:rPr lang="zh-CN" altLang="en-US" sz="2200" dirty="0">
                <a:solidFill>
                  <a:srgbClr val="808080"/>
                </a:solidFill>
                <a:latin typeface="Consolas" panose="020B0609020204030204" pitchFamily="49" charset="0"/>
              </a:rPr>
              <a:t>筛掉</a:t>
            </a:r>
            <a:r>
              <a:rPr lang="en-US" altLang="zh-CN" sz="2200" dirty="0" err="1">
                <a:solidFill>
                  <a:srgbClr val="808080"/>
                </a:solidFill>
                <a:latin typeface="Consolas" panose="020B0609020204030204" pitchFamily="49" charset="0"/>
              </a:rPr>
              <a:t>i</a:t>
            </a:r>
            <a:r>
              <a:rPr lang="zh-CN" altLang="en-US" sz="2200" dirty="0">
                <a:solidFill>
                  <a:srgbClr val="808080"/>
                </a:solidFill>
                <a:latin typeface="Consolas" panose="020B0609020204030204" pitchFamily="49" charset="0"/>
              </a:rPr>
              <a:t>，防止重复计算</a:t>
            </a:r>
            <a:endParaRPr lang="en-US" altLang="zh-CN" sz="2200" dirty="0">
              <a:solidFill>
                <a:srgbClr val="E6E6FA"/>
              </a:solidFill>
              <a:latin typeface="Consolas" panose="020B0609020204030204" pitchFamily="49" charset="0"/>
            </a:endParaRPr>
          </a:p>
          <a:p>
            <a:pPr algn="l"/>
            <a:r>
              <a:rPr lang="en-US" altLang="zh-CN" sz="2200" dirty="0">
                <a:solidFill>
                  <a:srgbClr val="F9FAF4"/>
                </a:solidFill>
                <a:latin typeface="Consolas" panose="020B0609020204030204" pitchFamily="49" charset="0"/>
              </a:rPr>
              <a:t>        }</a:t>
            </a:r>
          </a:p>
          <a:p>
            <a:pPr algn="l"/>
            <a:endParaRPr lang="en-US" altLang="zh-CN" sz="2200" dirty="0">
              <a:solidFill>
                <a:srgbClr val="F9FAF4"/>
              </a:solidFill>
              <a:latin typeface="Consolas" panose="020B0609020204030204" pitchFamily="49" charset="0"/>
            </a:endParaRPr>
          </a:p>
          <a:p>
            <a:pPr algn="l"/>
            <a:r>
              <a:rPr lang="en-US" altLang="zh-CN" sz="2200" dirty="0">
                <a:solidFill>
                  <a:srgbClr val="CC6C1D"/>
                </a:solidFill>
                <a:latin typeface="Consolas" panose="020B0609020204030204" pitchFamily="49" charset="0"/>
              </a:rPr>
              <a:t>    </a:t>
            </a:r>
            <a:r>
              <a:rPr lang="en-US" altLang="zh-CN" sz="2200" dirty="0">
                <a:solidFill>
                  <a:schemeClr val="accent2"/>
                </a:solidFill>
                <a:latin typeface="Consolas" panose="020B0609020204030204" pitchFamily="49" charset="0"/>
              </a:rPr>
              <a:t>if</a:t>
            </a:r>
            <a:r>
              <a:rPr lang="en-US" altLang="zh-CN" sz="2200" dirty="0">
                <a:solidFill>
                  <a:srgbClr val="D9E8F7"/>
                </a:solidFill>
                <a:latin typeface="Consolas" panose="020B0609020204030204" pitchFamily="49" charset="0"/>
              </a:rPr>
              <a:t> </a:t>
            </a:r>
            <a:r>
              <a:rPr lang="en-US" altLang="zh-CN" sz="2200" dirty="0">
                <a:solidFill>
                  <a:srgbClr val="F9FAF4"/>
                </a:solidFill>
                <a:latin typeface="Consolas" panose="020B0609020204030204" pitchFamily="49" charset="0"/>
              </a:rPr>
              <a:t>(</a:t>
            </a:r>
            <a:r>
              <a:rPr lang="en-US" altLang="zh-CN" sz="2200" dirty="0">
                <a:solidFill>
                  <a:srgbClr val="00B0F0"/>
                </a:solidFill>
                <a:latin typeface="Consolas" panose="020B0609020204030204" pitchFamily="49" charset="0"/>
              </a:rPr>
              <a:t>n</a:t>
            </a:r>
            <a:r>
              <a:rPr lang="en-US" altLang="zh-CN" sz="2200" dirty="0">
                <a:solidFill>
                  <a:srgbClr val="D9E8F7"/>
                </a:solidFill>
                <a:latin typeface="Consolas" panose="020B0609020204030204" pitchFamily="49" charset="0"/>
              </a:rPr>
              <a:t> </a:t>
            </a:r>
            <a:r>
              <a:rPr lang="en-US" altLang="zh-CN" sz="2200" dirty="0">
                <a:solidFill>
                  <a:srgbClr val="E6E6FA"/>
                </a:solidFill>
                <a:latin typeface="Consolas" panose="020B0609020204030204" pitchFamily="49" charset="0"/>
              </a:rPr>
              <a:t>&gt;</a:t>
            </a:r>
            <a:r>
              <a:rPr lang="en-US" altLang="zh-CN" sz="2200" dirty="0">
                <a:solidFill>
                  <a:srgbClr val="D9E8F7"/>
                </a:solidFill>
                <a:latin typeface="Consolas" panose="020B0609020204030204" pitchFamily="49" charset="0"/>
              </a:rPr>
              <a:t> </a:t>
            </a:r>
            <a:r>
              <a:rPr lang="en-US" altLang="zh-CN" sz="2200" dirty="0">
                <a:solidFill>
                  <a:srgbClr val="00B0F0"/>
                </a:solidFill>
                <a:latin typeface="Consolas" panose="020B0609020204030204" pitchFamily="49" charset="0"/>
              </a:rPr>
              <a:t>1</a:t>
            </a:r>
            <a:r>
              <a:rPr lang="en-US" altLang="zh-CN" sz="2200" dirty="0">
                <a:solidFill>
                  <a:srgbClr val="F9FAF4"/>
                </a:solidFill>
                <a:latin typeface="Consolas" panose="020B0609020204030204" pitchFamily="49" charset="0"/>
              </a:rPr>
              <a:t>)</a:t>
            </a:r>
          </a:p>
          <a:p>
            <a:r>
              <a:rPr lang="pt-BR" altLang="zh-CN" sz="2200" dirty="0">
                <a:solidFill>
                  <a:srgbClr val="F3EC79"/>
                </a:solidFill>
                <a:latin typeface="Consolas" panose="020B0609020204030204" pitchFamily="49" charset="0"/>
              </a:rPr>
              <a:t>        </a:t>
            </a:r>
            <a:r>
              <a:rPr lang="pt-BR" altLang="zh-CN" sz="2200" dirty="0">
                <a:solidFill>
                  <a:srgbClr val="FFFF00"/>
                </a:solidFill>
                <a:latin typeface="Consolas" panose="020B0609020204030204" pitchFamily="49" charset="0"/>
              </a:rPr>
              <a:t>res</a:t>
            </a:r>
            <a:r>
              <a:rPr lang="pt-BR" altLang="zh-CN" sz="2200" dirty="0">
                <a:solidFill>
                  <a:srgbClr val="D9E8F7"/>
                </a:solidFill>
                <a:latin typeface="Consolas" panose="020B0609020204030204" pitchFamily="49" charset="0"/>
              </a:rPr>
              <a:t> </a:t>
            </a:r>
            <a:r>
              <a:rPr lang="pt-BR" altLang="zh-CN" sz="2200" dirty="0">
                <a:solidFill>
                  <a:srgbClr val="E6E6FA"/>
                </a:solidFill>
                <a:latin typeface="Consolas" panose="020B0609020204030204" pitchFamily="49" charset="0"/>
              </a:rPr>
              <a:t>=</a:t>
            </a:r>
            <a:r>
              <a:rPr lang="pt-BR" altLang="zh-CN" sz="2200" dirty="0">
                <a:solidFill>
                  <a:srgbClr val="D9E8F7"/>
                </a:solidFill>
                <a:latin typeface="Consolas" panose="020B0609020204030204" pitchFamily="49" charset="0"/>
              </a:rPr>
              <a:t> </a:t>
            </a:r>
            <a:r>
              <a:rPr lang="pt-BR" altLang="zh-CN" sz="2200" dirty="0">
                <a:solidFill>
                  <a:srgbClr val="FFFF00"/>
                </a:solidFill>
                <a:latin typeface="Consolas" panose="020B0609020204030204" pitchFamily="49" charset="0"/>
              </a:rPr>
              <a:t>res</a:t>
            </a:r>
            <a:r>
              <a:rPr lang="pt-BR" altLang="zh-CN" sz="2200" dirty="0">
                <a:solidFill>
                  <a:srgbClr val="D9E8F7"/>
                </a:solidFill>
                <a:latin typeface="Consolas" panose="020B0609020204030204" pitchFamily="49" charset="0"/>
              </a:rPr>
              <a:t> </a:t>
            </a:r>
            <a:r>
              <a:rPr lang="pt-BR" altLang="zh-CN" sz="2200" dirty="0">
                <a:solidFill>
                  <a:srgbClr val="E6E6FA"/>
                </a:solidFill>
                <a:latin typeface="Consolas" panose="020B0609020204030204" pitchFamily="49" charset="0"/>
              </a:rPr>
              <a:t>* </a:t>
            </a:r>
            <a:r>
              <a:rPr lang="pt-BR" altLang="zh-CN" sz="2200" dirty="0">
                <a:solidFill>
                  <a:srgbClr val="F9FAF4"/>
                </a:solidFill>
                <a:latin typeface="Consolas" panose="020B0609020204030204" pitchFamily="49" charset="0"/>
              </a:rPr>
              <a:t>(</a:t>
            </a:r>
            <a:r>
              <a:rPr lang="pt-BR" altLang="zh-CN" sz="2200" dirty="0">
                <a:solidFill>
                  <a:srgbClr val="00B0F0"/>
                </a:solidFill>
                <a:latin typeface="Consolas" panose="020B0609020204030204" pitchFamily="49" charset="0"/>
              </a:rPr>
              <a:t>n</a:t>
            </a:r>
            <a:r>
              <a:rPr lang="pt-BR" altLang="zh-CN" sz="2200" dirty="0">
                <a:solidFill>
                  <a:srgbClr val="D9E8F7"/>
                </a:solidFill>
                <a:latin typeface="Consolas" panose="020B0609020204030204" pitchFamily="49" charset="0"/>
              </a:rPr>
              <a:t> </a:t>
            </a:r>
            <a:r>
              <a:rPr lang="pt-BR" altLang="zh-CN" sz="2200" dirty="0">
                <a:solidFill>
                  <a:srgbClr val="E6E6FA"/>
                </a:solidFill>
                <a:latin typeface="Consolas" panose="020B0609020204030204" pitchFamily="49" charset="0"/>
              </a:rPr>
              <a:t>-</a:t>
            </a:r>
            <a:r>
              <a:rPr lang="pt-BR" altLang="zh-CN" sz="2200" dirty="0">
                <a:solidFill>
                  <a:srgbClr val="D9E8F7"/>
                </a:solidFill>
                <a:latin typeface="Consolas" panose="020B0609020204030204" pitchFamily="49" charset="0"/>
              </a:rPr>
              <a:t> </a:t>
            </a:r>
            <a:r>
              <a:rPr lang="pt-BR" altLang="zh-CN" sz="2200" dirty="0">
                <a:solidFill>
                  <a:srgbClr val="00B0F0"/>
                </a:solidFill>
                <a:latin typeface="Consolas" panose="020B0609020204030204" pitchFamily="49" charset="0"/>
              </a:rPr>
              <a:t>1</a:t>
            </a:r>
            <a:r>
              <a:rPr lang="pt-BR" altLang="zh-CN" sz="2200" dirty="0">
                <a:solidFill>
                  <a:srgbClr val="F9FAF4"/>
                </a:solidFill>
                <a:latin typeface="Consolas" panose="020B0609020204030204" pitchFamily="49" charset="0"/>
              </a:rPr>
              <a:t>)</a:t>
            </a:r>
            <a:r>
              <a:rPr lang="pt-BR" altLang="zh-CN" sz="2200" dirty="0">
                <a:solidFill>
                  <a:srgbClr val="D9E8F7"/>
                </a:solidFill>
                <a:latin typeface="Consolas" panose="020B0609020204030204" pitchFamily="49" charset="0"/>
              </a:rPr>
              <a:t> </a:t>
            </a:r>
            <a:r>
              <a:rPr lang="pt-BR" altLang="zh-CN" sz="2200" dirty="0">
                <a:solidFill>
                  <a:srgbClr val="E6E6FA"/>
                </a:solidFill>
                <a:latin typeface="Consolas" panose="020B0609020204030204" pitchFamily="49" charset="0"/>
              </a:rPr>
              <a:t>/</a:t>
            </a:r>
            <a:r>
              <a:rPr lang="pt-BR" altLang="zh-CN" sz="2200" dirty="0">
                <a:solidFill>
                  <a:srgbClr val="D9E8F7"/>
                </a:solidFill>
                <a:latin typeface="Consolas" panose="020B0609020204030204" pitchFamily="49" charset="0"/>
              </a:rPr>
              <a:t> </a:t>
            </a:r>
            <a:r>
              <a:rPr lang="pt-BR" altLang="zh-CN" sz="2200" dirty="0">
                <a:solidFill>
                  <a:srgbClr val="00B0F0"/>
                </a:solidFill>
                <a:latin typeface="Consolas" panose="020B0609020204030204" pitchFamily="49" charset="0"/>
              </a:rPr>
              <a:t>n</a:t>
            </a:r>
            <a:r>
              <a:rPr lang="pt-BR" altLang="zh-CN" sz="2200" dirty="0">
                <a:solidFill>
                  <a:srgbClr val="E6E6FA"/>
                </a:solidFill>
                <a:latin typeface="Consolas" panose="020B0609020204030204" pitchFamily="49" charset="0"/>
              </a:rPr>
              <a:t>;</a:t>
            </a:r>
          </a:p>
          <a:p>
            <a:pPr algn="l"/>
            <a:endParaRPr lang="zh-CN" altLang="en-US" sz="2200" dirty="0">
              <a:latin typeface="Consolas" panose="020B0609020204030204" pitchFamily="49" charset="0"/>
            </a:endParaRPr>
          </a:p>
          <a:p>
            <a:pPr algn="l"/>
            <a:r>
              <a:rPr lang="en-US" altLang="zh-CN" sz="2200" dirty="0">
                <a:solidFill>
                  <a:srgbClr val="CC6C1D"/>
                </a:solidFill>
                <a:latin typeface="Consolas" panose="020B0609020204030204" pitchFamily="49" charset="0"/>
              </a:rPr>
              <a:t>    </a:t>
            </a:r>
            <a:r>
              <a:rPr lang="en-US" altLang="zh-CN" sz="2200" dirty="0">
                <a:solidFill>
                  <a:schemeClr val="accent2"/>
                </a:solidFill>
                <a:latin typeface="Consolas" panose="020B0609020204030204" pitchFamily="49" charset="0"/>
              </a:rPr>
              <a:t>return</a:t>
            </a:r>
            <a:r>
              <a:rPr lang="en-US" altLang="zh-CN" sz="2200" dirty="0">
                <a:solidFill>
                  <a:srgbClr val="D9E8F7"/>
                </a:solidFill>
                <a:latin typeface="Consolas" panose="020B0609020204030204" pitchFamily="49" charset="0"/>
              </a:rPr>
              <a:t> </a:t>
            </a:r>
            <a:r>
              <a:rPr lang="en-US" altLang="zh-CN" sz="2200" dirty="0">
                <a:solidFill>
                  <a:srgbClr val="FFFF00"/>
                </a:solidFill>
                <a:latin typeface="Consolas" panose="020B0609020204030204" pitchFamily="49" charset="0"/>
              </a:rPr>
              <a:t>res</a:t>
            </a:r>
            <a:r>
              <a:rPr lang="en-US" altLang="zh-CN" sz="2200" dirty="0">
                <a:solidFill>
                  <a:srgbClr val="E6E6FA"/>
                </a:solidFill>
                <a:latin typeface="Consolas" panose="020B0609020204030204" pitchFamily="49" charset="0"/>
              </a:rPr>
              <a:t>;</a:t>
            </a:r>
          </a:p>
          <a:p>
            <a:pPr algn="l"/>
            <a:r>
              <a:rPr lang="en-US" altLang="zh-CN" sz="2200" dirty="0">
                <a:solidFill>
                  <a:srgbClr val="F9FAF4"/>
                </a:solidFill>
                <a:latin typeface="Consolas" panose="020B0609020204030204" pitchFamily="49" charset="0"/>
              </a:rPr>
              <a:t>}</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13076" y="359690"/>
            <a:ext cx="1457763"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数字签名</a:t>
            </a:r>
          </a:p>
        </p:txBody>
      </p:sp>
      <p:sp>
        <p:nvSpPr>
          <p:cNvPr id="37" name="文本框 36"/>
          <p:cNvSpPr txBox="1"/>
          <p:nvPr/>
        </p:nvSpPr>
        <p:spPr>
          <a:xfrm>
            <a:off x="752773" y="1050665"/>
            <a:ext cx="2895949" cy="461665"/>
          </a:xfrm>
          <a:prstGeom prst="rect">
            <a:avLst/>
          </a:prstGeom>
          <a:noFill/>
        </p:spPr>
        <p:txBody>
          <a:bodyPr wrap="square" rtlCol="0">
            <a:spAutoFit/>
          </a:bodyPr>
          <a:lstStyle/>
          <a:p>
            <a:pPr fontAlgn="base">
              <a:spcBef>
                <a:spcPct val="0"/>
              </a:spcBef>
              <a:spcAft>
                <a:spcPct val="0"/>
              </a:spcAft>
            </a:pPr>
            <a:r>
              <a:rPr lang="en-US" altLang="zh-CN" sz="2400" b="1" dirty="0">
                <a:solidFill>
                  <a:schemeClr val="bg1"/>
                </a:solidFill>
                <a:latin typeface="Arial" panose="020B0604020202020204" pitchFamily="34" charset="0"/>
              </a:rPr>
              <a:t>1.</a:t>
            </a:r>
            <a:r>
              <a:rPr lang="zh-CN" altLang="en-US" sz="2400" b="1" dirty="0">
                <a:solidFill>
                  <a:schemeClr val="bg1"/>
                </a:solidFill>
                <a:latin typeface="Arial" panose="020B0604020202020204" pitchFamily="34" charset="0"/>
              </a:rPr>
              <a:t>什么是数字签名</a:t>
            </a:r>
            <a:endParaRPr lang="en-US" altLang="zh-CN" sz="2400" b="1" dirty="0">
              <a:solidFill>
                <a:schemeClr val="bg1"/>
              </a:solidFill>
              <a:latin typeface="Arial" panose="020B0604020202020204" pitchFamily="34" charset="0"/>
            </a:endParaRPr>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625" y="1527257"/>
            <a:ext cx="4935984" cy="380348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51642" y="1672279"/>
            <a:ext cx="5841507" cy="430887"/>
          </a:xfrm>
          <a:prstGeom prst="rect">
            <a:avLst/>
          </a:prstGeom>
          <a:noFill/>
        </p:spPr>
        <p:txBody>
          <a:bodyPr wrap="square" rtlCol="0">
            <a:spAutoFit/>
          </a:bodyPr>
          <a:lstStyle/>
          <a:p>
            <a:r>
              <a:rPr lang="zh-CN" altLang="en-US" sz="2200" dirty="0">
                <a:solidFill>
                  <a:srgbClr val="FFFF00"/>
                </a:solidFill>
                <a:latin typeface="Arial" panose="020B0604020202020204" pitchFamily="34" charset="0"/>
              </a:rPr>
              <a:t>答：数字签名是经发送方私钥加密的“摘要”。</a:t>
            </a:r>
            <a:endParaRPr lang="en-US" altLang="zh-CN" sz="2200" dirty="0">
              <a:solidFill>
                <a:srgbClr val="FFFF00"/>
              </a:solidFill>
              <a:latin typeface="Arial" panose="020B0604020202020204" pitchFamily="34" charset="0"/>
            </a:endParaRPr>
          </a:p>
        </p:txBody>
      </p:sp>
      <p:sp>
        <p:nvSpPr>
          <p:cNvPr id="7" name="文本框 6"/>
          <p:cNvSpPr txBox="1"/>
          <p:nvPr/>
        </p:nvSpPr>
        <p:spPr>
          <a:xfrm>
            <a:off x="752773" y="2983335"/>
            <a:ext cx="6232124" cy="430887"/>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200" dirty="0">
                <a:solidFill>
                  <a:srgbClr val="FFFF00"/>
                </a:solidFill>
                <a:latin typeface="Arial" panose="020B0604020202020204" pitchFamily="34" charset="0"/>
              </a:rPr>
              <a:t>答：防止数据被中间人篡改，保证发件人身份。</a:t>
            </a:r>
            <a:endParaRPr lang="en-US" altLang="zh-CN" sz="2200" dirty="0">
              <a:solidFill>
                <a:srgbClr val="FFFF00"/>
              </a:solidFill>
              <a:latin typeface="Arial" panose="020B0604020202020204" pitchFamily="34" charset="0"/>
            </a:endParaRPr>
          </a:p>
        </p:txBody>
      </p:sp>
      <p:sp>
        <p:nvSpPr>
          <p:cNvPr id="9" name="文本框 8"/>
          <p:cNvSpPr txBox="1"/>
          <p:nvPr/>
        </p:nvSpPr>
        <p:spPr>
          <a:xfrm>
            <a:off x="751642" y="4336220"/>
            <a:ext cx="5759779" cy="430887"/>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200" dirty="0">
                <a:solidFill>
                  <a:srgbClr val="FFFF00"/>
                </a:solidFill>
                <a:latin typeface="Arial" panose="020B0604020202020204" pitchFamily="34" charset="0"/>
              </a:rPr>
              <a:t>答：存在发送方公钥被中间人伪造的可能性。</a:t>
            </a:r>
            <a:endParaRPr lang="en-US" altLang="zh-CN" sz="2200" dirty="0">
              <a:solidFill>
                <a:srgbClr val="FFFF00"/>
              </a:solidFill>
              <a:latin typeface="Arial" panose="020B0604020202020204" pitchFamily="34" charset="0"/>
            </a:endParaRPr>
          </a:p>
        </p:txBody>
      </p:sp>
      <p:sp>
        <p:nvSpPr>
          <p:cNvPr id="10" name="文本框 9"/>
          <p:cNvSpPr txBox="1"/>
          <p:nvPr/>
        </p:nvSpPr>
        <p:spPr>
          <a:xfrm>
            <a:off x="751642" y="5670393"/>
            <a:ext cx="5344358" cy="430887"/>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200" dirty="0">
                <a:solidFill>
                  <a:srgbClr val="FFFF00"/>
                </a:solidFill>
                <a:latin typeface="Arial" panose="020B0604020202020204" pitchFamily="34" charset="0"/>
              </a:rPr>
              <a:t>答：使用数字证书</a:t>
            </a:r>
            <a:endParaRPr lang="zh-CN" altLang="zh-CN" sz="2200" dirty="0">
              <a:solidFill>
                <a:srgbClr val="FFFF00"/>
              </a:solidFill>
              <a:latin typeface="Arial" panose="020B0604020202020204" pitchFamily="34" charset="0"/>
            </a:endParaRPr>
          </a:p>
        </p:txBody>
      </p:sp>
      <p:sp>
        <p:nvSpPr>
          <p:cNvPr id="11" name="文本框 10"/>
          <p:cNvSpPr txBox="1"/>
          <p:nvPr/>
        </p:nvSpPr>
        <p:spPr>
          <a:xfrm>
            <a:off x="751642" y="2285317"/>
            <a:ext cx="3758214" cy="461665"/>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en-US" altLang="zh-CN" sz="2400" b="1" dirty="0">
                <a:solidFill>
                  <a:schemeClr val="bg1"/>
                </a:solidFill>
                <a:latin typeface="Arial" panose="020B0604020202020204" pitchFamily="34" charset="0"/>
              </a:rPr>
              <a:t>2.</a:t>
            </a:r>
            <a:r>
              <a:rPr lang="zh-CN" altLang="en-US" sz="2400" b="1" dirty="0">
                <a:solidFill>
                  <a:schemeClr val="bg1"/>
                </a:solidFill>
                <a:latin typeface="Arial" panose="020B0604020202020204" pitchFamily="34" charset="0"/>
              </a:rPr>
              <a:t>数字签名的作用及原理</a:t>
            </a:r>
            <a:endParaRPr lang="en-US" altLang="zh-CN" sz="2400" b="1" dirty="0">
              <a:solidFill>
                <a:schemeClr val="bg1"/>
              </a:solidFill>
              <a:latin typeface="Arial" panose="020B0604020202020204" pitchFamily="34" charset="0"/>
            </a:endParaRPr>
          </a:p>
        </p:txBody>
      </p:sp>
      <p:sp>
        <p:nvSpPr>
          <p:cNvPr id="12" name="文本框 11"/>
          <p:cNvSpPr txBox="1"/>
          <p:nvPr/>
        </p:nvSpPr>
        <p:spPr>
          <a:xfrm>
            <a:off x="751642" y="3668331"/>
            <a:ext cx="4175465" cy="461665"/>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en-US" altLang="zh-CN" sz="2400" b="1" dirty="0">
                <a:solidFill>
                  <a:schemeClr val="bg1"/>
                </a:solidFill>
                <a:latin typeface="Arial" panose="020B0604020202020204" pitchFamily="34" charset="0"/>
              </a:rPr>
              <a:t>3.</a:t>
            </a:r>
            <a:r>
              <a:rPr lang="zh-CN" altLang="en-US" sz="2400" b="1" dirty="0">
                <a:solidFill>
                  <a:schemeClr val="bg1"/>
                </a:solidFill>
                <a:latin typeface="Arial" panose="020B0604020202020204" pitchFamily="34" charset="0"/>
              </a:rPr>
              <a:t>数字签名真的万无一失吗？</a:t>
            </a:r>
            <a:endParaRPr lang="en-US" altLang="zh-CN" sz="2400" b="1" dirty="0">
              <a:solidFill>
                <a:schemeClr val="bg1"/>
              </a:solidFill>
              <a:latin typeface="Arial" panose="020B0604020202020204" pitchFamily="34" charset="0"/>
            </a:endParaRPr>
          </a:p>
        </p:txBody>
      </p:sp>
      <p:sp>
        <p:nvSpPr>
          <p:cNvPr id="14" name="文本框 13"/>
          <p:cNvSpPr txBox="1"/>
          <p:nvPr/>
        </p:nvSpPr>
        <p:spPr>
          <a:xfrm>
            <a:off x="751643" y="5000565"/>
            <a:ext cx="3864746" cy="461665"/>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en-US" altLang="zh-CN" sz="2400" b="1" dirty="0">
                <a:solidFill>
                  <a:schemeClr val="bg1"/>
                </a:solidFill>
                <a:latin typeface="Arial" panose="020B0604020202020204" pitchFamily="34" charset="0"/>
              </a:rPr>
              <a:t>4.</a:t>
            </a:r>
            <a:r>
              <a:rPr lang="zh-CN" altLang="en-US" sz="2400" b="1" dirty="0">
                <a:solidFill>
                  <a:schemeClr val="bg1"/>
                </a:solidFill>
                <a:latin typeface="Arial" panose="020B0604020202020204" pitchFamily="34" charset="0"/>
              </a:rPr>
              <a:t>如何证明发送方的身份？</a:t>
            </a:r>
            <a:endParaRPr lang="en-US" altLang="zh-CN" sz="2400" b="1" dirty="0">
              <a:solidFill>
                <a:schemeClr val="bg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 grpId="0"/>
      <p:bldP spid="7" grpId="0"/>
      <p:bldP spid="9" grpId="0"/>
      <p:bldP spid="10" grpId="0"/>
      <p:bldP spid="11"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86445" y="488262"/>
            <a:ext cx="1457763"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数字证书</a:t>
            </a:r>
          </a:p>
        </p:txBody>
      </p:sp>
      <p:sp>
        <p:nvSpPr>
          <p:cNvPr id="7" name="文本框 6"/>
          <p:cNvSpPr txBox="1"/>
          <p:nvPr/>
        </p:nvSpPr>
        <p:spPr>
          <a:xfrm>
            <a:off x="584098" y="1452549"/>
            <a:ext cx="2878193" cy="461665"/>
          </a:xfrm>
          <a:prstGeom prst="rect">
            <a:avLst/>
          </a:prstGeom>
          <a:noFill/>
        </p:spPr>
        <p:txBody>
          <a:bodyPr wrap="square" rtlCol="0">
            <a:spAutoFit/>
          </a:bodyPr>
          <a:lstStyle/>
          <a:p>
            <a:pPr fontAlgn="base">
              <a:spcBef>
                <a:spcPct val="0"/>
              </a:spcBef>
              <a:spcAft>
                <a:spcPct val="0"/>
              </a:spcAft>
            </a:pPr>
            <a:r>
              <a:rPr lang="en-US" altLang="zh-CN" sz="2400" b="1" dirty="0">
                <a:solidFill>
                  <a:schemeClr val="bg1"/>
                </a:solidFill>
                <a:latin typeface="Arial" panose="020B0604020202020204" pitchFamily="34" charset="0"/>
              </a:rPr>
              <a:t>1.</a:t>
            </a:r>
            <a:r>
              <a:rPr lang="zh-CN" altLang="en-US" sz="2400" b="1" dirty="0">
                <a:solidFill>
                  <a:schemeClr val="bg1"/>
                </a:solidFill>
                <a:latin typeface="Arial" panose="020B0604020202020204" pitchFamily="34" charset="0"/>
              </a:rPr>
              <a:t>什么是数字证书</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8726" y="1694965"/>
            <a:ext cx="5279263" cy="346807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84098" y="2086243"/>
            <a:ext cx="6553549" cy="430887"/>
          </a:xfrm>
          <a:prstGeom prst="rect">
            <a:avLst/>
          </a:prstGeom>
          <a:noFill/>
        </p:spPr>
        <p:txBody>
          <a:bodyPr wrap="square" rtlCol="0">
            <a:spAutoFit/>
          </a:bodyPr>
          <a:lstStyle/>
          <a:p>
            <a:r>
              <a:rPr lang="zh-CN" altLang="en-US" sz="2200" dirty="0">
                <a:solidFill>
                  <a:srgbClr val="FFFF00"/>
                </a:solidFill>
                <a:latin typeface="Arial" panose="020B0604020202020204" pitchFamily="34" charset="0"/>
              </a:rPr>
              <a:t>答：数字证书是权威机构授予的“电子身份证”。</a:t>
            </a:r>
            <a:endParaRPr lang="en-US" altLang="zh-CN" sz="2200" dirty="0">
              <a:solidFill>
                <a:srgbClr val="FFFF00"/>
              </a:solidFill>
              <a:latin typeface="Arial" panose="020B0604020202020204" pitchFamily="34" charset="0"/>
            </a:endParaRPr>
          </a:p>
        </p:txBody>
      </p:sp>
      <p:sp>
        <p:nvSpPr>
          <p:cNvPr id="6" name="文本框 5"/>
          <p:cNvSpPr txBox="1"/>
          <p:nvPr/>
        </p:nvSpPr>
        <p:spPr>
          <a:xfrm>
            <a:off x="584096" y="3415900"/>
            <a:ext cx="5584055" cy="430887"/>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200" dirty="0">
                <a:solidFill>
                  <a:srgbClr val="FFFF00"/>
                </a:solidFill>
                <a:latin typeface="Arial" panose="020B0604020202020204" pitchFamily="34" charset="0"/>
              </a:rPr>
              <a:t>答：确保发件人的个人身份真实可靠。</a:t>
            </a:r>
            <a:endParaRPr lang="en-US" altLang="zh-CN" sz="2200" dirty="0">
              <a:solidFill>
                <a:srgbClr val="FFFF00"/>
              </a:solidFill>
              <a:latin typeface="Arial" panose="020B0604020202020204" pitchFamily="34" charset="0"/>
            </a:endParaRPr>
          </a:p>
        </p:txBody>
      </p:sp>
      <p:sp>
        <p:nvSpPr>
          <p:cNvPr id="8" name="文本框 7"/>
          <p:cNvSpPr txBox="1"/>
          <p:nvPr/>
        </p:nvSpPr>
        <p:spPr>
          <a:xfrm>
            <a:off x="584095" y="4854852"/>
            <a:ext cx="5584055" cy="430887"/>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200" dirty="0">
                <a:solidFill>
                  <a:srgbClr val="FFFF00"/>
                </a:solidFill>
                <a:latin typeface="Arial" panose="020B0604020202020204" pitchFamily="34" charset="0"/>
              </a:rPr>
              <a:t>答：证书是具有公钥的数字签名的文件</a:t>
            </a:r>
            <a:endParaRPr lang="en-US" altLang="zh-CN" sz="2200" dirty="0">
              <a:solidFill>
                <a:srgbClr val="FFFF00"/>
              </a:solidFill>
              <a:latin typeface="Arial" panose="020B0604020202020204" pitchFamily="34" charset="0"/>
            </a:endParaRPr>
          </a:p>
        </p:txBody>
      </p:sp>
      <p:sp>
        <p:nvSpPr>
          <p:cNvPr id="9" name="文本框 8"/>
          <p:cNvSpPr txBox="1"/>
          <p:nvPr/>
        </p:nvSpPr>
        <p:spPr>
          <a:xfrm>
            <a:off x="584096" y="4111109"/>
            <a:ext cx="2807173" cy="461665"/>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en-US" altLang="zh-CN" sz="2400" b="1" dirty="0">
                <a:solidFill>
                  <a:schemeClr val="bg1"/>
                </a:solidFill>
                <a:latin typeface="Arial" panose="020B0604020202020204" pitchFamily="34" charset="0"/>
              </a:rPr>
              <a:t>3.</a:t>
            </a:r>
            <a:r>
              <a:rPr lang="zh-CN" altLang="en-US" sz="2400" b="1" dirty="0">
                <a:solidFill>
                  <a:schemeClr val="bg1"/>
                </a:solidFill>
                <a:latin typeface="Arial" panose="020B0604020202020204" pitchFamily="34" charset="0"/>
              </a:rPr>
              <a:t>数字证书的原理</a:t>
            </a:r>
            <a:endParaRPr lang="en-US" altLang="zh-CN" sz="2400" dirty="0">
              <a:solidFill>
                <a:schemeClr val="bg1"/>
              </a:solidFill>
              <a:latin typeface="Arial" panose="020B0604020202020204" pitchFamily="34" charset="0"/>
            </a:endParaRPr>
          </a:p>
        </p:txBody>
      </p:sp>
      <p:sp>
        <p:nvSpPr>
          <p:cNvPr id="10" name="文本框 9"/>
          <p:cNvSpPr txBox="1"/>
          <p:nvPr/>
        </p:nvSpPr>
        <p:spPr>
          <a:xfrm>
            <a:off x="584098" y="2777105"/>
            <a:ext cx="2878193" cy="461665"/>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en-US" altLang="zh-CN" sz="2400" b="1" dirty="0">
                <a:solidFill>
                  <a:schemeClr val="bg1"/>
                </a:solidFill>
                <a:latin typeface="Arial" panose="020B0604020202020204" pitchFamily="34" charset="0"/>
              </a:rPr>
              <a:t>2.</a:t>
            </a:r>
            <a:r>
              <a:rPr lang="zh-CN" altLang="en-US" sz="2400" b="1" dirty="0">
                <a:solidFill>
                  <a:schemeClr val="bg1"/>
                </a:solidFill>
                <a:latin typeface="Arial" panose="020B0604020202020204" pitchFamily="34" charset="0"/>
              </a:rPr>
              <a:t>数字证书的作用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1000"/>
                                        <p:tgtEl>
                                          <p:spTgt spid="1026"/>
                                        </p:tgtEl>
                                      </p:cBhvr>
                                    </p:animEffect>
                                    <p:anim calcmode="lin" valueType="num">
                                      <p:cBhvr>
                                        <p:cTn id="32" dur="1000" fill="hold"/>
                                        <p:tgtEl>
                                          <p:spTgt spid="1026"/>
                                        </p:tgtEl>
                                        <p:attrNameLst>
                                          <p:attrName>ppt_x</p:attrName>
                                        </p:attrNameLst>
                                      </p:cBhvr>
                                      <p:tavLst>
                                        <p:tav tm="0">
                                          <p:val>
                                            <p:strVal val="#ppt_x"/>
                                          </p:val>
                                        </p:tav>
                                        <p:tav tm="100000">
                                          <p:val>
                                            <p:strVal val="#ppt_x"/>
                                          </p:val>
                                        </p:tav>
                                      </p:tavLst>
                                    </p:anim>
                                    <p:anim calcmode="lin" valueType="num">
                                      <p:cBhvr>
                                        <p:cTn id="3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6"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648BD6CF-6860-47AB-8BBB-B674A58564C7}"/>
              </a:ext>
            </a:extLst>
          </p:cNvPr>
          <p:cNvSpPr txBox="1"/>
          <p:nvPr/>
        </p:nvSpPr>
        <p:spPr>
          <a:xfrm>
            <a:off x="816399" y="736289"/>
            <a:ext cx="1457763"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证书实例</a:t>
            </a:r>
          </a:p>
        </p:txBody>
      </p:sp>
      <p:pic>
        <p:nvPicPr>
          <p:cNvPr id="3" name="图片 2">
            <a:extLst>
              <a:ext uri="{FF2B5EF4-FFF2-40B4-BE49-F238E27FC236}">
                <a16:creationId xmlns:a16="http://schemas.microsoft.com/office/drawing/2014/main" id="{B261030A-D89E-4239-B80C-EE537B144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493" y="1287279"/>
            <a:ext cx="6884398" cy="4621341"/>
          </a:xfrm>
          <a:prstGeom prst="rect">
            <a:avLst/>
          </a:prstGeom>
        </p:spPr>
      </p:pic>
      <p:pic>
        <p:nvPicPr>
          <p:cNvPr id="5" name="图片 4">
            <a:extLst>
              <a:ext uri="{FF2B5EF4-FFF2-40B4-BE49-F238E27FC236}">
                <a16:creationId xmlns:a16="http://schemas.microsoft.com/office/drawing/2014/main" id="{83653FE1-5998-46D1-838A-8EBDA097E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82" y="417372"/>
            <a:ext cx="4285638" cy="6023256"/>
          </a:xfrm>
          <a:prstGeom prst="rect">
            <a:avLst/>
          </a:prstGeom>
        </p:spPr>
      </p:pic>
    </p:spTree>
    <p:extLst>
      <p:ext uri="{BB962C8B-B14F-4D97-AF65-F5344CB8AC3E}">
        <p14:creationId xmlns:p14="http://schemas.microsoft.com/office/powerpoint/2010/main" val="19294908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771" y="2625882"/>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4811692" y="3534338"/>
            <a:ext cx="3018408"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en-US" altLang="zh-CN" sz="3200" dirty="0">
                <a:effectLst/>
                <a:latin typeface="Calibri" panose="020F0502020204030204" pitchFamily="34" charset="0"/>
              </a:rPr>
              <a:t>RSA</a:t>
            </a:r>
            <a:r>
              <a:rPr lang="zh-CN" altLang="en-US" sz="3200" dirty="0">
                <a:effectLst/>
                <a:latin typeface="Calibri" panose="020F0502020204030204" pitchFamily="34" charset="0"/>
              </a:rPr>
              <a:t>算法的缺点</a:t>
            </a:r>
            <a:endParaRPr lang="en-US" altLang="ko-KR" sz="3200" dirty="0">
              <a:effectLst/>
              <a:latin typeface="Calibri" panose="020F0502020204030204" pitchFamily="34" charset="0"/>
            </a:endParaRPr>
          </a:p>
        </p:txBody>
      </p:sp>
      <p:cxnSp>
        <p:nvCxnSpPr>
          <p:cNvPr id="5" name="Straight Connector 4"/>
          <p:cNvCxnSpPr/>
          <p:nvPr/>
        </p:nvCxnSpPr>
        <p:spPr>
          <a:xfrm>
            <a:off x="4963007" y="4123585"/>
            <a:ext cx="2716323"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4" y="2619717"/>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latinLnBrk="0"/>
            <a:r>
              <a:rPr lang="en-US" altLang="ko-KR" dirty="0">
                <a:effectLst/>
                <a:latin typeface="Calibri" panose="020F0502020204030204" pitchFamily="34" charset="0"/>
              </a:rPr>
              <a:t>0</a:t>
            </a:r>
            <a:r>
              <a:rPr lang="en-US" altLang="zh-CN" dirty="0">
                <a:effectLst/>
                <a:latin typeface="Calibri" panose="020F0502020204030204" pitchFamily="34" charset="0"/>
              </a:rPr>
              <a:t>5</a:t>
            </a:r>
            <a:endParaRPr lang="en-US" altLang="ko-KR" dirty="0">
              <a:effectLst/>
              <a:latin typeface="Calibri" panose="020F0502020204030204" pitchFamily="34" charset="0"/>
            </a:endParaRPr>
          </a:p>
        </p:txBody>
      </p:sp>
      <p:sp>
        <p:nvSpPr>
          <p:cNvPr id="7" name="Rectangle 3"/>
          <p:cNvSpPr txBox="1">
            <a:spLocks noChangeArrowheads="1"/>
          </p:cNvSpPr>
          <p:nvPr/>
        </p:nvSpPr>
        <p:spPr bwMode="auto">
          <a:xfrm>
            <a:off x="2109469" y="2819772"/>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latinLnBrk="0"/>
            <a:r>
              <a:rPr lang="en-US" altLang="ko-KR" sz="900" b="0" dirty="0">
                <a:solidFill>
                  <a:srgbClr val="532F3D"/>
                </a:solidFill>
                <a:effectLst/>
                <a:latin typeface="Calibri" panose="020F0502020204030204" pitchFamily="34" charset="0"/>
              </a:rPr>
              <a:t>Lorem Ipsum is simply dummy text of the printing and typesetting industry </a:t>
            </a:r>
          </a:p>
        </p:txBody>
      </p:sp>
      <p:sp>
        <p:nvSpPr>
          <p:cNvPr id="8" name="Rectangle 3"/>
          <p:cNvSpPr txBox="1">
            <a:spLocks noChangeArrowheads="1"/>
          </p:cNvSpPr>
          <p:nvPr/>
        </p:nvSpPr>
        <p:spPr bwMode="auto">
          <a:xfrm>
            <a:off x="4918473" y="430051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5</a:t>
            </a:r>
            <a:r>
              <a:rPr lang="en-US" altLang="ko-KR" sz="1400" b="0" dirty="0">
                <a:solidFill>
                  <a:schemeClr val="bg1">
                    <a:lumMod val="95000"/>
                  </a:schemeClr>
                </a:solidFill>
                <a:effectLst/>
                <a:latin typeface="Calibri" panose="020F0502020204030204" pitchFamily="34" charset="0"/>
              </a:rPr>
              <a:t>-1</a:t>
            </a:r>
            <a:r>
              <a:rPr lang="en-US" altLang="ko-KR" sz="1400" b="0" spc="300" dirty="0">
                <a:solidFill>
                  <a:schemeClr val="bg1">
                    <a:lumMod val="95000"/>
                  </a:schemeClr>
                </a:solidFill>
                <a:effectLst/>
                <a:latin typeface="Calibri" panose="020F0502020204030204" pitchFamily="34" charset="0"/>
              </a:rPr>
              <a:t>. </a:t>
            </a:r>
            <a:r>
              <a:rPr lang="zh-CN" altLang="en-US" sz="1400" b="0" spc="300" dirty="0">
                <a:solidFill>
                  <a:schemeClr val="bg1">
                    <a:lumMod val="95000"/>
                  </a:schemeClr>
                </a:solidFill>
                <a:effectLst/>
                <a:latin typeface="Calibri" panose="020F0502020204030204" pitchFamily="34" charset="0"/>
              </a:rPr>
              <a:t>运算速度慢</a:t>
            </a:r>
            <a:endParaRPr lang="en-US" altLang="ko-KR" sz="1400" b="0" spc="300" dirty="0">
              <a:solidFill>
                <a:schemeClr val="bg1">
                  <a:lumMod val="95000"/>
                </a:schemeClr>
              </a:solidFill>
              <a:effectLst/>
              <a:latin typeface="Calibri" panose="020F0502020204030204" pitchFamily="34" charset="0"/>
            </a:endParaRPr>
          </a:p>
        </p:txBody>
      </p:sp>
      <p:sp>
        <p:nvSpPr>
          <p:cNvPr id="10" name="Rectangle 3"/>
          <p:cNvSpPr txBox="1">
            <a:spLocks noChangeArrowheads="1"/>
          </p:cNvSpPr>
          <p:nvPr/>
        </p:nvSpPr>
        <p:spPr bwMode="auto">
          <a:xfrm>
            <a:off x="4918473" y="4619604"/>
            <a:ext cx="2716323" cy="309958"/>
          </a:xfrm>
          <a:prstGeom prst="rect">
            <a:avLst/>
          </a:prstGeom>
          <a:noFill/>
        </p:spPr>
        <p:txBody>
          <a:bodyPr wrap="square" lIns="90000" tIns="46800" rIns="90000" bIns="46800">
            <a:spAutoFit/>
          </a:bodyPr>
          <a:lstStyle>
            <a:defPPr>
              <a:defRPr lang="ko-KR"/>
            </a:defPPr>
            <a:lvl1pPr latinLnBrk="0">
              <a:spcBef>
                <a:spcPct val="0"/>
              </a:spcBef>
              <a:buNone/>
              <a:defRPr sz="1400" b="0" baseline="0">
                <a:solidFill>
                  <a:schemeClr val="bg1">
                    <a:lumMod val="95000"/>
                  </a:schemeClr>
                </a:solidFill>
                <a:effectLst/>
                <a:latin typeface="Calibri" panose="020F050202020403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dirty="0"/>
              <a:t>5</a:t>
            </a:r>
            <a:r>
              <a:rPr lang="en-US" altLang="ko-KR" sz="1400" b="0" dirty="0">
                <a:solidFill>
                  <a:schemeClr val="bg1">
                    <a:lumMod val="95000"/>
                  </a:schemeClr>
                </a:solidFill>
                <a:effectLst/>
                <a:latin typeface="Calibri" panose="020F0502020204030204" pitchFamily="34" charset="0"/>
              </a:rPr>
              <a:t>-</a:t>
            </a:r>
            <a:r>
              <a:rPr lang="en-US" altLang="zh-CN" sz="1400" b="0" dirty="0">
                <a:solidFill>
                  <a:schemeClr val="bg1">
                    <a:lumMod val="95000"/>
                  </a:schemeClr>
                </a:solidFill>
                <a:effectLst/>
                <a:latin typeface="Calibri" panose="020F0502020204030204" pitchFamily="34" charset="0"/>
              </a:rPr>
              <a:t>2</a:t>
            </a:r>
            <a:r>
              <a:rPr lang="en-US" altLang="ko-KR" sz="1400" b="0" spc="300" dirty="0">
                <a:solidFill>
                  <a:schemeClr val="bg1">
                    <a:lumMod val="95000"/>
                  </a:schemeClr>
                </a:solidFill>
                <a:effectLst/>
                <a:latin typeface="Calibri" panose="020F0502020204030204" pitchFamily="34" charset="0"/>
              </a:rPr>
              <a:t>. </a:t>
            </a:r>
            <a:r>
              <a:rPr lang="zh-CN" altLang="en-US" sz="1400" b="0" spc="300" dirty="0">
                <a:solidFill>
                  <a:schemeClr val="bg1">
                    <a:lumMod val="95000"/>
                  </a:schemeClr>
                </a:solidFill>
                <a:effectLst/>
                <a:latin typeface="Calibri" panose="020F0502020204030204" pitchFamily="34" charset="0"/>
              </a:rPr>
              <a:t>概率学破解</a:t>
            </a:r>
            <a:endParaRPr lang="en-US" altLang="ko-KR" sz="1400" b="0" spc="300" dirty="0">
              <a:solidFill>
                <a:schemeClr val="bg1">
                  <a:lumMod val="95000"/>
                </a:schemeClr>
              </a:solidFill>
              <a:effectLst/>
              <a:latin typeface="Calibri" panose="020F0502020204030204" pitchFamily="34" charset="0"/>
            </a:endParaRPr>
          </a:p>
        </p:txBody>
      </p:sp>
      <p:sp>
        <p:nvSpPr>
          <p:cNvPr id="11" name="Rectangle 3"/>
          <p:cNvSpPr txBox="1">
            <a:spLocks noChangeArrowheads="1"/>
          </p:cNvSpPr>
          <p:nvPr/>
        </p:nvSpPr>
        <p:spPr bwMode="auto">
          <a:xfrm>
            <a:off x="4918473" y="492916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5</a:t>
            </a:r>
            <a:r>
              <a:rPr lang="en-US" altLang="ko-KR" sz="1400" b="0" dirty="0">
                <a:solidFill>
                  <a:schemeClr val="bg1">
                    <a:lumMod val="95000"/>
                  </a:schemeClr>
                </a:solidFill>
                <a:effectLst/>
                <a:latin typeface="Calibri" panose="020F0502020204030204" pitchFamily="34" charset="0"/>
              </a:rPr>
              <a:t>-3.   </a:t>
            </a:r>
            <a:r>
              <a:rPr lang="zh-CN" altLang="en-US" sz="1400" b="0" spc="300" dirty="0">
                <a:solidFill>
                  <a:schemeClr val="bg1">
                    <a:lumMod val="95000"/>
                  </a:schemeClr>
                </a:solidFill>
                <a:effectLst/>
                <a:latin typeface="Calibri" panose="020F0502020204030204" pitchFamily="34" charset="0"/>
              </a:rPr>
              <a:t>存在逻辑缺陷</a:t>
            </a:r>
            <a:endParaRPr lang="en-US" altLang="ko-KR" sz="1400" b="0" spc="300" dirty="0">
              <a:solidFill>
                <a:schemeClr val="bg1">
                  <a:lumMod val="95000"/>
                </a:schemeClr>
              </a:solidFill>
              <a:effectLst/>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5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7467" y="2896934"/>
            <a:ext cx="337534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可以使用频率近似破解</a:t>
            </a:r>
          </a:p>
        </p:txBody>
      </p:sp>
      <p:sp>
        <p:nvSpPr>
          <p:cNvPr id="5" name="文本框 4"/>
          <p:cNvSpPr txBox="1"/>
          <p:nvPr/>
        </p:nvSpPr>
        <p:spPr>
          <a:xfrm>
            <a:off x="557468" y="506031"/>
            <a:ext cx="186613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运算速度慢</a:t>
            </a:r>
          </a:p>
        </p:txBody>
      </p:sp>
      <p:grpSp>
        <p:nvGrpSpPr>
          <p:cNvPr id="3" name="组合 2"/>
          <p:cNvGrpSpPr/>
          <p:nvPr/>
        </p:nvGrpSpPr>
        <p:grpSpPr>
          <a:xfrm>
            <a:off x="557468" y="965254"/>
            <a:ext cx="6837631" cy="573726"/>
            <a:chOff x="557468" y="965254"/>
            <a:chExt cx="6837631" cy="573726"/>
          </a:xfrm>
        </p:grpSpPr>
        <p:sp>
          <p:nvSpPr>
            <p:cNvPr id="8" name="文本框 7"/>
            <p:cNvSpPr txBox="1"/>
            <p:nvPr/>
          </p:nvSpPr>
          <p:spPr>
            <a:xfrm>
              <a:off x="557468" y="1138870"/>
              <a:ext cx="4374741" cy="400110"/>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en-US" altLang="zh-CN" sz="2000" dirty="0">
                  <a:solidFill>
                    <a:schemeClr val="bg1"/>
                  </a:solidFill>
                  <a:latin typeface="Arial" panose="020B0604020202020204" pitchFamily="34" charset="0"/>
                </a:rPr>
                <a:t>RSA</a:t>
              </a:r>
              <a:r>
                <a:rPr lang="zh-CN" altLang="en-US" sz="2000" dirty="0">
                  <a:solidFill>
                    <a:schemeClr val="bg1"/>
                  </a:solidFill>
                  <a:latin typeface="Arial" panose="020B0604020202020204" pitchFamily="34" charset="0"/>
                </a:rPr>
                <a:t>慢在它以幂运算为基础，也就是：</a:t>
              </a:r>
              <a:endParaRPr lang="en-US" altLang="zh-CN" sz="2000" dirty="0">
                <a:solidFill>
                  <a:schemeClr val="bg1"/>
                </a:solidFill>
                <a:latin typeface="Arial" panose="020B0604020202020204"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37926652"/>
                </p:ext>
              </p:extLst>
            </p:nvPr>
          </p:nvGraphicFramePr>
          <p:xfrm>
            <a:off x="4932209" y="965254"/>
            <a:ext cx="2462890" cy="528044"/>
          </p:xfrm>
          <a:graphic>
            <a:graphicData uri="http://schemas.openxmlformats.org/presentationml/2006/ole">
              <mc:AlternateContent xmlns:mc="http://schemas.openxmlformats.org/markup-compatibility/2006">
                <mc:Choice xmlns:v="urn:schemas-microsoft-com:vml" Requires="v">
                  <p:oleObj spid="_x0000_s8194" name="Equation" r:id="rId4" imgW="23774400" imgH="5181600" progId="Equation.DSMT4">
                    <p:embed/>
                  </p:oleObj>
                </mc:Choice>
                <mc:Fallback>
                  <p:oleObj name="Equation" r:id="rId4" imgW="23774400" imgH="5181600" progId="Equation.DSMT4">
                    <p:embed/>
                    <p:pic>
                      <p:nvPicPr>
                        <p:cNvPr id="0" name="对象 4"/>
                        <p:cNvPicPr>
                          <a:picLocks noChangeAspect="1" noChangeArrowheads="1"/>
                        </p:cNvPicPr>
                        <p:nvPr/>
                      </p:nvPicPr>
                      <p:blipFill>
                        <a:blip r:embed="rId5"/>
                        <a:srcRect/>
                        <a:stretch>
                          <a:fillRect/>
                        </a:stretch>
                      </p:blipFill>
                      <p:spPr bwMode="auto">
                        <a:xfrm>
                          <a:off x="4932209" y="965254"/>
                          <a:ext cx="2462890" cy="528044"/>
                        </a:xfrm>
                        <a:prstGeom prst="rect">
                          <a:avLst/>
                        </a:prstGeom>
                        <a:noFill/>
                      </p:spPr>
                    </p:pic>
                  </p:oleObj>
                </mc:Fallback>
              </mc:AlternateContent>
            </a:graphicData>
          </a:graphic>
        </p:graphicFrame>
      </p:grpSp>
      <p:sp>
        <p:nvSpPr>
          <p:cNvPr id="10" name="文本框 9"/>
          <p:cNvSpPr txBox="1"/>
          <p:nvPr/>
        </p:nvSpPr>
        <p:spPr>
          <a:xfrm>
            <a:off x="557467" y="3591212"/>
            <a:ext cx="11036771" cy="400110"/>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在</a:t>
            </a:r>
            <a:r>
              <a:rPr lang="en-US" altLang="zh-CN" sz="2000" dirty="0">
                <a:solidFill>
                  <a:schemeClr val="bg1"/>
                </a:solidFill>
                <a:latin typeface="Arial" panose="020B0604020202020204" pitchFamily="34" charset="0"/>
              </a:rPr>
              <a:t>RSA</a:t>
            </a:r>
            <a:r>
              <a:rPr lang="zh-CN" altLang="en-US" sz="2000" dirty="0">
                <a:solidFill>
                  <a:schemeClr val="bg1"/>
                </a:solidFill>
                <a:latin typeface="Arial" panose="020B0604020202020204" pitchFamily="34" charset="0"/>
              </a:rPr>
              <a:t>加密中，会对每个相同的字符进行相同的加密操作，即：</a:t>
            </a:r>
            <a:endParaRPr lang="en-US" altLang="zh-CN" sz="2000" dirty="0">
              <a:solidFill>
                <a:schemeClr val="bg1"/>
              </a:solidFill>
              <a:latin typeface="Arial" panose="020B0604020202020204" pitchFamily="34" charset="0"/>
            </a:endParaRPr>
          </a:p>
        </p:txBody>
      </p:sp>
      <p:graphicFrame>
        <p:nvGraphicFramePr>
          <p:cNvPr id="11" name="对象 10"/>
          <p:cNvGraphicFramePr>
            <a:graphicFrameLocks noChangeAspect="1"/>
          </p:cNvGraphicFramePr>
          <p:nvPr/>
        </p:nvGraphicFramePr>
        <p:xfrm>
          <a:off x="7670308" y="3455634"/>
          <a:ext cx="2423604" cy="527238"/>
        </p:xfrm>
        <a:graphic>
          <a:graphicData uri="http://schemas.openxmlformats.org/presentationml/2006/ole">
            <mc:AlternateContent xmlns:mc="http://schemas.openxmlformats.org/markup-compatibility/2006">
              <mc:Choice xmlns:v="urn:schemas-microsoft-com:vml" Requires="v">
                <p:oleObj spid="_x0000_s8195" name="Equation" r:id="rId6" imgW="23469600" imgH="5181600" progId="Equation.DSMT4">
                  <p:embed/>
                </p:oleObj>
              </mc:Choice>
              <mc:Fallback>
                <p:oleObj name="Equation" r:id="rId6" imgW="23469600" imgH="5181600" progId="Equation.DSMT4">
                  <p:embed/>
                  <p:pic>
                    <p:nvPicPr>
                      <p:cNvPr id="0" name="对象 37"/>
                      <p:cNvPicPr>
                        <a:picLocks noChangeAspect="1" noChangeArrowheads="1"/>
                      </p:cNvPicPr>
                      <p:nvPr/>
                    </p:nvPicPr>
                    <p:blipFill>
                      <a:blip r:embed="rId7"/>
                      <a:srcRect/>
                      <a:stretch>
                        <a:fillRect/>
                      </a:stretch>
                    </p:blipFill>
                    <p:spPr bwMode="auto">
                      <a:xfrm>
                        <a:off x="7670308" y="3455634"/>
                        <a:ext cx="2423604" cy="527238"/>
                      </a:xfrm>
                      <a:prstGeom prst="rect">
                        <a:avLst/>
                      </a:prstGeom>
                      <a:noFill/>
                    </p:spPr>
                  </p:pic>
                </p:oleObj>
              </mc:Fallback>
            </mc:AlternateContent>
          </a:graphicData>
        </a:graphic>
      </p:graphicFrame>
      <p:sp>
        <p:nvSpPr>
          <p:cNvPr id="12" name="文本框 11"/>
          <p:cNvSpPr txBox="1"/>
          <p:nvPr/>
        </p:nvSpPr>
        <p:spPr>
          <a:xfrm>
            <a:off x="557466" y="1604759"/>
            <a:ext cx="10903605" cy="1015663"/>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       这里的私钥</a:t>
            </a:r>
            <a:r>
              <a:rPr lang="en-US" altLang="zh-CN" sz="2000" dirty="0">
                <a:solidFill>
                  <a:schemeClr val="bg1"/>
                </a:solidFill>
                <a:latin typeface="Arial" panose="020B0604020202020204" pitchFamily="34" charset="0"/>
              </a:rPr>
              <a:t>d</a:t>
            </a:r>
            <a:r>
              <a:rPr lang="zh-CN" altLang="en-US" sz="2000" dirty="0">
                <a:solidFill>
                  <a:schemeClr val="bg1"/>
                </a:solidFill>
                <a:latin typeface="Arial" panose="020B0604020202020204" pitchFamily="34" charset="0"/>
              </a:rPr>
              <a:t>为了安全性考虑，实际上是数百位十进制数，加密的公钥</a:t>
            </a:r>
            <a:r>
              <a:rPr lang="en-US" altLang="zh-CN" sz="2000" dirty="0">
                <a:solidFill>
                  <a:schemeClr val="bg1"/>
                </a:solidFill>
                <a:latin typeface="Arial" panose="020B0604020202020204" pitchFamily="34" charset="0"/>
              </a:rPr>
              <a:t>e</a:t>
            </a:r>
            <a:r>
              <a:rPr lang="zh-CN" altLang="en-US" sz="2000" dirty="0">
                <a:solidFill>
                  <a:schemeClr val="bg1"/>
                </a:solidFill>
                <a:latin typeface="Arial" panose="020B0604020202020204" pitchFamily="34" charset="0"/>
              </a:rPr>
              <a:t>我们可以从与</a:t>
            </a:r>
            <a:r>
              <a:rPr lang="en-US" altLang="zh-CN" sz="2000" dirty="0">
                <a:solidFill>
                  <a:schemeClr val="bg1"/>
                </a:solidFill>
                <a:latin typeface="Arial" panose="020B0604020202020204" pitchFamily="34" charset="0"/>
              </a:rPr>
              <a:t>N</a:t>
            </a:r>
            <a:r>
              <a:rPr lang="zh-CN" altLang="en-US" sz="2000" dirty="0">
                <a:solidFill>
                  <a:schemeClr val="bg1"/>
                </a:solidFill>
                <a:latin typeface="Arial" panose="020B0604020202020204" pitchFamily="34" charset="0"/>
              </a:rPr>
              <a:t>互质的数中找一个较小的，但由于</a:t>
            </a:r>
            <a:r>
              <a:rPr lang="en-US" altLang="zh-CN" sz="2000" dirty="0">
                <a:solidFill>
                  <a:schemeClr val="bg1"/>
                </a:solidFill>
                <a:latin typeface="Arial" panose="020B0604020202020204" pitchFamily="34" charset="0"/>
              </a:rPr>
              <a:t>N</a:t>
            </a:r>
            <a:r>
              <a:rPr lang="zh-CN" altLang="en-US" sz="2000" dirty="0">
                <a:solidFill>
                  <a:schemeClr val="bg1"/>
                </a:solidFill>
                <a:latin typeface="Arial" panose="020B0604020202020204" pitchFamily="34" charset="0"/>
              </a:rPr>
              <a:t>很大（</a:t>
            </a:r>
            <a:r>
              <a:rPr lang="en-US" altLang="zh-CN" sz="2000" dirty="0">
                <a:solidFill>
                  <a:schemeClr val="bg1"/>
                </a:solidFill>
                <a:latin typeface="Arial" panose="020B0604020202020204" pitchFamily="34" charset="0"/>
              </a:rPr>
              <a:t>2048</a:t>
            </a:r>
            <a:r>
              <a:rPr lang="zh-CN" altLang="en-US" sz="2000" dirty="0">
                <a:solidFill>
                  <a:schemeClr val="bg1"/>
                </a:solidFill>
                <a:latin typeface="Arial" panose="020B0604020202020204" pitchFamily="34" charset="0"/>
              </a:rPr>
              <a:t>位），所以为了得到整数</a:t>
            </a:r>
            <a:r>
              <a:rPr lang="en-US" altLang="zh-CN" sz="2000" dirty="0">
                <a:solidFill>
                  <a:schemeClr val="bg1"/>
                </a:solidFill>
                <a:latin typeface="Arial" panose="020B0604020202020204" pitchFamily="34" charset="0"/>
              </a:rPr>
              <a:t>d</a:t>
            </a:r>
            <a:r>
              <a:rPr lang="zh-CN" altLang="en-US" sz="2000" dirty="0">
                <a:solidFill>
                  <a:schemeClr val="bg1"/>
                </a:solidFill>
                <a:latin typeface="Arial" panose="020B0604020202020204" pitchFamily="34" charset="0"/>
              </a:rPr>
              <a:t>我们必须采用较大的</a:t>
            </a:r>
            <a:r>
              <a:rPr lang="en-US" altLang="zh-CN" sz="2000" dirty="0">
                <a:solidFill>
                  <a:schemeClr val="bg1"/>
                </a:solidFill>
                <a:latin typeface="Arial" panose="020B0604020202020204" pitchFamily="34" charset="0"/>
              </a:rPr>
              <a:t>K</a:t>
            </a:r>
            <a:r>
              <a:rPr lang="zh-CN" altLang="en-US" sz="2000" dirty="0">
                <a:solidFill>
                  <a:schemeClr val="bg1"/>
                </a:solidFill>
                <a:latin typeface="Arial" panose="020B0604020202020204" pitchFamily="34" charset="0"/>
              </a:rPr>
              <a:t>，这样得到的</a:t>
            </a:r>
            <a:r>
              <a:rPr lang="en-US" altLang="zh-CN" sz="2000" dirty="0">
                <a:solidFill>
                  <a:schemeClr val="bg1"/>
                </a:solidFill>
                <a:latin typeface="Arial" panose="020B0604020202020204" pitchFamily="34" charset="0"/>
              </a:rPr>
              <a:t>d</a:t>
            </a:r>
            <a:r>
              <a:rPr lang="zh-CN" altLang="en-US" sz="2000" dirty="0">
                <a:solidFill>
                  <a:schemeClr val="bg1"/>
                </a:solidFill>
                <a:latin typeface="Arial" panose="020B0604020202020204" pitchFamily="34" charset="0"/>
              </a:rPr>
              <a:t>将会很大，大概是</a:t>
            </a:r>
            <a:r>
              <a:rPr lang="en-US" altLang="zh-CN" sz="2000" dirty="0">
                <a:solidFill>
                  <a:schemeClr val="bg1"/>
                </a:solidFill>
                <a:latin typeface="Arial" panose="020B0604020202020204" pitchFamily="34" charset="0"/>
              </a:rPr>
              <a:t>e</a:t>
            </a:r>
            <a:r>
              <a:rPr lang="zh-CN" altLang="en-US" sz="2000" dirty="0">
                <a:solidFill>
                  <a:schemeClr val="bg1"/>
                </a:solidFill>
                <a:latin typeface="Arial" panose="020B0604020202020204" pitchFamily="34" charset="0"/>
              </a:rPr>
              <a:t>的</a:t>
            </a:r>
            <a:r>
              <a:rPr lang="en-US" altLang="zh-CN" sz="2000" dirty="0">
                <a:solidFill>
                  <a:schemeClr val="bg1"/>
                </a:solidFill>
                <a:latin typeface="Arial" panose="020B0604020202020204" pitchFamily="34" charset="0"/>
              </a:rPr>
              <a:t>K</a:t>
            </a:r>
            <a:r>
              <a:rPr lang="zh-CN" altLang="en-US" sz="2000" dirty="0">
                <a:solidFill>
                  <a:schemeClr val="bg1"/>
                </a:solidFill>
                <a:latin typeface="Arial" panose="020B0604020202020204" pitchFamily="34" charset="0"/>
              </a:rPr>
              <a:t>倍。</a:t>
            </a:r>
            <a:endParaRPr lang="en-US" altLang="zh-CN" sz="2000" dirty="0">
              <a:solidFill>
                <a:schemeClr val="bg1"/>
              </a:solidFill>
              <a:latin typeface="Arial" panose="020B0604020202020204" pitchFamily="34" charset="0"/>
            </a:endParaRPr>
          </a:p>
        </p:txBody>
      </p:sp>
      <p:sp>
        <p:nvSpPr>
          <p:cNvPr id="13" name="文本框 12"/>
          <p:cNvSpPr txBox="1"/>
          <p:nvPr/>
        </p:nvSpPr>
        <p:spPr>
          <a:xfrm>
            <a:off x="557467" y="5683618"/>
            <a:ext cx="6650286" cy="400110"/>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当然，通过这种方式破解出来的明文不能保证其准确性。</a:t>
            </a:r>
            <a:endParaRPr lang="en-US" altLang="zh-CN" sz="2000" dirty="0">
              <a:solidFill>
                <a:schemeClr val="bg1"/>
              </a:solidFill>
              <a:latin typeface="Arial" panose="020B0604020202020204" pitchFamily="34" charset="0"/>
            </a:endParaRPr>
          </a:p>
        </p:txBody>
      </p:sp>
      <p:sp>
        <p:nvSpPr>
          <p:cNvPr id="14" name="文本框 13"/>
          <p:cNvSpPr txBox="1"/>
          <p:nvPr/>
        </p:nvSpPr>
        <p:spPr>
          <a:xfrm>
            <a:off x="557467" y="4136206"/>
            <a:ext cx="10903603" cy="1323439"/>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       这样对相同的</a:t>
            </a:r>
            <a:r>
              <a:rPr lang="en-US" altLang="zh-CN" sz="2000" dirty="0">
                <a:solidFill>
                  <a:schemeClr val="bg1"/>
                </a:solidFill>
                <a:latin typeface="Arial" panose="020B0604020202020204" pitchFamily="34" charset="0"/>
              </a:rPr>
              <a:t>m</a:t>
            </a:r>
            <a:r>
              <a:rPr lang="zh-CN" altLang="en-US" sz="2000" dirty="0">
                <a:solidFill>
                  <a:schemeClr val="bg1"/>
                </a:solidFill>
                <a:latin typeface="Arial" panose="020B0604020202020204" pitchFamily="34" charset="0"/>
              </a:rPr>
              <a:t>加密后会产生相同的</a:t>
            </a:r>
            <a:r>
              <a:rPr lang="en-US" altLang="zh-CN" sz="2000" dirty="0">
                <a:solidFill>
                  <a:schemeClr val="bg1"/>
                </a:solidFill>
                <a:latin typeface="Arial" panose="020B0604020202020204" pitchFamily="34" charset="0"/>
              </a:rPr>
              <a:t>c</a:t>
            </a:r>
            <a:r>
              <a:rPr lang="zh-CN" altLang="en-US" sz="2000" dirty="0">
                <a:solidFill>
                  <a:schemeClr val="bg1"/>
                </a:solidFill>
                <a:latin typeface="Arial" panose="020B0604020202020204" pitchFamily="34" charset="0"/>
              </a:rPr>
              <a:t>，而在英文文章中每个字符出现的频率基本上维持在一个固定的区间，</a:t>
            </a:r>
            <a:r>
              <a:rPr lang="zh-CN" altLang="en-US" sz="2000" dirty="0">
                <a:solidFill>
                  <a:srgbClr val="FFFF00"/>
                </a:solidFill>
                <a:latin typeface="Arial" panose="020B0604020202020204" pitchFamily="34" charset="0"/>
              </a:rPr>
              <a:t>比如说空格的出现频率大概在</a:t>
            </a:r>
            <a:r>
              <a:rPr lang="en-US" altLang="zh-CN" sz="2000" dirty="0">
                <a:solidFill>
                  <a:srgbClr val="FFFF00"/>
                </a:solidFill>
                <a:latin typeface="Arial" panose="020B0604020202020204" pitchFamily="34" charset="0"/>
              </a:rPr>
              <a:t>1/3</a:t>
            </a:r>
            <a:r>
              <a:rPr lang="zh-CN" altLang="en-US" sz="2000" dirty="0">
                <a:solidFill>
                  <a:srgbClr val="FFFF00"/>
                </a:solidFill>
                <a:latin typeface="Arial" panose="020B0604020202020204" pitchFamily="34" charset="0"/>
              </a:rPr>
              <a:t>左右，当对方截获了足够多的密文时，就可以大致计算出密文中每个字符出现的频率</a:t>
            </a:r>
            <a:r>
              <a:rPr lang="zh-CN" altLang="en-US" sz="2000" dirty="0">
                <a:solidFill>
                  <a:schemeClr val="bg1"/>
                </a:solidFill>
                <a:latin typeface="Arial" panose="020B0604020202020204" pitchFamily="34" charset="0"/>
              </a:rPr>
              <a:t>，如果某个字符出现的频率在</a:t>
            </a:r>
            <a:r>
              <a:rPr lang="en-US" altLang="zh-CN" sz="2000" dirty="0">
                <a:solidFill>
                  <a:schemeClr val="bg1"/>
                </a:solidFill>
                <a:latin typeface="Arial" panose="020B0604020202020204" pitchFamily="34" charset="0"/>
              </a:rPr>
              <a:t>1/3</a:t>
            </a:r>
            <a:r>
              <a:rPr lang="zh-CN" altLang="en-US" sz="2000" dirty="0">
                <a:solidFill>
                  <a:schemeClr val="bg1"/>
                </a:solidFill>
                <a:latin typeface="Arial" panose="020B0604020202020204" pitchFamily="34" charset="0"/>
              </a:rPr>
              <a:t>左右，那对方就有理由预测该字符代表空格，同理可以推断出其它字符得出一张</a:t>
            </a:r>
            <a:r>
              <a:rPr lang="zh-CN" altLang="en-US" sz="2000" dirty="0">
                <a:solidFill>
                  <a:srgbClr val="FFFF00"/>
                </a:solidFill>
                <a:latin typeface="Arial" panose="020B0604020202020204" pitchFamily="34" charset="0"/>
              </a:rPr>
              <a:t>映射表</a:t>
            </a:r>
            <a:r>
              <a:rPr lang="zh-CN" altLang="en-US" sz="2000" dirty="0">
                <a:solidFill>
                  <a:schemeClr val="bg1"/>
                </a:solidFill>
                <a:latin typeface="Arial" panose="020B0604020202020204" pitchFamily="34" charset="0"/>
              </a:rPr>
              <a:t>，从而破解密文。</a:t>
            </a:r>
            <a:endParaRPr lang="en-US" altLang="zh-CN" sz="2000" dirty="0">
              <a:solidFill>
                <a:schemeClr val="bg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1000"/>
                                        <p:tgtEl>
                                          <p:spTgt spid="13"/>
                                        </p:tgtEl>
                                      </p:cBhvr>
                                    </p:animEffect>
                                    <p:anim calcmode="lin" valueType="num">
                                      <p:cBhvr>
                                        <p:cTn id="57" dur="1000" fill="hold"/>
                                        <p:tgtEl>
                                          <p:spTgt spid="13"/>
                                        </p:tgtEl>
                                        <p:attrNameLst>
                                          <p:attrName>ppt_x</p:attrName>
                                        </p:attrNameLst>
                                      </p:cBhvr>
                                      <p:tavLst>
                                        <p:tav tm="0">
                                          <p:val>
                                            <p:strVal val="#ppt_x"/>
                                          </p:val>
                                        </p:tav>
                                        <p:tav tm="100000">
                                          <p:val>
                                            <p:strVal val="#ppt_x"/>
                                          </p:val>
                                        </p:tav>
                                      </p:tavLst>
                                    </p:anim>
                                    <p:anim calcmode="lin" valueType="num">
                                      <p:cBhvr>
                                        <p:cTn id="5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2"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86445" y="411606"/>
            <a:ext cx="2123590"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存在逻辑缺陷</a:t>
            </a:r>
          </a:p>
        </p:txBody>
      </p:sp>
      <p:sp>
        <p:nvSpPr>
          <p:cNvPr id="9" name="文本框 8"/>
          <p:cNvSpPr txBox="1"/>
          <p:nvPr/>
        </p:nvSpPr>
        <p:spPr>
          <a:xfrm>
            <a:off x="486444" y="1010644"/>
            <a:ext cx="8187039" cy="430887"/>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en-US" altLang="zh-CN" sz="2200" dirty="0">
                <a:solidFill>
                  <a:schemeClr val="bg1"/>
                </a:solidFill>
                <a:latin typeface="Arial" panose="020B0604020202020204" pitchFamily="34" charset="0"/>
              </a:rPr>
              <a:t>RSA </a:t>
            </a:r>
            <a:r>
              <a:rPr lang="zh-CN" altLang="en-US" sz="2200" dirty="0">
                <a:solidFill>
                  <a:schemeClr val="bg1"/>
                </a:solidFill>
                <a:latin typeface="Arial" panose="020B0604020202020204" pitchFamily="34" charset="0"/>
              </a:rPr>
              <a:t>算法在一定程度上存在着逻辑缺陷，比如说当 </a:t>
            </a:r>
            <a:r>
              <a:rPr lang="en-US" altLang="zh-CN" sz="2200" dirty="0">
                <a:solidFill>
                  <a:schemeClr val="bg1"/>
                </a:solidFill>
                <a:latin typeface="Arial" panose="020B0604020202020204" pitchFamily="34" charset="0"/>
              </a:rPr>
              <a:t>p=3</a:t>
            </a:r>
            <a:r>
              <a:rPr lang="zh-CN" altLang="en-US" sz="2200" dirty="0">
                <a:solidFill>
                  <a:schemeClr val="bg1"/>
                </a:solidFill>
                <a:latin typeface="Arial" panose="020B0604020202020204" pitchFamily="34" charset="0"/>
              </a:rPr>
              <a:t>，</a:t>
            </a:r>
            <a:r>
              <a:rPr lang="en-US" altLang="zh-CN" sz="2200" dirty="0">
                <a:solidFill>
                  <a:schemeClr val="bg1"/>
                </a:solidFill>
                <a:latin typeface="Arial" panose="020B0604020202020204" pitchFamily="34" charset="0"/>
              </a:rPr>
              <a:t>q=7</a:t>
            </a:r>
            <a:r>
              <a:rPr lang="zh-CN" altLang="en-US" sz="2200" dirty="0">
                <a:solidFill>
                  <a:schemeClr val="bg1"/>
                </a:solidFill>
                <a:latin typeface="Arial" panose="020B0604020202020204" pitchFamily="34" charset="0"/>
              </a:rPr>
              <a:t>时：</a:t>
            </a:r>
            <a:endParaRPr lang="en-US" altLang="zh-CN" sz="2200" dirty="0">
              <a:solidFill>
                <a:schemeClr val="bg1"/>
              </a:solidFill>
              <a:latin typeface="Arial" panose="020B0604020202020204" pitchFamily="34" charset="0"/>
            </a:endParaRPr>
          </a:p>
        </p:txBody>
      </p:sp>
      <p:graphicFrame>
        <p:nvGraphicFramePr>
          <p:cNvPr id="10" name="对象 9"/>
          <p:cNvGraphicFramePr>
            <a:graphicFrameLocks noChangeAspect="1"/>
          </p:cNvGraphicFramePr>
          <p:nvPr/>
        </p:nvGraphicFramePr>
        <p:xfrm>
          <a:off x="539712" y="1520368"/>
          <a:ext cx="3027363" cy="400050"/>
        </p:xfrm>
        <a:graphic>
          <a:graphicData uri="http://schemas.openxmlformats.org/presentationml/2006/ole">
            <mc:AlternateContent xmlns:mc="http://schemas.openxmlformats.org/markup-compatibility/2006">
              <mc:Choice xmlns:v="urn:schemas-microsoft-com:vml" Requires="v">
                <p:oleObj spid="_x0000_s9218" name="Equation" r:id="rId4" imgW="36271200" imgH="4876800" progId="Equation.DSMT4">
                  <p:embed/>
                </p:oleObj>
              </mc:Choice>
              <mc:Fallback>
                <p:oleObj name="Equation" r:id="rId4" imgW="36271200" imgH="4876800" progId="Equation.DSMT4">
                  <p:embed/>
                  <p:pic>
                    <p:nvPicPr>
                      <p:cNvPr id="0" name="对象 4"/>
                      <p:cNvPicPr>
                        <a:picLocks noChangeAspect="1" noChangeArrowheads="1"/>
                      </p:cNvPicPr>
                      <p:nvPr/>
                    </p:nvPicPr>
                    <p:blipFill>
                      <a:blip r:embed="rId5"/>
                      <a:srcRect/>
                      <a:stretch>
                        <a:fillRect/>
                      </a:stretch>
                    </p:blipFill>
                    <p:spPr bwMode="auto">
                      <a:xfrm>
                        <a:off x="539712" y="1520368"/>
                        <a:ext cx="3027363" cy="400050"/>
                      </a:xfrm>
                      <a:prstGeom prst="rect">
                        <a:avLst/>
                      </a:prstGeom>
                      <a:noFill/>
                    </p:spPr>
                  </p:pic>
                </p:oleObj>
              </mc:Fallback>
            </mc:AlternateContent>
          </a:graphicData>
        </a:graphic>
      </p:graphicFrame>
      <p:graphicFrame>
        <p:nvGraphicFramePr>
          <p:cNvPr id="12" name="对象 11"/>
          <p:cNvGraphicFramePr>
            <a:graphicFrameLocks noChangeAspect="1"/>
          </p:cNvGraphicFramePr>
          <p:nvPr/>
        </p:nvGraphicFramePr>
        <p:xfrm>
          <a:off x="4110685" y="2630359"/>
          <a:ext cx="1951037" cy="414337"/>
        </p:xfrm>
        <a:graphic>
          <a:graphicData uri="http://schemas.openxmlformats.org/presentationml/2006/ole">
            <mc:AlternateContent xmlns:mc="http://schemas.openxmlformats.org/markup-compatibility/2006">
              <mc:Choice xmlns:v="urn:schemas-microsoft-com:vml" Requires="v">
                <p:oleObj spid="_x0000_s9219" name="Equation" r:id="rId6" imgW="24688800" imgH="5181600" progId="Equation.DSMT4">
                  <p:embed/>
                </p:oleObj>
              </mc:Choice>
              <mc:Fallback>
                <p:oleObj name="Equation" r:id="rId6" imgW="24688800" imgH="5181600" progId="Equation.DSMT4">
                  <p:embed/>
                  <p:pic>
                    <p:nvPicPr>
                      <p:cNvPr id="0" name="对象 15"/>
                      <p:cNvPicPr>
                        <a:picLocks noChangeAspect="1" noChangeArrowheads="1"/>
                      </p:cNvPicPr>
                      <p:nvPr/>
                    </p:nvPicPr>
                    <p:blipFill>
                      <a:blip r:embed="rId7"/>
                      <a:srcRect/>
                      <a:stretch>
                        <a:fillRect/>
                      </a:stretch>
                    </p:blipFill>
                    <p:spPr bwMode="auto">
                      <a:xfrm>
                        <a:off x="4110685" y="2630359"/>
                        <a:ext cx="1951037" cy="414337"/>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3248389" y="1986769"/>
          <a:ext cx="4167187" cy="414337"/>
        </p:xfrm>
        <a:graphic>
          <a:graphicData uri="http://schemas.openxmlformats.org/presentationml/2006/ole">
            <mc:AlternateContent xmlns:mc="http://schemas.openxmlformats.org/markup-compatibility/2006">
              <mc:Choice xmlns:v="urn:schemas-microsoft-com:vml" Requires="v">
                <p:oleObj spid="_x0000_s9220" name="Equation" r:id="rId8" imgW="52730400" imgH="5181600" progId="Equation.DSMT4">
                  <p:embed/>
                </p:oleObj>
              </mc:Choice>
              <mc:Fallback>
                <p:oleObj name="Equation" r:id="rId8" imgW="52730400" imgH="5181600" progId="Equation.DSMT4">
                  <p:embed/>
                  <p:pic>
                    <p:nvPicPr>
                      <p:cNvPr id="0" name="对象 11"/>
                      <p:cNvPicPr>
                        <a:picLocks noChangeAspect="1" noChangeArrowheads="1"/>
                      </p:cNvPicPr>
                      <p:nvPr/>
                    </p:nvPicPr>
                    <p:blipFill>
                      <a:blip r:embed="rId9"/>
                      <a:srcRect/>
                      <a:stretch>
                        <a:fillRect/>
                      </a:stretch>
                    </p:blipFill>
                    <p:spPr bwMode="auto">
                      <a:xfrm>
                        <a:off x="3248389" y="1986769"/>
                        <a:ext cx="4167187" cy="414337"/>
                      </a:xfrm>
                      <a:prstGeom prst="rect">
                        <a:avLst/>
                      </a:prstGeom>
                      <a:noFill/>
                    </p:spPr>
                  </p:pic>
                </p:oleObj>
              </mc:Fallback>
            </mc:AlternateContent>
          </a:graphicData>
        </a:graphic>
      </p:graphicFrame>
      <p:graphicFrame>
        <p:nvGraphicFramePr>
          <p:cNvPr id="3" name="对象 2"/>
          <p:cNvGraphicFramePr>
            <a:graphicFrameLocks noChangeAspect="1"/>
          </p:cNvGraphicFramePr>
          <p:nvPr/>
        </p:nvGraphicFramePr>
        <p:xfrm>
          <a:off x="572426" y="5517798"/>
          <a:ext cx="2055636" cy="400049"/>
        </p:xfrm>
        <a:graphic>
          <a:graphicData uri="http://schemas.openxmlformats.org/presentationml/2006/ole">
            <mc:AlternateContent xmlns:mc="http://schemas.openxmlformats.org/markup-compatibility/2006">
              <mc:Choice xmlns:v="urn:schemas-microsoft-com:vml" Requires="v">
                <p:oleObj spid="_x0000_s9221" name="Equation" r:id="rId10" imgW="26822400" imgH="5181600" progId="Equation.DSMT4">
                  <p:embed/>
                </p:oleObj>
              </mc:Choice>
              <mc:Fallback>
                <p:oleObj name="Equation" r:id="rId10" imgW="26822400" imgH="5181600" progId="Equation.DSMT4">
                  <p:embed/>
                  <p:pic>
                    <p:nvPicPr>
                      <p:cNvPr id="0" name="对象 34"/>
                      <p:cNvPicPr>
                        <a:picLocks noChangeAspect="1" noChangeArrowheads="1"/>
                      </p:cNvPicPr>
                      <p:nvPr/>
                    </p:nvPicPr>
                    <p:blipFill>
                      <a:blip r:embed="rId11"/>
                      <a:srcRect/>
                      <a:stretch>
                        <a:fillRect/>
                      </a:stretch>
                    </p:blipFill>
                    <p:spPr bwMode="auto">
                      <a:xfrm>
                        <a:off x="572426" y="5517798"/>
                        <a:ext cx="2055636" cy="400049"/>
                      </a:xfrm>
                      <a:prstGeom prst="rect">
                        <a:avLst/>
                      </a:prstGeom>
                      <a:noFill/>
                    </p:spPr>
                  </p:pic>
                </p:oleObj>
              </mc:Fallback>
            </mc:AlternateContent>
          </a:graphicData>
        </a:graphic>
      </p:graphicFrame>
      <p:graphicFrame>
        <p:nvGraphicFramePr>
          <p:cNvPr id="17" name="对象 16"/>
          <p:cNvGraphicFramePr>
            <a:graphicFrameLocks noChangeAspect="1"/>
          </p:cNvGraphicFramePr>
          <p:nvPr/>
        </p:nvGraphicFramePr>
        <p:xfrm>
          <a:off x="6067928" y="5526676"/>
          <a:ext cx="2079625" cy="400050"/>
        </p:xfrm>
        <a:graphic>
          <a:graphicData uri="http://schemas.openxmlformats.org/presentationml/2006/ole">
            <mc:AlternateContent xmlns:mc="http://schemas.openxmlformats.org/markup-compatibility/2006">
              <mc:Choice xmlns:v="urn:schemas-microsoft-com:vml" Requires="v">
                <p:oleObj spid="_x0000_s9222" name="Equation" r:id="rId12" imgW="27127200" imgH="5181600" progId="Equation.DSMT4">
                  <p:embed/>
                </p:oleObj>
              </mc:Choice>
              <mc:Fallback>
                <p:oleObj name="Equation" r:id="rId12" imgW="27127200" imgH="5181600" progId="Equation.DSMT4">
                  <p:embed/>
                  <p:pic>
                    <p:nvPicPr>
                      <p:cNvPr id="0" name="对象 15"/>
                      <p:cNvPicPr>
                        <a:picLocks noChangeAspect="1" noChangeArrowheads="1"/>
                      </p:cNvPicPr>
                      <p:nvPr/>
                    </p:nvPicPr>
                    <p:blipFill>
                      <a:blip r:embed="rId13"/>
                      <a:srcRect/>
                      <a:stretch>
                        <a:fillRect/>
                      </a:stretch>
                    </p:blipFill>
                    <p:spPr bwMode="auto">
                      <a:xfrm>
                        <a:off x="6067928" y="5526676"/>
                        <a:ext cx="2079625" cy="400050"/>
                      </a:xfrm>
                      <a:prstGeom prst="rect">
                        <a:avLst/>
                      </a:prstGeom>
                      <a:noFill/>
                    </p:spPr>
                  </p:pic>
                </p:oleObj>
              </mc:Fallback>
            </mc:AlternateContent>
          </a:graphicData>
        </a:graphic>
      </p:graphicFrame>
      <p:graphicFrame>
        <p:nvGraphicFramePr>
          <p:cNvPr id="18" name="对象 17"/>
          <p:cNvGraphicFramePr>
            <a:graphicFrameLocks noChangeAspect="1"/>
          </p:cNvGraphicFramePr>
          <p:nvPr/>
        </p:nvGraphicFramePr>
        <p:xfrm>
          <a:off x="572426" y="5984198"/>
          <a:ext cx="2055636" cy="400049"/>
        </p:xfrm>
        <a:graphic>
          <a:graphicData uri="http://schemas.openxmlformats.org/presentationml/2006/ole">
            <mc:AlternateContent xmlns:mc="http://schemas.openxmlformats.org/markup-compatibility/2006">
              <mc:Choice xmlns:v="urn:schemas-microsoft-com:vml" Requires="v">
                <p:oleObj spid="_x0000_s9223" name="Equation" r:id="rId14" imgW="26822400" imgH="5181600" progId="Equation.DSMT4">
                  <p:embed/>
                </p:oleObj>
              </mc:Choice>
              <mc:Fallback>
                <p:oleObj name="Equation" r:id="rId14" imgW="26822400" imgH="5181600" progId="Equation.DSMT4">
                  <p:embed/>
                  <p:pic>
                    <p:nvPicPr>
                      <p:cNvPr id="0" name="对象 16"/>
                      <p:cNvPicPr>
                        <a:picLocks noChangeAspect="1" noChangeArrowheads="1"/>
                      </p:cNvPicPr>
                      <p:nvPr/>
                    </p:nvPicPr>
                    <p:blipFill>
                      <a:blip r:embed="rId15"/>
                      <a:srcRect/>
                      <a:stretch>
                        <a:fillRect/>
                      </a:stretch>
                    </p:blipFill>
                    <p:spPr bwMode="auto">
                      <a:xfrm>
                        <a:off x="572426" y="5984198"/>
                        <a:ext cx="2055636" cy="400049"/>
                      </a:xfrm>
                      <a:prstGeom prst="rect">
                        <a:avLst/>
                      </a:prstGeom>
                      <a:noFill/>
                    </p:spPr>
                  </p:pic>
                </p:oleObj>
              </mc:Fallback>
            </mc:AlternateContent>
          </a:graphicData>
        </a:graphic>
      </p:graphicFrame>
      <p:graphicFrame>
        <p:nvGraphicFramePr>
          <p:cNvPr id="19" name="对象 18"/>
          <p:cNvGraphicFramePr>
            <a:graphicFrameLocks noChangeAspect="1"/>
          </p:cNvGraphicFramePr>
          <p:nvPr/>
        </p:nvGraphicFramePr>
        <p:xfrm>
          <a:off x="6069516" y="5993076"/>
          <a:ext cx="2078037" cy="400050"/>
        </p:xfrm>
        <a:graphic>
          <a:graphicData uri="http://schemas.openxmlformats.org/presentationml/2006/ole">
            <mc:AlternateContent xmlns:mc="http://schemas.openxmlformats.org/markup-compatibility/2006">
              <mc:Choice xmlns:v="urn:schemas-microsoft-com:vml" Requires="v">
                <p:oleObj spid="_x0000_s9224" name="Equation" r:id="rId16" imgW="27127200" imgH="5181600" progId="Equation.DSMT4">
                  <p:embed/>
                </p:oleObj>
              </mc:Choice>
              <mc:Fallback>
                <p:oleObj name="Equation" r:id="rId16" imgW="27127200" imgH="5181600" progId="Equation.DSMT4">
                  <p:embed/>
                  <p:pic>
                    <p:nvPicPr>
                      <p:cNvPr id="0" name="对象 16"/>
                      <p:cNvPicPr>
                        <a:picLocks noChangeAspect="1" noChangeArrowheads="1"/>
                      </p:cNvPicPr>
                      <p:nvPr/>
                    </p:nvPicPr>
                    <p:blipFill>
                      <a:blip r:embed="rId17"/>
                      <a:srcRect/>
                      <a:stretch>
                        <a:fillRect/>
                      </a:stretch>
                    </p:blipFill>
                    <p:spPr bwMode="auto">
                      <a:xfrm>
                        <a:off x="6069516" y="5993076"/>
                        <a:ext cx="2078037" cy="400050"/>
                      </a:xfrm>
                      <a:prstGeom prst="rect">
                        <a:avLst/>
                      </a:prstGeom>
                      <a:noFill/>
                    </p:spPr>
                  </p:pic>
                </p:oleObj>
              </mc:Fallback>
            </mc:AlternateContent>
          </a:graphicData>
        </a:graphic>
      </p:graphicFrame>
      <p:sp>
        <p:nvSpPr>
          <p:cNvPr id="13" name="文本框 12"/>
          <p:cNvSpPr txBox="1"/>
          <p:nvPr/>
        </p:nvSpPr>
        <p:spPr>
          <a:xfrm>
            <a:off x="2654696" y="5559791"/>
            <a:ext cx="3393098" cy="400110"/>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原文与密文相等，加密失效</a:t>
            </a:r>
            <a:endParaRPr lang="en-US" altLang="zh-CN" sz="2000" dirty="0">
              <a:solidFill>
                <a:schemeClr val="bg1"/>
              </a:solidFill>
              <a:latin typeface="Arial" panose="020B0604020202020204" pitchFamily="34" charset="0"/>
            </a:endParaRPr>
          </a:p>
        </p:txBody>
      </p:sp>
      <p:sp>
        <p:nvSpPr>
          <p:cNvPr id="20" name="文本框 19"/>
          <p:cNvSpPr txBox="1"/>
          <p:nvPr/>
        </p:nvSpPr>
        <p:spPr>
          <a:xfrm>
            <a:off x="8320354" y="5575210"/>
            <a:ext cx="3393098" cy="400110"/>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原文与密文相等，加密失效</a:t>
            </a:r>
            <a:endParaRPr lang="en-US" altLang="zh-CN" sz="2000" dirty="0">
              <a:solidFill>
                <a:schemeClr val="bg1"/>
              </a:solidFill>
              <a:latin typeface="Arial" panose="020B0604020202020204" pitchFamily="34" charset="0"/>
            </a:endParaRPr>
          </a:p>
        </p:txBody>
      </p:sp>
      <p:sp>
        <p:nvSpPr>
          <p:cNvPr id="21" name="文本框 20"/>
          <p:cNvSpPr txBox="1"/>
          <p:nvPr/>
        </p:nvSpPr>
        <p:spPr>
          <a:xfrm>
            <a:off x="8320354" y="6035838"/>
            <a:ext cx="1385619" cy="400110"/>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解密失效</a:t>
            </a:r>
            <a:endParaRPr lang="en-US" altLang="zh-CN" sz="2000" dirty="0">
              <a:solidFill>
                <a:schemeClr val="bg1"/>
              </a:solidFill>
              <a:latin typeface="Arial" panose="020B0604020202020204" pitchFamily="34" charset="0"/>
            </a:endParaRPr>
          </a:p>
        </p:txBody>
      </p:sp>
      <p:sp>
        <p:nvSpPr>
          <p:cNvPr id="22" name="文本框 21"/>
          <p:cNvSpPr txBox="1"/>
          <p:nvPr/>
        </p:nvSpPr>
        <p:spPr>
          <a:xfrm>
            <a:off x="2681778" y="6035838"/>
            <a:ext cx="1994473" cy="400110"/>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解密失效</a:t>
            </a:r>
            <a:endParaRPr lang="en-US" altLang="zh-CN" sz="2000" dirty="0">
              <a:solidFill>
                <a:schemeClr val="bg1"/>
              </a:solidFill>
              <a:latin typeface="Arial" panose="020B0604020202020204" pitchFamily="34" charset="0"/>
            </a:endParaRPr>
          </a:p>
        </p:txBody>
      </p:sp>
      <p:sp>
        <p:nvSpPr>
          <p:cNvPr id="23" name="文本框 22"/>
          <p:cNvSpPr txBox="1"/>
          <p:nvPr/>
        </p:nvSpPr>
        <p:spPr>
          <a:xfrm>
            <a:off x="486444" y="4229759"/>
            <a:ext cx="10220026" cy="955903"/>
          </a:xfrm>
          <a:prstGeom prst="rect">
            <a:avLst/>
          </a:prstGeom>
          <a:noFill/>
        </p:spPr>
        <p:txBody>
          <a:bodyPr wrap="square" rtlCol="0" anchor="t">
            <a:spAutoFit/>
          </a:bodyPr>
          <a:lstStyle/>
          <a:p>
            <a:pPr marR="0" lvl="0" indent="0" fontAlgn="base">
              <a:lnSpc>
                <a:spcPct val="150000"/>
              </a:lnSpc>
              <a:spcBef>
                <a:spcPct val="0"/>
              </a:spcBef>
              <a:spcAft>
                <a:spcPct val="0"/>
              </a:spcAft>
              <a:buClrTx/>
              <a:buSzTx/>
              <a:buFontTx/>
              <a:buNone/>
            </a:pPr>
            <a:r>
              <a:rPr lang="zh-CN" altLang="en-US" sz="2000" dirty="0">
                <a:solidFill>
                  <a:schemeClr val="bg1"/>
                </a:solidFill>
                <a:latin typeface="Arial" panose="020B0604020202020204" pitchFamily="34" charset="0"/>
              </a:rPr>
              <a:t>即：公钥对是</a:t>
            </a:r>
            <a:r>
              <a:rPr lang="en-US" altLang="zh-CN" sz="2000" dirty="0">
                <a:solidFill>
                  <a:schemeClr val="bg1"/>
                </a:solidFill>
                <a:latin typeface="Arial" panose="020B0604020202020204" pitchFamily="34" charset="0"/>
              </a:rPr>
              <a:t>{ 3</a:t>
            </a:r>
            <a:r>
              <a:rPr lang="zh-CN" altLang="en-US" sz="2000" dirty="0">
                <a:solidFill>
                  <a:schemeClr val="bg1"/>
                </a:solidFill>
                <a:latin typeface="Arial" panose="020B0604020202020204" pitchFamily="34" charset="0"/>
              </a:rPr>
              <a:t>，</a:t>
            </a:r>
            <a:r>
              <a:rPr lang="en-US" altLang="zh-CN" sz="2000" dirty="0">
                <a:solidFill>
                  <a:schemeClr val="bg1"/>
                </a:solidFill>
                <a:latin typeface="Arial" panose="020B0604020202020204" pitchFamily="34" charset="0"/>
              </a:rPr>
              <a:t>33 }</a:t>
            </a:r>
            <a:r>
              <a:rPr lang="zh-CN" altLang="en-US" sz="2000" dirty="0">
                <a:solidFill>
                  <a:schemeClr val="bg1"/>
                </a:solidFill>
                <a:latin typeface="Arial" panose="020B0604020202020204" pitchFamily="34" charset="0"/>
              </a:rPr>
              <a:t>，私钥对是</a:t>
            </a:r>
            <a:r>
              <a:rPr lang="en-US" altLang="zh-CN" sz="2000" dirty="0">
                <a:solidFill>
                  <a:schemeClr val="bg1"/>
                </a:solidFill>
                <a:latin typeface="Arial" panose="020B0604020202020204" pitchFamily="34" charset="0"/>
              </a:rPr>
              <a:t>{ 7</a:t>
            </a:r>
            <a:r>
              <a:rPr lang="zh-CN" altLang="en-US" sz="2000" dirty="0">
                <a:solidFill>
                  <a:schemeClr val="bg1"/>
                </a:solidFill>
                <a:latin typeface="Arial" panose="020B0604020202020204" pitchFamily="34" charset="0"/>
              </a:rPr>
              <a:t>，</a:t>
            </a:r>
            <a:r>
              <a:rPr lang="en-US" altLang="zh-CN" sz="2000" dirty="0">
                <a:solidFill>
                  <a:schemeClr val="bg1"/>
                </a:solidFill>
                <a:latin typeface="Arial" panose="020B0604020202020204" pitchFamily="34" charset="0"/>
              </a:rPr>
              <a:t>33 }</a:t>
            </a:r>
            <a:r>
              <a:rPr lang="zh-CN" altLang="en-US" sz="2000" dirty="0">
                <a:solidFill>
                  <a:schemeClr val="bg1"/>
                </a:solidFill>
                <a:latin typeface="Arial" panose="020B0604020202020204" pitchFamily="34" charset="0"/>
              </a:rPr>
              <a:t>，但这对满足 </a:t>
            </a:r>
            <a:r>
              <a:rPr lang="en-US" altLang="zh-CN" sz="2000" dirty="0">
                <a:solidFill>
                  <a:schemeClr val="bg1"/>
                </a:solidFill>
                <a:latin typeface="Arial" panose="020B0604020202020204" pitchFamily="34" charset="0"/>
              </a:rPr>
              <a:t>RSA </a:t>
            </a:r>
            <a:r>
              <a:rPr lang="zh-CN" altLang="en-US" sz="2000" dirty="0">
                <a:solidFill>
                  <a:schemeClr val="bg1"/>
                </a:solidFill>
                <a:latin typeface="Arial" panose="020B0604020202020204" pitchFamily="34" charset="0"/>
              </a:rPr>
              <a:t>算法的公私钥对却存在着逻辑缺陷，即加密的原文为 </a:t>
            </a:r>
            <a:r>
              <a:rPr lang="en-US" altLang="zh-CN" sz="2000" dirty="0">
                <a:solidFill>
                  <a:schemeClr val="bg1"/>
                </a:solidFill>
                <a:latin typeface="Arial" panose="020B0604020202020204" pitchFamily="34" charset="0"/>
              </a:rPr>
              <a:t>12 </a:t>
            </a:r>
            <a:r>
              <a:rPr lang="zh-CN" altLang="en-US" sz="2000" dirty="0">
                <a:solidFill>
                  <a:schemeClr val="bg1"/>
                </a:solidFill>
                <a:latin typeface="Arial" panose="020B0604020202020204" pitchFamily="34" charset="0"/>
              </a:rPr>
              <a:t>或 </a:t>
            </a:r>
            <a:r>
              <a:rPr lang="en-US" altLang="zh-CN" sz="2000" dirty="0">
                <a:solidFill>
                  <a:schemeClr val="bg1"/>
                </a:solidFill>
                <a:latin typeface="Arial" panose="020B0604020202020204" pitchFamily="34" charset="0"/>
              </a:rPr>
              <a:t>21 </a:t>
            </a:r>
            <a:r>
              <a:rPr lang="zh-CN" altLang="en-US" sz="2000" dirty="0">
                <a:solidFill>
                  <a:schemeClr val="bg1"/>
                </a:solidFill>
                <a:latin typeface="Arial" panose="020B0604020202020204" pitchFamily="34" charset="0"/>
              </a:rPr>
              <a:t>时，将会出现加密失效的现象，如下：</a:t>
            </a:r>
            <a:endParaRPr lang="en-US" altLang="zh-CN" sz="2000" dirty="0">
              <a:solidFill>
                <a:schemeClr val="bg1"/>
              </a:solidFill>
              <a:latin typeface="Arial" panose="020B0604020202020204" pitchFamily="34" charset="0"/>
            </a:endParaRPr>
          </a:p>
        </p:txBody>
      </p:sp>
      <p:grpSp>
        <p:nvGrpSpPr>
          <p:cNvPr id="11" name="组合 10"/>
          <p:cNvGrpSpPr/>
          <p:nvPr/>
        </p:nvGrpSpPr>
        <p:grpSpPr>
          <a:xfrm>
            <a:off x="486444" y="3242951"/>
            <a:ext cx="7099395" cy="962025"/>
            <a:chOff x="486444" y="3242951"/>
            <a:chExt cx="7099395" cy="962025"/>
          </a:xfrm>
        </p:grpSpPr>
        <p:graphicFrame>
          <p:nvGraphicFramePr>
            <p:cNvPr id="15" name="对象 14"/>
            <p:cNvGraphicFramePr>
              <a:graphicFrameLocks noChangeAspect="1"/>
            </p:cNvGraphicFramePr>
            <p:nvPr/>
          </p:nvGraphicFramePr>
          <p:xfrm>
            <a:off x="4872801" y="3242951"/>
            <a:ext cx="2713038" cy="962025"/>
          </p:xfrm>
          <a:graphic>
            <a:graphicData uri="http://schemas.openxmlformats.org/presentationml/2006/ole">
              <mc:AlternateContent xmlns:mc="http://schemas.openxmlformats.org/markup-compatibility/2006">
                <mc:Choice xmlns:v="urn:schemas-microsoft-com:vml" Requires="v">
                  <p:oleObj spid="_x0000_s9225" name="Equation" r:id="rId18" imgW="29565600" imgH="10363200" progId="Equation.DSMT4">
                    <p:embed/>
                  </p:oleObj>
                </mc:Choice>
                <mc:Fallback>
                  <p:oleObj name="Equation" r:id="rId18" imgW="29565600" imgH="10363200" progId="Equation.DSMT4">
                    <p:embed/>
                    <p:pic>
                      <p:nvPicPr>
                        <p:cNvPr id="0" name="对象 18"/>
                        <p:cNvPicPr>
                          <a:picLocks noChangeAspect="1" noChangeArrowheads="1"/>
                        </p:cNvPicPr>
                        <p:nvPr/>
                      </p:nvPicPr>
                      <p:blipFill>
                        <a:blip r:embed="rId19"/>
                        <a:srcRect/>
                        <a:stretch>
                          <a:fillRect/>
                        </a:stretch>
                      </p:blipFill>
                      <p:spPr bwMode="auto">
                        <a:xfrm>
                          <a:off x="4872801" y="3242951"/>
                          <a:ext cx="2713038" cy="962025"/>
                        </a:xfrm>
                        <a:prstGeom prst="rect">
                          <a:avLst/>
                        </a:prstGeom>
                        <a:noFill/>
                      </p:spPr>
                    </p:pic>
                  </p:oleObj>
                </mc:Fallback>
              </mc:AlternateContent>
            </a:graphicData>
          </a:graphic>
        </p:graphicFrame>
        <p:sp>
          <p:nvSpPr>
            <p:cNvPr id="27" name="文本框 26"/>
            <p:cNvSpPr txBox="1"/>
            <p:nvPr/>
          </p:nvSpPr>
          <p:spPr>
            <a:xfrm>
              <a:off x="486444" y="3487119"/>
              <a:ext cx="4476173" cy="430887"/>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200" dirty="0">
                  <a:solidFill>
                    <a:schemeClr val="bg1"/>
                  </a:solidFill>
                  <a:latin typeface="Arial" panose="020B0604020202020204" pitchFamily="34" charset="0"/>
                </a:rPr>
                <a:t>这里我们不妨取</a:t>
              </a:r>
              <a:r>
                <a:rPr lang="en-US" altLang="zh-CN" sz="2200" dirty="0">
                  <a:solidFill>
                    <a:schemeClr val="bg1"/>
                  </a:solidFill>
                  <a:latin typeface="Arial" panose="020B0604020202020204" pitchFamily="34" charset="0"/>
                </a:rPr>
                <a:t>e=3</a:t>
              </a:r>
              <a:r>
                <a:rPr lang="zh-CN" altLang="en-US" sz="2200" dirty="0">
                  <a:solidFill>
                    <a:schemeClr val="bg1"/>
                  </a:solidFill>
                  <a:latin typeface="Arial" panose="020B0604020202020204" pitchFamily="34" charset="0"/>
                </a:rPr>
                <a:t>，</a:t>
              </a:r>
              <a:r>
                <a:rPr lang="en-US" altLang="zh-CN" sz="2200" dirty="0">
                  <a:solidFill>
                    <a:schemeClr val="bg1"/>
                  </a:solidFill>
                  <a:latin typeface="Arial" panose="020B0604020202020204" pitchFamily="34" charset="0"/>
                </a:rPr>
                <a:t>k=1</a:t>
              </a:r>
              <a:r>
                <a:rPr lang="zh-CN" altLang="en-US" sz="2200" dirty="0">
                  <a:solidFill>
                    <a:schemeClr val="bg1"/>
                  </a:solidFill>
                  <a:latin typeface="Arial" panose="020B0604020202020204" pitchFamily="34" charset="0"/>
                </a:rPr>
                <a:t>，则私钥</a:t>
              </a:r>
              <a:endParaRPr lang="en-US" altLang="zh-CN" sz="2200" dirty="0">
                <a:solidFill>
                  <a:schemeClr val="bg1"/>
                </a:solidFill>
                <a:latin typeface="Arial" panose="020B0604020202020204" pitchFamily="34" charset="0"/>
              </a:endParaRPr>
            </a:p>
          </p:txBody>
        </p:sp>
      </p:grpSp>
      <p:sp>
        <p:nvSpPr>
          <p:cNvPr id="28" name="文本框 27"/>
          <p:cNvSpPr txBox="1"/>
          <p:nvPr/>
        </p:nvSpPr>
        <p:spPr>
          <a:xfrm>
            <a:off x="486443" y="2584229"/>
            <a:ext cx="3703817" cy="430887"/>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200" dirty="0">
                <a:solidFill>
                  <a:schemeClr val="bg1"/>
                </a:solidFill>
                <a:latin typeface="Arial" panose="020B0604020202020204" pitchFamily="34" charset="0"/>
              </a:rPr>
              <a:t>计算公钥、私钥之间的关系：</a:t>
            </a:r>
            <a:endParaRPr lang="en-US" altLang="zh-CN" sz="2200" dirty="0">
              <a:solidFill>
                <a:schemeClr val="bg1"/>
              </a:solidFill>
              <a:latin typeface="Arial" panose="020B0604020202020204" pitchFamily="34" charset="0"/>
            </a:endParaRPr>
          </a:p>
        </p:txBody>
      </p:sp>
      <p:sp>
        <p:nvSpPr>
          <p:cNvPr id="29" name="文本框 28"/>
          <p:cNvSpPr txBox="1"/>
          <p:nvPr/>
        </p:nvSpPr>
        <p:spPr>
          <a:xfrm>
            <a:off x="486443" y="1996355"/>
            <a:ext cx="2861277" cy="430887"/>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200" dirty="0">
                <a:solidFill>
                  <a:schemeClr val="bg1"/>
                </a:solidFill>
                <a:latin typeface="Arial" panose="020B0604020202020204" pitchFamily="34" charset="0"/>
              </a:rPr>
              <a:t>接着计算出欧拉函数：</a:t>
            </a:r>
            <a:endParaRPr lang="en-US" altLang="zh-CN" sz="2200" dirty="0">
              <a:solidFill>
                <a:schemeClr val="bg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1000"/>
                                        <p:tgtEl>
                                          <p:spTgt spid="28"/>
                                        </p:tgtEl>
                                      </p:cBhvr>
                                    </p:animEffect>
                                    <p:anim calcmode="lin" valueType="num">
                                      <p:cBhvr>
                                        <p:cTn id="36" dur="1000" fill="hold"/>
                                        <p:tgtEl>
                                          <p:spTgt spid="28"/>
                                        </p:tgtEl>
                                        <p:attrNameLst>
                                          <p:attrName>ppt_x</p:attrName>
                                        </p:attrNameLst>
                                      </p:cBhvr>
                                      <p:tavLst>
                                        <p:tav tm="0">
                                          <p:val>
                                            <p:strVal val="#ppt_x"/>
                                          </p:val>
                                        </p:tav>
                                        <p:tav tm="100000">
                                          <p:val>
                                            <p:strVal val="#ppt_x"/>
                                          </p:val>
                                        </p:tav>
                                      </p:tavLst>
                                    </p:anim>
                                    <p:anim calcmode="lin" valueType="num">
                                      <p:cBhvr>
                                        <p:cTn id="3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1000"/>
                                        <p:tgtEl>
                                          <p:spTgt spid="3"/>
                                        </p:tgtEl>
                                      </p:cBhvr>
                                    </p:animEffect>
                                    <p:anim calcmode="lin" valueType="num">
                                      <p:cBhvr>
                                        <p:cTn id="64" dur="1000" fill="hold"/>
                                        <p:tgtEl>
                                          <p:spTgt spid="3"/>
                                        </p:tgtEl>
                                        <p:attrNameLst>
                                          <p:attrName>ppt_x</p:attrName>
                                        </p:attrNameLst>
                                      </p:cBhvr>
                                      <p:tavLst>
                                        <p:tav tm="0">
                                          <p:val>
                                            <p:strVal val="#ppt_x"/>
                                          </p:val>
                                        </p:tav>
                                        <p:tav tm="100000">
                                          <p:val>
                                            <p:strVal val="#ppt_x"/>
                                          </p:val>
                                        </p:tav>
                                      </p:tavLst>
                                    </p:anim>
                                    <p:anim calcmode="lin" valueType="num">
                                      <p:cBhvr>
                                        <p:cTn id="6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1000"/>
                                        <p:tgtEl>
                                          <p:spTgt spid="17"/>
                                        </p:tgtEl>
                                      </p:cBhvr>
                                    </p:animEffect>
                                    <p:anim calcmode="lin" valueType="num">
                                      <p:cBhvr>
                                        <p:cTn id="78" dur="1000" fill="hold"/>
                                        <p:tgtEl>
                                          <p:spTgt spid="17"/>
                                        </p:tgtEl>
                                        <p:attrNameLst>
                                          <p:attrName>ppt_x</p:attrName>
                                        </p:attrNameLst>
                                      </p:cBhvr>
                                      <p:tavLst>
                                        <p:tav tm="0">
                                          <p:val>
                                            <p:strVal val="#ppt_x"/>
                                          </p:val>
                                        </p:tav>
                                        <p:tav tm="100000">
                                          <p:val>
                                            <p:strVal val="#ppt_x"/>
                                          </p:val>
                                        </p:tav>
                                      </p:tavLst>
                                    </p:anim>
                                    <p:anim calcmode="lin" valueType="num">
                                      <p:cBhvr>
                                        <p:cTn id="7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1000"/>
                                        <p:tgtEl>
                                          <p:spTgt spid="18"/>
                                        </p:tgtEl>
                                      </p:cBhvr>
                                    </p:animEffect>
                                    <p:anim calcmode="lin" valueType="num">
                                      <p:cBhvr>
                                        <p:cTn id="92" dur="1000" fill="hold"/>
                                        <p:tgtEl>
                                          <p:spTgt spid="18"/>
                                        </p:tgtEl>
                                        <p:attrNameLst>
                                          <p:attrName>ppt_x</p:attrName>
                                        </p:attrNameLst>
                                      </p:cBhvr>
                                      <p:tavLst>
                                        <p:tav tm="0">
                                          <p:val>
                                            <p:strVal val="#ppt_x"/>
                                          </p:val>
                                        </p:tav>
                                        <p:tav tm="100000">
                                          <p:val>
                                            <p:strVal val="#ppt_x"/>
                                          </p:val>
                                        </p:tav>
                                      </p:tavLst>
                                    </p:anim>
                                    <p:anim calcmode="lin" valueType="num">
                                      <p:cBhvr>
                                        <p:cTn id="9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fade">
                                      <p:cBhvr>
                                        <p:cTn id="98" dur="1000"/>
                                        <p:tgtEl>
                                          <p:spTgt spid="22"/>
                                        </p:tgtEl>
                                      </p:cBhvr>
                                    </p:animEffect>
                                    <p:anim calcmode="lin" valueType="num">
                                      <p:cBhvr>
                                        <p:cTn id="99" dur="1000" fill="hold"/>
                                        <p:tgtEl>
                                          <p:spTgt spid="22"/>
                                        </p:tgtEl>
                                        <p:attrNameLst>
                                          <p:attrName>ppt_x</p:attrName>
                                        </p:attrNameLst>
                                      </p:cBhvr>
                                      <p:tavLst>
                                        <p:tav tm="0">
                                          <p:val>
                                            <p:strVal val="#ppt_x"/>
                                          </p:val>
                                        </p:tav>
                                        <p:tav tm="100000">
                                          <p:val>
                                            <p:strVal val="#ppt_x"/>
                                          </p:val>
                                        </p:tav>
                                      </p:tavLst>
                                    </p:anim>
                                    <p:anim calcmode="lin" valueType="num">
                                      <p:cBhvr>
                                        <p:cTn id="10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fade">
                                      <p:cBhvr>
                                        <p:cTn id="105" dur="1000"/>
                                        <p:tgtEl>
                                          <p:spTgt spid="19"/>
                                        </p:tgtEl>
                                      </p:cBhvr>
                                    </p:animEffect>
                                    <p:anim calcmode="lin" valueType="num">
                                      <p:cBhvr>
                                        <p:cTn id="106" dur="1000" fill="hold"/>
                                        <p:tgtEl>
                                          <p:spTgt spid="19"/>
                                        </p:tgtEl>
                                        <p:attrNameLst>
                                          <p:attrName>ppt_x</p:attrName>
                                        </p:attrNameLst>
                                      </p:cBhvr>
                                      <p:tavLst>
                                        <p:tav tm="0">
                                          <p:val>
                                            <p:strVal val="#ppt_x"/>
                                          </p:val>
                                        </p:tav>
                                        <p:tav tm="100000">
                                          <p:val>
                                            <p:strVal val="#ppt_x"/>
                                          </p:val>
                                        </p:tav>
                                      </p:tavLst>
                                    </p:anim>
                                    <p:anim calcmode="lin" valueType="num">
                                      <p:cBhvr>
                                        <p:cTn id="10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1000"/>
                                        <p:tgtEl>
                                          <p:spTgt spid="21"/>
                                        </p:tgtEl>
                                      </p:cBhvr>
                                    </p:animEffect>
                                    <p:anim calcmode="lin" valueType="num">
                                      <p:cBhvr>
                                        <p:cTn id="113" dur="1000" fill="hold"/>
                                        <p:tgtEl>
                                          <p:spTgt spid="21"/>
                                        </p:tgtEl>
                                        <p:attrNameLst>
                                          <p:attrName>ppt_x</p:attrName>
                                        </p:attrNameLst>
                                      </p:cBhvr>
                                      <p:tavLst>
                                        <p:tav tm="0">
                                          <p:val>
                                            <p:strVal val="#ppt_x"/>
                                          </p:val>
                                        </p:tav>
                                        <p:tav tm="100000">
                                          <p:val>
                                            <p:strVal val="#ppt_x"/>
                                          </p:val>
                                        </p:tav>
                                      </p:tavLst>
                                    </p:anim>
                                    <p:anim calcmode="lin" valueType="num">
                                      <p:cBhvr>
                                        <p:cTn id="1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20" grpId="0"/>
      <p:bldP spid="21" grpId="0"/>
      <p:bldP spid="22" grpId="0"/>
      <p:bldP spid="23" grpId="0"/>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771" y="2625882"/>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4798026" y="3516582"/>
            <a:ext cx="4124031"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zh-CN" altLang="en-US" sz="3200" spc="200" dirty="0">
                <a:effectLst/>
                <a:latin typeface="Calibri" panose="020F0502020204030204" pitchFamily="34" charset="0"/>
              </a:rPr>
              <a:t>密码学的过去与未来</a:t>
            </a:r>
            <a:endParaRPr lang="en-US" altLang="ko-KR" sz="3200" spc="1500" dirty="0">
              <a:effectLst/>
              <a:latin typeface="Calibri" panose="020F0502020204030204" pitchFamily="34" charset="0"/>
            </a:endParaRPr>
          </a:p>
        </p:txBody>
      </p:sp>
      <p:cxnSp>
        <p:nvCxnSpPr>
          <p:cNvPr id="5" name="Straight Connector 4"/>
          <p:cNvCxnSpPr/>
          <p:nvPr/>
        </p:nvCxnSpPr>
        <p:spPr>
          <a:xfrm flipV="1">
            <a:off x="4927495" y="4103539"/>
            <a:ext cx="3852520" cy="28924"/>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4" y="2619717"/>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latinLnBrk="0"/>
            <a:r>
              <a:rPr lang="en-US" altLang="ko-KR" dirty="0">
                <a:effectLst/>
                <a:latin typeface="Calibri" panose="020F0502020204030204" pitchFamily="34" charset="0"/>
              </a:rPr>
              <a:t>0</a:t>
            </a:r>
            <a:r>
              <a:rPr lang="en-US" altLang="zh-CN" dirty="0">
                <a:effectLst/>
                <a:latin typeface="Calibri" panose="020F0502020204030204" pitchFamily="34" charset="0"/>
              </a:rPr>
              <a:t>6</a:t>
            </a:r>
            <a:endParaRPr lang="en-US" altLang="ko-KR" dirty="0">
              <a:effectLst/>
              <a:latin typeface="Calibri" panose="020F0502020204030204" pitchFamily="34" charset="0"/>
            </a:endParaRPr>
          </a:p>
        </p:txBody>
      </p:sp>
      <p:sp>
        <p:nvSpPr>
          <p:cNvPr id="7" name="Rectangle 3"/>
          <p:cNvSpPr txBox="1">
            <a:spLocks noChangeArrowheads="1"/>
          </p:cNvSpPr>
          <p:nvPr/>
        </p:nvSpPr>
        <p:spPr bwMode="auto">
          <a:xfrm>
            <a:off x="2109469" y="2819772"/>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latinLnBrk="0"/>
            <a:r>
              <a:rPr lang="en-US" altLang="ko-KR" sz="900" b="0" dirty="0">
                <a:solidFill>
                  <a:srgbClr val="532F3D"/>
                </a:solidFill>
                <a:effectLst/>
                <a:latin typeface="Calibri" panose="020F0502020204030204" pitchFamily="34" charset="0"/>
              </a:rPr>
              <a:t>Lorem Ipsum is simply dummy text of the printing and typesetting industry </a:t>
            </a:r>
          </a:p>
        </p:txBody>
      </p:sp>
      <p:sp>
        <p:nvSpPr>
          <p:cNvPr id="8" name="Rectangle 3"/>
          <p:cNvSpPr txBox="1">
            <a:spLocks noChangeArrowheads="1"/>
          </p:cNvSpPr>
          <p:nvPr/>
        </p:nvSpPr>
        <p:spPr bwMode="auto">
          <a:xfrm>
            <a:off x="4918473" y="430051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6</a:t>
            </a:r>
            <a:r>
              <a:rPr lang="en-US" altLang="ko-KR" sz="1400" b="0" dirty="0">
                <a:solidFill>
                  <a:schemeClr val="bg1">
                    <a:lumMod val="95000"/>
                  </a:schemeClr>
                </a:solidFill>
                <a:effectLst/>
                <a:latin typeface="Calibri" panose="020F0502020204030204" pitchFamily="34" charset="0"/>
              </a:rPr>
              <a:t>-1</a:t>
            </a:r>
            <a:r>
              <a:rPr lang="en-US" altLang="ko-KR" sz="1400" b="0" spc="300" dirty="0">
                <a:solidFill>
                  <a:schemeClr val="bg1">
                    <a:lumMod val="95000"/>
                  </a:schemeClr>
                </a:solidFill>
                <a:effectLst/>
                <a:latin typeface="Calibri" panose="020F0502020204030204" pitchFamily="34" charset="0"/>
              </a:rPr>
              <a:t>. </a:t>
            </a:r>
            <a:r>
              <a:rPr lang="zh-CN" altLang="en-US" sz="1400" b="0" spc="300" dirty="0">
                <a:solidFill>
                  <a:schemeClr val="bg1">
                    <a:lumMod val="95000"/>
                  </a:schemeClr>
                </a:solidFill>
                <a:effectLst/>
                <a:latin typeface="Calibri" panose="020F0502020204030204" pitchFamily="34" charset="0"/>
              </a:rPr>
              <a:t>历史上的加密算法</a:t>
            </a:r>
            <a:endParaRPr lang="en-US" altLang="ko-KR" sz="1400" b="0" spc="300" dirty="0">
              <a:solidFill>
                <a:schemeClr val="bg1">
                  <a:lumMod val="95000"/>
                </a:schemeClr>
              </a:solidFill>
              <a:effectLst/>
              <a:latin typeface="Calibri" panose="020F0502020204030204" pitchFamily="34" charset="0"/>
            </a:endParaRPr>
          </a:p>
        </p:txBody>
      </p:sp>
      <p:sp>
        <p:nvSpPr>
          <p:cNvPr id="10" name="Rectangle 3"/>
          <p:cNvSpPr txBox="1">
            <a:spLocks noChangeArrowheads="1"/>
          </p:cNvSpPr>
          <p:nvPr/>
        </p:nvSpPr>
        <p:spPr bwMode="auto">
          <a:xfrm>
            <a:off x="4918474" y="4619604"/>
            <a:ext cx="2920510" cy="309958"/>
          </a:xfrm>
          <a:prstGeom prst="rect">
            <a:avLst/>
          </a:prstGeom>
          <a:noFill/>
        </p:spPr>
        <p:txBody>
          <a:bodyPr wrap="square" lIns="90000" tIns="46800" rIns="90000" bIns="46800">
            <a:spAutoFit/>
          </a:bodyPr>
          <a:lstStyle>
            <a:defPPr>
              <a:defRPr lang="ko-KR"/>
            </a:defPPr>
            <a:lvl1pPr latinLnBrk="0">
              <a:spcBef>
                <a:spcPct val="0"/>
              </a:spcBef>
              <a:buNone/>
              <a:defRPr sz="1400" b="0" baseline="0">
                <a:solidFill>
                  <a:schemeClr val="bg1">
                    <a:lumMod val="95000"/>
                  </a:schemeClr>
                </a:solidFill>
                <a:effectLst/>
                <a:latin typeface="Calibri" panose="020F0502020204030204" pitchFamily="34" charset="0"/>
                <a:ea typeface="Tahoma" panose="020B0604030504040204" pitchFamily="34" charset="0"/>
                <a:cs typeface="Tahoma" panose="020B0604030504040204" pitchFamily="34" charset="0"/>
              </a:defRPr>
            </a:lvl1pPr>
          </a:lstStyle>
          <a:p>
            <a:r>
              <a:rPr lang="en-US" altLang="ko-KR" dirty="0"/>
              <a:t>0</a:t>
            </a:r>
            <a:r>
              <a:rPr lang="en-US" altLang="zh-CN" dirty="0"/>
              <a:t>6</a:t>
            </a:r>
            <a:r>
              <a:rPr lang="en-US" altLang="ko-KR" dirty="0"/>
              <a:t>-2.   </a:t>
            </a:r>
            <a:r>
              <a:rPr lang="zh-CN" altLang="en-US" spc="300" dirty="0"/>
              <a:t>量子计算原型机</a:t>
            </a:r>
            <a:r>
              <a:rPr lang="en-US" altLang="zh-CN" spc="300" dirty="0"/>
              <a:t>—</a:t>
            </a:r>
            <a:r>
              <a:rPr lang="zh-CN" altLang="en-US" spc="300" dirty="0"/>
              <a:t>九章</a:t>
            </a:r>
            <a:endParaRPr lang="en-US" altLang="ko-KR" spc="300"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66343" y="497140"/>
            <a:ext cx="174185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滚筒密码</a:t>
            </a:r>
          </a:p>
        </p:txBody>
      </p:sp>
      <p:sp>
        <p:nvSpPr>
          <p:cNvPr id="9" name="文本框 8"/>
          <p:cNvSpPr txBox="1"/>
          <p:nvPr/>
        </p:nvSpPr>
        <p:spPr>
          <a:xfrm>
            <a:off x="413377" y="1121116"/>
            <a:ext cx="11365245" cy="1938992"/>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400" dirty="0">
                <a:solidFill>
                  <a:schemeClr val="bg1"/>
                </a:solidFill>
                <a:latin typeface="Arial" panose="020B0604020202020204" pitchFamily="34" charset="0"/>
              </a:rPr>
              <a:t>       为了保证通信信息的密码性，古希腊人通过使用一根叫</a:t>
            </a:r>
            <a:r>
              <a:rPr lang="en-US" altLang="zh-CN" sz="2400" dirty="0">
                <a:solidFill>
                  <a:schemeClr val="bg1"/>
                </a:solidFill>
                <a:latin typeface="Arial" panose="020B0604020202020204" pitchFamily="34" charset="0"/>
              </a:rPr>
              <a:t>scytale</a:t>
            </a:r>
            <a:r>
              <a:rPr lang="zh-CN" altLang="en-US" sz="2400" dirty="0">
                <a:solidFill>
                  <a:schemeClr val="bg1"/>
                </a:solidFill>
                <a:latin typeface="Arial" panose="020B0604020202020204" pitchFamily="34" charset="0"/>
              </a:rPr>
              <a:t>的棍子，将信息进行加密。</a:t>
            </a:r>
            <a:r>
              <a:rPr lang="zh-CN" altLang="en-US" sz="2400" dirty="0">
                <a:solidFill>
                  <a:srgbClr val="FFFF00"/>
                </a:solidFill>
                <a:latin typeface="Arial" panose="020B0604020202020204" pitchFamily="34" charset="0"/>
              </a:rPr>
              <a:t>送信人先将一张羊皮条绕棍子螺旋形卷起来，然后把要写的信息按某种顺序写在上面</a:t>
            </a:r>
            <a:r>
              <a:rPr lang="zh-CN" altLang="en-US" sz="2400" dirty="0">
                <a:solidFill>
                  <a:schemeClr val="bg1"/>
                </a:solidFill>
                <a:latin typeface="Arial" panose="020B0604020202020204" pitchFamily="34" charset="0"/>
              </a:rPr>
              <a:t>，接着打开羊皮条卷，通过其他渠道将信送给收信人。如果不知道棍子的粗细是不容易解密里面的内容的，但是收信人可以根据事先和写信人的约定，用同样的</a:t>
            </a:r>
            <a:r>
              <a:rPr lang="en-US" altLang="zh-CN" sz="2400" dirty="0">
                <a:solidFill>
                  <a:schemeClr val="bg1"/>
                </a:solidFill>
                <a:latin typeface="Arial" panose="020B0604020202020204" pitchFamily="34" charset="0"/>
              </a:rPr>
              <a:t>scytale</a:t>
            </a:r>
            <a:r>
              <a:rPr lang="zh-CN" altLang="en-US" sz="2400" dirty="0">
                <a:solidFill>
                  <a:schemeClr val="bg1"/>
                </a:solidFill>
                <a:latin typeface="Arial" panose="020B0604020202020204" pitchFamily="34" charset="0"/>
              </a:rPr>
              <a:t>的棍子将书信解密。</a:t>
            </a:r>
            <a:endParaRPr lang="en-US" altLang="zh-CN" sz="2400" dirty="0">
              <a:solidFill>
                <a:schemeClr val="bg1"/>
              </a:solidFill>
              <a:latin typeface="Arial" panose="020B0604020202020204" pitchFamily="34" charset="0"/>
            </a:endParaRPr>
          </a:p>
        </p:txBody>
      </p:sp>
      <p:sp>
        <p:nvSpPr>
          <p:cNvPr id="4" name="文本框 3"/>
          <p:cNvSpPr txBox="1"/>
          <p:nvPr/>
        </p:nvSpPr>
        <p:spPr>
          <a:xfrm>
            <a:off x="413376" y="3229988"/>
            <a:ext cx="11198615" cy="3046988"/>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200" dirty="0">
                <a:solidFill>
                  <a:srgbClr val="FFFF00"/>
                </a:solidFill>
                <a:latin typeface="Arial" panose="020B0604020202020204" pitchFamily="34" charset="0"/>
              </a:rPr>
              <a:t>密文：</a:t>
            </a:r>
            <a:endParaRPr lang="en-US" altLang="zh-CN" sz="2200" dirty="0">
              <a:solidFill>
                <a:srgbClr val="FFFF00"/>
              </a:solidFill>
              <a:latin typeface="Arial" panose="020B0604020202020204" pitchFamily="34" charset="0"/>
            </a:endParaRPr>
          </a:p>
          <a:p>
            <a:pPr marR="0" lvl="0" indent="0" fontAlgn="base">
              <a:lnSpc>
                <a:spcPct val="100000"/>
              </a:lnSpc>
              <a:spcBef>
                <a:spcPct val="0"/>
              </a:spcBef>
              <a:spcAft>
                <a:spcPct val="0"/>
              </a:spcAft>
              <a:buClrTx/>
              <a:buSzTx/>
              <a:buFontTx/>
              <a:buNone/>
            </a:pPr>
            <a:r>
              <a:rPr lang="zh-CN" altLang="en-US" sz="2400" dirty="0">
                <a:solidFill>
                  <a:schemeClr val="bg1"/>
                </a:solidFill>
                <a:latin typeface="Arial" panose="020B0604020202020204" pitchFamily="34" charset="0"/>
              </a:rPr>
              <a:t>       经大们的意日那方过家参名被的些式短启观字埋凉投进暂程了和在风奔行的去一生教吹他着欢一个前堂来的沟迎家大从里，灵通仪中教事，庭魂。式国堂的是院就后餐。职因里在，馆围业为的风一吃绕。据古中本饭着副说树，正。一市这沙和经途个长样沙一的中天说他作群市。井们响不长副的那死，信公市石底后让神干长板下的人的去先路埋位惬中了生上着置意国，又，死离，人爱兴许人上也用开致多。帝让一玩勃石人最人种笑勃板们近觉超的地上之。得越市带刻所一上语长领着以阵帝言和我人愿夏和的</a:t>
            </a:r>
            <a:endParaRPr lang="en-US" altLang="zh-CN" sz="2400" dirty="0">
              <a:solidFill>
                <a:schemeClr val="bg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0771" y="2625882"/>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Straight Connector 4"/>
          <p:cNvCxnSpPr/>
          <p:nvPr/>
        </p:nvCxnSpPr>
        <p:spPr>
          <a:xfrm>
            <a:off x="4963007" y="4132463"/>
            <a:ext cx="3151183"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4" y="2619717"/>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latinLnBrk="0"/>
            <a:r>
              <a:rPr lang="en-US" altLang="ko-KR" dirty="0">
                <a:effectLst/>
                <a:latin typeface="Calibri" panose="020F0502020204030204" pitchFamily="34" charset="0"/>
              </a:rPr>
              <a:t>01</a:t>
            </a:r>
          </a:p>
        </p:txBody>
      </p:sp>
      <p:sp>
        <p:nvSpPr>
          <p:cNvPr id="7" name="Rectangle 3"/>
          <p:cNvSpPr txBox="1">
            <a:spLocks noChangeArrowheads="1"/>
          </p:cNvSpPr>
          <p:nvPr/>
        </p:nvSpPr>
        <p:spPr bwMode="auto">
          <a:xfrm>
            <a:off x="2109469" y="2819772"/>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latinLnBrk="0"/>
            <a:r>
              <a:rPr lang="en-US" altLang="ko-KR" sz="900" b="0" dirty="0">
                <a:solidFill>
                  <a:srgbClr val="532F3D"/>
                </a:solidFill>
                <a:effectLst/>
                <a:latin typeface="Calibri" panose="020F0502020204030204" pitchFamily="34" charset="0"/>
              </a:rPr>
              <a:t>Lorem Ipsum is simply dummy text of the printing and typesetting industry </a:t>
            </a:r>
          </a:p>
        </p:txBody>
      </p:sp>
      <p:sp>
        <p:nvSpPr>
          <p:cNvPr id="8" name="Rectangle 3"/>
          <p:cNvSpPr txBox="1">
            <a:spLocks noChangeArrowheads="1"/>
          </p:cNvSpPr>
          <p:nvPr/>
        </p:nvSpPr>
        <p:spPr bwMode="auto">
          <a:xfrm>
            <a:off x="4918474" y="4300516"/>
            <a:ext cx="2210296"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01-1</a:t>
            </a:r>
            <a:r>
              <a:rPr lang="en-US" altLang="ko-KR" sz="1400" b="0" spc="300" dirty="0">
                <a:solidFill>
                  <a:schemeClr val="bg1">
                    <a:lumMod val="95000"/>
                  </a:schemeClr>
                </a:solidFill>
                <a:effectLst/>
                <a:latin typeface="Calibri" panose="020F0502020204030204" pitchFamily="34" charset="0"/>
              </a:rPr>
              <a:t>. </a:t>
            </a:r>
            <a:r>
              <a:rPr lang="en-US" altLang="zh-CN" sz="1400" b="0" spc="300" dirty="0">
                <a:solidFill>
                  <a:schemeClr val="bg1">
                    <a:lumMod val="95000"/>
                  </a:schemeClr>
                </a:solidFill>
                <a:effectLst/>
                <a:latin typeface="Calibri" panose="020F0502020204030204" pitchFamily="34" charset="0"/>
              </a:rPr>
              <a:t>RSA</a:t>
            </a:r>
            <a:r>
              <a:rPr lang="zh-CN" altLang="en-US" sz="1400" b="0" spc="300" dirty="0">
                <a:solidFill>
                  <a:schemeClr val="bg1">
                    <a:lumMod val="95000"/>
                  </a:schemeClr>
                </a:solidFill>
                <a:effectLst/>
                <a:latin typeface="Calibri" panose="020F0502020204030204" pitchFamily="34" charset="0"/>
              </a:rPr>
              <a:t>的起源</a:t>
            </a:r>
            <a:endParaRPr lang="en-US" altLang="ko-KR" sz="1400" b="0" spc="300" dirty="0">
              <a:solidFill>
                <a:schemeClr val="bg1">
                  <a:lumMod val="95000"/>
                </a:schemeClr>
              </a:solidFill>
              <a:effectLst/>
              <a:latin typeface="Calibri" panose="020F0502020204030204" pitchFamily="34" charset="0"/>
            </a:endParaRPr>
          </a:p>
        </p:txBody>
      </p:sp>
      <p:sp>
        <p:nvSpPr>
          <p:cNvPr id="12" name="Rectangle 3"/>
          <p:cNvSpPr txBox="1">
            <a:spLocks noChangeArrowheads="1"/>
          </p:cNvSpPr>
          <p:nvPr/>
        </p:nvSpPr>
        <p:spPr bwMode="auto">
          <a:xfrm>
            <a:off x="4806908" y="3527750"/>
            <a:ext cx="3653511"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en-US" altLang="zh-CN" sz="3200" spc="200" dirty="0">
                <a:effectLst/>
                <a:latin typeface="Calibri" panose="020F0502020204030204" pitchFamily="34" charset="0"/>
              </a:rPr>
              <a:t>RS</a:t>
            </a:r>
            <a:r>
              <a:rPr lang="en-US" altLang="zh-CN" sz="3200" spc="1500" dirty="0">
                <a:effectLst/>
                <a:latin typeface="Calibri" panose="020F0502020204030204" pitchFamily="34" charset="0"/>
              </a:rPr>
              <a:t>A</a:t>
            </a:r>
            <a:r>
              <a:rPr lang="zh-CN" altLang="en-US" sz="3200" spc="1500" dirty="0">
                <a:effectLst/>
                <a:latin typeface="Calibri" panose="020F0502020204030204" pitchFamily="34" charset="0"/>
              </a:rPr>
              <a:t>算法起源</a:t>
            </a:r>
            <a:endParaRPr lang="en-US" altLang="ko-KR" sz="3200" spc="1500" dirty="0">
              <a:effectLst/>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66343" y="2159803"/>
            <a:ext cx="2416554" cy="830997"/>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400" dirty="0">
                <a:solidFill>
                  <a:schemeClr val="bg1"/>
                </a:solidFill>
                <a:latin typeface="Arial" panose="020B0604020202020204" pitchFamily="34" charset="0"/>
              </a:rPr>
              <a:t>经过滚筒解密后的明文：</a:t>
            </a:r>
          </a:p>
        </p:txBody>
      </p:sp>
      <p:sp>
        <p:nvSpPr>
          <p:cNvPr id="4" name="文本框 3"/>
          <p:cNvSpPr txBox="1"/>
          <p:nvPr/>
        </p:nvSpPr>
        <p:spPr>
          <a:xfrm>
            <a:off x="566343" y="905513"/>
            <a:ext cx="1741851"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滚筒密码</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948"/>
          <a:stretch>
            <a:fillRect/>
          </a:stretch>
        </p:blipFill>
        <p:spPr bwMode="auto">
          <a:xfrm>
            <a:off x="3393104" y="115409"/>
            <a:ext cx="8790016" cy="65872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1000"/>
                                        <p:tgtEl>
                                          <p:spTgt spid="2050"/>
                                        </p:tgtEl>
                                      </p:cBhvr>
                                    </p:animEffect>
                                    <p:anim calcmode="lin" valueType="num">
                                      <p:cBhvr>
                                        <p:cTn id="22" dur="1000" fill="hold"/>
                                        <p:tgtEl>
                                          <p:spTgt spid="2050"/>
                                        </p:tgtEl>
                                        <p:attrNameLst>
                                          <p:attrName>ppt_x</p:attrName>
                                        </p:attrNameLst>
                                      </p:cBhvr>
                                      <p:tavLst>
                                        <p:tav tm="0">
                                          <p:val>
                                            <p:strVal val="#ppt_x"/>
                                          </p:val>
                                        </p:tav>
                                        <p:tav tm="100000">
                                          <p:val>
                                            <p:strVal val="#ppt_x"/>
                                          </p:val>
                                        </p:tav>
                                      </p:tavLst>
                                    </p:anim>
                                    <p:anim calcmode="lin" valueType="num">
                                      <p:cBhvr>
                                        <p:cTn id="23"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66343" y="559287"/>
            <a:ext cx="247869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凯撒</a:t>
            </a:r>
            <a:r>
              <a:rPr lang="en-US" altLang="zh-CN" sz="2400" b="1" dirty="0">
                <a:solidFill>
                  <a:schemeClr val="bg1"/>
                </a:solidFill>
                <a:latin typeface="PingFang SC"/>
                <a:ea typeface="微软雅黑" panose="020B0503020204020204" pitchFamily="34" charset="-122"/>
              </a:rPr>
              <a:t>(Caesar)</a:t>
            </a:r>
            <a:r>
              <a:rPr lang="zh-CN" altLang="en-US" sz="2400" b="1" dirty="0">
                <a:solidFill>
                  <a:schemeClr val="bg1"/>
                </a:solidFill>
                <a:latin typeface="微软雅黑" panose="020B0503020204020204" pitchFamily="34" charset="-122"/>
                <a:ea typeface="微软雅黑" panose="020B0503020204020204" pitchFamily="34" charset="-122"/>
              </a:rPr>
              <a:t>密码</a:t>
            </a:r>
          </a:p>
        </p:txBody>
      </p:sp>
      <p:sp>
        <p:nvSpPr>
          <p:cNvPr id="9" name="文本框 8"/>
          <p:cNvSpPr txBox="1"/>
          <p:nvPr/>
        </p:nvSpPr>
        <p:spPr>
          <a:xfrm>
            <a:off x="724096" y="1245407"/>
            <a:ext cx="10301969" cy="1200329"/>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400" b="0" i="0" dirty="0">
                <a:solidFill>
                  <a:schemeClr val="bg1"/>
                </a:solidFill>
                <a:effectLst/>
                <a:latin typeface="-apple-system"/>
              </a:rPr>
              <a:t>        在罗马帝国时期，凯撒大帝曾经设计过一种简单的移位密码，用于战时通信。这种加密方法就是</a:t>
            </a:r>
            <a:r>
              <a:rPr lang="zh-CN" altLang="en-US" sz="2400" b="0" i="0" dirty="0">
                <a:solidFill>
                  <a:srgbClr val="FFFF00"/>
                </a:solidFill>
                <a:effectLst/>
                <a:latin typeface="-apple-system"/>
              </a:rPr>
              <a:t>将明文的字母按照字母顺序，往后依次递推相同的字母</a:t>
            </a:r>
            <a:r>
              <a:rPr lang="zh-CN" altLang="en-US" sz="2400" b="0" i="0" dirty="0">
                <a:solidFill>
                  <a:schemeClr val="bg1"/>
                </a:solidFill>
                <a:effectLst/>
                <a:latin typeface="-apple-system"/>
              </a:rPr>
              <a:t>，就可以得到加密的密文，而解密的过程正好和加密的过程相反。</a:t>
            </a:r>
            <a:endParaRPr lang="en-US" altLang="zh-CN" sz="2400" b="0" i="0" dirty="0">
              <a:solidFill>
                <a:schemeClr val="bg1"/>
              </a:solidFill>
              <a:effectLst/>
              <a:latin typeface="-apple-system"/>
            </a:endParaRPr>
          </a:p>
        </p:txBody>
      </p:sp>
      <p:sp>
        <p:nvSpPr>
          <p:cNvPr id="4" name="文本框 3"/>
          <p:cNvSpPr txBox="1"/>
          <p:nvPr/>
        </p:nvSpPr>
        <p:spPr>
          <a:xfrm>
            <a:off x="724096" y="5350480"/>
            <a:ext cx="8970320" cy="461665"/>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400" dirty="0">
                <a:solidFill>
                  <a:schemeClr val="bg1"/>
                </a:solidFill>
                <a:latin typeface="Arial" panose="020B0604020202020204" pitchFamily="34" charset="0"/>
              </a:rPr>
              <a:t>密文</a:t>
            </a:r>
            <a:r>
              <a:rPr lang="en-US" altLang="zh-CN" sz="2400" dirty="0">
                <a:solidFill>
                  <a:schemeClr val="bg1"/>
                </a:solidFill>
                <a:latin typeface="Arial" panose="020B0604020202020204" pitchFamily="34" charset="0"/>
              </a:rPr>
              <a:t>:FDHVDU FLSKHU LV D VKLIW VXEVWLWXWLRQ</a:t>
            </a:r>
          </a:p>
        </p:txBody>
      </p:sp>
      <p:sp>
        <p:nvSpPr>
          <p:cNvPr id="5" name="文本框 4"/>
          <p:cNvSpPr txBox="1"/>
          <p:nvPr/>
        </p:nvSpPr>
        <p:spPr>
          <a:xfrm>
            <a:off x="724096" y="4622511"/>
            <a:ext cx="9955741" cy="461665"/>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400" dirty="0">
                <a:solidFill>
                  <a:schemeClr val="bg1"/>
                </a:solidFill>
                <a:latin typeface="Arial" panose="020B0604020202020204" pitchFamily="34" charset="0"/>
              </a:rPr>
              <a:t>明文</a:t>
            </a:r>
            <a:r>
              <a:rPr lang="en-US" altLang="zh-CN" sz="2400" dirty="0">
                <a:solidFill>
                  <a:schemeClr val="bg1"/>
                </a:solidFill>
                <a:latin typeface="Arial" panose="020B0604020202020204" pitchFamily="34" charset="0"/>
              </a:rPr>
              <a:t>:Caesar cipher is a shift substitution</a:t>
            </a:r>
            <a:r>
              <a:rPr lang="zh-CN" altLang="en-US" sz="2400" dirty="0">
                <a:solidFill>
                  <a:schemeClr val="bg1"/>
                </a:solidFill>
                <a:latin typeface="Arial" panose="020B0604020202020204" pitchFamily="34" charset="0"/>
              </a:rPr>
              <a:t>（凯撒密码是一种移位替换）</a:t>
            </a:r>
            <a:endParaRPr lang="en-US" altLang="zh-CN" sz="2400" dirty="0">
              <a:solidFill>
                <a:schemeClr val="bg1"/>
              </a:solidFill>
              <a:latin typeface="Arial" panose="020B0604020202020204" pitchFamily="34" charset="0"/>
            </a:endParaRPr>
          </a:p>
        </p:txBody>
      </p:sp>
      <p:sp>
        <p:nvSpPr>
          <p:cNvPr id="6" name="文本框 5"/>
          <p:cNvSpPr txBox="1"/>
          <p:nvPr/>
        </p:nvSpPr>
        <p:spPr>
          <a:xfrm>
            <a:off x="724095" y="2644170"/>
            <a:ext cx="9955741" cy="1569660"/>
          </a:xfrm>
          <a:prstGeom prst="rect">
            <a:avLst/>
          </a:prstGeom>
          <a:noFill/>
        </p:spPr>
        <p:txBody>
          <a:bodyPr wrap="square" rtlCol="0" anchor="t">
            <a:spAutoFit/>
          </a:bodyPr>
          <a:lstStyle/>
          <a:p>
            <a:pPr marR="0" lvl="0" indent="0" fontAlgn="base">
              <a:lnSpc>
                <a:spcPct val="100000"/>
              </a:lnSpc>
              <a:spcBef>
                <a:spcPct val="0"/>
              </a:spcBef>
              <a:spcAft>
                <a:spcPct val="0"/>
              </a:spcAft>
              <a:buClrTx/>
              <a:buSzTx/>
              <a:buFontTx/>
              <a:buNone/>
            </a:pPr>
            <a:r>
              <a:rPr lang="zh-CN" altLang="en-US" sz="2400" dirty="0">
                <a:solidFill>
                  <a:srgbClr val="FFFF00"/>
                </a:solidFill>
                <a:latin typeface="Arial" panose="020B0604020202020204" pitchFamily="34" charset="0"/>
              </a:rPr>
              <a:t>原理：把一个字母替换为它后面固定位置的另一个字母</a:t>
            </a:r>
            <a:r>
              <a:rPr lang="zh-CN" altLang="en-US" sz="2400" dirty="0">
                <a:solidFill>
                  <a:schemeClr val="bg1"/>
                </a:solidFill>
                <a:latin typeface="Arial" panose="020B0604020202020204" pitchFamily="34" charset="0"/>
              </a:rPr>
              <a:t>（单表代换密码）。</a:t>
            </a:r>
            <a:endParaRPr lang="en-US" altLang="zh-CN" sz="2400" dirty="0">
              <a:solidFill>
                <a:schemeClr val="bg1"/>
              </a:solidFill>
              <a:latin typeface="Arial" panose="020B0604020202020204" pitchFamily="34" charset="0"/>
            </a:endParaRPr>
          </a:p>
          <a:p>
            <a:pPr marR="0" lvl="0" indent="0" fontAlgn="base">
              <a:lnSpc>
                <a:spcPct val="100000"/>
              </a:lnSpc>
              <a:spcBef>
                <a:spcPct val="0"/>
              </a:spcBef>
              <a:spcAft>
                <a:spcPct val="0"/>
              </a:spcAft>
              <a:buClrTx/>
              <a:buSzTx/>
              <a:buFontTx/>
              <a:buNone/>
            </a:pPr>
            <a:endParaRPr lang="en-US" altLang="zh-CN" sz="2400" dirty="0">
              <a:solidFill>
                <a:schemeClr val="bg1"/>
              </a:solidFill>
              <a:latin typeface="Arial" panose="020B0604020202020204" pitchFamily="34" charset="0"/>
            </a:endParaRPr>
          </a:p>
          <a:p>
            <a:pPr marR="0" lvl="0" indent="0" fontAlgn="base">
              <a:lnSpc>
                <a:spcPct val="100000"/>
              </a:lnSpc>
              <a:spcBef>
                <a:spcPct val="0"/>
              </a:spcBef>
              <a:spcAft>
                <a:spcPct val="0"/>
              </a:spcAft>
              <a:buClrTx/>
              <a:buSzTx/>
              <a:buFontTx/>
              <a:buNone/>
            </a:pPr>
            <a:r>
              <a:rPr lang="en-US" altLang="zh-CN" sz="2400" dirty="0">
                <a:solidFill>
                  <a:schemeClr val="bg1"/>
                </a:solidFill>
                <a:latin typeface="Arial" panose="020B0604020202020204" pitchFamily="34" charset="0"/>
              </a:rPr>
              <a:t>A B C D E F G…… X Y Z</a:t>
            </a:r>
          </a:p>
          <a:p>
            <a:pPr marR="0" lvl="0" indent="0" fontAlgn="base">
              <a:lnSpc>
                <a:spcPct val="100000"/>
              </a:lnSpc>
              <a:spcBef>
                <a:spcPct val="0"/>
              </a:spcBef>
              <a:spcAft>
                <a:spcPct val="0"/>
              </a:spcAft>
              <a:buClrTx/>
              <a:buSzTx/>
              <a:buFontTx/>
              <a:buNone/>
            </a:pPr>
            <a:r>
              <a:rPr lang="en-US" altLang="zh-CN" sz="2400" dirty="0">
                <a:solidFill>
                  <a:schemeClr val="bg1"/>
                </a:solidFill>
                <a:latin typeface="Arial" panose="020B0604020202020204" pitchFamily="34" charset="0"/>
              </a:rPr>
              <a:t>D E F G H I  J …… A B C</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4"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rotWithShape="1">
          <a:blip r:embed="rId3" cstate="email"/>
          <a:srcRect t="-11890"/>
          <a:stretch>
            <a:fillRect/>
          </a:stretch>
        </p:blipFill>
        <p:spPr>
          <a:xfrm>
            <a:off x="0" y="711200"/>
            <a:ext cx="12192000" cy="6146800"/>
          </a:xfrm>
          <a:prstGeom prst="rect">
            <a:avLst/>
          </a:prstGeom>
        </p:spPr>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4656" y="552634"/>
            <a:ext cx="3835153" cy="575273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86445" y="488262"/>
            <a:ext cx="3570650"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量子计算原型机 </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九章</a:t>
            </a:r>
          </a:p>
        </p:txBody>
      </p:sp>
      <p:sp>
        <p:nvSpPr>
          <p:cNvPr id="5" name="文本框 4"/>
          <p:cNvSpPr txBox="1"/>
          <p:nvPr/>
        </p:nvSpPr>
        <p:spPr>
          <a:xfrm>
            <a:off x="472191" y="1184013"/>
            <a:ext cx="7100461" cy="3477875"/>
          </a:xfrm>
          <a:prstGeom prst="rect">
            <a:avLst/>
          </a:prstGeom>
          <a:noFill/>
        </p:spPr>
        <p:txBody>
          <a:bodyPr wrap="square" rtlCol="0">
            <a:spAutoFit/>
          </a:bodyPr>
          <a:lstStyle/>
          <a:p>
            <a:pPr marR="0" lvl="0" indent="0" fontAlgn="base">
              <a:lnSpc>
                <a:spcPct val="100000"/>
              </a:lnSpc>
              <a:spcBef>
                <a:spcPct val="0"/>
              </a:spcBef>
              <a:spcAft>
                <a:spcPct val="0"/>
              </a:spcAft>
              <a:buClrTx/>
              <a:buSzTx/>
              <a:buFontTx/>
              <a:buNone/>
            </a:pPr>
            <a:r>
              <a:rPr lang="zh-CN" altLang="en-US" sz="2000" dirty="0">
                <a:solidFill>
                  <a:schemeClr val="bg1"/>
                </a:solidFill>
                <a:latin typeface="Arial" panose="020B0604020202020204" pitchFamily="34" charset="0"/>
              </a:rPr>
              <a:t>       量子计算机拥有快速算法。量子计算机能快速进行因数分解，就意味着能快速破解密码。问题在于，现有的量子计算机只能分解很小的数，还不足以破解实用的密码。</a:t>
            </a:r>
          </a:p>
          <a:p>
            <a:pPr fontAlgn="base">
              <a:spcBef>
                <a:spcPct val="0"/>
              </a:spcBef>
              <a:spcAft>
                <a:spcPct val="0"/>
              </a:spcAft>
            </a:pPr>
            <a:r>
              <a:rPr lang="zh-CN" altLang="en-US" sz="2000" dirty="0">
                <a:solidFill>
                  <a:schemeClr val="bg1"/>
                </a:solidFill>
                <a:latin typeface="Arial" panose="020B0604020202020204" pitchFamily="34" charset="0"/>
              </a:rPr>
              <a:t>     “火车刚发明的时候，连马车的速度都赶不上；飞机刚发明的时候，只能在天上坚持飞</a:t>
            </a:r>
            <a:r>
              <a:rPr lang="en-US" altLang="zh-CN" sz="2000" dirty="0">
                <a:solidFill>
                  <a:schemeClr val="bg1"/>
                </a:solidFill>
                <a:latin typeface="Arial" panose="020B0604020202020204" pitchFamily="34" charset="0"/>
              </a:rPr>
              <a:t>1</a:t>
            </a:r>
            <a:r>
              <a:rPr lang="zh-CN" altLang="en-US" sz="2000" dirty="0">
                <a:solidFill>
                  <a:schemeClr val="bg1"/>
                </a:solidFill>
                <a:latin typeface="Arial" panose="020B0604020202020204" pitchFamily="34" charset="0"/>
              </a:rPr>
              <a:t>分钟；量子计算机刚发明的时候，计算过程也坚持不了几分钟。”袁岚峰说，量子计算发展到今天，我们研制出的“九章”不仅速度快、稳定性高，而且有着潜在应用价值。“不管量子计算机现在有多么初级，总有一天，它会像曾经的火车和飞机一样，一步一步向我们走来。也许将来，我们能够用光学实现真正强大的量子计算机，也就是可编程的、能处理很多有实用价值问题的量子计算机。”</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5640" y="3002280"/>
            <a:ext cx="5760720" cy="1078230"/>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3630543" y="3062497"/>
            <a:ext cx="5019696" cy="648512"/>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en-US" altLang="ko-KR" sz="3600" spc="800" dirty="0">
                <a:effectLst/>
                <a:latin typeface="Calibri" panose="020F0502020204030204" pitchFamily="34" charset="0"/>
              </a:rPr>
              <a:t>THANK YOU</a:t>
            </a:r>
          </a:p>
        </p:txBody>
      </p:sp>
      <p:cxnSp>
        <p:nvCxnSpPr>
          <p:cNvPr id="8" name="Straight Connector 7"/>
          <p:cNvCxnSpPr/>
          <p:nvPr/>
        </p:nvCxnSpPr>
        <p:spPr>
          <a:xfrm>
            <a:off x="3586152" y="3670409"/>
            <a:ext cx="5019697"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145140" y="3714825"/>
            <a:ext cx="5901720"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latinLnBrk="0"/>
            <a:r>
              <a:rPr lang="en-US" altLang="ko-KR" sz="1200" b="0" spc="150" dirty="0">
                <a:effectLst/>
                <a:latin typeface="Calibri" panose="020F0502020204030204" pitchFamily="34" charset="0"/>
              </a:rPr>
              <a:t> </a:t>
            </a:r>
            <a:r>
              <a:rPr lang="en-US" altLang="ko-KR" sz="1400" b="0" spc="150" dirty="0" err="1">
                <a:effectLst/>
                <a:latin typeface="Calibri" panose="020F0502020204030204" pitchFamily="34" charset="0"/>
                <a:cs typeface="Calibri" panose="020F0502020204030204" pitchFamily="34" charset="0"/>
              </a:rPr>
              <a:t>rsa</a:t>
            </a:r>
            <a:r>
              <a:rPr lang="en-US" altLang="ko-KR" sz="1400" b="0" spc="150" dirty="0">
                <a:effectLst/>
                <a:latin typeface="Calibri" panose="020F0502020204030204" pitchFamily="34" charset="0"/>
                <a:cs typeface="Calibri" panose="020F0502020204030204" pitchFamily="34" charset="0"/>
              </a:rPr>
              <a:t> asymmetry to encrypt</a:t>
            </a:r>
          </a:p>
        </p:txBody>
      </p:sp>
      <p:sp>
        <p:nvSpPr>
          <p:cNvPr id="7" name="文本框 6"/>
          <p:cNvSpPr txBox="1"/>
          <p:nvPr/>
        </p:nvSpPr>
        <p:spPr>
          <a:xfrm>
            <a:off x="8862209" y="5646198"/>
            <a:ext cx="2492332" cy="461665"/>
          </a:xfrm>
          <a:prstGeom prst="rect">
            <a:avLst/>
          </a:prstGeom>
          <a:noFill/>
        </p:spPr>
        <p:txBody>
          <a:bodyPr wrap="square" rtlCol="0">
            <a:spAutoFit/>
          </a:bodyPr>
          <a:lstStyle/>
          <a:p>
            <a:pPr algn="ctr" latinLnBrk="0">
              <a:spcBef>
                <a:spcPct val="0"/>
              </a:spcBef>
            </a:pPr>
            <a:r>
              <a:rPr lang="zh-CN" altLang="en-US" sz="2400" b="1" spc="150" dirty="0">
                <a:solidFill>
                  <a:schemeClr val="bg1"/>
                </a:solidFill>
                <a:latin typeface="微软雅黑" panose="020B0503020204020204" pitchFamily="34" charset="-122"/>
                <a:ea typeface="微软雅黑" panose="020B0503020204020204" pitchFamily="34" charset="-122"/>
                <a:cs typeface="Tahoma" panose="020B0604030504040204" pitchFamily="34" charset="0"/>
              </a:rPr>
              <a:t>指导老师：周舸</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250" fill="hold"/>
                                        <p:tgtEl>
                                          <p:spTgt spid="2"/>
                                        </p:tgtEl>
                                        <p:attrNameLst>
                                          <p:attrName>ppt_w</p:attrName>
                                        </p:attrNameLst>
                                      </p:cBhvr>
                                      <p:tavLst>
                                        <p:tav tm="0">
                                          <p:val>
                                            <p:fltVal val="0"/>
                                          </p:val>
                                        </p:tav>
                                        <p:tav tm="100000">
                                          <p:val>
                                            <p:strVal val="#ppt_w"/>
                                          </p:val>
                                        </p:tav>
                                      </p:tavLst>
                                    </p:anim>
                                    <p:anim calcmode="lin" valueType="num">
                                      <p:cBhvr>
                                        <p:cTn id="8" dur="1250" fill="hold"/>
                                        <p:tgtEl>
                                          <p:spTgt spid="2"/>
                                        </p:tgtEl>
                                        <p:attrNameLst>
                                          <p:attrName>ppt_h</p:attrName>
                                        </p:attrNameLst>
                                      </p:cBhvr>
                                      <p:tavLst>
                                        <p:tav tm="0">
                                          <p:val>
                                            <p:fltVal val="0"/>
                                          </p:val>
                                        </p:tav>
                                        <p:tav tm="100000">
                                          <p:val>
                                            <p:strVal val="#ppt_h"/>
                                          </p:val>
                                        </p:tav>
                                      </p:tavLst>
                                    </p:anim>
                                    <p:animEffect transition="in" filter="fade">
                                      <p:cBhvr>
                                        <p:cTn id="9" dur="125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250" fill="hold"/>
                                        <p:tgtEl>
                                          <p:spTgt spid="3"/>
                                        </p:tgtEl>
                                        <p:attrNameLst>
                                          <p:attrName>ppt_w</p:attrName>
                                        </p:attrNameLst>
                                      </p:cBhvr>
                                      <p:tavLst>
                                        <p:tav tm="0">
                                          <p:val>
                                            <p:fltVal val="0"/>
                                          </p:val>
                                        </p:tav>
                                        <p:tav tm="100000">
                                          <p:val>
                                            <p:strVal val="#ppt_w"/>
                                          </p:val>
                                        </p:tav>
                                      </p:tavLst>
                                    </p:anim>
                                    <p:anim calcmode="lin" valueType="num">
                                      <p:cBhvr>
                                        <p:cTn id="13" dur="1250" fill="hold"/>
                                        <p:tgtEl>
                                          <p:spTgt spid="3"/>
                                        </p:tgtEl>
                                        <p:attrNameLst>
                                          <p:attrName>ppt_h</p:attrName>
                                        </p:attrNameLst>
                                      </p:cBhvr>
                                      <p:tavLst>
                                        <p:tav tm="0">
                                          <p:val>
                                            <p:fltVal val="0"/>
                                          </p:val>
                                        </p:tav>
                                        <p:tav tm="100000">
                                          <p:val>
                                            <p:strVal val="#ppt_h"/>
                                          </p:val>
                                        </p:tav>
                                      </p:tavLst>
                                    </p:anim>
                                    <p:animEffect transition="in" filter="fade">
                                      <p:cBhvr>
                                        <p:cTn id="14" dur="125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250" fill="hold"/>
                                        <p:tgtEl>
                                          <p:spTgt spid="8"/>
                                        </p:tgtEl>
                                        <p:attrNameLst>
                                          <p:attrName>ppt_w</p:attrName>
                                        </p:attrNameLst>
                                      </p:cBhvr>
                                      <p:tavLst>
                                        <p:tav tm="0">
                                          <p:val>
                                            <p:fltVal val="0"/>
                                          </p:val>
                                        </p:tav>
                                        <p:tav tm="100000">
                                          <p:val>
                                            <p:strVal val="#ppt_w"/>
                                          </p:val>
                                        </p:tav>
                                      </p:tavLst>
                                    </p:anim>
                                    <p:anim calcmode="lin" valueType="num">
                                      <p:cBhvr>
                                        <p:cTn id="18" dur="1250" fill="hold"/>
                                        <p:tgtEl>
                                          <p:spTgt spid="8"/>
                                        </p:tgtEl>
                                        <p:attrNameLst>
                                          <p:attrName>ppt_h</p:attrName>
                                        </p:attrNameLst>
                                      </p:cBhvr>
                                      <p:tavLst>
                                        <p:tav tm="0">
                                          <p:val>
                                            <p:fltVal val="0"/>
                                          </p:val>
                                        </p:tav>
                                        <p:tav tm="100000">
                                          <p:val>
                                            <p:strVal val="#ppt_h"/>
                                          </p:val>
                                        </p:tav>
                                      </p:tavLst>
                                    </p:anim>
                                    <p:animEffect transition="in" filter="fade">
                                      <p:cBhvr>
                                        <p:cTn id="19" dur="125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250" fill="hold"/>
                                        <p:tgtEl>
                                          <p:spTgt spid="6"/>
                                        </p:tgtEl>
                                        <p:attrNameLst>
                                          <p:attrName>ppt_w</p:attrName>
                                        </p:attrNameLst>
                                      </p:cBhvr>
                                      <p:tavLst>
                                        <p:tav tm="0">
                                          <p:val>
                                            <p:fltVal val="0"/>
                                          </p:val>
                                        </p:tav>
                                        <p:tav tm="100000">
                                          <p:val>
                                            <p:strVal val="#ppt_w"/>
                                          </p:val>
                                        </p:tav>
                                      </p:tavLst>
                                    </p:anim>
                                    <p:anim calcmode="lin" valueType="num">
                                      <p:cBhvr>
                                        <p:cTn id="23" dur="1250" fill="hold"/>
                                        <p:tgtEl>
                                          <p:spTgt spid="6"/>
                                        </p:tgtEl>
                                        <p:attrNameLst>
                                          <p:attrName>ppt_h</p:attrName>
                                        </p:attrNameLst>
                                      </p:cBhvr>
                                      <p:tavLst>
                                        <p:tav tm="0">
                                          <p:val>
                                            <p:fltVal val="0"/>
                                          </p:val>
                                        </p:tav>
                                        <p:tav tm="100000">
                                          <p:val>
                                            <p:strVal val="#ppt_h"/>
                                          </p:val>
                                        </p:tav>
                                      </p:tavLst>
                                    </p:anim>
                                    <p:animEffect transition="in" filter="fade">
                                      <p:cBhvr>
                                        <p:cTn id="24" dur="1250"/>
                                        <p:tgtEl>
                                          <p:spTgt spid="6"/>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250"/>
                                        <p:tgtEl>
                                          <p:spTgt spid="7"/>
                                        </p:tgtEl>
                                      </p:cBhvr>
                                    </p:animEffect>
                                    <p:anim calcmode="lin" valueType="num">
                                      <p:cBhvr>
                                        <p:cTn id="28" dur="1250" fill="hold"/>
                                        <p:tgtEl>
                                          <p:spTgt spid="7"/>
                                        </p:tgtEl>
                                        <p:attrNameLst>
                                          <p:attrName>ppt_x</p:attrName>
                                        </p:attrNameLst>
                                      </p:cBhvr>
                                      <p:tavLst>
                                        <p:tav tm="0">
                                          <p:val>
                                            <p:strVal val="#ppt_x"/>
                                          </p:val>
                                        </p:tav>
                                        <p:tav tm="100000">
                                          <p:val>
                                            <p:strVal val="#ppt_x"/>
                                          </p:val>
                                        </p:tav>
                                      </p:tavLst>
                                    </p:anim>
                                    <p:anim calcmode="lin" valueType="num">
                                      <p:cBhvr>
                                        <p:cTn id="2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4803" y="687368"/>
            <a:ext cx="1837679" cy="46037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信息加密</a:t>
            </a:r>
          </a:p>
        </p:txBody>
      </p:sp>
      <p:sp>
        <p:nvSpPr>
          <p:cNvPr id="29" name="文本框 28"/>
          <p:cNvSpPr txBox="1"/>
          <p:nvPr/>
        </p:nvSpPr>
        <p:spPr>
          <a:xfrm>
            <a:off x="594803" y="1361629"/>
            <a:ext cx="11168109" cy="1323439"/>
          </a:xfrm>
          <a:prstGeom prst="rect">
            <a:avLst/>
          </a:prstGeom>
          <a:noFill/>
        </p:spPr>
        <p:txBody>
          <a:bodyPr wrap="square" rtlCol="0">
            <a:spAutoFit/>
          </a:bodyPr>
          <a:lstStyle/>
          <a:p>
            <a:pPr algn="just"/>
            <a:r>
              <a:rPr lang="zh-CN" altLang="zh-CN" sz="2000" kern="100" dirty="0">
                <a:solidFill>
                  <a:schemeClr val="bg1"/>
                </a:solidFill>
                <a:latin typeface="+mn-ea"/>
                <a:cs typeface="Times New Roman" panose="02020603050405020304" pitchFamily="18" charset="0"/>
              </a:rPr>
              <a:t>对信息加密的方式有两种：</a:t>
            </a:r>
            <a:r>
              <a:rPr lang="zh-CN" altLang="zh-CN" sz="2000" kern="100" dirty="0">
                <a:solidFill>
                  <a:srgbClr val="FFFF00"/>
                </a:solidFill>
                <a:latin typeface="+mn-ea"/>
                <a:cs typeface="Times New Roman" panose="02020603050405020304" pitchFamily="18" charset="0"/>
              </a:rPr>
              <a:t>对称加密和非对称加密</a:t>
            </a:r>
          </a:p>
          <a:p>
            <a:pPr algn="just"/>
            <a:r>
              <a:rPr lang="en-US" altLang="zh-CN" sz="2000" kern="100" dirty="0">
                <a:solidFill>
                  <a:schemeClr val="bg1"/>
                </a:solidFill>
                <a:latin typeface="+mn-ea"/>
                <a:cs typeface="Times New Roman" panose="02020603050405020304" pitchFamily="18" charset="0"/>
              </a:rPr>
              <a:t> </a:t>
            </a:r>
            <a:endParaRPr lang="zh-CN" altLang="zh-CN" sz="2000" kern="100" dirty="0">
              <a:solidFill>
                <a:schemeClr val="bg1"/>
              </a:solidFill>
              <a:latin typeface="+mn-ea"/>
              <a:cs typeface="Times New Roman" panose="02020603050405020304" pitchFamily="18" charset="0"/>
            </a:endParaRPr>
          </a:p>
          <a:p>
            <a:pPr algn="just"/>
            <a:r>
              <a:rPr lang="en-US" altLang="zh-CN" sz="2000" kern="100" dirty="0">
                <a:solidFill>
                  <a:schemeClr val="bg1"/>
                </a:solidFill>
                <a:latin typeface="+mn-ea"/>
                <a:cs typeface="Times New Roman" panose="02020603050405020304" pitchFamily="18" charset="0"/>
              </a:rPr>
              <a:t>    </a:t>
            </a:r>
            <a:r>
              <a:rPr lang="zh-CN" altLang="zh-CN" sz="2000" kern="100" dirty="0">
                <a:solidFill>
                  <a:schemeClr val="bg1"/>
                </a:solidFill>
                <a:latin typeface="+mn-ea"/>
                <a:cs typeface="Times New Roman" panose="02020603050405020304" pitchFamily="18" charset="0"/>
              </a:rPr>
              <a:t>直到上世纪</a:t>
            </a:r>
            <a:r>
              <a:rPr lang="en-US" altLang="zh-CN" sz="2000" kern="100" dirty="0">
                <a:solidFill>
                  <a:schemeClr val="bg1"/>
                </a:solidFill>
                <a:latin typeface="Arial" panose="020B0604020202020204" pitchFamily="34" charset="0"/>
                <a:cs typeface="Arial" panose="020B0604020202020204" pitchFamily="34" charset="0"/>
              </a:rPr>
              <a:t>70</a:t>
            </a:r>
            <a:r>
              <a:rPr lang="zh-CN" altLang="zh-CN" sz="2000" kern="100" dirty="0">
                <a:solidFill>
                  <a:schemeClr val="bg1"/>
                </a:solidFill>
                <a:latin typeface="+mn-ea"/>
                <a:cs typeface="Times New Roman" panose="02020603050405020304" pitchFamily="18" charset="0"/>
              </a:rPr>
              <a:t>年代人们还在使用对称加密算法，也就是说人们通过事先商定好的密钥对数据</a:t>
            </a:r>
            <a:r>
              <a:rPr lang="zh-CN" altLang="en-US" sz="2000" kern="100" dirty="0">
                <a:solidFill>
                  <a:schemeClr val="bg1"/>
                </a:solidFill>
                <a:latin typeface="+mn-ea"/>
                <a:cs typeface="Times New Roman" panose="02020603050405020304" pitchFamily="18" charset="0"/>
              </a:rPr>
              <a:t>进</a:t>
            </a:r>
            <a:r>
              <a:rPr lang="zh-CN" altLang="zh-CN" sz="2000" kern="100" dirty="0">
                <a:solidFill>
                  <a:schemeClr val="bg1"/>
                </a:solidFill>
                <a:latin typeface="+mn-ea"/>
                <a:cs typeface="Times New Roman" panose="02020603050405020304" pitchFamily="18" charset="0"/>
              </a:rPr>
              <a:t>行加密和解密，但这种加密方式有很多缺陷：</a:t>
            </a:r>
            <a:endParaRPr lang="en-US" altLang="zh-CN" sz="2000" kern="100" dirty="0">
              <a:solidFill>
                <a:schemeClr val="bg1"/>
              </a:solidFill>
              <a:latin typeface="+mn-ea"/>
              <a:cs typeface="Times New Roman" panose="02020603050405020304" pitchFamily="18" charset="0"/>
            </a:endParaRPr>
          </a:p>
        </p:txBody>
      </p:sp>
      <p:sp>
        <p:nvSpPr>
          <p:cNvPr id="4" name="文本框 3"/>
          <p:cNvSpPr txBox="1"/>
          <p:nvPr/>
        </p:nvSpPr>
        <p:spPr>
          <a:xfrm>
            <a:off x="594995" y="4376918"/>
            <a:ext cx="10377170" cy="398780"/>
          </a:xfrm>
          <a:prstGeom prst="rect">
            <a:avLst/>
          </a:prstGeom>
          <a:noFill/>
        </p:spPr>
        <p:txBody>
          <a:bodyPr wrap="square" rtlCol="0">
            <a:spAutoFit/>
          </a:bodyPr>
          <a:lstStyle/>
          <a:p>
            <a:r>
              <a:rPr lang="zh-CN" altLang="zh-CN" sz="2000" kern="100" dirty="0">
                <a:solidFill>
                  <a:schemeClr val="bg1"/>
                </a:solidFill>
                <a:effectLst/>
                <a:latin typeface="+mn-ea"/>
                <a:cs typeface="Times New Roman" panose="02020603050405020304" pitchFamily="18" charset="0"/>
                <a:sym typeface="+mn-ea"/>
              </a:rPr>
              <a:t>非对称加密很好地解决了上面的问题，而非对称加密中最具影响力的即为</a:t>
            </a:r>
            <a:r>
              <a:rPr lang="en-US" altLang="zh-CN" sz="2000" kern="100" dirty="0">
                <a:solidFill>
                  <a:schemeClr val="bg1"/>
                </a:solidFill>
                <a:effectLst/>
                <a:latin typeface="+mn-ea"/>
                <a:cs typeface="Times New Roman" panose="02020603050405020304" pitchFamily="18" charset="0"/>
                <a:sym typeface="+mn-ea"/>
              </a:rPr>
              <a:t>RSA</a:t>
            </a:r>
            <a:r>
              <a:rPr lang="zh-CN" altLang="en-US" sz="2000" kern="100" dirty="0">
                <a:solidFill>
                  <a:schemeClr val="bg1"/>
                </a:solidFill>
                <a:effectLst/>
                <a:latin typeface="+mn-ea"/>
                <a:cs typeface="Times New Roman" panose="02020603050405020304" pitchFamily="18" charset="0"/>
                <a:sym typeface="+mn-ea"/>
              </a:rPr>
              <a:t>加密算法。</a:t>
            </a:r>
          </a:p>
        </p:txBody>
      </p:sp>
      <p:sp>
        <p:nvSpPr>
          <p:cNvPr id="6" name="文本框 5"/>
          <p:cNvSpPr txBox="1"/>
          <p:nvPr/>
        </p:nvSpPr>
        <p:spPr>
          <a:xfrm>
            <a:off x="594803" y="3031173"/>
            <a:ext cx="9836460" cy="707886"/>
          </a:xfrm>
          <a:prstGeom prst="rect">
            <a:avLst/>
          </a:prstGeom>
          <a:noFill/>
        </p:spPr>
        <p:txBody>
          <a:bodyPr wrap="square" rtlCol="0">
            <a:spAutoFit/>
          </a:bodyPr>
          <a:lstStyle/>
          <a:p>
            <a:pPr algn="just"/>
            <a:r>
              <a:rPr lang="en-US" altLang="zh-CN" sz="2000" kern="100" dirty="0">
                <a:solidFill>
                  <a:schemeClr val="bg1"/>
                </a:solidFill>
                <a:latin typeface="Arial" panose="020B0604020202020204" pitchFamily="34" charset="0"/>
                <a:cs typeface="Arial" panose="020B0604020202020204" pitchFamily="34" charset="0"/>
              </a:rPr>
              <a:t>1.</a:t>
            </a:r>
            <a:r>
              <a:rPr lang="zh-CN" altLang="zh-CN" sz="2000" kern="100" dirty="0">
                <a:solidFill>
                  <a:schemeClr val="bg1"/>
                </a:solidFill>
                <a:latin typeface="+mn-ea"/>
                <a:cs typeface="Times New Roman" panose="02020603050405020304" pitchFamily="18" charset="0"/>
              </a:rPr>
              <a:t>当用户过多时人们往往需要记住很多密钥，负担过重。</a:t>
            </a:r>
          </a:p>
          <a:p>
            <a:pPr algn="just"/>
            <a:r>
              <a:rPr lang="en-US" altLang="zh-CN" sz="2000" kern="100" dirty="0">
                <a:solidFill>
                  <a:schemeClr val="bg1"/>
                </a:solidFill>
                <a:latin typeface="Arial" panose="020B0604020202020204" pitchFamily="34" charset="0"/>
                <a:cs typeface="Arial" panose="020B0604020202020204" pitchFamily="34" charset="0"/>
              </a:rPr>
              <a:t>2.</a:t>
            </a:r>
            <a:r>
              <a:rPr lang="zh-CN" altLang="zh-CN" sz="2000" kern="100" dirty="0">
                <a:solidFill>
                  <a:schemeClr val="bg1"/>
                </a:solidFill>
                <a:latin typeface="+mn-ea"/>
                <a:cs typeface="Times New Roman" panose="02020603050405020304" pitchFamily="18" charset="0"/>
              </a:rPr>
              <a:t>人们只能通过线下交换密钥以确保安全性，成本过高。</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4803" y="447670"/>
            <a:ext cx="1837679"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的起源</a:t>
            </a: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355" y="1411605"/>
            <a:ext cx="4078605" cy="2860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文本框 3"/>
          <p:cNvSpPr txBox="1"/>
          <p:nvPr/>
        </p:nvSpPr>
        <p:spPr>
          <a:xfrm>
            <a:off x="594802" y="1310714"/>
            <a:ext cx="5592934" cy="3538220"/>
          </a:xfrm>
          <a:prstGeom prst="rect">
            <a:avLst/>
          </a:prstGeom>
          <a:noFill/>
        </p:spPr>
        <p:txBody>
          <a:bodyPr wrap="square" rtlCol="0">
            <a:spAutoFit/>
          </a:bodyPr>
          <a:lstStyle/>
          <a:p>
            <a:pPr algn="just"/>
            <a:r>
              <a:rPr lang="en-US" altLang="zh-CN" sz="2000" kern="100" dirty="0">
                <a:solidFill>
                  <a:schemeClr val="bg1"/>
                </a:solidFill>
                <a:latin typeface="Arial" panose="020B0604020202020204" pitchFamily="34" charset="0"/>
                <a:cs typeface="Arial" panose="020B0604020202020204" pitchFamily="34" charset="0"/>
              </a:rPr>
              <a:t>     </a:t>
            </a:r>
            <a:r>
              <a:rPr lang="en-US" altLang="zh-CN" sz="2800" kern="100" dirty="0">
                <a:solidFill>
                  <a:schemeClr val="bg1"/>
                </a:solidFill>
                <a:latin typeface="Arial" panose="020B0604020202020204" pitchFamily="34" charset="0"/>
                <a:cs typeface="Arial" panose="020B0604020202020204" pitchFamily="34" charset="0"/>
              </a:rPr>
              <a:t> RSA</a:t>
            </a:r>
            <a:r>
              <a:rPr lang="zh-CN" altLang="zh-CN" sz="2800" kern="100" dirty="0">
                <a:solidFill>
                  <a:schemeClr val="bg1"/>
                </a:solidFill>
                <a:latin typeface="+mn-ea"/>
                <a:cs typeface="Times New Roman" panose="02020603050405020304" pitchFamily="18" charset="0"/>
              </a:rPr>
              <a:t>是</a:t>
            </a:r>
            <a:r>
              <a:rPr lang="en-US" altLang="zh-CN" sz="2800" kern="100" dirty="0">
                <a:solidFill>
                  <a:schemeClr val="bg1"/>
                </a:solidFill>
                <a:latin typeface="Arial" panose="020B0604020202020204" pitchFamily="34" charset="0"/>
                <a:cs typeface="Arial" panose="020B0604020202020204" pitchFamily="34" charset="0"/>
              </a:rPr>
              <a:t>1977</a:t>
            </a:r>
            <a:r>
              <a:rPr lang="zh-CN" altLang="zh-CN" sz="2800" kern="100" dirty="0">
                <a:solidFill>
                  <a:schemeClr val="bg1"/>
                </a:solidFill>
                <a:latin typeface="+mn-ea"/>
                <a:cs typeface="Times New Roman" panose="02020603050405020304" pitchFamily="18" charset="0"/>
              </a:rPr>
              <a:t>年由罗纳德</a:t>
            </a:r>
            <a:r>
              <a:rPr lang="en-US" altLang="zh-CN" sz="2800" kern="100" dirty="0">
                <a:solidFill>
                  <a:schemeClr val="bg1"/>
                </a:solidFill>
                <a:latin typeface="+mn-ea"/>
                <a:cs typeface="Times New Roman" panose="02020603050405020304" pitchFamily="18" charset="0"/>
              </a:rPr>
              <a:t>·</a:t>
            </a:r>
            <a:r>
              <a:rPr lang="zh-CN" altLang="zh-CN" sz="2800" kern="100" dirty="0">
                <a:solidFill>
                  <a:schemeClr val="bg1"/>
                </a:solidFill>
                <a:latin typeface="+mn-ea"/>
                <a:cs typeface="Times New Roman" panose="02020603050405020304" pitchFamily="18" charset="0"/>
              </a:rPr>
              <a:t>李维斯特（</a:t>
            </a:r>
            <a:r>
              <a:rPr lang="en-US" altLang="zh-CN" sz="2800" kern="100" dirty="0">
                <a:solidFill>
                  <a:schemeClr val="bg1"/>
                </a:solidFill>
                <a:latin typeface="+mn-ea"/>
                <a:cs typeface="Times New Roman" panose="02020603050405020304" pitchFamily="18" charset="0"/>
              </a:rPr>
              <a:t>Ron </a:t>
            </a:r>
            <a:r>
              <a:rPr lang="en-US" altLang="zh-CN" sz="2800" b="1" kern="100" dirty="0">
                <a:solidFill>
                  <a:srgbClr val="FFFF00"/>
                </a:solidFill>
                <a:latin typeface="+mn-ea"/>
                <a:cs typeface="Times New Roman" panose="02020603050405020304" pitchFamily="18" charset="0"/>
              </a:rPr>
              <a:t>R</a:t>
            </a:r>
            <a:r>
              <a:rPr lang="en-US" altLang="zh-CN" sz="2800" kern="100" dirty="0">
                <a:solidFill>
                  <a:schemeClr val="bg1"/>
                </a:solidFill>
                <a:latin typeface="+mn-ea"/>
                <a:cs typeface="Times New Roman" panose="02020603050405020304" pitchFamily="18" charset="0"/>
              </a:rPr>
              <a:t>ivest</a:t>
            </a:r>
            <a:r>
              <a:rPr lang="zh-CN" altLang="zh-CN" sz="2800" kern="100" dirty="0">
                <a:solidFill>
                  <a:schemeClr val="bg1"/>
                </a:solidFill>
                <a:latin typeface="+mn-ea"/>
                <a:cs typeface="Times New Roman" panose="02020603050405020304" pitchFamily="18" charset="0"/>
              </a:rPr>
              <a:t>）、阿迪</a:t>
            </a:r>
            <a:r>
              <a:rPr lang="en-US" altLang="zh-CN" sz="2800" kern="100" dirty="0">
                <a:solidFill>
                  <a:schemeClr val="bg1"/>
                </a:solidFill>
                <a:latin typeface="+mn-ea"/>
                <a:cs typeface="Times New Roman" panose="02020603050405020304" pitchFamily="18" charset="0"/>
              </a:rPr>
              <a:t>·</a:t>
            </a:r>
            <a:r>
              <a:rPr lang="zh-CN" altLang="zh-CN" sz="2800" kern="100" dirty="0">
                <a:solidFill>
                  <a:schemeClr val="bg1"/>
                </a:solidFill>
                <a:latin typeface="+mn-ea"/>
                <a:cs typeface="Times New Roman" panose="02020603050405020304" pitchFamily="18" charset="0"/>
              </a:rPr>
              <a:t>萨莫尔（</a:t>
            </a:r>
            <a:r>
              <a:rPr lang="en-US" altLang="zh-CN" sz="2800" kern="100" dirty="0">
                <a:solidFill>
                  <a:schemeClr val="bg1"/>
                </a:solidFill>
                <a:latin typeface="+mn-ea"/>
                <a:cs typeface="Times New Roman" panose="02020603050405020304" pitchFamily="18" charset="0"/>
              </a:rPr>
              <a:t>Adi </a:t>
            </a:r>
            <a:r>
              <a:rPr lang="en-US" altLang="zh-CN" sz="2800" b="1" kern="100" dirty="0">
                <a:solidFill>
                  <a:srgbClr val="FFFF00"/>
                </a:solidFill>
                <a:latin typeface="+mn-ea"/>
                <a:cs typeface="Times New Roman" panose="02020603050405020304" pitchFamily="18" charset="0"/>
              </a:rPr>
              <a:t>S</a:t>
            </a:r>
            <a:r>
              <a:rPr lang="en-US" altLang="zh-CN" sz="2800" kern="100" dirty="0">
                <a:solidFill>
                  <a:schemeClr val="bg1"/>
                </a:solidFill>
                <a:latin typeface="+mn-ea"/>
                <a:cs typeface="Times New Roman" panose="02020603050405020304" pitchFamily="18" charset="0"/>
              </a:rPr>
              <a:t>hamir</a:t>
            </a:r>
            <a:r>
              <a:rPr lang="zh-CN" altLang="zh-CN" sz="2800" kern="100" dirty="0">
                <a:solidFill>
                  <a:schemeClr val="bg1"/>
                </a:solidFill>
                <a:latin typeface="+mn-ea"/>
                <a:cs typeface="Times New Roman" panose="02020603050405020304" pitchFamily="18" charset="0"/>
              </a:rPr>
              <a:t>）和伦纳德</a:t>
            </a:r>
            <a:r>
              <a:rPr lang="en-US" altLang="zh-CN" sz="2800" kern="100" dirty="0">
                <a:solidFill>
                  <a:schemeClr val="bg1"/>
                </a:solidFill>
                <a:latin typeface="+mn-ea"/>
                <a:cs typeface="Times New Roman" panose="02020603050405020304" pitchFamily="18" charset="0"/>
              </a:rPr>
              <a:t>·</a:t>
            </a:r>
            <a:r>
              <a:rPr lang="zh-CN" altLang="zh-CN" sz="2800" kern="100" dirty="0">
                <a:solidFill>
                  <a:schemeClr val="bg1"/>
                </a:solidFill>
                <a:latin typeface="+mn-ea"/>
                <a:cs typeface="Times New Roman" panose="02020603050405020304" pitchFamily="18" charset="0"/>
              </a:rPr>
              <a:t>阿德曼（</a:t>
            </a:r>
            <a:r>
              <a:rPr lang="en-US" altLang="zh-CN" sz="2800" kern="100" dirty="0">
                <a:solidFill>
                  <a:schemeClr val="bg1"/>
                </a:solidFill>
                <a:latin typeface="+mn-ea"/>
                <a:cs typeface="Times New Roman" panose="02020603050405020304" pitchFamily="18" charset="0"/>
              </a:rPr>
              <a:t>Leonard </a:t>
            </a:r>
            <a:r>
              <a:rPr lang="en-US" altLang="zh-CN" sz="2800" b="1" kern="100" dirty="0">
                <a:solidFill>
                  <a:srgbClr val="FFFF00"/>
                </a:solidFill>
                <a:latin typeface="+mn-ea"/>
                <a:cs typeface="Times New Roman" panose="02020603050405020304" pitchFamily="18" charset="0"/>
              </a:rPr>
              <a:t>A</a:t>
            </a:r>
            <a:r>
              <a:rPr lang="en-US" altLang="zh-CN" sz="2800" kern="100" dirty="0">
                <a:solidFill>
                  <a:schemeClr val="bg1"/>
                </a:solidFill>
                <a:latin typeface="+mn-ea"/>
                <a:cs typeface="Times New Roman" panose="02020603050405020304" pitchFamily="18" charset="0"/>
              </a:rPr>
              <a:t>dleman</a:t>
            </a:r>
            <a:r>
              <a:rPr lang="zh-CN" altLang="zh-CN" sz="2800" kern="100" dirty="0">
                <a:solidFill>
                  <a:schemeClr val="bg1"/>
                </a:solidFill>
                <a:latin typeface="+mn-ea"/>
                <a:cs typeface="Times New Roman" panose="02020603050405020304" pitchFamily="18" charset="0"/>
              </a:rPr>
              <a:t>）一起提出的，当时他们三人都在麻省理工学院工作。</a:t>
            </a:r>
            <a:r>
              <a:rPr lang="en-US" altLang="zh-CN" sz="2800" kern="100" dirty="0">
                <a:solidFill>
                  <a:schemeClr val="bg1"/>
                </a:solidFill>
                <a:latin typeface="Arial" panose="020B0604020202020204" pitchFamily="34" charset="0"/>
                <a:cs typeface="Arial" panose="020B0604020202020204" pitchFamily="34" charset="0"/>
              </a:rPr>
              <a:t>RSA</a:t>
            </a:r>
            <a:r>
              <a:rPr lang="zh-CN" altLang="zh-CN" sz="2800" kern="100" dirty="0">
                <a:solidFill>
                  <a:schemeClr val="bg1"/>
                </a:solidFill>
                <a:latin typeface="+mn-ea"/>
                <a:cs typeface="Times New Roman" panose="02020603050405020304" pitchFamily="18" charset="0"/>
              </a:rPr>
              <a:t>就是他们三人姓氏开头字母拼在一起组成的。</a:t>
            </a:r>
          </a:p>
          <a:p>
            <a:endParaRPr lang="zh-CN" altLang="en-US" sz="2800" kern="1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4995" y="447675"/>
            <a:ext cx="2169160"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的优缺点</a:t>
            </a:r>
          </a:p>
        </p:txBody>
      </p:sp>
      <p:sp>
        <p:nvSpPr>
          <p:cNvPr id="4" name="文本框 3"/>
          <p:cNvSpPr txBox="1"/>
          <p:nvPr/>
        </p:nvSpPr>
        <p:spPr>
          <a:xfrm>
            <a:off x="594995" y="1541460"/>
            <a:ext cx="10501630" cy="2306955"/>
          </a:xfrm>
          <a:prstGeom prst="rect">
            <a:avLst/>
          </a:prstGeom>
          <a:noFill/>
        </p:spPr>
        <p:txBody>
          <a:bodyPr wrap="square" rtlCol="0">
            <a:spAutoFit/>
          </a:bodyPr>
          <a:lstStyle/>
          <a:p>
            <a:pPr algn="just"/>
            <a:r>
              <a:rPr lang="en-US" altLang="zh-CN" sz="2000" kern="100" dirty="0">
                <a:solidFill>
                  <a:schemeClr val="bg1"/>
                </a:solidFill>
                <a:latin typeface="Arial" panose="020B0604020202020204" pitchFamily="34" charset="0"/>
                <a:cs typeface="Arial" panose="020B0604020202020204" pitchFamily="34" charset="0"/>
              </a:rPr>
              <a:t>     </a:t>
            </a:r>
            <a:r>
              <a:rPr altLang="zh-CN" sz="2400" kern="100" dirty="0">
                <a:solidFill>
                  <a:schemeClr val="bg1"/>
                </a:solidFill>
              </a:rPr>
              <a:t>非对称加密与对称加密相比，其安全性更好</a:t>
            </a:r>
            <a:r>
              <a:rPr lang="zh-CN" sz="2400" kern="100" dirty="0">
                <a:solidFill>
                  <a:schemeClr val="bg1"/>
                </a:solidFill>
              </a:rPr>
              <a:t>，</a:t>
            </a:r>
            <a:r>
              <a:rPr altLang="zh-CN" sz="2400" kern="100" dirty="0">
                <a:solidFill>
                  <a:schemeClr val="bg1"/>
                </a:solidFill>
              </a:rPr>
              <a:t>对称加密的通信双方使用相同的秘钥，如果一方的秘钥遭泄露，那么整个通信就会被破解。而非对称加密使用一对秘钥，一个用来加密，一个用来解密，而且公钥是公开的，秘钥是自己保存的，不需要像对称加密那样在通信之前要先同步秘钥。</a:t>
            </a:r>
          </a:p>
          <a:p>
            <a:pPr algn="just"/>
            <a:endParaRPr altLang="zh-CN" sz="2400" kern="100" dirty="0">
              <a:solidFill>
                <a:schemeClr val="bg1"/>
              </a:solidFill>
            </a:endParaRPr>
          </a:p>
          <a:p>
            <a:pPr algn="just"/>
            <a:r>
              <a:rPr altLang="zh-CN" sz="2400" kern="100" dirty="0">
                <a:solidFill>
                  <a:schemeClr val="bg1"/>
                </a:solidFill>
              </a:rPr>
              <a:t>　缺点是加密和解密花费时间长、速度慢，只适合对少量数据进行加密。</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4803" y="607469"/>
            <a:ext cx="1837679" cy="46037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RSA</a:t>
            </a:r>
            <a:r>
              <a:rPr lang="zh-CN" altLang="en-US" sz="2400" b="1" dirty="0">
                <a:solidFill>
                  <a:schemeClr val="bg1"/>
                </a:solidFill>
                <a:latin typeface="微软雅黑" panose="020B0503020204020204" pitchFamily="34" charset="-122"/>
                <a:ea typeface="微软雅黑" panose="020B0503020204020204" pitchFamily="34" charset="-122"/>
              </a:rPr>
              <a:t>起源</a:t>
            </a:r>
          </a:p>
        </p:txBody>
      </p:sp>
      <p:sp>
        <p:nvSpPr>
          <p:cNvPr id="7" name="文本框 6"/>
          <p:cNvSpPr txBox="1"/>
          <p:nvPr/>
        </p:nvSpPr>
        <p:spPr>
          <a:xfrm>
            <a:off x="594995" y="1554894"/>
            <a:ext cx="5753100" cy="1999615"/>
          </a:xfrm>
          <a:prstGeom prst="rect">
            <a:avLst/>
          </a:prstGeom>
          <a:noFill/>
        </p:spPr>
        <p:txBody>
          <a:bodyPr wrap="square" rtlCol="0">
            <a:spAutoFit/>
          </a:bodyPr>
          <a:lstStyle/>
          <a:p>
            <a:pPr algn="just"/>
            <a:r>
              <a:rPr lang="en-US" altLang="zh-CN" sz="2800" kern="100" dirty="0">
                <a:solidFill>
                  <a:schemeClr val="bg1"/>
                </a:solidFill>
                <a:latin typeface="+mn-ea"/>
                <a:cs typeface="Times New Roman" panose="02020603050405020304" pitchFamily="18" charset="0"/>
              </a:rPr>
              <a:t>  </a:t>
            </a:r>
            <a:r>
              <a:rPr lang="zh-CN" altLang="zh-CN" sz="2400" kern="100" dirty="0">
                <a:solidFill>
                  <a:schemeClr val="bg1"/>
                </a:solidFill>
                <a:latin typeface="+mn-ea"/>
                <a:cs typeface="Times New Roman" panose="02020603050405020304" pitchFamily="18" charset="0"/>
              </a:rPr>
              <a:t>但其实，早在1973年，在英国政府通讯总部工作的数学家</a:t>
            </a:r>
            <a:r>
              <a:rPr lang="zh-CN" altLang="zh-CN" sz="2400" kern="100" dirty="0">
                <a:solidFill>
                  <a:srgbClr val="FFFF00"/>
                </a:solidFill>
                <a:latin typeface="+mn-ea"/>
                <a:cs typeface="Times New Roman" panose="02020603050405020304" pitchFamily="18" charset="0"/>
              </a:rPr>
              <a:t>克利福德·柯克斯（Clifford Cocks）</a:t>
            </a:r>
            <a:r>
              <a:rPr lang="zh-CN" altLang="zh-CN" sz="2400" kern="100" dirty="0">
                <a:solidFill>
                  <a:schemeClr val="bg1"/>
                </a:solidFill>
                <a:latin typeface="+mn-ea"/>
                <a:cs typeface="Times New Roman" panose="02020603050405020304" pitchFamily="18" charset="0"/>
              </a:rPr>
              <a:t>在一个内部文件中提出了一个</a:t>
            </a:r>
            <a:r>
              <a:rPr lang="en-US" altLang="zh-CN" sz="2400" kern="100" dirty="0">
                <a:solidFill>
                  <a:schemeClr val="bg1"/>
                </a:solidFill>
                <a:latin typeface="+mn-ea"/>
                <a:cs typeface="Times New Roman" panose="02020603050405020304" pitchFamily="18" charset="0"/>
              </a:rPr>
              <a:t>RSA</a:t>
            </a:r>
            <a:r>
              <a:rPr lang="zh-CN" altLang="zh-CN" sz="2400" kern="100" dirty="0">
                <a:solidFill>
                  <a:schemeClr val="bg1"/>
                </a:solidFill>
                <a:latin typeface="+mn-ea"/>
                <a:cs typeface="Times New Roman" panose="02020603050405020304" pitchFamily="18" charset="0"/>
              </a:rPr>
              <a:t>算法相同的算法，但他的发现被列入机密，一直到1997年才被发表。</a:t>
            </a:r>
          </a:p>
        </p:txBody>
      </p:sp>
      <p:pic>
        <p:nvPicPr>
          <p:cNvPr id="6" name="图片 5">
            <a:extLst>
              <a:ext uri="{FF2B5EF4-FFF2-40B4-BE49-F238E27FC236}">
                <a16:creationId xmlns:a16="http://schemas.microsoft.com/office/drawing/2014/main" id="{B201B401-9624-4A5B-AB08-DC10BC055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798" y="908045"/>
            <a:ext cx="3084527" cy="434301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910771" y="2625882"/>
            <a:ext cx="4806261" cy="759293"/>
          </a:xfrm>
          <a:prstGeom prst="rect">
            <a:avLst/>
          </a:prstGeom>
          <a:gradFill flip="none" rotWithShape="1">
            <a:gsLst>
              <a:gs pos="0">
                <a:srgbClr val="7B5A85"/>
              </a:gs>
              <a:gs pos="100000">
                <a:srgbClr val="C35954"/>
              </a:gs>
            </a:gsLst>
            <a:lin ang="0" scaled="1"/>
            <a:tileRect/>
          </a:gradFill>
          <a:ln>
            <a:noFill/>
          </a:ln>
          <a:effectLst>
            <a:outerShdw blurRad="88900" dist="88900" dir="5400000" sx="99000" sy="99000" algn="t"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3"/>
          <p:cNvSpPr txBox="1">
            <a:spLocks noChangeArrowheads="1"/>
          </p:cNvSpPr>
          <p:nvPr/>
        </p:nvSpPr>
        <p:spPr bwMode="auto">
          <a:xfrm>
            <a:off x="4895685" y="3516582"/>
            <a:ext cx="3653511" cy="586957"/>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latinLnBrk="0"/>
            <a:r>
              <a:rPr lang="zh-CN" altLang="en-US" sz="3200" spc="200" dirty="0">
                <a:effectLst/>
                <a:latin typeface="Calibri" panose="020F0502020204030204" pitchFamily="34" charset="0"/>
              </a:rPr>
              <a:t>前置知识介绍</a:t>
            </a:r>
            <a:endParaRPr lang="en-US" altLang="ko-KR" sz="3200" spc="200" dirty="0">
              <a:effectLst/>
              <a:latin typeface="Calibri" panose="020F0502020204030204" pitchFamily="34" charset="0"/>
            </a:endParaRPr>
          </a:p>
        </p:txBody>
      </p:sp>
      <p:cxnSp>
        <p:nvCxnSpPr>
          <p:cNvPr id="5" name="Straight Connector 4"/>
          <p:cNvCxnSpPr/>
          <p:nvPr/>
        </p:nvCxnSpPr>
        <p:spPr>
          <a:xfrm>
            <a:off x="4963007" y="4132463"/>
            <a:ext cx="350629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4513944" y="2619717"/>
            <a:ext cx="774482" cy="77162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latinLnBrk="0"/>
            <a:r>
              <a:rPr lang="en-US" altLang="ko-KR" dirty="0">
                <a:effectLst/>
                <a:latin typeface="Calibri" panose="020F0502020204030204" pitchFamily="34" charset="0"/>
              </a:rPr>
              <a:t>0</a:t>
            </a:r>
            <a:r>
              <a:rPr lang="en-US" altLang="zh-CN" dirty="0">
                <a:effectLst/>
                <a:latin typeface="Calibri" panose="020F0502020204030204" pitchFamily="34" charset="0"/>
              </a:rPr>
              <a:t>2</a:t>
            </a:r>
            <a:endParaRPr lang="en-US" altLang="ko-KR" dirty="0">
              <a:effectLst/>
              <a:latin typeface="Calibri" panose="020F0502020204030204" pitchFamily="34" charset="0"/>
            </a:endParaRPr>
          </a:p>
        </p:txBody>
      </p:sp>
      <p:sp>
        <p:nvSpPr>
          <p:cNvPr id="7" name="Rectangle 3"/>
          <p:cNvSpPr txBox="1">
            <a:spLocks noChangeArrowheads="1"/>
          </p:cNvSpPr>
          <p:nvPr/>
        </p:nvSpPr>
        <p:spPr bwMode="auto">
          <a:xfrm>
            <a:off x="2109469" y="2819772"/>
            <a:ext cx="2475673" cy="37151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r" latinLnBrk="0"/>
            <a:r>
              <a:rPr lang="en-US" altLang="ko-KR" sz="900" b="0" dirty="0">
                <a:solidFill>
                  <a:srgbClr val="532F3D"/>
                </a:solidFill>
                <a:effectLst/>
                <a:latin typeface="Calibri" panose="020F0502020204030204" pitchFamily="34" charset="0"/>
              </a:rPr>
              <a:t>Lorem Ipsum is simply dummy text of the printing and typesetting industry </a:t>
            </a:r>
          </a:p>
        </p:txBody>
      </p:sp>
      <p:sp>
        <p:nvSpPr>
          <p:cNvPr id="8" name="Rectangle 3"/>
          <p:cNvSpPr txBox="1">
            <a:spLocks noChangeArrowheads="1"/>
          </p:cNvSpPr>
          <p:nvPr/>
        </p:nvSpPr>
        <p:spPr bwMode="auto">
          <a:xfrm>
            <a:off x="4918473" y="430051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2</a:t>
            </a:r>
            <a:r>
              <a:rPr lang="en-US" altLang="ko-KR" sz="1400" b="0" dirty="0">
                <a:solidFill>
                  <a:schemeClr val="bg1">
                    <a:lumMod val="95000"/>
                  </a:schemeClr>
                </a:solidFill>
                <a:effectLst/>
                <a:latin typeface="Calibri" panose="020F0502020204030204" pitchFamily="34" charset="0"/>
              </a:rPr>
              <a:t>-1</a:t>
            </a:r>
            <a:r>
              <a:rPr lang="en-US" altLang="ko-KR" sz="1400" b="0" spc="300" dirty="0">
                <a:solidFill>
                  <a:schemeClr val="bg1">
                    <a:lumMod val="95000"/>
                  </a:schemeClr>
                </a:solidFill>
                <a:effectLst/>
                <a:latin typeface="Calibri" panose="020F0502020204030204" pitchFamily="34" charset="0"/>
              </a:rPr>
              <a:t>. </a:t>
            </a:r>
            <a:r>
              <a:rPr lang="zh-CN" altLang="en-US" sz="1400" b="0" spc="300" dirty="0">
                <a:solidFill>
                  <a:schemeClr val="bg1">
                    <a:lumMod val="95000"/>
                  </a:schemeClr>
                </a:solidFill>
                <a:effectLst/>
                <a:latin typeface="Calibri" panose="020F0502020204030204" pitchFamily="34" charset="0"/>
              </a:rPr>
              <a:t>算数基本定理</a:t>
            </a:r>
            <a:endParaRPr lang="en-US" altLang="ko-KR" sz="1400" b="0" spc="300" dirty="0">
              <a:solidFill>
                <a:schemeClr val="bg1">
                  <a:lumMod val="95000"/>
                </a:schemeClr>
              </a:solidFill>
              <a:effectLst/>
              <a:latin typeface="Calibri" panose="020F0502020204030204" pitchFamily="34" charset="0"/>
            </a:endParaRPr>
          </a:p>
        </p:txBody>
      </p:sp>
      <p:sp>
        <p:nvSpPr>
          <p:cNvPr id="10" name="Rectangle 3"/>
          <p:cNvSpPr txBox="1">
            <a:spLocks noChangeArrowheads="1"/>
          </p:cNvSpPr>
          <p:nvPr/>
        </p:nvSpPr>
        <p:spPr bwMode="auto">
          <a:xfrm>
            <a:off x="4918473" y="4619604"/>
            <a:ext cx="2716323" cy="309958"/>
          </a:xfrm>
          <a:prstGeom prst="rect">
            <a:avLst/>
          </a:prstGeom>
          <a:noFill/>
        </p:spPr>
        <p:txBody>
          <a:bodyPr wrap="square" lIns="90000" tIns="46800" rIns="90000" bIns="46800">
            <a:spAutoFit/>
          </a:bodyPr>
          <a:lstStyle>
            <a:defPPr>
              <a:defRPr lang="ko-KR"/>
            </a:defPPr>
            <a:lvl1pPr latinLnBrk="0">
              <a:spcBef>
                <a:spcPct val="0"/>
              </a:spcBef>
              <a:buNone/>
              <a:defRPr sz="1400" b="0" baseline="0">
                <a:solidFill>
                  <a:schemeClr val="bg1">
                    <a:lumMod val="95000"/>
                  </a:schemeClr>
                </a:solidFill>
                <a:effectLst/>
                <a:latin typeface="Calibri" panose="020F0502020204030204" pitchFamily="34" charset="0"/>
                <a:ea typeface="Tahoma" panose="020B0604030504040204" pitchFamily="34" charset="0"/>
                <a:cs typeface="Tahoma" panose="020B0604030504040204" pitchFamily="34" charset="0"/>
              </a:defRPr>
            </a:lvl1pPr>
          </a:lstStyle>
          <a:p>
            <a:r>
              <a:rPr lang="en-US" altLang="ko-KR" dirty="0"/>
              <a:t>0</a:t>
            </a:r>
            <a:r>
              <a:rPr lang="en-US" altLang="zh-CN" dirty="0"/>
              <a:t>2</a:t>
            </a:r>
            <a:r>
              <a:rPr lang="en-US" altLang="ko-KR" dirty="0"/>
              <a:t>-2.   </a:t>
            </a:r>
            <a:r>
              <a:rPr lang="zh-CN" altLang="en-US" spc="300" dirty="0"/>
              <a:t>欧拉定理</a:t>
            </a:r>
            <a:endParaRPr lang="en-US" altLang="ko-KR" spc="300" dirty="0"/>
          </a:p>
        </p:txBody>
      </p:sp>
      <p:sp>
        <p:nvSpPr>
          <p:cNvPr id="11" name="Rectangle 3"/>
          <p:cNvSpPr txBox="1">
            <a:spLocks noChangeArrowheads="1"/>
          </p:cNvSpPr>
          <p:nvPr/>
        </p:nvSpPr>
        <p:spPr bwMode="auto">
          <a:xfrm>
            <a:off x="4918473" y="4929166"/>
            <a:ext cx="2716323" cy="309958"/>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en-US" altLang="ko-KR" sz="1400" b="0" dirty="0">
                <a:solidFill>
                  <a:schemeClr val="bg1">
                    <a:lumMod val="95000"/>
                  </a:schemeClr>
                </a:solidFill>
                <a:effectLst/>
                <a:latin typeface="Calibri" panose="020F0502020204030204" pitchFamily="34" charset="0"/>
              </a:rPr>
              <a:t>0</a:t>
            </a:r>
            <a:r>
              <a:rPr lang="en-US" altLang="zh-CN" sz="1400" b="0" dirty="0">
                <a:solidFill>
                  <a:schemeClr val="bg1">
                    <a:lumMod val="95000"/>
                  </a:schemeClr>
                </a:solidFill>
                <a:effectLst/>
                <a:latin typeface="Calibri" panose="020F0502020204030204" pitchFamily="34" charset="0"/>
              </a:rPr>
              <a:t>2</a:t>
            </a:r>
            <a:r>
              <a:rPr lang="en-US" altLang="ko-KR" sz="1400" b="0" dirty="0">
                <a:solidFill>
                  <a:schemeClr val="bg1">
                    <a:lumMod val="95000"/>
                  </a:schemeClr>
                </a:solidFill>
                <a:effectLst/>
                <a:latin typeface="Calibri" panose="020F0502020204030204" pitchFamily="34" charset="0"/>
              </a:rPr>
              <a:t>-3.   </a:t>
            </a:r>
            <a:r>
              <a:rPr lang="zh-CN" altLang="en-US" sz="1400" b="0" spc="300" dirty="0">
                <a:solidFill>
                  <a:schemeClr val="bg1">
                    <a:lumMod val="95000"/>
                  </a:schemeClr>
                </a:solidFill>
                <a:effectLst/>
                <a:latin typeface="Calibri" panose="020F0502020204030204" pitchFamily="34" charset="0"/>
              </a:rPr>
              <a:t>欧拉函数</a:t>
            </a:r>
            <a:endParaRPr lang="en-US" altLang="ko-KR" sz="1400" b="0" spc="300" dirty="0">
              <a:solidFill>
                <a:schemeClr val="bg1">
                  <a:lumMod val="95000"/>
                </a:schemeClr>
              </a:solidFill>
              <a:effectLst/>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5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903699" y="2310137"/>
            <a:ext cx="1608681"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zh-CN" altLang="en-US" sz="2400" spc="150" dirty="0">
                <a:effectLst/>
                <a:latin typeface="微软雅黑" panose="020B0503020204020204" pitchFamily="34" charset="-122"/>
                <a:ea typeface="微软雅黑" panose="020B0503020204020204" pitchFamily="34" charset="-122"/>
              </a:rPr>
              <a:t>欧拉定理</a:t>
            </a:r>
            <a:endParaRPr lang="en-US" altLang="ko-KR" sz="2400" spc="150" dirty="0">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903699" y="727965"/>
            <a:ext cx="4573823"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算数基本定理（唯一分解定理）</a:t>
            </a:r>
          </a:p>
        </p:txBody>
      </p:sp>
      <p:sp>
        <p:nvSpPr>
          <p:cNvPr id="3" name="文本框 2"/>
          <p:cNvSpPr txBox="1"/>
          <p:nvPr/>
        </p:nvSpPr>
        <p:spPr>
          <a:xfrm>
            <a:off x="903700" y="1367161"/>
            <a:ext cx="10282164" cy="400110"/>
          </a:xfrm>
          <a:prstGeom prst="rect">
            <a:avLst/>
          </a:prstGeom>
          <a:noFill/>
        </p:spPr>
        <p:txBody>
          <a:bodyPr wrap="square" rtlCol="0">
            <a:spAutoFit/>
          </a:bodyPr>
          <a:lstStyle/>
          <a:p>
            <a:r>
              <a:rPr lang="zh-CN" altLang="en-US" sz="2000" b="0" i="0" dirty="0">
                <a:solidFill>
                  <a:schemeClr val="bg1"/>
                </a:solidFill>
                <a:effectLst/>
                <a:latin typeface="Arial" panose="020B0604020202020204" pitchFamily="34" charset="0"/>
              </a:rPr>
              <a:t>任何一个大于</a:t>
            </a:r>
            <a:r>
              <a:rPr lang="en-US" altLang="zh-CN" sz="2000" b="0" i="0" dirty="0">
                <a:solidFill>
                  <a:schemeClr val="bg1"/>
                </a:solidFill>
                <a:effectLst/>
                <a:latin typeface="Arial" panose="020B0604020202020204" pitchFamily="34" charset="0"/>
              </a:rPr>
              <a:t>1</a:t>
            </a:r>
            <a:r>
              <a:rPr lang="zh-CN" altLang="en-US" sz="2000" b="0" i="0" dirty="0">
                <a:solidFill>
                  <a:schemeClr val="bg1"/>
                </a:solidFill>
                <a:effectLst/>
                <a:latin typeface="Arial" panose="020B0604020202020204" pitchFamily="34" charset="0"/>
              </a:rPr>
              <a:t>的自然数</a:t>
            </a:r>
            <a:r>
              <a:rPr lang="en-US" altLang="zh-CN" sz="2000" dirty="0">
                <a:solidFill>
                  <a:schemeClr val="bg1"/>
                </a:solidFill>
                <a:latin typeface="Arial" panose="020B0604020202020204" pitchFamily="34" charset="0"/>
              </a:rPr>
              <a:t>N</a:t>
            </a:r>
            <a:r>
              <a:rPr lang="zh-CN" altLang="en-US" sz="2000" dirty="0">
                <a:solidFill>
                  <a:schemeClr val="bg1"/>
                </a:solidFill>
                <a:latin typeface="Arial" panose="020B0604020202020204" pitchFamily="34" charset="0"/>
              </a:rPr>
              <a:t>，</a:t>
            </a:r>
            <a:r>
              <a:rPr lang="zh-CN" altLang="en-US" sz="2000" b="0" i="0" dirty="0">
                <a:solidFill>
                  <a:schemeClr val="bg1"/>
                </a:solidFill>
                <a:effectLst/>
                <a:latin typeface="Arial" panose="020B0604020202020204" pitchFamily="34" charset="0"/>
              </a:rPr>
              <a:t>如果</a:t>
            </a:r>
            <a:r>
              <a:rPr lang="en-US" altLang="zh-CN" sz="2000" b="0" i="0" dirty="0">
                <a:solidFill>
                  <a:schemeClr val="bg1"/>
                </a:solidFill>
                <a:effectLst/>
                <a:latin typeface="Arial" panose="020B0604020202020204" pitchFamily="34" charset="0"/>
              </a:rPr>
              <a:t>N</a:t>
            </a:r>
            <a:r>
              <a:rPr lang="zh-CN" altLang="en-US" sz="2000" b="0" i="0" dirty="0">
                <a:solidFill>
                  <a:schemeClr val="bg1"/>
                </a:solidFill>
                <a:effectLst/>
                <a:latin typeface="Arial" panose="020B0604020202020204" pitchFamily="34" charset="0"/>
              </a:rPr>
              <a:t>不为</a:t>
            </a:r>
            <a:r>
              <a:rPr lang="zh-CN" altLang="en-US" sz="2000" b="1" dirty="0">
                <a:solidFill>
                  <a:schemeClr val="bg1"/>
                </a:solidFill>
                <a:latin typeface="Arial" panose="020B0604020202020204" pitchFamily="34" charset="0"/>
              </a:rPr>
              <a:t>质数</a:t>
            </a:r>
            <a:r>
              <a:rPr lang="zh-CN" altLang="en-US" sz="2000" b="0" i="0" dirty="0">
                <a:solidFill>
                  <a:schemeClr val="bg1"/>
                </a:solidFill>
                <a:effectLst/>
                <a:latin typeface="Arial" panose="020B0604020202020204" pitchFamily="34" charset="0"/>
              </a:rPr>
              <a:t>，那么</a:t>
            </a:r>
            <a:r>
              <a:rPr lang="en-US" altLang="zh-CN" sz="2000" b="0" i="0" dirty="0">
                <a:solidFill>
                  <a:schemeClr val="bg1"/>
                </a:solidFill>
                <a:effectLst/>
                <a:latin typeface="Arial" panose="020B0604020202020204" pitchFamily="34" charset="0"/>
              </a:rPr>
              <a:t>N</a:t>
            </a:r>
            <a:r>
              <a:rPr lang="zh-CN" altLang="en-US" sz="2000" b="0" i="0" dirty="0">
                <a:solidFill>
                  <a:schemeClr val="bg1"/>
                </a:solidFill>
                <a:effectLst/>
                <a:latin typeface="Arial" panose="020B0604020202020204" pitchFamily="34" charset="0"/>
              </a:rPr>
              <a:t>可以</a:t>
            </a:r>
            <a:r>
              <a:rPr lang="zh-CN" altLang="en-US" sz="2000" b="0" i="0" dirty="0">
                <a:solidFill>
                  <a:srgbClr val="FFFF00"/>
                </a:solidFill>
                <a:effectLst/>
                <a:latin typeface="Arial" panose="020B0604020202020204" pitchFamily="34" charset="0"/>
              </a:rPr>
              <a:t>唯一</a:t>
            </a:r>
            <a:r>
              <a:rPr lang="zh-CN" altLang="en-US" sz="2000" b="0" i="0" dirty="0">
                <a:solidFill>
                  <a:schemeClr val="bg1"/>
                </a:solidFill>
                <a:effectLst/>
                <a:latin typeface="Arial" panose="020B0604020202020204" pitchFamily="34" charset="0"/>
              </a:rPr>
              <a:t>分解成有限个质数的乘积</a:t>
            </a:r>
            <a:endParaRPr lang="zh-CN" altLang="en-US" sz="2000" dirty="0">
              <a:solidFill>
                <a:schemeClr val="bg1"/>
              </a:solidFill>
            </a:endParaRPr>
          </a:p>
        </p:txBody>
      </p:sp>
      <p:sp>
        <p:nvSpPr>
          <p:cNvPr id="5" name="文本框 4"/>
          <p:cNvSpPr txBox="1"/>
          <p:nvPr/>
        </p:nvSpPr>
        <p:spPr>
          <a:xfrm>
            <a:off x="903699" y="2938326"/>
            <a:ext cx="10282165" cy="707886"/>
          </a:xfrm>
          <a:prstGeom prst="rect">
            <a:avLst/>
          </a:prstGeom>
          <a:noFill/>
        </p:spPr>
        <p:txBody>
          <a:bodyPr wrap="square" rtlCol="0">
            <a:spAutoFit/>
          </a:bodyPr>
          <a:lstStyle/>
          <a:p>
            <a:r>
              <a:rPr lang="zh-CN" altLang="en-US" sz="2000" i="0" dirty="0">
                <a:solidFill>
                  <a:schemeClr val="bg1"/>
                </a:solidFill>
                <a:effectLst/>
                <a:latin typeface="Arial" panose="020B0604020202020204" pitchFamily="34" charset="0"/>
              </a:rPr>
              <a:t>在</a:t>
            </a:r>
            <a:r>
              <a:rPr lang="zh-CN" altLang="en-US" sz="2000" dirty="0">
                <a:solidFill>
                  <a:schemeClr val="bg1"/>
                </a:solidFill>
                <a:latin typeface="Arial" panose="020B0604020202020204" pitchFamily="34" charset="0"/>
              </a:rPr>
              <a:t>数论</a:t>
            </a:r>
            <a:r>
              <a:rPr lang="zh-CN" altLang="en-US" sz="2000" i="0" dirty="0">
                <a:solidFill>
                  <a:schemeClr val="bg1"/>
                </a:solidFill>
                <a:effectLst/>
                <a:latin typeface="Arial" panose="020B0604020202020204" pitchFamily="34" charset="0"/>
              </a:rPr>
              <a:t>中，欧拉定理</a:t>
            </a:r>
            <a:r>
              <a:rPr lang="zh-CN" altLang="en-US" sz="2000" dirty="0">
                <a:solidFill>
                  <a:schemeClr val="bg1"/>
                </a:solidFill>
                <a:latin typeface="Arial" panose="020B0604020202020204" pitchFamily="34" charset="0"/>
              </a:rPr>
              <a:t> （</a:t>
            </a:r>
            <a:r>
              <a:rPr lang="zh-CN" altLang="en-US" sz="2000" i="0" dirty="0">
                <a:solidFill>
                  <a:schemeClr val="bg1"/>
                </a:solidFill>
                <a:effectLst/>
                <a:latin typeface="Arial" panose="020B0604020202020204" pitchFamily="34" charset="0"/>
              </a:rPr>
              <a:t>也称</a:t>
            </a:r>
            <a:r>
              <a:rPr lang="zh-CN" altLang="en-US" sz="2000" dirty="0">
                <a:solidFill>
                  <a:schemeClr val="bg1"/>
                </a:solidFill>
                <a:latin typeface="Arial" panose="020B0604020202020204" pitchFamily="34" charset="0"/>
              </a:rPr>
              <a:t>费马</a:t>
            </a:r>
            <a:r>
              <a:rPr lang="en-US" altLang="zh-CN" sz="2000" dirty="0">
                <a:solidFill>
                  <a:schemeClr val="bg1"/>
                </a:solidFill>
                <a:latin typeface="Arial" panose="020B0604020202020204" pitchFamily="34" charset="0"/>
              </a:rPr>
              <a:t>-</a:t>
            </a:r>
            <a:r>
              <a:rPr lang="zh-CN" altLang="en-US" sz="2000" i="0" dirty="0">
                <a:solidFill>
                  <a:schemeClr val="bg1"/>
                </a:solidFill>
                <a:effectLst/>
                <a:latin typeface="Arial" panose="020B0604020202020204" pitchFamily="34" charset="0"/>
              </a:rPr>
              <a:t>欧拉</a:t>
            </a:r>
            <a:r>
              <a:rPr lang="zh-CN" altLang="en-US" sz="2000" i="0">
                <a:solidFill>
                  <a:schemeClr val="bg1"/>
                </a:solidFill>
                <a:effectLst/>
                <a:latin typeface="Arial" panose="020B0604020202020204" pitchFamily="34" charset="0"/>
              </a:rPr>
              <a:t>定理</a:t>
            </a:r>
            <a:r>
              <a:rPr lang="zh-CN" altLang="en-US" sz="2000">
                <a:solidFill>
                  <a:schemeClr val="bg1"/>
                </a:solidFill>
                <a:latin typeface="Arial" panose="020B0604020202020204" pitchFamily="34" charset="0"/>
              </a:rPr>
              <a:t>），</a:t>
            </a:r>
            <a:r>
              <a:rPr lang="zh-CN" altLang="en-US" sz="2000" i="0" dirty="0">
                <a:solidFill>
                  <a:schemeClr val="bg1"/>
                </a:solidFill>
                <a:effectLst/>
                <a:latin typeface="Arial" panose="020B0604020202020204" pitchFamily="34" charset="0"/>
              </a:rPr>
              <a:t>是一个关于同余的性质。欧拉定理表明，若</a:t>
            </a:r>
            <a:r>
              <a:rPr lang="en-US" altLang="zh-CN" sz="2000" dirty="0">
                <a:solidFill>
                  <a:schemeClr val="bg1"/>
                </a:solidFill>
                <a:latin typeface="Arial" panose="020B0604020202020204" pitchFamily="34" charset="0"/>
              </a:rPr>
              <a:t>m</a:t>
            </a:r>
            <a:r>
              <a:rPr lang="zh-CN" altLang="en-US" sz="2000" i="0" dirty="0">
                <a:solidFill>
                  <a:schemeClr val="bg1"/>
                </a:solidFill>
                <a:effectLst/>
                <a:latin typeface="Arial" panose="020B0604020202020204" pitchFamily="34" charset="0"/>
              </a:rPr>
              <a:t>，</a:t>
            </a:r>
            <a:r>
              <a:rPr lang="en-US" altLang="zh-CN" sz="2000" dirty="0">
                <a:solidFill>
                  <a:schemeClr val="bg1"/>
                </a:solidFill>
                <a:latin typeface="Arial" panose="020B0604020202020204" pitchFamily="34" charset="0"/>
              </a:rPr>
              <a:t>n</a:t>
            </a:r>
            <a:r>
              <a:rPr lang="zh-CN" altLang="en-US" sz="2000" i="0" dirty="0">
                <a:solidFill>
                  <a:schemeClr val="bg1"/>
                </a:solidFill>
                <a:effectLst/>
                <a:latin typeface="Arial" panose="020B0604020202020204" pitchFamily="34" charset="0"/>
              </a:rPr>
              <a:t>为</a:t>
            </a:r>
            <a:r>
              <a:rPr lang="zh-CN" altLang="en-US" sz="2000" dirty="0">
                <a:solidFill>
                  <a:schemeClr val="bg1"/>
                </a:solidFill>
                <a:latin typeface="Arial" panose="020B0604020202020204" pitchFamily="34" charset="0"/>
              </a:rPr>
              <a:t>正整数</a:t>
            </a:r>
            <a:r>
              <a:rPr lang="zh-CN" altLang="en-US" sz="2000" i="0" dirty="0">
                <a:solidFill>
                  <a:schemeClr val="bg1"/>
                </a:solidFill>
                <a:effectLst/>
                <a:latin typeface="Arial" panose="020B0604020202020204" pitchFamily="34" charset="0"/>
              </a:rPr>
              <a:t>，且</a:t>
            </a:r>
            <a:r>
              <a:rPr lang="en-US" altLang="zh-CN" sz="2000" dirty="0">
                <a:solidFill>
                  <a:schemeClr val="bg1"/>
                </a:solidFill>
                <a:latin typeface="Arial" panose="020B0604020202020204" pitchFamily="34" charset="0"/>
              </a:rPr>
              <a:t>m</a:t>
            </a:r>
            <a:r>
              <a:rPr lang="zh-CN" altLang="en-US" sz="2000" i="0" dirty="0">
                <a:solidFill>
                  <a:schemeClr val="bg1"/>
                </a:solidFill>
                <a:effectLst/>
                <a:latin typeface="Arial" panose="020B0604020202020204" pitchFamily="34" charset="0"/>
              </a:rPr>
              <a:t>，</a:t>
            </a:r>
            <a:r>
              <a:rPr lang="en-US" altLang="zh-CN" sz="2000" dirty="0">
                <a:solidFill>
                  <a:schemeClr val="bg1"/>
                </a:solidFill>
                <a:latin typeface="Arial" panose="020B0604020202020204" pitchFamily="34" charset="0"/>
              </a:rPr>
              <a:t>n</a:t>
            </a:r>
            <a:r>
              <a:rPr lang="zh-CN" altLang="en-US" sz="2000" dirty="0">
                <a:solidFill>
                  <a:schemeClr val="bg1"/>
                </a:solidFill>
                <a:latin typeface="Arial" panose="020B0604020202020204" pitchFamily="34" charset="0"/>
              </a:rPr>
              <a:t>互质</a:t>
            </a:r>
            <a:r>
              <a:rPr lang="zh-CN" altLang="en-US" sz="2000" i="0" dirty="0">
                <a:solidFill>
                  <a:schemeClr val="bg1"/>
                </a:solidFill>
                <a:effectLst/>
                <a:latin typeface="Arial" panose="020B0604020202020204" pitchFamily="34" charset="0"/>
              </a:rPr>
              <a:t>，则：</a:t>
            </a:r>
            <a:endParaRPr lang="zh-CN" altLang="en-US" sz="2000" dirty="0">
              <a:solidFill>
                <a:schemeClr val="bg1"/>
              </a:solidFill>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366492656"/>
              </p:ext>
            </p:extLst>
          </p:nvPr>
        </p:nvGraphicFramePr>
        <p:xfrm>
          <a:off x="4632325" y="3636109"/>
          <a:ext cx="3157538" cy="646112"/>
        </p:xfrm>
        <a:graphic>
          <a:graphicData uri="http://schemas.openxmlformats.org/presentationml/2006/ole">
            <mc:AlternateContent xmlns:mc="http://schemas.openxmlformats.org/markup-compatibility/2006">
              <mc:Choice xmlns:v="urn:schemas-microsoft-com:vml" Requires="v">
                <p:oleObj spid="_x0000_s1026" name="Equation" r:id="rId4" imgW="28651200" imgH="5791200" progId="Equation.DSMT4">
                  <p:embed/>
                </p:oleObj>
              </mc:Choice>
              <mc:Fallback>
                <p:oleObj name="Equation" r:id="rId4" imgW="28651200" imgH="5791200" progId="Equation.DSMT4">
                  <p:embed/>
                  <p:pic>
                    <p:nvPicPr>
                      <p:cNvPr id="0" name="Object 1"/>
                      <p:cNvPicPr>
                        <a:picLocks noChangeAspect="1" noChangeArrowheads="1"/>
                      </p:cNvPicPr>
                      <p:nvPr/>
                    </p:nvPicPr>
                    <p:blipFill>
                      <a:blip r:embed="rId5"/>
                      <a:srcRect/>
                      <a:stretch>
                        <a:fillRect/>
                      </a:stretch>
                    </p:blipFill>
                    <p:spPr bwMode="auto">
                      <a:xfrm>
                        <a:off x="4632325" y="3636109"/>
                        <a:ext cx="3157538" cy="646112"/>
                      </a:xfrm>
                      <a:prstGeom prst="rect">
                        <a:avLst/>
                      </a:prstGeom>
                      <a:noFill/>
                    </p:spPr>
                  </p:pic>
                </p:oleObj>
              </mc:Fallback>
            </mc:AlternateContent>
          </a:graphicData>
        </a:graphic>
      </p:graphicFrame>
      <p:sp>
        <p:nvSpPr>
          <p:cNvPr id="20" name="Rectangle 3"/>
          <p:cNvSpPr txBox="1">
            <a:spLocks noChangeArrowheads="1"/>
          </p:cNvSpPr>
          <p:nvPr/>
        </p:nvSpPr>
        <p:spPr bwMode="auto">
          <a:xfrm>
            <a:off x="903699" y="4495945"/>
            <a:ext cx="1608681"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l" latinLnBrk="0"/>
            <a:r>
              <a:rPr lang="zh-CN" altLang="en-US" sz="2400" spc="150" dirty="0">
                <a:effectLst/>
                <a:latin typeface="微软雅黑" panose="020B0503020204020204" pitchFamily="34" charset="-122"/>
                <a:ea typeface="微软雅黑" panose="020B0503020204020204" pitchFamily="34" charset="-122"/>
              </a:rPr>
              <a:t>欧拉函数</a:t>
            </a:r>
            <a:endParaRPr lang="en-US" altLang="ko-KR" sz="2400" spc="150" dirty="0">
              <a:effectLst/>
              <a:latin typeface="微软雅黑" panose="020B0503020204020204" pitchFamily="34" charset="-122"/>
              <a:ea typeface="微软雅黑" panose="020B0503020204020204" pitchFamily="34" charset="-122"/>
            </a:endParaRPr>
          </a:p>
        </p:txBody>
      </p:sp>
      <p:grpSp>
        <p:nvGrpSpPr>
          <p:cNvPr id="22" name="组合 21"/>
          <p:cNvGrpSpPr/>
          <p:nvPr/>
        </p:nvGrpSpPr>
        <p:grpSpPr>
          <a:xfrm>
            <a:off x="903699" y="5089301"/>
            <a:ext cx="9651850" cy="455465"/>
            <a:chOff x="684338" y="5111871"/>
            <a:chExt cx="8646906" cy="455465"/>
          </a:xfrm>
        </p:grpSpPr>
        <p:sp>
          <p:nvSpPr>
            <p:cNvPr id="19" name="文本框 18"/>
            <p:cNvSpPr txBox="1"/>
            <p:nvPr/>
          </p:nvSpPr>
          <p:spPr>
            <a:xfrm>
              <a:off x="684338" y="5154524"/>
              <a:ext cx="7994734" cy="400110"/>
            </a:xfrm>
            <a:prstGeom prst="rect">
              <a:avLst/>
            </a:prstGeom>
            <a:noFill/>
          </p:spPr>
          <p:txBody>
            <a:bodyPr wrap="square" rtlCol="0">
              <a:spAutoFit/>
            </a:bodyPr>
            <a:lstStyle/>
            <a:p>
              <a:r>
                <a:rPr lang="zh-CN" altLang="en-US" sz="2000" dirty="0">
                  <a:solidFill>
                    <a:schemeClr val="bg1"/>
                  </a:solidFill>
                  <a:latin typeface="Arial" panose="020B0604020202020204" pitchFamily="34" charset="0"/>
                </a:rPr>
                <a:t>在数论中，对正整数</a:t>
              </a:r>
              <a:r>
                <a:rPr lang="en-US" altLang="zh-CN" sz="2000" dirty="0">
                  <a:solidFill>
                    <a:schemeClr val="bg1"/>
                  </a:solidFill>
                  <a:latin typeface="Arial" panose="020B0604020202020204" pitchFamily="34" charset="0"/>
                </a:rPr>
                <a:t>n</a:t>
              </a:r>
              <a:r>
                <a:rPr lang="zh-CN" altLang="en-US" sz="2000" dirty="0">
                  <a:solidFill>
                    <a:schemeClr val="bg1"/>
                  </a:solidFill>
                  <a:latin typeface="Arial" panose="020B0604020202020204" pitchFamily="34" charset="0"/>
                </a:rPr>
                <a:t>，欧拉函数是</a:t>
              </a:r>
              <a:r>
                <a:rPr lang="zh-CN" altLang="en-US" sz="2000" b="0" i="0" dirty="0">
                  <a:solidFill>
                    <a:schemeClr val="bg1"/>
                  </a:solidFill>
                  <a:effectLst/>
                  <a:latin typeface="Arial" panose="020B0604020202020204" pitchFamily="34" charset="0"/>
                </a:rPr>
                <a:t>小于</a:t>
              </a:r>
              <a:r>
                <a:rPr lang="en-US" altLang="zh-CN" sz="2000" b="0" i="0" dirty="0">
                  <a:solidFill>
                    <a:schemeClr val="bg1"/>
                  </a:solidFill>
                  <a:effectLst/>
                  <a:latin typeface="Arial" panose="020B0604020202020204" pitchFamily="34" charset="0"/>
                </a:rPr>
                <a:t>n</a:t>
              </a:r>
              <a:r>
                <a:rPr lang="zh-CN" altLang="en-US" sz="2000" b="0" i="0" dirty="0">
                  <a:solidFill>
                    <a:schemeClr val="bg1"/>
                  </a:solidFill>
                  <a:effectLst/>
                  <a:latin typeface="Arial" panose="020B0604020202020204" pitchFamily="34" charset="0"/>
                </a:rPr>
                <a:t>的正整数中与</a:t>
              </a:r>
              <a:r>
                <a:rPr lang="en-US" altLang="zh-CN" sz="2000" b="0" i="0" dirty="0">
                  <a:solidFill>
                    <a:schemeClr val="bg1"/>
                  </a:solidFill>
                  <a:effectLst/>
                  <a:latin typeface="Arial" panose="020B0604020202020204" pitchFamily="34" charset="0"/>
                </a:rPr>
                <a:t>n</a:t>
              </a:r>
              <a:r>
                <a:rPr lang="zh-CN" altLang="en-US" sz="2000" dirty="0">
                  <a:solidFill>
                    <a:srgbClr val="FFFF00"/>
                  </a:solidFill>
                  <a:latin typeface="Arial" panose="020B0604020202020204" pitchFamily="34" charset="0"/>
                </a:rPr>
                <a:t>互质</a:t>
              </a:r>
              <a:r>
                <a:rPr lang="zh-CN" altLang="en-US" sz="2000" b="0" i="0" dirty="0">
                  <a:solidFill>
                    <a:schemeClr val="bg1"/>
                  </a:solidFill>
                  <a:effectLst/>
                  <a:latin typeface="Arial" panose="020B0604020202020204" pitchFamily="34" charset="0"/>
                </a:rPr>
                <a:t>的数的数目，</a:t>
              </a:r>
              <a:endParaRPr lang="zh-CN" altLang="en-US" sz="2000" dirty="0">
                <a:solidFill>
                  <a:schemeClr val="bg1"/>
                </a:solidFill>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3982493793"/>
                </p:ext>
              </p:extLst>
            </p:nvPr>
          </p:nvGraphicFramePr>
          <p:xfrm>
            <a:off x="8178570" y="5111871"/>
            <a:ext cx="1152674" cy="455465"/>
          </p:xfrm>
          <a:graphic>
            <a:graphicData uri="http://schemas.openxmlformats.org/presentationml/2006/ole">
              <mc:AlternateContent xmlns:mc="http://schemas.openxmlformats.org/markup-compatibility/2006">
                <mc:Choice xmlns:v="urn:schemas-microsoft-com:vml" Requires="v">
                  <p:oleObj spid="_x0000_s1027" name="Equation" r:id="rId6" imgW="545760" imgH="215640" progId="Equation.DSMT4">
                    <p:embed/>
                  </p:oleObj>
                </mc:Choice>
                <mc:Fallback>
                  <p:oleObj name="Equation" r:id="rId6" imgW="545760" imgH="215640" progId="Equation.DSMT4">
                    <p:embed/>
                    <p:pic>
                      <p:nvPicPr>
                        <p:cNvPr id="0" name="对象 16"/>
                        <p:cNvPicPr>
                          <a:picLocks noChangeAspect="1" noChangeArrowheads="1"/>
                        </p:cNvPicPr>
                        <p:nvPr/>
                      </p:nvPicPr>
                      <p:blipFill>
                        <a:blip r:embed="rId7"/>
                        <a:srcRect/>
                        <a:stretch>
                          <a:fillRect/>
                        </a:stretch>
                      </p:blipFill>
                      <p:spPr bwMode="auto">
                        <a:xfrm>
                          <a:off x="8178570" y="5111871"/>
                          <a:ext cx="1152674" cy="455465"/>
                        </a:xfrm>
                        <a:prstGeom prst="rect">
                          <a:avLst/>
                        </a:prstGeom>
                        <a:noFill/>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0"/>
                                        <p:tgtEl>
                                          <p:spTgt spid="22"/>
                                        </p:tgtEl>
                                      </p:cBhvr>
                                    </p:animEffect>
                                    <p:anim calcmode="lin" valueType="num">
                                      <p:cBhvr>
                                        <p:cTn id="32" dur="1000" fill="hold"/>
                                        <p:tgtEl>
                                          <p:spTgt spid="22"/>
                                        </p:tgtEl>
                                        <p:attrNameLst>
                                          <p:attrName>ppt_x</p:attrName>
                                        </p:attrNameLst>
                                      </p:cBhvr>
                                      <p:tavLst>
                                        <p:tav tm="0">
                                          <p:val>
                                            <p:strVal val="#ppt_x"/>
                                          </p:val>
                                        </p:tav>
                                        <p:tav tm="100000">
                                          <p:val>
                                            <p:strVal val="#ppt_x"/>
                                          </p:val>
                                        </p:tav>
                                      </p:tavLst>
                                    </p:anim>
                                    <p:anim calcmode="lin" valueType="num">
                                      <p:cBhvr>
                                        <p:cTn id="3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20,&quot;width&quot;:92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2492</Words>
  <Application>Microsoft Office PowerPoint</Application>
  <PresentationFormat>宽屏</PresentationFormat>
  <Paragraphs>190</Paragraphs>
  <Slides>33</Slides>
  <Notes>24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-apple-system</vt:lpstr>
      <vt:lpstr>맑은 고딕</vt:lpstr>
      <vt:lpstr>PingFang SC</vt:lpstr>
      <vt:lpstr>等线</vt:lpstr>
      <vt:lpstr>宋体</vt:lpstr>
      <vt:lpstr>微软雅黑</vt:lpstr>
      <vt:lpstr>Arial</vt:lpstr>
      <vt:lpstr>Calibri</vt:lpstr>
      <vt:lpstr>Consolas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杨海</dc:creator>
  <cp:keywords>ppt模板</cp:keywords>
  <cp:lastModifiedBy>杨海</cp:lastModifiedBy>
  <cp:revision>283</cp:revision>
  <dcterms:created xsi:type="dcterms:W3CDTF">2015-12-02T02:04:00Z</dcterms:created>
  <dcterms:modified xsi:type="dcterms:W3CDTF">2021-06-17T01:54:52Z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E8E0123CFB8E47DA9824FBD6CDC14243</vt:lpwstr>
  </property>
  <property fmtid="{D5CDD505-2E9C-101B-9397-08002B2CF9AE}" pid="3" name="KSOProductBuildVer">
    <vt:lpwstr>2052-11.1.0.10577</vt:lpwstr>
  </property>
</Properties>
</file>