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66" r:id="rId3"/>
    <p:sldId id="259" r:id="rId4"/>
    <p:sldId id="280" r:id="rId5"/>
    <p:sldId id="285" r:id="rId6"/>
    <p:sldId id="304" r:id="rId7"/>
    <p:sldId id="302" r:id="rId8"/>
    <p:sldId id="309" r:id="rId9"/>
    <p:sldId id="305" r:id="rId10"/>
    <p:sldId id="306" r:id="rId11"/>
    <p:sldId id="310" r:id="rId12"/>
    <p:sldId id="308" r:id="rId13"/>
    <p:sldId id="307" r:id="rId14"/>
    <p:sldId id="313" r:id="rId15"/>
    <p:sldId id="311" r:id="rId16"/>
    <p:sldId id="303" r:id="rId17"/>
    <p:sldId id="314" r:id="rId18"/>
    <p:sldId id="315" r:id="rId19"/>
    <p:sldId id="321" r:id="rId20"/>
    <p:sldId id="316" r:id="rId21"/>
    <p:sldId id="317" r:id="rId22"/>
    <p:sldId id="318" r:id="rId23"/>
    <p:sldId id="319" r:id="rId24"/>
    <p:sldId id="322" r:id="rId25"/>
    <p:sldId id="320" r:id="rId26"/>
    <p:sldId id="291" r:id="rId27"/>
    <p:sldId id="292" r:id="rId28"/>
    <p:sldId id="293" r:id="rId29"/>
    <p:sldId id="286" r:id="rId30"/>
    <p:sldId id="294" r:id="rId31"/>
    <p:sldId id="295" r:id="rId32"/>
    <p:sldId id="283" r:id="rId33"/>
    <p:sldId id="296" r:id="rId34"/>
    <p:sldId id="297" r:id="rId35"/>
    <p:sldId id="289" r:id="rId36"/>
    <p:sldId id="298" r:id="rId37"/>
    <p:sldId id="299" r:id="rId38"/>
    <p:sldId id="290" r:id="rId39"/>
    <p:sldId id="300" r:id="rId40"/>
    <p:sldId id="279" r:id="rId41"/>
    <p:sldId id="288" r:id="rId42"/>
    <p:sldId id="26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304"/>
            <p14:sldId id="302"/>
            <p14:sldId id="309"/>
            <p14:sldId id="305"/>
            <p14:sldId id="306"/>
            <p14:sldId id="310"/>
            <p14:sldId id="308"/>
            <p14:sldId id="307"/>
            <p14:sldId id="313"/>
            <p14:sldId id="311"/>
            <p14:sldId id="303"/>
            <p14:sldId id="314"/>
            <p14:sldId id="315"/>
            <p14:sldId id="321"/>
            <p14:sldId id="316"/>
            <p14:sldId id="317"/>
            <p14:sldId id="318"/>
            <p14:sldId id="319"/>
            <p14:sldId id="322"/>
            <p14:sldId id="320"/>
            <p14:sldId id="291"/>
            <p14:sldId id="292"/>
            <p14:sldId id="293"/>
            <p14:sldId id="286"/>
            <p14:sldId id="294"/>
            <p14:sldId id="295"/>
            <p14:sldId id="283"/>
            <p14:sldId id="296"/>
            <p14:sldId id="297"/>
            <p14:sldId id="289"/>
            <p14:sldId id="298"/>
            <p14:sldId id="299"/>
            <p14:sldId id="290"/>
            <p14:sldId id="300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8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度：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度：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88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33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00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40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83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27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48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9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2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84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57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46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98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5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度：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度：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0.sv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图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117239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简单定义，子图的顶点是母图的子集，子图的边也是母图的子集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下面是无向图的子图例子</a:t>
            </a:r>
          </a:p>
        </p:txBody>
      </p:sp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DD9DBABC-83DD-8143-A82F-98E94E44C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063" y="6315740"/>
            <a:ext cx="457200" cy="457200"/>
          </a:xfrm>
          <a:prstGeom prst="rect">
            <a:avLst/>
          </a:prstGeom>
        </p:spPr>
      </p:pic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950FBBD-F12E-7341-8314-DF9AF8525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9509" y="6315740"/>
            <a:ext cx="457200" cy="457200"/>
          </a:xfrm>
          <a:prstGeom prst="rect">
            <a:avLst/>
          </a:prstGeom>
        </p:spPr>
      </p:pic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5BD55912-CC0E-8642-8D81-A7A95E27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3581" y="6315740"/>
            <a:ext cx="457200" cy="457200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8131945F-4342-A546-9D6B-8810E4208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5733" y="6315740"/>
            <a:ext cx="457200" cy="457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5D2F01-7369-B848-BD25-23E85AA18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717" y="4044905"/>
            <a:ext cx="6546974" cy="19548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FA0DF6-4F2B-874C-83F0-8A4B998C3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041" y="3978720"/>
            <a:ext cx="2366536" cy="20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117239"/>
            <a:ext cx="9873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简单定义，子图的顶点是母图的子集，子图的边也是母图的子集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下面是无向图的子图例子</a:t>
            </a:r>
          </a:p>
        </p:txBody>
      </p:sp>
      <p:pic>
        <p:nvPicPr>
          <p:cNvPr id="7" name="图形 6" descr="复选标记">
            <a:extLst>
              <a:ext uri="{FF2B5EF4-FFF2-40B4-BE49-F238E27FC236}">
                <a16:creationId xmlns:a16="http://schemas.microsoft.com/office/drawing/2014/main" id="{DD9DBABC-83DD-8143-A82F-98E94E44C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063" y="6315740"/>
            <a:ext cx="457200" cy="457200"/>
          </a:xfrm>
          <a:prstGeom prst="rect">
            <a:avLst/>
          </a:prstGeom>
        </p:spPr>
      </p:pic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950FBBD-F12E-7341-8314-DF9AF8525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9509" y="6315740"/>
            <a:ext cx="457200" cy="457200"/>
          </a:xfrm>
          <a:prstGeom prst="rect">
            <a:avLst/>
          </a:prstGeom>
        </p:spPr>
      </p:pic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5BD55912-CC0E-8642-8D81-A7A95E27A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3581" y="6315740"/>
            <a:ext cx="457200" cy="457200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8131945F-4342-A546-9D6B-8810E4208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5733" y="6315740"/>
            <a:ext cx="457200" cy="457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7A63C7-FAB3-A243-902C-17D3CE363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973" y="3502234"/>
            <a:ext cx="2621073" cy="2394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E87D60-84E6-D349-A9EA-AD70A1631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886" y="3848631"/>
            <a:ext cx="6466276" cy="20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有向图的子图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BC6828-CD7E-C446-8B0E-23A403C98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745" y="2983661"/>
            <a:ext cx="2621073" cy="2394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C4658F-D481-2142-BBA4-DDD26FC32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94" y="3249543"/>
            <a:ext cx="6466276" cy="20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F83EE23-FB8E-FA4B-8C31-385A9B47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32" y="1722654"/>
            <a:ext cx="3095253" cy="26433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61AEDD-911E-2C49-A2B6-AAE44FC49B5E}"/>
              </a:ext>
            </a:extLst>
          </p:cNvPr>
          <p:cNvSpPr txBox="1"/>
          <p:nvPr/>
        </p:nvSpPr>
        <p:spPr>
          <a:xfrm>
            <a:off x="552894" y="2216889"/>
            <a:ext cx="3976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邻接点： 一条边直接相连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顶点的度：和此顶点相连的边的数目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路径： 串联起两点的边的集合 ，比如，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3E520-3EDD-D54B-9EF4-C07697670D12}"/>
              </a:ext>
            </a:extLst>
          </p:cNvPr>
          <p:cNvSpPr txBox="1"/>
          <p:nvPr/>
        </p:nvSpPr>
        <p:spPr>
          <a:xfrm>
            <a:off x="8293396" y="4784651"/>
            <a:ext cx="3572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请问：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5AEE78-2A4A-154E-AE8B-17441B21FC15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无向图的度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261AEDD-911E-2C49-A2B6-AAE44FC49B5E}"/>
              </a:ext>
            </a:extLst>
          </p:cNvPr>
          <p:cNvSpPr txBox="1"/>
          <p:nvPr/>
        </p:nvSpPr>
        <p:spPr>
          <a:xfrm>
            <a:off x="552894" y="2216889"/>
            <a:ext cx="3976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邻接点： 弧相连的两点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顶点的度：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出度：以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为起点的弧的数目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入度：以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为终点的弧的数目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3E520-3EDD-D54B-9EF4-C07697670D12}"/>
              </a:ext>
            </a:extLst>
          </p:cNvPr>
          <p:cNvSpPr txBox="1"/>
          <p:nvPr/>
        </p:nvSpPr>
        <p:spPr>
          <a:xfrm>
            <a:off x="8293396" y="4784651"/>
            <a:ext cx="3572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请问：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是邻接点吗？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的入度多少？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的出度多少？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FDB2B-75AF-E847-995D-12339322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32" y="1529647"/>
            <a:ext cx="3095253" cy="25748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12F1A-6782-9940-A937-CE72E7FED07C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有向图的度</a:t>
            </a:r>
          </a:p>
        </p:txBody>
      </p:sp>
    </p:spTree>
    <p:extLst>
      <p:ext uri="{BB962C8B-B14F-4D97-AF65-F5344CB8AC3E}">
        <p14:creationId xmlns:p14="http://schemas.microsoft.com/office/powerpoint/2010/main" val="87849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两种图的比较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17246"/>
              </p:ext>
            </p:extLst>
          </p:nvPr>
        </p:nvGraphicFramePr>
        <p:xfrm>
          <a:off x="1766279" y="2472412"/>
          <a:ext cx="9036399" cy="348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0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邻接点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顶点度</a:t>
                      </a:r>
                      <a:r>
                        <a:rPr lang="en-US" altLang="zh-CN" dirty="0"/>
                        <a:t>(v</a:t>
                      </a:r>
                      <a:r>
                        <a:rPr lang="zh-CN" altLang="en-US" dirty="0"/>
                        <a:t>顶点）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186">
                <a:tc>
                  <a:txBody>
                    <a:bodyPr/>
                    <a:lstStyle/>
                    <a:p>
                      <a:r>
                        <a:rPr lang="zh-CN" altLang="en-US" dirty="0"/>
                        <a:t>无向图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有边直接相连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和顶点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相关联的边的数目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631">
                <a:tc>
                  <a:txBody>
                    <a:bodyPr/>
                    <a:lstStyle/>
                    <a:p>
                      <a:r>
                        <a:rPr lang="zh-CN" altLang="en-US" dirty="0"/>
                        <a:t>有向图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有弧直接相连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出度：以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为起点的弧的数目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入度：以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为终点的弧的数目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6755D54-2438-A040-9D07-DAF8853A5DE2}"/>
              </a:ext>
            </a:extLst>
          </p:cNvPr>
          <p:cNvSpPr txBox="1"/>
          <p:nvPr/>
        </p:nvSpPr>
        <p:spPr>
          <a:xfrm>
            <a:off x="297712" y="3742840"/>
            <a:ext cx="893135" cy="128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7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711200-01A1-8D47-A783-E98FAD47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93" y="1952188"/>
            <a:ext cx="5404583" cy="4275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B1FFFF-2506-3A4A-B91A-63B41E72B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833" y="3714681"/>
            <a:ext cx="5805374" cy="25127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506827" y="1905740"/>
            <a:ext cx="4763386" cy="170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串联起两点的边或弧的有序集合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👈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无向图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{(B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D)}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👇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有向图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{&lt;B,C&gt;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&lt;C,D&gt;}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连通图的一些概念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5" y="2075861"/>
            <a:ext cx="476338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在无向图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中，如果从顶点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到顶点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v'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有路径，则称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v'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是连通的。如果对于图中任意两个顶点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vj∈V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都是连通的，则称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是连通图（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 Graph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1AACE-C583-5649-A518-1327F08A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692" y="2547754"/>
            <a:ext cx="6149351" cy="2407260"/>
          </a:xfrm>
          <a:prstGeom prst="rect">
            <a:avLst/>
          </a:prstGeom>
        </p:spPr>
      </p:pic>
      <p:pic>
        <p:nvPicPr>
          <p:cNvPr id="8" name="图形 7" descr="复选标记">
            <a:extLst>
              <a:ext uri="{FF2B5EF4-FFF2-40B4-BE49-F238E27FC236}">
                <a16:creationId xmlns:a16="http://schemas.microsoft.com/office/drawing/2014/main" id="{F0D019A2-3721-B64D-B1AE-C7DC963D7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489" y="5272458"/>
            <a:ext cx="914400" cy="914400"/>
          </a:xfrm>
          <a:prstGeom prst="rect">
            <a:avLst/>
          </a:prstGeom>
        </p:spPr>
      </p:pic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8E6D211E-5E5A-5843-840B-7269513B1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3211" y="5313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扩展：极大，最大的区别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ADA486-23EF-4540-8936-90847CCE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352" y="1683446"/>
            <a:ext cx="7923028" cy="49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6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无向图的极大连通子图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5" y="2075861"/>
            <a:ext cx="476338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无向图中的极大连通子图称为连通分量。要求如下：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要是子图；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子图要是连通的；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连通子图含有极大顶点数；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具有极大顶点数的连通子图包含依附于这些顶点的所有边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5735D5-CF58-984C-9649-E1B2A01D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258" y="1860234"/>
            <a:ext cx="2880390" cy="21681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5A0EEC-A134-EA49-AF3F-C3E06B8FB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571" y="4544601"/>
            <a:ext cx="2004680" cy="1436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B8F1DA-A165-654A-87DF-81962E06A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33" y="4544601"/>
            <a:ext cx="2082639" cy="1436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230BD0-26B2-F345-9B2A-A0C75692A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1281" y="4028382"/>
            <a:ext cx="2010054" cy="2168148"/>
          </a:xfrm>
          <a:prstGeom prst="rect">
            <a:avLst/>
          </a:prstGeom>
        </p:spPr>
      </p:pic>
      <p:pic>
        <p:nvPicPr>
          <p:cNvPr id="11" name="图形 10" descr="复选标记">
            <a:extLst>
              <a:ext uri="{FF2B5EF4-FFF2-40B4-BE49-F238E27FC236}">
                <a16:creationId xmlns:a16="http://schemas.microsoft.com/office/drawing/2014/main" id="{3A141C87-9AE0-DC40-A6D4-819DF33FC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6075365"/>
            <a:ext cx="708837" cy="708837"/>
          </a:xfrm>
          <a:prstGeom prst="rect">
            <a:avLst/>
          </a:prstGeom>
        </p:spPr>
      </p:pic>
      <p:pic>
        <p:nvPicPr>
          <p:cNvPr id="12" name="图形 11" descr="复选标记">
            <a:extLst>
              <a:ext uri="{FF2B5EF4-FFF2-40B4-BE49-F238E27FC236}">
                <a16:creationId xmlns:a16="http://schemas.microsoft.com/office/drawing/2014/main" id="{23630D84-CC03-6C4E-8A80-AB4395A73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4454" y="6075365"/>
            <a:ext cx="708837" cy="708837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2489405-79BA-8A4C-9E1E-DAEC65E96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8489" y="6092636"/>
            <a:ext cx="708837" cy="7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98771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图的一些概念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邻接表和邻接矩阵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 和关键路径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有向图的极大连通子图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5" y="2075861"/>
            <a:ext cx="476338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在有向图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中，如果对于每一对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vj∈V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vi≠vj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和从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vj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都存在路径，则称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是强连通图。有向图中的极大强连通子图称做有向图的强连通分量。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1BEA82-FFA2-0049-BC85-CCAAA909D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473" y="2128631"/>
            <a:ext cx="3130615" cy="23910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6C765E-732F-C546-8C8E-7AB9D587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5881" y="4685290"/>
            <a:ext cx="1898812" cy="18338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215422-14DA-BC44-9C30-F76E6483B4F8}"/>
              </a:ext>
            </a:extLst>
          </p:cNvPr>
          <p:cNvSpPr txBox="1"/>
          <p:nvPr/>
        </p:nvSpPr>
        <p:spPr>
          <a:xfrm>
            <a:off x="4103370" y="5487228"/>
            <a:ext cx="444441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请画出上图的极大连通图   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4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连通图的生成树定义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680184" y="2022568"/>
            <a:ext cx="541581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一个连通图的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生成树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是一个极小的连通子图，它含有图中全部的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个顶点，但只有足以构成一棵树的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DFC46-735C-5446-8FB3-C5C944A9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32" y="3842480"/>
            <a:ext cx="3135298" cy="2944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D3F084-F70F-184B-AA0A-7D29C780C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358" y="1724186"/>
            <a:ext cx="2523998" cy="2504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16E1ED-4B9E-0142-949A-8F628B5E2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251" y="4484107"/>
            <a:ext cx="2523998" cy="23032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DBA6E3-8D10-A345-B951-32EFC1A8C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007" y="4354729"/>
            <a:ext cx="2523998" cy="22963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A130F9-9BB6-6040-8239-258350D6A158}"/>
              </a:ext>
            </a:extLst>
          </p:cNvPr>
          <p:cNvSpPr txBox="1"/>
          <p:nvPr/>
        </p:nvSpPr>
        <p:spPr>
          <a:xfrm>
            <a:off x="4540955" y="4272646"/>
            <a:ext cx="162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56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D3B96B-D13D-E947-A4FF-190ED33DB17B}"/>
              </a:ext>
            </a:extLst>
          </p:cNvPr>
          <p:cNvSpPr txBox="1"/>
          <p:nvPr/>
        </p:nvSpPr>
        <p:spPr>
          <a:xfrm>
            <a:off x="1268668" y="1768836"/>
            <a:ext cx="965466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如果一个有向图恰有一个顶点的入度为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，其余顶点的入度均为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，则是一个有向树。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对有向树的理解比较容易，所谓入度为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其实就相当于树中的根结点，其余顶点入度为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就是说树的非根结点的双亲只有一个。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51969B-6C6B-6E4B-9B1F-B01CB5A95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4" y="4308161"/>
            <a:ext cx="6944242" cy="25498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606004-D77F-9644-A0C8-51109764688B}"/>
              </a:ext>
            </a:extLst>
          </p:cNvPr>
          <p:cNvSpPr txBox="1"/>
          <p:nvPr/>
        </p:nvSpPr>
        <p:spPr>
          <a:xfrm>
            <a:off x="1268668" y="4912242"/>
            <a:ext cx="2771704" cy="11350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可以分解为 图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和图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两棵有向树</a:t>
            </a:r>
          </a:p>
        </p:txBody>
      </p:sp>
    </p:spTree>
    <p:extLst>
      <p:ext uri="{BB962C8B-B14F-4D97-AF65-F5344CB8AC3E}">
        <p14:creationId xmlns:p14="http://schemas.microsoft.com/office/powerpoint/2010/main" val="396322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606004-D77F-9644-A0C8-51109764688B}"/>
              </a:ext>
            </a:extLst>
          </p:cNvPr>
          <p:cNvSpPr txBox="1"/>
          <p:nvPr/>
        </p:nvSpPr>
        <p:spPr>
          <a:xfrm>
            <a:off x="3402419" y="2658140"/>
            <a:ext cx="4295553" cy="58105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这么多概念，你是否已经晕了</a:t>
            </a:r>
          </a:p>
        </p:txBody>
      </p:sp>
    </p:spTree>
    <p:extLst>
      <p:ext uri="{BB962C8B-B14F-4D97-AF65-F5344CB8AC3E}">
        <p14:creationId xmlns:p14="http://schemas.microsoft.com/office/powerpoint/2010/main" val="71089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942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EC1B3E-247B-1640-9657-C137A9C9C388}"/>
              </a:ext>
            </a:extLst>
          </p:cNvPr>
          <p:cNvSpPr txBox="1"/>
          <p:nvPr/>
        </p:nvSpPr>
        <p:spPr>
          <a:xfrm>
            <a:off x="2254102" y="1807535"/>
            <a:ext cx="7485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“图按照有无方向分为无向图和有向图。无向图由顶点和边构成，有向图由顶点和弧构成。弧有弧尾和弧头之分。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图按照边或弧的多少分稀疏图和稠密图。如果任意两个顶点之间都存在边叫完全图，有向的叫有向完全图。若无重复的边或顶点到自身的边则叫简单图。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图中顶点之间有邻接点、依附的概念。无向图顶点的边数叫做度，有向图顶点分为入度和出度。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图上的边或弧上带权则称为网。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图中顶点间存在路径，两顶点存在路径则说明是连通的，如果路径最终回到起始点则称为环，当中不重复叫简单路径。若任意两顶点都是连通的，则图就是连通图，有向则称强连通图。图中有子图，若子图极大连通</a:t>
            </a:r>
            <a:r>
              <a:rPr kumimoji="1" lang="en-US" altLang="zh-CN" dirty="0"/>
              <a:t>[…]”</a:t>
            </a:r>
          </a:p>
        </p:txBody>
      </p:sp>
    </p:spTree>
    <p:extLst>
      <p:ext uri="{BB962C8B-B14F-4D97-AF65-F5344CB8AC3E}">
        <p14:creationId xmlns:p14="http://schemas.microsoft.com/office/powerpoint/2010/main" val="271035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24779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417896"/>
            <a:ext cx="826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由顶点和顶点间边构成的集合，一般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表示图 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G=(V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E),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代表顶点集合，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代表图中的边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C8C400-7A85-3741-BF29-66BF46D8F1C8}"/>
              </a:ext>
            </a:extLst>
          </p:cNvPr>
          <p:cNvSpPr/>
          <p:nvPr/>
        </p:nvSpPr>
        <p:spPr>
          <a:xfrm>
            <a:off x="5739393" y="391972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9731F5E-081B-5A4B-A564-4ACDAD96330D}"/>
              </a:ext>
            </a:extLst>
          </p:cNvPr>
          <p:cNvSpPr/>
          <p:nvPr/>
        </p:nvSpPr>
        <p:spPr>
          <a:xfrm>
            <a:off x="4346526" y="4068582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F2C983-2D9E-074A-8FBA-6DC86C7BD245}"/>
              </a:ext>
            </a:extLst>
          </p:cNvPr>
          <p:cNvSpPr/>
          <p:nvPr/>
        </p:nvSpPr>
        <p:spPr>
          <a:xfrm>
            <a:off x="7443094" y="3536954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D5D8CD-7456-BC40-93C0-5042D265EE72}"/>
              </a:ext>
            </a:extLst>
          </p:cNvPr>
          <p:cNvSpPr/>
          <p:nvPr/>
        </p:nvSpPr>
        <p:spPr>
          <a:xfrm>
            <a:off x="5399149" y="5158005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7933A4-658A-F74C-AD7F-53E4404ECBAD}"/>
              </a:ext>
            </a:extLst>
          </p:cNvPr>
          <p:cNvSpPr/>
          <p:nvPr/>
        </p:nvSpPr>
        <p:spPr>
          <a:xfrm>
            <a:off x="4824990" y="598070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BAE2273-E95C-9B45-88BE-7CD08D69EA76}"/>
              </a:ext>
            </a:extLst>
          </p:cNvPr>
          <p:cNvSpPr/>
          <p:nvPr/>
        </p:nvSpPr>
        <p:spPr>
          <a:xfrm>
            <a:off x="6521608" y="619867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B3D4B7-E963-AC48-9192-DC019EB5F516}"/>
              </a:ext>
            </a:extLst>
          </p:cNvPr>
          <p:cNvSpPr/>
          <p:nvPr/>
        </p:nvSpPr>
        <p:spPr>
          <a:xfrm>
            <a:off x="7033414" y="505032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6EFAB00-1623-9841-98FA-619F30EA9447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4878154" y="4185541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A03F53F-4A3F-E040-9628-946EF4BCDF49}"/>
              </a:ext>
            </a:extLst>
          </p:cNvPr>
          <p:cNvCxnSpPr>
            <a:stCxn id="10" idx="6"/>
            <a:endCxn id="12" idx="3"/>
          </p:cNvCxnSpPr>
          <p:nvPr/>
        </p:nvCxnSpPr>
        <p:spPr>
          <a:xfrm flipV="1">
            <a:off x="6271021" y="3990727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A6A566C-ABF3-0642-B667-62964BF498A1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 flipH="1">
            <a:off x="7299228" y="4068582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C0E20C1-4443-E140-A291-D9C9F4B9ABAC}"/>
              </a:ext>
            </a:extLst>
          </p:cNvPr>
          <p:cNvCxnSpPr>
            <a:stCxn id="11" idx="5"/>
          </p:cNvCxnSpPr>
          <p:nvPr/>
        </p:nvCxnSpPr>
        <p:spPr>
          <a:xfrm>
            <a:off x="4800299" y="4522355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2F2AF3B-F1A4-1A4B-A094-2781D926F56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5664963" y="4451355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9CF08A1-D7D1-FF40-A5B5-C2FDB1C2FB90}"/>
              </a:ext>
            </a:extLst>
          </p:cNvPr>
          <p:cNvCxnSpPr>
            <a:stCxn id="10" idx="4"/>
            <a:endCxn id="16" idx="1"/>
          </p:cNvCxnSpPr>
          <p:nvPr/>
        </p:nvCxnSpPr>
        <p:spPr>
          <a:xfrm>
            <a:off x="6005207" y="4451355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634919B-D387-9943-BFD5-62AAF76F8707}"/>
              </a:ext>
            </a:extLst>
          </p:cNvPr>
          <p:cNvCxnSpPr>
            <a:stCxn id="13" idx="6"/>
          </p:cNvCxnSpPr>
          <p:nvPr/>
        </p:nvCxnSpPr>
        <p:spPr>
          <a:xfrm flipV="1">
            <a:off x="5930777" y="5199178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DE94ECE-C849-BA44-AB05-36DF0123CBF2}"/>
              </a:ext>
            </a:extLst>
          </p:cNvPr>
          <p:cNvCxnSpPr>
            <a:stCxn id="11" idx="4"/>
            <a:endCxn id="14" idx="1"/>
          </p:cNvCxnSpPr>
          <p:nvPr/>
        </p:nvCxnSpPr>
        <p:spPr>
          <a:xfrm>
            <a:off x="4612340" y="4600210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FA6EB26-A9F8-D145-A5FB-A4761AC59BB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356618" y="6246523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71A165D-6E41-FB48-A18B-1E7EC7E16706}"/>
              </a:ext>
            </a:extLst>
          </p:cNvPr>
          <p:cNvCxnSpPr>
            <a:stCxn id="16" idx="4"/>
            <a:endCxn id="15" idx="7"/>
          </p:cNvCxnSpPr>
          <p:nvPr/>
        </p:nvCxnSpPr>
        <p:spPr>
          <a:xfrm flipH="1">
            <a:off x="6975381" y="5581951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888FBE8-C817-8449-8B85-A66557A4EB7D}"/>
              </a:ext>
            </a:extLst>
          </p:cNvPr>
          <p:cNvCxnSpPr>
            <a:stCxn id="13" idx="5"/>
            <a:endCxn id="15" idx="1"/>
          </p:cNvCxnSpPr>
          <p:nvPr/>
        </p:nvCxnSpPr>
        <p:spPr>
          <a:xfrm>
            <a:off x="5852922" y="5611778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广度优先遍历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普里姆算法（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Prim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克鲁斯卡尔（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Kruskal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迪杰斯特拉算法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Dijkstra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弗洛伊德算法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(Floyd)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824558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82455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02673"/>
            <a:ext cx="918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图的不同之处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18509"/>
            <a:ext cx="10235594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单链表实现的 线性表，树等数据结构中，我们称数据元素为结点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(Node)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，在图中称为顶点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(Vertex)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图中不允许没有顶点，但线性表，树等可以是空的。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图中任意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个结点都可能存在“关系”，这个关系用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顶点间的连线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无向边和无向图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184738" y="2560467"/>
            <a:ext cx="4344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无向边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到顶点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之间的边没有方向，则称这条边为无向边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无向图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：如果任意两个顶点之间的边都是无向边，则这个图为无象图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67C5D-B3D9-F648-805D-C4347A6B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46" y="2043729"/>
            <a:ext cx="4844902" cy="38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无向完全图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169581" y="3233736"/>
            <a:ext cx="3721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无向图中，如果任意两个顶点之间都存在边，则称该图为无向完全图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78DAA-D230-894A-94BD-FCD1066A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45" y="2070125"/>
            <a:ext cx="5152331" cy="4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有向边和有向图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546785" y="2188886"/>
            <a:ext cx="5131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有向边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到顶点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之间的边有方向，则称这条边为有向边，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&lt;v1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v2&gt;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表示，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是起点，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是终点，有向边也称为弧，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kumimoji="1" lang="en-US" altLang="zh-CN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的一条弧。在图中边的终点有一个箭头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b="1" u="sng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有向图</a:t>
            </a:r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：如果任意两个顶点之间的边都是有向边，则这个图为有象图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E8A10-D59A-E74A-97B4-8792CF5B6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22" y="1970473"/>
            <a:ext cx="5429693" cy="46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有完全图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546785" y="2188886"/>
            <a:ext cx="513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任意两个顶点之间都有弧相连接。</a:t>
            </a:r>
            <a:endParaRPr kumimoji="1" lang="en-US" altLang="zh-CN" sz="24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5A7E8-79EE-8942-994C-29E374F76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216" y="2188885"/>
            <a:ext cx="5572750" cy="4401206"/>
          </a:xfrm>
          <a:prstGeom prst="rect">
            <a:avLst/>
          </a:prstGeom>
        </p:spPr>
      </p:pic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916097B-3609-9143-A312-CE6682784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785" y="3715008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1E54CF-DE19-3E49-8D32-B7084688BDCE}"/>
              </a:ext>
            </a:extLst>
          </p:cNvPr>
          <p:cNvSpPr txBox="1"/>
          <p:nvPr/>
        </p:nvSpPr>
        <p:spPr>
          <a:xfrm>
            <a:off x="765544" y="5018567"/>
            <a:ext cx="380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对于一个有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个顶点的有向完全图，共有多少条弧？</a:t>
            </a:r>
          </a:p>
        </p:txBody>
      </p:sp>
    </p:spTree>
    <p:extLst>
      <p:ext uri="{BB962C8B-B14F-4D97-AF65-F5344CB8AC3E}">
        <p14:creationId xmlns:p14="http://schemas.microsoft.com/office/powerpoint/2010/main" val="213343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边的权重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291065" y="3531143"/>
            <a:ext cx="4003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图的边或弧相关的数叫做权重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(weight)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A6CA5-6838-DA42-953C-CC7B113B0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165" y="1676696"/>
            <a:ext cx="4003950" cy="4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6112</TotalTime>
  <Words>1662</Words>
  <Application>Microsoft Macintosh PowerPoint</Application>
  <PresentationFormat>宽屏</PresentationFormat>
  <Paragraphs>172</Paragraphs>
  <Slides>42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273</cp:revision>
  <dcterms:created xsi:type="dcterms:W3CDTF">2019-09-24T01:18:33Z</dcterms:created>
  <dcterms:modified xsi:type="dcterms:W3CDTF">2020-04-22T12:36:21Z</dcterms:modified>
</cp:coreProperties>
</file>