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8" r:id="rId2"/>
    <p:sldId id="266" r:id="rId3"/>
    <p:sldId id="259" r:id="rId4"/>
    <p:sldId id="285" r:id="rId5"/>
    <p:sldId id="286" r:id="rId6"/>
    <p:sldId id="281" r:id="rId7"/>
    <p:sldId id="282" r:id="rId8"/>
    <p:sldId id="283" r:id="rId9"/>
    <p:sldId id="291" r:id="rId10"/>
    <p:sldId id="288" r:id="rId11"/>
    <p:sldId id="289" r:id="rId12"/>
    <p:sldId id="290" r:id="rId13"/>
    <p:sldId id="284" r:id="rId14"/>
    <p:sldId id="293" r:id="rId15"/>
    <p:sldId id="294" r:id="rId16"/>
    <p:sldId id="295" r:id="rId17"/>
    <p:sldId id="296" r:id="rId18"/>
    <p:sldId id="297" r:id="rId19"/>
    <p:sldId id="292" r:id="rId20"/>
    <p:sldId id="298" r:id="rId21"/>
    <p:sldId id="279" r:id="rId22"/>
    <p:sldId id="26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5"/>
            <p14:sldId id="286"/>
            <p14:sldId id="281"/>
            <p14:sldId id="282"/>
            <p14:sldId id="283"/>
            <p14:sldId id="291"/>
            <p14:sldId id="288"/>
            <p14:sldId id="289"/>
            <p14:sldId id="290"/>
            <p14:sldId id="284"/>
            <p14:sldId id="293"/>
            <p14:sldId id="294"/>
            <p14:sldId id="295"/>
            <p14:sldId id="296"/>
            <p14:sldId id="297"/>
            <p14:sldId id="292"/>
            <p14:sldId id="298"/>
            <p14:sldId id="27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95"/>
  </p:normalViewPr>
  <p:slideViewPr>
    <p:cSldViewPr snapToGrid="0" snapToObjects="1">
      <p:cViewPr varScale="1">
        <p:scale>
          <a:sx n="61" d="100"/>
          <a:sy n="61" d="100"/>
        </p:scale>
        <p:origin x="2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zh-CN" altLang="en-US" dirty="0"/>
              <a:t>一种是纯数学计算的算法，它具有唯一性，比如求最小公倍数，最大公约数，这些和数据结构的关系还没那么大。可以认为这种算法是从数学推导而来。</a:t>
            </a:r>
            <a:endParaRPr kumimoji="1" lang="en-US" altLang="zh-CN" dirty="0"/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dirty="0"/>
              <a:t>另一种算法不是从数学公式而来，而更多的是人的主观解决问题的想法：比如 排序，如何快速地将一堆乱的数字排成从小到大，这个时候，每个人会有不同的解决方法。 有些人会用冒泡，有些人会用插入排序，在遇到这些非单纯数学类型问题，就更多需要数据结构来作为算法实施的基础。我们这门课程的数据结构和算法，主要探讨第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类问题。</a:t>
            </a:r>
            <a:endParaRPr kumimoji="1" lang="en-US" altLang="zh-CN" dirty="0"/>
          </a:p>
          <a:p>
            <a:pPr marL="228600" indent="-228600">
              <a:buFont typeface="+mj-lt"/>
              <a:buAutoNum type="arabicPeriod"/>
            </a:pP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/>
              <a:t>没有最好的数据结构，只有最合适的数据结构，选择好了合适的数据结构之后。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2987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如何练出人鱼线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马甲线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）热身，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）练上腹，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）练下腹 ；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）练习侧腹；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）拉伸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0560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如何练出人鱼线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马甲线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）热身，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）练上腹，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）练下腹 ；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）练习侧腹；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）拉伸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933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341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例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，执行较多次数的算法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总共执行了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1+(n+1)+n+1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0, sum = 0, n = 100;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(int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0;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n;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n+1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+=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("the sum from 1 to 100 is: %d", sum);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b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例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，执行较少次数的算法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总共执行了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sum2 = 0, n2 = 100;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sum2 = (1 + n2) * n2 / 2;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("the sum from 1 to 100 is: %d", sum2);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kumimoji="1" lang="zh-CN" altLang="en-US" dirty="0"/>
              <a:t>截屏</a:t>
            </a:r>
            <a:r>
              <a:rPr kumimoji="1" lang="en-US" altLang="zh-CN" dirty="0"/>
              <a:t>2019-12-0313.52.00.png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924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780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 算法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B4FA3CA5-A898-3F4E-A894-02C5547C2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446566" y="297712"/>
            <a:ext cx="11483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事后统计方法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405658-FC46-854C-892C-375D28A20E2F}"/>
              </a:ext>
            </a:extLst>
          </p:cNvPr>
          <p:cNvSpPr txBox="1"/>
          <p:nvPr/>
        </p:nvSpPr>
        <p:spPr>
          <a:xfrm>
            <a:off x="1828800" y="3040912"/>
            <a:ext cx="7187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根据算法编写好的程序已经输入数据。利用计算机运行，获取运行时间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51AF73-86F8-824D-8410-BCD57A89591D}"/>
              </a:ext>
            </a:extLst>
          </p:cNvPr>
          <p:cNvSpPr txBox="1"/>
          <p:nvPr/>
        </p:nvSpPr>
        <p:spPr>
          <a:xfrm>
            <a:off x="427483" y="2210721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ADC759-6D2D-FD46-A10B-4F605A84DC92}"/>
              </a:ext>
            </a:extLst>
          </p:cNvPr>
          <p:cNvSpPr txBox="1"/>
          <p:nvPr/>
        </p:nvSpPr>
        <p:spPr>
          <a:xfrm>
            <a:off x="476798" y="4519045"/>
            <a:ext cx="107004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1503E7-CB1C-F949-BA10-09F1CFDD62EF}"/>
              </a:ext>
            </a:extLst>
          </p:cNvPr>
          <p:cNvSpPr txBox="1"/>
          <p:nvPr/>
        </p:nvSpPr>
        <p:spPr>
          <a:xfrm>
            <a:off x="1546840" y="5042265"/>
            <a:ext cx="101683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要事先编好程序，若是复杂的算法，还浪费时间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34290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硬件条件影响大，计算机更新换代，操作系统，编译器等软件也影响程序运行，就算同一台笔记本，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和内存使用也不一样。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34290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测试数据设计困难：规模大小，数据集合是否偏向某个算法。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824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446566" y="297712"/>
            <a:ext cx="11483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事前估算方法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24B753-A4DC-DA4C-8C50-C9E364A1B676}"/>
              </a:ext>
            </a:extLst>
          </p:cNvPr>
          <p:cNvSpPr txBox="1"/>
          <p:nvPr/>
        </p:nvSpPr>
        <p:spPr>
          <a:xfrm>
            <a:off x="1828800" y="3040912"/>
            <a:ext cx="7187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在计算机程序编之前，依据统计方法对算法进行估算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9594A9-96FF-1047-8AE7-55502359EB7D}"/>
              </a:ext>
            </a:extLst>
          </p:cNvPr>
          <p:cNvSpPr txBox="1"/>
          <p:nvPr/>
        </p:nvSpPr>
        <p:spPr>
          <a:xfrm>
            <a:off x="427483" y="2210721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107868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297712"/>
            <a:ext cx="110153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事前估算方法举例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22189C-9F78-E646-9843-1DC0FEF31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4512" y="2849526"/>
            <a:ext cx="5665027" cy="26249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0C68CC-1997-EA4B-A7C0-61557D173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875" y="2849526"/>
            <a:ext cx="6496884" cy="262495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DDAA4A7-0785-AA4E-AF58-EF1C75FE144F}"/>
              </a:ext>
            </a:extLst>
          </p:cNvPr>
          <p:cNvSpPr txBox="1"/>
          <p:nvPr/>
        </p:nvSpPr>
        <p:spPr>
          <a:xfrm>
            <a:off x="54343" y="1594885"/>
            <a:ext cx="131843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算法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E751BD-37AC-674F-A8FB-D600689629B6}"/>
              </a:ext>
            </a:extLst>
          </p:cNvPr>
          <p:cNvSpPr txBox="1"/>
          <p:nvPr/>
        </p:nvSpPr>
        <p:spPr>
          <a:xfrm>
            <a:off x="5805374" y="1594885"/>
            <a:ext cx="131843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算法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261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D00F3C-4D67-9945-A46D-A663E09036D9}"/>
              </a:ext>
            </a:extLst>
          </p:cNvPr>
          <p:cNvSpPr txBox="1"/>
          <p:nvPr/>
        </p:nvSpPr>
        <p:spPr>
          <a:xfrm>
            <a:off x="1828800" y="3040912"/>
            <a:ext cx="71876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在进行算法分析时，语句总执行次数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是关于问题规模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的函数，进而分析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随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的变化情况并确定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的数量级。 也称算法的时间度量。 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T(n)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=O(f(n)),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它表示随着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的增长，算法执行时间的增长率和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增长率相同。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1EEBB-619F-0C45-A9DA-BA9D07BE6B38}"/>
              </a:ext>
            </a:extLst>
          </p:cNvPr>
          <p:cNvSpPr txBox="1"/>
          <p:nvPr/>
        </p:nvSpPr>
        <p:spPr>
          <a:xfrm>
            <a:off x="427483" y="2210721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3558409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D00F3C-4D67-9945-A46D-A663E09036D9}"/>
              </a:ext>
            </a:extLst>
          </p:cNvPr>
          <p:cNvSpPr txBox="1"/>
          <p:nvPr/>
        </p:nvSpPr>
        <p:spPr>
          <a:xfrm>
            <a:off x="1828800" y="3040912"/>
            <a:ext cx="7187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=1,b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=2;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sum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a+b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1EEBB-619F-0C45-A9DA-BA9D07BE6B38}"/>
              </a:ext>
            </a:extLst>
          </p:cNvPr>
          <p:cNvSpPr txBox="1"/>
          <p:nvPr/>
        </p:nvSpPr>
        <p:spPr>
          <a:xfrm>
            <a:off x="427482" y="2169042"/>
            <a:ext cx="327264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O(1),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常数阶</a:t>
            </a:r>
          </a:p>
        </p:txBody>
      </p:sp>
    </p:spTree>
    <p:extLst>
      <p:ext uri="{BB962C8B-B14F-4D97-AF65-F5344CB8AC3E}">
        <p14:creationId xmlns:p14="http://schemas.microsoft.com/office/powerpoint/2010/main" val="1358154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D00F3C-4D67-9945-A46D-A663E09036D9}"/>
              </a:ext>
            </a:extLst>
          </p:cNvPr>
          <p:cNvSpPr txBox="1"/>
          <p:nvPr/>
        </p:nvSpPr>
        <p:spPr>
          <a:xfrm>
            <a:off x="2063805" y="2972092"/>
            <a:ext cx="71876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array[]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{1,2,3,4,5,6,7,8,9…999,1000}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1000;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for(int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=0;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&lt;n;++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){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sum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+=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1EEBB-619F-0C45-A9DA-BA9D07BE6B38}"/>
              </a:ext>
            </a:extLst>
          </p:cNvPr>
          <p:cNvSpPr txBox="1"/>
          <p:nvPr/>
        </p:nvSpPr>
        <p:spPr>
          <a:xfrm>
            <a:off x="427482" y="2169042"/>
            <a:ext cx="327264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O(n),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线性阶</a:t>
            </a:r>
          </a:p>
        </p:txBody>
      </p:sp>
    </p:spTree>
    <p:extLst>
      <p:ext uri="{BB962C8B-B14F-4D97-AF65-F5344CB8AC3E}">
        <p14:creationId xmlns:p14="http://schemas.microsoft.com/office/powerpoint/2010/main" val="3553010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D00F3C-4D67-9945-A46D-A663E09036D9}"/>
              </a:ext>
            </a:extLst>
          </p:cNvPr>
          <p:cNvSpPr txBox="1"/>
          <p:nvPr/>
        </p:nvSpPr>
        <p:spPr>
          <a:xfrm>
            <a:off x="0" y="2913321"/>
            <a:ext cx="121920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寻找二维数组中最小的数值的下标；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二维矩阵，均为正整数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-1,array[100][100]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={{1,2,3…99,100}…{1,2,3…99,100}}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for(int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=0;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&lt;n;++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){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for(int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j;j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&lt;n;++j){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if(min&lt;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array[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][j]){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*代码*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}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}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1EEBB-619F-0C45-A9DA-BA9D07BE6B38}"/>
              </a:ext>
            </a:extLst>
          </p:cNvPr>
          <p:cNvSpPr txBox="1"/>
          <p:nvPr/>
        </p:nvSpPr>
        <p:spPr>
          <a:xfrm>
            <a:off x="427482" y="2169042"/>
            <a:ext cx="327264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O(n</a:t>
            </a:r>
            <a:r>
              <a:rPr kumimoji="1" lang="en-US" altLang="zh-CN" sz="2800" baseline="30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平方阶</a:t>
            </a:r>
          </a:p>
        </p:txBody>
      </p:sp>
    </p:spTree>
    <p:extLst>
      <p:ext uri="{BB962C8B-B14F-4D97-AF65-F5344CB8AC3E}">
        <p14:creationId xmlns:p14="http://schemas.microsoft.com/office/powerpoint/2010/main" val="326898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D00F3C-4D67-9945-A46D-A663E09036D9}"/>
              </a:ext>
            </a:extLst>
          </p:cNvPr>
          <p:cNvSpPr txBox="1"/>
          <p:nvPr/>
        </p:nvSpPr>
        <p:spPr>
          <a:xfrm>
            <a:off x="2063805" y="2972092"/>
            <a:ext cx="71876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求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</a:t>
            </a:r>
            <a:r>
              <a:rPr kumimoji="1" lang="en-US" altLang="zh-CN" sz="2800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的整数部分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=1;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log_2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While(count&lt;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n){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count=count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log_2++;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Printf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(“log</a:t>
            </a:r>
            <a:r>
              <a:rPr kumimoji="1" lang="en-US" altLang="zh-CN" sz="2800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%d”,log_2);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1EEBB-619F-0C45-A9DA-BA9D07BE6B38}"/>
              </a:ext>
            </a:extLst>
          </p:cNvPr>
          <p:cNvSpPr txBox="1"/>
          <p:nvPr/>
        </p:nvSpPr>
        <p:spPr>
          <a:xfrm>
            <a:off x="427482" y="2169042"/>
            <a:ext cx="327264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</a:t>
            </a:r>
            <a:r>
              <a:rPr kumimoji="1" lang="en-US" altLang="zh-CN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logN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对数阶</a:t>
            </a:r>
          </a:p>
        </p:txBody>
      </p:sp>
    </p:spTree>
    <p:extLst>
      <p:ext uri="{BB962C8B-B14F-4D97-AF65-F5344CB8AC3E}">
        <p14:creationId xmlns:p14="http://schemas.microsoft.com/office/powerpoint/2010/main" val="3988200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常见时间复杂度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A75BC57-31DD-E549-92A4-E71BE2AAF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077735"/>
              </p:ext>
            </p:extLst>
          </p:nvPr>
        </p:nvGraphicFramePr>
        <p:xfrm>
          <a:off x="1721293" y="2101899"/>
          <a:ext cx="8953794" cy="27252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84598">
                  <a:extLst>
                    <a:ext uri="{9D8B030D-6E8A-4147-A177-3AD203B41FA5}">
                      <a16:colId xmlns:a16="http://schemas.microsoft.com/office/drawing/2014/main" val="3469997331"/>
                    </a:ext>
                  </a:extLst>
                </a:gridCol>
                <a:gridCol w="2984598">
                  <a:extLst>
                    <a:ext uri="{9D8B030D-6E8A-4147-A177-3AD203B41FA5}">
                      <a16:colId xmlns:a16="http://schemas.microsoft.com/office/drawing/2014/main" val="1298377177"/>
                    </a:ext>
                  </a:extLst>
                </a:gridCol>
                <a:gridCol w="2984598">
                  <a:extLst>
                    <a:ext uri="{9D8B030D-6E8A-4147-A177-3AD203B41FA5}">
                      <a16:colId xmlns:a16="http://schemas.microsoft.com/office/drawing/2014/main" val="4069427280"/>
                    </a:ext>
                  </a:extLst>
                </a:gridCol>
              </a:tblGrid>
              <a:tr h="389326">
                <a:tc>
                  <a:txBody>
                    <a:bodyPr/>
                    <a:lstStyle/>
                    <a:p>
                      <a:r>
                        <a:rPr lang="zh-CN" altLang="en-US" dirty="0"/>
                        <a:t>执行次数函数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非正式术语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938087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常数阶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278607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3n+7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线性阶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92577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2n</a:t>
                      </a:r>
                      <a:r>
                        <a:rPr lang="en-US" altLang="zh-CN" baseline="30000" dirty="0"/>
                        <a:t>2</a:t>
                      </a:r>
                      <a:r>
                        <a:rPr lang="en-US" altLang="zh-CN" baseline="0" dirty="0"/>
                        <a:t>+5n+9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</a:t>
                      </a:r>
                      <a:r>
                        <a:rPr lang="en-US" altLang="zh-CN" baseline="30000" dirty="0"/>
                        <a:t>2</a:t>
                      </a:r>
                      <a:r>
                        <a:rPr lang="en-US" altLang="zh-CN" baseline="0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平方阶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815234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5log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baseline="0" dirty="0"/>
                        <a:t>n+8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O(log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baseline="0" dirty="0"/>
                        <a:t>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对数阶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60563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r>
                        <a:rPr lang="en-US" altLang="zh-CN" baseline="30000" dirty="0"/>
                        <a:t>3</a:t>
                      </a:r>
                      <a:r>
                        <a:rPr lang="en-US" altLang="zh-CN" baseline="0" dirty="0"/>
                        <a:t>+4n+2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</a:t>
                      </a:r>
                      <a:r>
                        <a:rPr lang="en-US" altLang="zh-CN" baseline="30000" dirty="0"/>
                        <a:t>3</a:t>
                      </a:r>
                      <a:r>
                        <a:rPr lang="en-US" altLang="zh-CN" baseline="0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立方阶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402412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en-US" altLang="zh-CN" baseline="30000" dirty="0"/>
                        <a:t>n</a:t>
                      </a:r>
                      <a:r>
                        <a:rPr lang="en-US" altLang="zh-CN" baseline="0" dirty="0"/>
                        <a:t>+3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O(2</a:t>
                      </a:r>
                      <a:r>
                        <a:rPr lang="en-US" altLang="zh-CN" baseline="30000" dirty="0"/>
                        <a:t>n</a:t>
                      </a:r>
                      <a:r>
                        <a:rPr lang="en-US" altLang="zh-CN" baseline="0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指数阶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3933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9A53C4D-4556-CA48-8479-3D6946593BCB}"/>
              </a:ext>
            </a:extLst>
          </p:cNvPr>
          <p:cNvSpPr txBox="1"/>
          <p:nvPr/>
        </p:nvSpPr>
        <p:spPr>
          <a:xfrm>
            <a:off x="1275907" y="5550195"/>
            <a:ext cx="10356112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O(1)</a:t>
            </a:r>
            <a:r>
              <a:rPr lang="zh-CN" altLang="en-US" sz="2400" dirty="0"/>
              <a:t> </a:t>
            </a:r>
            <a:r>
              <a:rPr lang="en-US" altLang="zh-CN" sz="2400" dirty="0"/>
              <a:t>&lt;</a:t>
            </a:r>
            <a:r>
              <a:rPr lang="zh-CN" altLang="en-US" sz="2400" dirty="0"/>
              <a:t> </a:t>
            </a:r>
            <a:r>
              <a:rPr lang="en-US" altLang="zh-CN" sz="2400" dirty="0"/>
              <a:t>O(log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n)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&lt;</a:t>
            </a:r>
            <a:r>
              <a:rPr lang="en-US" altLang="zh-CN" sz="2400" dirty="0"/>
              <a:t> O(n)</a:t>
            </a:r>
            <a:r>
              <a:rPr lang="zh-CN" altLang="en-US" sz="2400" dirty="0"/>
              <a:t> </a:t>
            </a:r>
            <a:r>
              <a:rPr lang="en-US" altLang="zh-CN" sz="2400" dirty="0"/>
              <a:t>&lt; O(n</a:t>
            </a:r>
            <a:r>
              <a:rPr lang="zh-CN" altLang="en-US" sz="2400" dirty="0"/>
              <a:t>*</a:t>
            </a:r>
            <a:r>
              <a:rPr lang="en-US" altLang="zh-CN" sz="2400" dirty="0"/>
              <a:t>log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n)</a:t>
            </a:r>
            <a:r>
              <a:rPr lang="zh-CN" altLang="en-US" sz="2400" dirty="0"/>
              <a:t> </a:t>
            </a:r>
            <a:r>
              <a:rPr lang="en-US" altLang="zh-CN" sz="2400" dirty="0"/>
              <a:t>&lt;</a:t>
            </a:r>
            <a:r>
              <a:rPr lang="zh-CN" altLang="en-US" sz="2400" dirty="0"/>
              <a:t> 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 </a:t>
            </a:r>
            <a:r>
              <a:rPr lang="en-US" altLang="zh-CN" sz="2400" dirty="0"/>
              <a:t>&lt; O(n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)</a:t>
            </a:r>
            <a:r>
              <a:rPr lang="zh-CN" altLang="en-US" sz="2400" dirty="0"/>
              <a:t> </a:t>
            </a:r>
            <a:r>
              <a:rPr lang="en-US" altLang="zh-CN" sz="2400" dirty="0"/>
              <a:t>&lt; O(2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 </a:t>
            </a:r>
            <a:r>
              <a:rPr lang="en-US" altLang="zh-CN" sz="2400" dirty="0"/>
              <a:t>&lt;O(n!)</a:t>
            </a:r>
            <a:r>
              <a:rPr lang="zh-CN" altLang="en-US" sz="2400" dirty="0"/>
              <a:t> </a:t>
            </a:r>
            <a:r>
              <a:rPr lang="en-US" altLang="zh-CN" sz="2400" dirty="0"/>
              <a:t>&lt;</a:t>
            </a:r>
            <a:r>
              <a:rPr lang="zh-CN" altLang="en-US" sz="2400" dirty="0"/>
              <a:t> 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</a:t>
            </a:r>
            <a:r>
              <a:rPr lang="en-US" altLang="zh-CN" sz="2400" baseline="30000" dirty="0" err="1"/>
              <a:t>n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7627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算法空间复杂度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9324FF-2762-6C41-989A-A77E73D679CD}"/>
              </a:ext>
            </a:extLst>
          </p:cNvPr>
          <p:cNvSpPr txBox="1"/>
          <p:nvPr/>
        </p:nvSpPr>
        <p:spPr>
          <a:xfrm>
            <a:off x="1828800" y="3040912"/>
            <a:ext cx="71876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和算法复杂度公式类似，只是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=O(f(n))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表示的是程序所需空间随着问题规模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增长而体现的函数。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BE97CF-761B-F542-80CB-DEBAEDE9CA16}"/>
              </a:ext>
            </a:extLst>
          </p:cNvPr>
          <p:cNvSpPr txBox="1"/>
          <p:nvPr/>
        </p:nvSpPr>
        <p:spPr>
          <a:xfrm>
            <a:off x="427483" y="2210721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AB7B4F-AA21-0D4D-AAFA-C290719B634A}"/>
              </a:ext>
            </a:extLst>
          </p:cNvPr>
          <p:cNvSpPr txBox="1"/>
          <p:nvPr/>
        </p:nvSpPr>
        <p:spPr>
          <a:xfrm>
            <a:off x="427484" y="4786462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AD365B-0A74-5544-A51B-C8836A8626E1}"/>
              </a:ext>
            </a:extLst>
          </p:cNvPr>
          <p:cNvSpPr txBox="1"/>
          <p:nvPr/>
        </p:nvSpPr>
        <p:spPr>
          <a:xfrm>
            <a:off x="1497525" y="5507665"/>
            <a:ext cx="796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一个需要定义 </a:t>
            </a:r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array[]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{1,2,3,….</a:t>
            </a:r>
            <a:r>
              <a:rPr kumimoji="1" lang="zh-CN" altLang="en-US" dirty="0"/>
              <a:t> </a:t>
            </a:r>
            <a:r>
              <a:rPr kumimoji="1" lang="en-US" altLang="zh-CN" dirty="0"/>
              <a:t>n-1,n}</a:t>
            </a:r>
            <a:r>
              <a:rPr kumimoji="1" lang="zh-CN" altLang="en-US" dirty="0"/>
              <a:t> 的程序，至少是 </a:t>
            </a:r>
            <a:r>
              <a:rPr kumimoji="1" lang="en-US" altLang="zh-CN" dirty="0"/>
              <a:t>O(n)</a:t>
            </a:r>
            <a:r>
              <a:rPr kumimoji="1" lang="zh-CN" altLang="en-US" dirty="0"/>
              <a:t>的空间复杂度</a:t>
            </a:r>
          </a:p>
        </p:txBody>
      </p:sp>
    </p:spTree>
    <p:extLst>
      <p:ext uri="{BB962C8B-B14F-4D97-AF65-F5344CB8AC3E}">
        <p14:creationId xmlns:p14="http://schemas.microsoft.com/office/powerpoint/2010/main" val="305619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653856" y="2136565"/>
            <a:ext cx="7443216" cy="612594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数据结构与算法的关系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什么是算法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算法的特性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算法的设计要求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算法效率的度量方式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算法时间复杂度和空间复杂度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772546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6.3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时间和空间之间的代价转换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9324FF-2762-6C41-989A-A77E73D679CD}"/>
              </a:ext>
            </a:extLst>
          </p:cNvPr>
          <p:cNvSpPr txBox="1"/>
          <p:nvPr/>
        </p:nvSpPr>
        <p:spPr>
          <a:xfrm>
            <a:off x="1828800" y="3040912"/>
            <a:ext cx="71876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时间换空间：存储有限的机器上，只能靠“慢慢”执行来弥补存储空间的不足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空间换时间：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的思想，多存历史数据，在之后的处理中直接拿来用</a:t>
            </a:r>
          </a:p>
        </p:txBody>
      </p:sp>
    </p:spTree>
    <p:extLst>
      <p:ext uri="{BB962C8B-B14F-4D97-AF65-F5344CB8AC3E}">
        <p14:creationId xmlns:p14="http://schemas.microsoft.com/office/powerpoint/2010/main" val="2238703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12861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数据结构与算法的关系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2791206" y="2449835"/>
            <a:ext cx="66095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数据结构 是 容器，它是一个碗，一个盆。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算法的最终目的是处理数据，但数据不能单独存在，它需要“装在”数据结构这个容器。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例子： 从小到大对一堆数字排序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97921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什么是算法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497525" y="3167390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算法是求解特定问题的具体步骤的描述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CDE6D4-CD62-F54D-8387-CC8450155ED7}"/>
              </a:ext>
            </a:extLst>
          </p:cNvPr>
          <p:cNvSpPr txBox="1"/>
          <p:nvPr/>
        </p:nvSpPr>
        <p:spPr>
          <a:xfrm>
            <a:off x="427483" y="2210721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57B80C-F7DA-E54C-A1CE-536C59DB36E7}"/>
              </a:ext>
            </a:extLst>
          </p:cNvPr>
          <p:cNvSpPr txBox="1"/>
          <p:nvPr/>
        </p:nvSpPr>
        <p:spPr>
          <a:xfrm>
            <a:off x="427483" y="4104604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433AD2-A4D3-6446-9E74-D784C1E73FCD}"/>
              </a:ext>
            </a:extLst>
          </p:cNvPr>
          <p:cNvSpPr txBox="1"/>
          <p:nvPr/>
        </p:nvSpPr>
        <p:spPr>
          <a:xfrm>
            <a:off x="1497525" y="5041818"/>
            <a:ext cx="660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从滨江校区到临安校区，走什么路线时间最短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823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11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2469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算法的特性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D53784-BFCD-254F-B2DF-946E3F080433}"/>
              </a:ext>
            </a:extLst>
          </p:cNvPr>
          <p:cNvSpPr txBox="1"/>
          <p:nvPr/>
        </p:nvSpPr>
        <p:spPr>
          <a:xfrm>
            <a:off x="1412464" y="2339163"/>
            <a:ext cx="10262085" cy="3894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个或者多个输入。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个或者多个输出。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有穷性：有限步骤后结束，不会出现无限循环。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确定性：每一步都是确定的，不会出现二义性。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可行性：可以在现实中计算机中实现，给你一台笔记本，你不能设计一个银河计算机才能运行的算法。</a:t>
            </a:r>
          </a:p>
        </p:txBody>
      </p:sp>
    </p:spTree>
    <p:extLst>
      <p:ext uri="{BB962C8B-B14F-4D97-AF65-F5344CB8AC3E}">
        <p14:creationId xmlns:p14="http://schemas.microsoft.com/office/powerpoint/2010/main" val="241050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412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算法的设计要求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3749626" y="2706606"/>
            <a:ext cx="5713476" cy="195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首先它要是正确的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其次它要可读性强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还要具备健壮性（</a:t>
            </a:r>
            <a:r>
              <a:rPr kumimoji="1" lang="en-US" altLang="zh-CN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robust</a:t>
            </a:r>
            <a:r>
              <a:rPr kumimoji="1" lang="zh-CN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73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12860"/>
            <a:ext cx="8083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算法效率的度量方式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3262530" y="3054391"/>
            <a:ext cx="6609588" cy="260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0.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影响算法实际运行时间的因素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事后统计方法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事前估算方法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1328432" y="754707"/>
            <a:ext cx="9535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影响算法实际运行时间的因素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902155" y="2097463"/>
            <a:ext cx="6609588" cy="260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算法采用的策略方法，即算法本身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编译产生的代码质量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问题的输入规模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机器执行指令的速度</a:t>
            </a:r>
          </a:p>
        </p:txBody>
      </p:sp>
      <p:sp>
        <p:nvSpPr>
          <p:cNvPr id="10" name="左箭头 9">
            <a:extLst>
              <a:ext uri="{FF2B5EF4-FFF2-40B4-BE49-F238E27FC236}">
                <a16:creationId xmlns:a16="http://schemas.microsoft.com/office/drawing/2014/main" id="{BF7B1FB7-59E2-6741-89E0-6E77C3F6E191}"/>
              </a:ext>
            </a:extLst>
          </p:cNvPr>
          <p:cNvSpPr/>
          <p:nvPr/>
        </p:nvSpPr>
        <p:spPr>
          <a:xfrm>
            <a:off x="7315200" y="3011489"/>
            <a:ext cx="829340" cy="3030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左箭头 11">
            <a:extLst>
              <a:ext uri="{FF2B5EF4-FFF2-40B4-BE49-F238E27FC236}">
                <a16:creationId xmlns:a16="http://schemas.microsoft.com/office/drawing/2014/main" id="{2B98FF84-F7D2-8340-B840-ED51CC53F762}"/>
              </a:ext>
            </a:extLst>
          </p:cNvPr>
          <p:cNvSpPr/>
          <p:nvPr/>
        </p:nvSpPr>
        <p:spPr>
          <a:xfrm>
            <a:off x="7315200" y="4275176"/>
            <a:ext cx="829340" cy="3030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B5C7CE-6F1C-754F-8D17-72CEE0E73947}"/>
              </a:ext>
            </a:extLst>
          </p:cNvPr>
          <p:cNvSpPr txBox="1"/>
          <p:nvPr/>
        </p:nvSpPr>
        <p:spPr>
          <a:xfrm>
            <a:off x="8378455" y="2876463"/>
            <a:ext cx="3035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软件影响</a:t>
            </a:r>
            <a:r>
              <a:rPr kumimoji="1" lang="en-US" altLang="zh-CN" sz="2800" dirty="0"/>
              <a:t>(</a:t>
            </a:r>
            <a:r>
              <a:rPr kumimoji="1" lang="zh-CN" altLang="en-US" sz="2800" dirty="0"/>
              <a:t>外界）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55EEA3-5476-864F-8228-FAB244577F4F}"/>
              </a:ext>
            </a:extLst>
          </p:cNvPr>
          <p:cNvSpPr txBox="1"/>
          <p:nvPr/>
        </p:nvSpPr>
        <p:spPr>
          <a:xfrm>
            <a:off x="8399720" y="4275176"/>
            <a:ext cx="2636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硬件影响</a:t>
            </a:r>
            <a:r>
              <a:rPr kumimoji="1" lang="en-US" altLang="zh-CN" sz="2800" dirty="0"/>
              <a:t>(</a:t>
            </a:r>
            <a:r>
              <a:rPr kumimoji="1" lang="zh-CN" altLang="en-US" sz="2800" dirty="0"/>
              <a:t>外界）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DE62623-F3E6-3C4E-883B-CCF2C26EFDAE}"/>
              </a:ext>
            </a:extLst>
          </p:cNvPr>
          <p:cNvSpPr txBox="1"/>
          <p:nvPr/>
        </p:nvSpPr>
        <p:spPr>
          <a:xfrm>
            <a:off x="2964233" y="5474080"/>
            <a:ext cx="6609587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和</a:t>
            </a:r>
            <a:r>
              <a:rPr kumimoji="1" lang="en-US" altLang="zh-CN" sz="2800" dirty="0"/>
              <a:t>3</a:t>
            </a:r>
            <a:r>
              <a:rPr kumimoji="1" lang="zh-CN" altLang="en-US" sz="2800" dirty="0"/>
              <a:t>是算法设计者可控的，我们在讨论算法优劣的时候，主要针对这两方面</a:t>
            </a:r>
          </a:p>
        </p:txBody>
      </p:sp>
    </p:spTree>
    <p:extLst>
      <p:ext uri="{BB962C8B-B14F-4D97-AF65-F5344CB8AC3E}">
        <p14:creationId xmlns:p14="http://schemas.microsoft.com/office/powerpoint/2010/main" val="309049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36197</TotalTime>
  <Words>1475</Words>
  <Application>Microsoft Macintosh PowerPoint</Application>
  <PresentationFormat>宽屏</PresentationFormat>
  <Paragraphs>162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微软雅黑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173</cp:revision>
  <dcterms:created xsi:type="dcterms:W3CDTF">2019-09-24T01:18:33Z</dcterms:created>
  <dcterms:modified xsi:type="dcterms:W3CDTF">2020-03-05T02:10:09Z</dcterms:modified>
</cp:coreProperties>
</file>