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8" r:id="rId2"/>
    <p:sldId id="266" r:id="rId3"/>
    <p:sldId id="259" r:id="rId4"/>
    <p:sldId id="289" r:id="rId5"/>
    <p:sldId id="280" r:id="rId6"/>
    <p:sldId id="290" r:id="rId7"/>
    <p:sldId id="291" r:id="rId8"/>
    <p:sldId id="292" r:id="rId9"/>
    <p:sldId id="293" r:id="rId10"/>
    <p:sldId id="294" r:id="rId11"/>
    <p:sldId id="295" r:id="rId12"/>
    <p:sldId id="285" r:id="rId13"/>
    <p:sldId id="297" r:id="rId14"/>
    <p:sldId id="296" r:id="rId15"/>
    <p:sldId id="282" r:id="rId16"/>
    <p:sldId id="286" r:id="rId17"/>
    <p:sldId id="307" r:id="rId18"/>
    <p:sldId id="298" r:id="rId19"/>
    <p:sldId id="300" r:id="rId20"/>
    <p:sldId id="283" r:id="rId21"/>
    <p:sldId id="308" r:id="rId22"/>
    <p:sldId id="303" r:id="rId23"/>
    <p:sldId id="304" r:id="rId24"/>
    <p:sldId id="287" r:id="rId25"/>
    <p:sldId id="305" r:id="rId26"/>
    <p:sldId id="306" r:id="rId27"/>
    <p:sldId id="301" r:id="rId28"/>
    <p:sldId id="279" r:id="rId29"/>
    <p:sldId id="30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9"/>
            <p14:sldId id="280"/>
            <p14:sldId id="290"/>
            <p14:sldId id="291"/>
            <p14:sldId id="292"/>
            <p14:sldId id="293"/>
            <p14:sldId id="294"/>
            <p14:sldId id="295"/>
            <p14:sldId id="285"/>
            <p14:sldId id="297"/>
            <p14:sldId id="296"/>
            <p14:sldId id="282"/>
            <p14:sldId id="286"/>
            <p14:sldId id="307"/>
            <p14:sldId id="298"/>
            <p14:sldId id="300"/>
            <p14:sldId id="283"/>
            <p14:sldId id="308"/>
            <p14:sldId id="303"/>
            <p14:sldId id="304"/>
            <p14:sldId id="287"/>
            <p14:sldId id="305"/>
            <p14:sldId id="306"/>
            <p14:sldId id="301"/>
            <p14:sldId id="27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749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491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以我之前转车常坐的 杭州市</a:t>
            </a:r>
            <a:r>
              <a:rPr kumimoji="1" lang="en-US" altLang="zh-CN" dirty="0"/>
              <a:t>56</a:t>
            </a:r>
            <a:r>
              <a:rPr kumimoji="1" lang="zh-CN" altLang="en-US" dirty="0"/>
              <a:t>路公交车为例子。</a:t>
            </a:r>
            <a:endParaRPr kumimoji="1" lang="en-US" altLang="zh-CN" dirty="0"/>
          </a:p>
          <a:p>
            <a:r>
              <a:rPr kumimoji="1" lang="zh-CN" altLang="en-US" dirty="0"/>
              <a:t>景芳小区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景芳小区 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，把每个车站当做一个节点，公交车的路线就是一个单循环链表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415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327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562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524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55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按照 </a:t>
            </a:r>
            <a:r>
              <a:rPr kumimoji="1" lang="en-US" altLang="zh-CN" dirty="0"/>
              <a:t>1.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29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77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93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612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114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15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21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97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第三节课 线性表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2F63DA0A-349A-3C4A-A70F-490816205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 插入操作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DB434D-8AE9-BB42-9DE8-D490E8649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061" y="1753771"/>
            <a:ext cx="8083296" cy="482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 删除操作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080A51-44AC-0342-A487-846674312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253" y="1774501"/>
            <a:ext cx="7681728" cy="44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5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顺序存储优缺点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1519331" y="2092087"/>
            <a:ext cx="10700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1519331" y="3981084"/>
            <a:ext cx="10700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07CB44-3DD5-CE42-AA06-90CBF04B4A95}"/>
              </a:ext>
            </a:extLst>
          </p:cNvPr>
          <p:cNvSpPr txBox="1"/>
          <p:nvPr/>
        </p:nvSpPr>
        <p:spPr>
          <a:xfrm>
            <a:off x="2054352" y="2806995"/>
            <a:ext cx="896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O(1)</a:t>
            </a:r>
            <a:r>
              <a:rPr kumimoji="1" lang="zh-CN" altLang="en-US" sz="2800" dirty="0"/>
              <a:t>的时间复杂度 进行读 </a:t>
            </a:r>
            <a:r>
              <a:rPr kumimoji="1" lang="en-US" altLang="zh-CN" sz="2800" dirty="0"/>
              <a:t>(Retrieve)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16935-E073-5749-8DBE-C1E220D1B324}"/>
              </a:ext>
            </a:extLst>
          </p:cNvPr>
          <p:cNvSpPr/>
          <p:nvPr/>
        </p:nvSpPr>
        <p:spPr>
          <a:xfrm>
            <a:off x="2049480" y="5092963"/>
            <a:ext cx="8004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/>
              <a:t>O(N)</a:t>
            </a:r>
            <a:r>
              <a:rPr kumimoji="1" lang="zh-CN" altLang="en-US" sz="2800" dirty="0"/>
              <a:t>的时间复杂度 进行插入</a:t>
            </a:r>
            <a:r>
              <a:rPr kumimoji="1" lang="en-US" altLang="zh-CN" sz="2800" dirty="0"/>
              <a:t>(insert)</a:t>
            </a:r>
            <a:r>
              <a:rPr kumimoji="1" lang="zh-CN" altLang="en-US" sz="2800" dirty="0"/>
              <a:t> 和删除</a:t>
            </a:r>
            <a:r>
              <a:rPr kumimoji="1" lang="en-US" altLang="zh-CN" sz="2800" dirty="0"/>
              <a:t>(delete)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FD16935-E073-5749-8DBE-C1E220D1B324}"/>
              </a:ext>
            </a:extLst>
          </p:cNvPr>
          <p:cNvSpPr/>
          <p:nvPr/>
        </p:nvSpPr>
        <p:spPr>
          <a:xfrm>
            <a:off x="1305202" y="2646363"/>
            <a:ext cx="103693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顺序存储 的插入和删除 需要较多的操作，在现实生活中，对于一个系统，插入和删除等是比较频繁的操作，当数据规模比较大的时候，每一次操作都是比较耗时的。 那是否还有其他的存储方式，可以避免这些呢？</a:t>
            </a:r>
            <a:endParaRPr kumimoji="1"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02FBF0-ED35-434C-AB6B-1C505C01F984}"/>
              </a:ext>
            </a:extLst>
          </p:cNvPr>
          <p:cNvSpPr txBox="1"/>
          <p:nvPr/>
        </p:nvSpPr>
        <p:spPr>
          <a:xfrm>
            <a:off x="1956723" y="782637"/>
            <a:ext cx="723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/>
              <a:t>顺序存储还能改进吗？</a:t>
            </a:r>
          </a:p>
        </p:txBody>
      </p:sp>
    </p:spTree>
    <p:extLst>
      <p:ext uri="{BB962C8B-B14F-4D97-AF65-F5344CB8AC3E}">
        <p14:creationId xmlns:p14="http://schemas.microsoft.com/office/powerpoint/2010/main" val="16905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线性表的链式存储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BB8FE5-2857-434F-94DB-7B3C15F12D0F}"/>
              </a:ext>
            </a:extLst>
          </p:cNvPr>
          <p:cNvSpPr/>
          <p:nvPr/>
        </p:nvSpPr>
        <p:spPr>
          <a:xfrm>
            <a:off x="1610041" y="5082363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5AF50B-5A37-234D-9A55-AAB336067A5A}"/>
              </a:ext>
            </a:extLst>
          </p:cNvPr>
          <p:cNvSpPr/>
          <p:nvPr/>
        </p:nvSpPr>
        <p:spPr>
          <a:xfrm>
            <a:off x="3803892" y="5082363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4BD1C2-5C7A-C246-BD31-DFAAD15F3D47}"/>
              </a:ext>
            </a:extLst>
          </p:cNvPr>
          <p:cNvSpPr/>
          <p:nvPr/>
        </p:nvSpPr>
        <p:spPr>
          <a:xfrm>
            <a:off x="5997743" y="5064642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BC0717-7EEF-4245-8B19-A8C99C9ECABA}"/>
              </a:ext>
            </a:extLst>
          </p:cNvPr>
          <p:cNvSpPr/>
          <p:nvPr/>
        </p:nvSpPr>
        <p:spPr>
          <a:xfrm>
            <a:off x="8191594" y="5043377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158D98F-843A-C342-A7FC-5404A7F8D789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2828260" y="5507665"/>
            <a:ext cx="975632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9CBDD7A-62FF-574B-83B2-952DD51196C1}"/>
              </a:ext>
            </a:extLst>
          </p:cNvPr>
          <p:cNvCxnSpPr/>
          <p:nvPr/>
        </p:nvCxnSpPr>
        <p:spPr>
          <a:xfrm>
            <a:off x="7215962" y="5450958"/>
            <a:ext cx="975632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423350F-D2F4-EB46-A1E7-1CFC4895E643}"/>
              </a:ext>
            </a:extLst>
          </p:cNvPr>
          <p:cNvCxnSpPr/>
          <p:nvPr/>
        </p:nvCxnSpPr>
        <p:spPr>
          <a:xfrm>
            <a:off x="5022111" y="5468679"/>
            <a:ext cx="975632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5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3150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个节点构成链表，（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n-1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每个节点只有一个指针域。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3DD0C3-4033-7D48-8D97-921422D17B60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C1C6E3-8436-BA4F-BCB5-3C074F8F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" y="3817679"/>
            <a:ext cx="12185037" cy="304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3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创建操作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3618614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4384158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6374222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7139766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9193619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9959163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3359889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39AD786-D86C-8143-ACF2-3950322752B9}"/>
              </a:ext>
            </a:extLst>
          </p:cNvPr>
          <p:cNvSpPr/>
          <p:nvPr/>
        </p:nvSpPr>
        <p:spPr>
          <a:xfrm>
            <a:off x="4766930" y="33598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1817F6D-D398-504F-B06A-CE63E3BE73C2}"/>
              </a:ext>
            </a:extLst>
          </p:cNvPr>
          <p:cNvSpPr/>
          <p:nvPr/>
        </p:nvSpPr>
        <p:spPr>
          <a:xfrm>
            <a:off x="7625322" y="33598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读取操作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3618614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4384158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6374222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7139766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9193619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9959163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4210489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39AD786-D86C-8143-ACF2-3950322752B9}"/>
              </a:ext>
            </a:extLst>
          </p:cNvPr>
          <p:cNvSpPr/>
          <p:nvPr/>
        </p:nvSpPr>
        <p:spPr>
          <a:xfrm>
            <a:off x="4766930" y="42104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1817F6D-D398-504F-B06A-CE63E3BE73C2}"/>
              </a:ext>
            </a:extLst>
          </p:cNvPr>
          <p:cNvSpPr/>
          <p:nvPr/>
        </p:nvSpPr>
        <p:spPr>
          <a:xfrm>
            <a:off x="7625322" y="42104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E18AD3-9F3B-6A41-9C62-0B2928AB75A4}"/>
              </a:ext>
            </a:extLst>
          </p:cNvPr>
          <p:cNvSpPr/>
          <p:nvPr/>
        </p:nvSpPr>
        <p:spPr>
          <a:xfrm>
            <a:off x="1190847" y="1701209"/>
            <a:ext cx="2667887" cy="4678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目标：位置为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的节点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68748B42-BE03-BD4C-AC07-F4994D3A58F1}"/>
              </a:ext>
            </a:extLst>
          </p:cNvPr>
          <p:cNvSpPr/>
          <p:nvPr/>
        </p:nvSpPr>
        <p:spPr>
          <a:xfrm>
            <a:off x="1190847" y="2658139"/>
            <a:ext cx="51036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1C1DC069-0B9F-D34A-BC80-922BACF12990}"/>
              </a:ext>
            </a:extLst>
          </p:cNvPr>
          <p:cNvSpPr/>
          <p:nvPr/>
        </p:nvSpPr>
        <p:spPr>
          <a:xfrm>
            <a:off x="4105940" y="2673198"/>
            <a:ext cx="51036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49056334-1589-7146-AC29-9A8ACAE56D07}"/>
              </a:ext>
            </a:extLst>
          </p:cNvPr>
          <p:cNvSpPr/>
          <p:nvPr/>
        </p:nvSpPr>
        <p:spPr>
          <a:xfrm>
            <a:off x="6891673" y="2673198"/>
            <a:ext cx="51036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4" name="图形 23" descr="赞">
            <a:extLst>
              <a:ext uri="{FF2B5EF4-FFF2-40B4-BE49-F238E27FC236}">
                <a16:creationId xmlns:a16="http://schemas.microsoft.com/office/drawing/2014/main" id="{DAE940D5-8033-DB44-AA90-AA8CD3B14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2566" y="17583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1" grpId="0" animBg="1"/>
      <p:bldP spid="21" grpId="1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 插入操作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4961864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5727408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9193619" y="2682064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9959163" y="2682064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2742492" y="4890976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1.5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3508036" y="4890976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3359889"/>
            <a:ext cx="3059517" cy="2179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BE1CC8EC-76CC-E34A-9085-58905EE9AFE2}"/>
              </a:ext>
            </a:extLst>
          </p:cNvPr>
          <p:cNvSpPr/>
          <p:nvPr/>
        </p:nvSpPr>
        <p:spPr>
          <a:xfrm>
            <a:off x="6216507" y="3300772"/>
            <a:ext cx="3059517" cy="2179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40DAFC9-E9D8-1547-BBA1-A9882BD153FE}"/>
              </a:ext>
            </a:extLst>
          </p:cNvPr>
          <p:cNvCxnSpPr>
            <a:cxnSpLocks/>
          </p:cNvCxnSpPr>
          <p:nvPr/>
        </p:nvCxnSpPr>
        <p:spPr>
          <a:xfrm>
            <a:off x="1467293" y="4274288"/>
            <a:ext cx="1275199" cy="1403497"/>
          </a:xfrm>
          <a:prstGeom prst="straightConnector1">
            <a:avLst/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6D38447-3770-6F47-8BCE-7896F92502C2}"/>
              </a:ext>
            </a:extLst>
          </p:cNvPr>
          <p:cNvCxnSpPr>
            <a:stCxn id="13" idx="3"/>
          </p:cNvCxnSpPr>
          <p:nvPr/>
        </p:nvCxnSpPr>
        <p:spPr>
          <a:xfrm flipV="1">
            <a:off x="4273580" y="4274288"/>
            <a:ext cx="1199001" cy="14034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箭头 22">
            <a:extLst>
              <a:ext uri="{FF2B5EF4-FFF2-40B4-BE49-F238E27FC236}">
                <a16:creationId xmlns:a16="http://schemas.microsoft.com/office/drawing/2014/main" id="{8423540B-F94F-8045-9D37-582E34C92E76}"/>
              </a:ext>
            </a:extLst>
          </p:cNvPr>
          <p:cNvSpPr/>
          <p:nvPr/>
        </p:nvSpPr>
        <p:spPr>
          <a:xfrm>
            <a:off x="4961864" y="5507665"/>
            <a:ext cx="1134136" cy="552893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FA27313-1AFC-E844-B0EB-42CFA8B3EDC6}"/>
              </a:ext>
            </a:extLst>
          </p:cNvPr>
          <p:cNvSpPr/>
          <p:nvPr/>
        </p:nvSpPr>
        <p:spPr>
          <a:xfrm>
            <a:off x="6238125" y="5311859"/>
            <a:ext cx="2140331" cy="9347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要插入的节点</a:t>
            </a:r>
          </a:p>
        </p:txBody>
      </p:sp>
    </p:spTree>
    <p:extLst>
      <p:ext uri="{BB962C8B-B14F-4D97-AF65-F5344CB8AC3E}">
        <p14:creationId xmlns:p14="http://schemas.microsoft.com/office/powerpoint/2010/main" val="289381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3618614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4384158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6374222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7139766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9193619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9959163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4593264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39AD786-D86C-8143-ACF2-3950322752B9}"/>
              </a:ext>
            </a:extLst>
          </p:cNvPr>
          <p:cNvSpPr/>
          <p:nvPr/>
        </p:nvSpPr>
        <p:spPr>
          <a:xfrm>
            <a:off x="4766930" y="4593263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1817F6D-D398-504F-B06A-CE63E3BE73C2}"/>
              </a:ext>
            </a:extLst>
          </p:cNvPr>
          <p:cNvSpPr/>
          <p:nvPr/>
        </p:nvSpPr>
        <p:spPr>
          <a:xfrm>
            <a:off x="7625322" y="4593263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F9A410C3-375D-894F-B7DA-FEDE78EDEDD1}"/>
              </a:ext>
            </a:extLst>
          </p:cNvPr>
          <p:cNvSpPr/>
          <p:nvPr/>
        </p:nvSpPr>
        <p:spPr>
          <a:xfrm>
            <a:off x="1999812" y="4949452"/>
            <a:ext cx="4757182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C6EC5847-D8B4-7B4F-B83A-8B616E4E5355}"/>
              </a:ext>
            </a:extLst>
          </p:cNvPr>
          <p:cNvSpPr/>
          <p:nvPr/>
        </p:nvSpPr>
        <p:spPr>
          <a:xfrm>
            <a:off x="4104168" y="3103048"/>
            <a:ext cx="556437" cy="8309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F0E25E-E0A2-AF48-BEC3-83EDE022FD1C}"/>
              </a:ext>
            </a:extLst>
          </p:cNvPr>
          <p:cNvSpPr/>
          <p:nvPr/>
        </p:nvSpPr>
        <p:spPr>
          <a:xfrm>
            <a:off x="3302737" y="2338650"/>
            <a:ext cx="2162842" cy="68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要删除的节点</a:t>
            </a:r>
          </a:p>
        </p:txBody>
      </p:sp>
    </p:spTree>
    <p:extLst>
      <p:ext uri="{BB962C8B-B14F-4D97-AF65-F5344CB8AC3E}">
        <p14:creationId xmlns:p14="http://schemas.microsoft.com/office/powerpoint/2010/main" val="18434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2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线性表的定义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线性表的顺序存储结构及操作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crid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线性表的链式存储结构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单链表及操作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crid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单链表与顺序存储结构的优缺点比较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循环链表和双向链表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74045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顺序存储和单链表存储比较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45948EA-3F94-2A43-AF7C-4821A9760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93829"/>
              </p:ext>
            </p:extLst>
          </p:nvPr>
        </p:nvGraphicFramePr>
        <p:xfrm>
          <a:off x="1041991" y="1807535"/>
          <a:ext cx="9875950" cy="493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90">
                  <a:extLst>
                    <a:ext uri="{9D8B030D-6E8A-4147-A177-3AD203B41FA5}">
                      <a16:colId xmlns:a16="http://schemas.microsoft.com/office/drawing/2014/main" val="3408261618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3485136100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3306738755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962819063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3961773578"/>
                    </a:ext>
                  </a:extLst>
                </a:gridCol>
              </a:tblGrid>
              <a:tr h="1457936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创建</a:t>
                      </a:r>
                      <a:r>
                        <a:rPr lang="en-US" altLang="zh-CN" sz="2400" dirty="0"/>
                        <a:t>(create)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读取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Retrieve)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插入</a:t>
                      </a:r>
                      <a:r>
                        <a:rPr lang="en-US" altLang="zh-CN" sz="2400" dirty="0"/>
                        <a:t>(insert)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删除</a:t>
                      </a:r>
                      <a:r>
                        <a:rPr lang="en-US" altLang="zh-CN" sz="2400" dirty="0"/>
                        <a:t>(delete)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623601"/>
                  </a:ext>
                </a:extLst>
              </a:tr>
              <a:tr h="145793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顺序存储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连续空间，需要预分配，容易浪费</a:t>
                      </a:r>
                      <a:endParaRPr lang="en-US" altLang="zh-CN" sz="2400" dirty="0"/>
                    </a:p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O(1)</a:t>
                      </a:r>
                      <a:r>
                        <a:rPr lang="zh-CN" altLang="en-US" sz="2400" dirty="0"/>
                        <a:t> 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O(n)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O(n)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67365"/>
                  </a:ext>
                </a:extLst>
              </a:tr>
              <a:tr h="145793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单链表存储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离散空间，节省空间，但为了指针，也多占了一些空间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O(n)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O(1)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O(1)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4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342676"/>
            <a:ext cx="8293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将单链表中终端节点的指针由空指针改为指向头节点，就使得整个单链表形成一个环，这种头尾相连的单链表叫循环表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23FC6-36C0-4F4D-8BB1-12C00A35DD0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6DA506-CF90-B74E-ACA9-A93AE40E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53" y="4752015"/>
            <a:ext cx="7835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8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623FC6-36C0-4F4D-8BB1-12C00A35DD0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59567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985399-E707-A44F-9EFF-2193AE6800E9}"/>
              </a:ext>
            </a:extLst>
          </p:cNvPr>
          <p:cNvSpPr txBox="1"/>
          <p:nvPr/>
        </p:nvSpPr>
        <p:spPr>
          <a:xfrm>
            <a:off x="3430500" y="1843950"/>
            <a:ext cx="79106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如何创建 循环链表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插入一个元素到指定两个元素之间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查找一个元素是否存在</a:t>
            </a:r>
          </a:p>
        </p:txBody>
      </p:sp>
      <p:pic>
        <p:nvPicPr>
          <p:cNvPr id="7" name="图形 6" descr="有想法的人">
            <a:extLst>
              <a:ext uri="{FF2B5EF4-FFF2-40B4-BE49-F238E27FC236}">
                <a16:creationId xmlns:a16="http://schemas.microsoft.com/office/drawing/2014/main" id="{11DDFAA7-18BA-DA4C-8843-488006709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877" y="2715234"/>
            <a:ext cx="1983763" cy="19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02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双向链表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58140"/>
            <a:ext cx="907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单向链表的每个节点中，再设置一个指向前驱的指针域。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F992E7-20A0-BC4F-B2F8-8D22BC4F1C79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82953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586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双向链表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3257827" y="2452228"/>
            <a:ext cx="9070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如何创建 双向链表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插入一个元素到指定两个元素之间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删除 一个指定的元素。</a:t>
            </a:r>
            <a:endParaRPr kumimoji="1" lang="en-US" altLang="zh-CN" sz="4000" dirty="0"/>
          </a:p>
        </p:txBody>
      </p:sp>
      <p:pic>
        <p:nvPicPr>
          <p:cNvPr id="6" name="图形 5" descr="有想法的人">
            <a:extLst>
              <a:ext uri="{FF2B5EF4-FFF2-40B4-BE49-F238E27FC236}">
                <a16:creationId xmlns:a16="http://schemas.microsoft.com/office/drawing/2014/main" id="{A1436C32-B8D6-704D-9346-F2AFBB82A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877" y="2715234"/>
            <a:ext cx="1983763" cy="19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97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如何选择 合适的结构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342676"/>
            <a:ext cx="8293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u="sng" dirty="0">
                <a:solidFill>
                  <a:schemeClr val="accent5"/>
                </a:solidFill>
              </a:rPr>
              <a:t>当 插入和删除操作较少，查找较多，选择 顺序结构</a:t>
            </a:r>
            <a:endParaRPr kumimoji="1" lang="en-US" altLang="zh-CN" sz="2800" b="1" u="sng" dirty="0">
              <a:solidFill>
                <a:schemeClr val="accent5"/>
              </a:solidFill>
            </a:endParaRPr>
          </a:p>
          <a:p>
            <a:r>
              <a:rPr kumimoji="1" lang="zh-CN" altLang="en-US" sz="2800" b="1" u="sng" dirty="0">
                <a:solidFill>
                  <a:schemeClr val="accent5"/>
                </a:solidFill>
              </a:rPr>
              <a:t>；反之，用链式结构。</a:t>
            </a:r>
            <a:endParaRPr kumimoji="1" lang="en-US" altLang="zh-CN" sz="2800" b="1" u="sng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在游戏中，用户注册的个人信息，一般除了一次插入后，就是查找操作多，因此可以采用顺序结构。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玩家的装备是动态变化的，会增加，会减少，因此采用链式结构比较好</a:t>
            </a:r>
          </a:p>
        </p:txBody>
      </p:sp>
      <p:pic>
        <p:nvPicPr>
          <p:cNvPr id="8" name="图形 7" descr="条形图">
            <a:extLst>
              <a:ext uri="{FF2B5EF4-FFF2-40B4-BE49-F238E27FC236}">
                <a16:creationId xmlns:a16="http://schemas.microsoft.com/office/drawing/2014/main" id="{2C929C04-90A9-DF43-9DD0-DF626C6C8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9153" y="6766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82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0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什么是线性表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39920" y="2601758"/>
            <a:ext cx="101070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若将线性表表示为：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n-1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对于范围内的元素，</a:t>
            </a:r>
            <a:r>
              <a:rPr kumimoji="1" lang="en-US" altLang="zh-CN" sz="28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k+1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的直接前驱元素，而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k+1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8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的直接后继元素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当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1≤i≤n-1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有且仅有一个直接后继元素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当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2≤i≤n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有且仅有一个直接前驱元素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2C6E73-25FA-F949-A78A-0B823D708AA2}"/>
              </a:ext>
            </a:extLst>
          </p:cNvPr>
          <p:cNvSpPr txBox="1"/>
          <p:nvPr/>
        </p:nvSpPr>
        <p:spPr>
          <a:xfrm>
            <a:off x="540000" y="5969384"/>
            <a:ext cx="1100695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判断依据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有限序列；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元素前后唯一的关系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哪些是线性表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39920" y="2601758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学校行政架构： 院长，副院长，二级学院院长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6A39A0-265B-1F43-93A7-518AF96DC4D9}"/>
              </a:ext>
            </a:extLst>
          </p:cNvPr>
          <p:cNvSpPr txBox="1"/>
          <p:nvPr/>
        </p:nvSpPr>
        <p:spPr>
          <a:xfrm>
            <a:off x="1439919" y="3646968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按学号顺序记录每个同学期末成绩的一张表格中，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15F015-2EEE-924F-9A58-99E3CFD22F14}"/>
              </a:ext>
            </a:extLst>
          </p:cNvPr>
          <p:cNvSpPr txBox="1"/>
          <p:nvPr/>
        </p:nvSpPr>
        <p:spPr>
          <a:xfrm>
            <a:off x="1439918" y="4692178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我们班同学之间的友谊关系</a:t>
            </a:r>
          </a:p>
        </p:txBody>
      </p:sp>
      <p:pic>
        <p:nvPicPr>
          <p:cNvPr id="4" name="图形 3" descr="复选标记">
            <a:extLst>
              <a:ext uri="{FF2B5EF4-FFF2-40B4-BE49-F238E27FC236}">
                <a16:creationId xmlns:a16="http://schemas.microsoft.com/office/drawing/2014/main" id="{353ED5E4-A4A9-B246-BB6A-E8AADAC26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4688" y="3532238"/>
            <a:ext cx="647393" cy="647393"/>
          </a:xfrm>
          <a:prstGeom prst="rect">
            <a:avLst/>
          </a:prstGeom>
        </p:spPr>
      </p:pic>
      <p:pic>
        <p:nvPicPr>
          <p:cNvPr id="12" name="图形 11" descr="关闭">
            <a:extLst>
              <a:ext uri="{FF2B5EF4-FFF2-40B4-BE49-F238E27FC236}">
                <a16:creationId xmlns:a16="http://schemas.microsoft.com/office/drawing/2014/main" id="{A01510A8-8542-E44F-951E-E6E9DE2E1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2539" y="2592315"/>
            <a:ext cx="700286" cy="700286"/>
          </a:xfrm>
          <a:prstGeom prst="rect">
            <a:avLst/>
          </a:prstGeom>
        </p:spPr>
      </p:pic>
      <p:pic>
        <p:nvPicPr>
          <p:cNvPr id="13" name="图形 12" descr="关闭">
            <a:extLst>
              <a:ext uri="{FF2B5EF4-FFF2-40B4-BE49-F238E27FC236}">
                <a16:creationId xmlns:a16="http://schemas.microsoft.com/office/drawing/2014/main" id="{103754DC-3BF4-D34E-B687-356B487F0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1795" y="4612995"/>
            <a:ext cx="700286" cy="7002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AF9BB7-AB2B-1A4F-88B3-C52700D13CD0}"/>
              </a:ext>
            </a:extLst>
          </p:cNvPr>
          <p:cNvSpPr txBox="1"/>
          <p:nvPr/>
        </p:nvSpPr>
        <p:spPr>
          <a:xfrm>
            <a:off x="1439917" y="5609613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白羊座，金牛座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水瓶座，双鱼座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个星座排列</a:t>
            </a:r>
          </a:p>
        </p:txBody>
      </p:sp>
      <p:pic>
        <p:nvPicPr>
          <p:cNvPr id="16" name="图形 15" descr="复选标记">
            <a:extLst>
              <a:ext uri="{FF2B5EF4-FFF2-40B4-BE49-F238E27FC236}">
                <a16:creationId xmlns:a16="http://schemas.microsoft.com/office/drawing/2014/main" id="{92A10229-9F98-454F-B78F-513C8BB86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7648" y="5619056"/>
            <a:ext cx="647393" cy="64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线性表的顺序存储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顺序存储关键属性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53E2BE-7946-C140-B4C8-F29469B1EB20}"/>
              </a:ext>
            </a:extLst>
          </p:cNvPr>
          <p:cNvSpPr txBox="1"/>
          <p:nvPr/>
        </p:nvSpPr>
        <p:spPr>
          <a:xfrm>
            <a:off x="1486640" y="2951946"/>
            <a:ext cx="6343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起始地址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元素个数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8435E4-C235-2045-A23A-4319C07EB8D3}"/>
              </a:ext>
            </a:extLst>
          </p:cNvPr>
          <p:cNvSpPr txBox="1"/>
          <p:nvPr/>
        </p:nvSpPr>
        <p:spPr>
          <a:xfrm>
            <a:off x="650854" y="1762049"/>
            <a:ext cx="1671573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关键属性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4CB00D-B467-424C-A0AA-A6EDD8F1C683}"/>
              </a:ext>
            </a:extLst>
          </p:cNvPr>
          <p:cNvSpPr/>
          <p:nvPr/>
        </p:nvSpPr>
        <p:spPr>
          <a:xfrm>
            <a:off x="707727" y="4553275"/>
            <a:ext cx="10717618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array[</a:t>
            </a:r>
            <a:r>
              <a:rPr kumimoji="1"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的地址 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首地址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+(i-1)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个元素的大小之和  （其中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0&lt;</a:t>
            </a:r>
            <a:r>
              <a:rPr kumimoji="1"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01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1" y="693795"/>
            <a:ext cx="900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---char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53FC98-1443-BB45-B793-BF141A11B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871" y="1888682"/>
            <a:ext cx="7136257" cy="18047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28201E-C17B-1546-BEC1-CF593A4DA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871" y="4582853"/>
            <a:ext cx="7214515" cy="15491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61C77D-9BC6-BE42-9FC0-EE6C144C63F3}"/>
              </a:ext>
            </a:extLst>
          </p:cNvPr>
          <p:cNvSpPr txBox="1"/>
          <p:nvPr/>
        </p:nvSpPr>
        <p:spPr>
          <a:xfrm>
            <a:off x="540000" y="3960000"/>
            <a:ext cx="107004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96537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93795"/>
            <a:ext cx="8535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---int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61C77D-9BC6-BE42-9FC0-EE6C144C63F3}"/>
              </a:ext>
            </a:extLst>
          </p:cNvPr>
          <p:cNvSpPr txBox="1"/>
          <p:nvPr/>
        </p:nvSpPr>
        <p:spPr>
          <a:xfrm>
            <a:off x="540000" y="3960000"/>
            <a:ext cx="107004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D0C975-1D10-7A40-A455-BA00EE398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059" y="1977656"/>
            <a:ext cx="7208524" cy="19823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E19443-57C0-B542-94F4-01C712BFA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8058" y="4794902"/>
            <a:ext cx="7208523" cy="16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5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5060"/>
            <a:ext cx="9726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---double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61C77D-9BC6-BE42-9FC0-EE6C144C63F3}"/>
              </a:ext>
            </a:extLst>
          </p:cNvPr>
          <p:cNvSpPr txBox="1"/>
          <p:nvPr/>
        </p:nvSpPr>
        <p:spPr>
          <a:xfrm>
            <a:off x="540000" y="3960000"/>
            <a:ext cx="107004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5658F-5DE3-6749-A10F-FBAEAD3B7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900" y="1913860"/>
            <a:ext cx="7298792" cy="18764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9A300D-A254-6344-8670-5568CB9F4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900" y="4650292"/>
            <a:ext cx="7298791" cy="16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925</Words>
  <Application>Microsoft Macintosh PowerPoint</Application>
  <PresentationFormat>宽屏</PresentationFormat>
  <Paragraphs>146</Paragraphs>
  <Slides>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244</cp:revision>
  <dcterms:created xsi:type="dcterms:W3CDTF">2019-09-24T01:18:33Z</dcterms:created>
  <dcterms:modified xsi:type="dcterms:W3CDTF">2020-02-11T01:32:39Z</dcterms:modified>
</cp:coreProperties>
</file>