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266" r:id="rId3"/>
    <p:sldId id="259" r:id="rId4"/>
    <p:sldId id="289" r:id="rId5"/>
    <p:sldId id="280" r:id="rId6"/>
    <p:sldId id="290" r:id="rId7"/>
    <p:sldId id="291" r:id="rId8"/>
    <p:sldId id="292" r:id="rId9"/>
    <p:sldId id="293" r:id="rId10"/>
    <p:sldId id="285" r:id="rId11"/>
    <p:sldId id="294" r:id="rId12"/>
    <p:sldId id="295" r:id="rId13"/>
    <p:sldId id="282" r:id="rId14"/>
    <p:sldId id="283" r:id="rId15"/>
    <p:sldId id="296" r:id="rId16"/>
    <p:sldId id="286" r:id="rId17"/>
    <p:sldId id="297" r:id="rId18"/>
    <p:sldId id="298" r:id="rId19"/>
    <p:sldId id="299" r:id="rId20"/>
    <p:sldId id="300" r:id="rId21"/>
    <p:sldId id="279" r:id="rId22"/>
    <p:sldId id="302" r:id="rId23"/>
    <p:sldId id="304" r:id="rId24"/>
    <p:sldId id="307" r:id="rId25"/>
    <p:sldId id="308" r:id="rId26"/>
    <p:sldId id="301"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2EA202-3C21-D94E-81F8-383C0CB766DB}">
          <p14:sldIdLst>
            <p14:sldId id="258"/>
          </p14:sldIdLst>
        </p14:section>
        <p14:section name="无标题节" id="{7F9DBBA9-7A2A-E140-81C6-6683700F6D2B}">
          <p14:sldIdLst>
            <p14:sldId id="266"/>
            <p14:sldId id="259"/>
            <p14:sldId id="289"/>
            <p14:sldId id="280"/>
            <p14:sldId id="290"/>
            <p14:sldId id="291"/>
            <p14:sldId id="292"/>
            <p14:sldId id="293"/>
            <p14:sldId id="285"/>
            <p14:sldId id="294"/>
            <p14:sldId id="295"/>
            <p14:sldId id="282"/>
            <p14:sldId id="283"/>
            <p14:sldId id="296"/>
            <p14:sldId id="286"/>
            <p14:sldId id="297"/>
            <p14:sldId id="298"/>
            <p14:sldId id="299"/>
            <p14:sldId id="300"/>
            <p14:sldId id="279"/>
            <p14:sldId id="302"/>
            <p14:sldId id="304"/>
            <p14:sldId id="307"/>
            <p14:sldId id="308"/>
            <p14:sldId id="30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1"/>
    <p:restoredTop sz="63029"/>
  </p:normalViewPr>
  <p:slideViewPr>
    <p:cSldViewPr snapToGrid="0" snapToObjects="1">
      <p:cViewPr varScale="1">
        <p:scale>
          <a:sx n="61" d="100"/>
          <a:sy n="61"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546E-20F6-7649-A9A4-4E4A245D3E82}" type="datetimeFigureOut">
              <a:rPr kumimoji="1" lang="zh-CN" altLang="en-US" smtClean="0"/>
              <a:t>2020/2/27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E57A1-C481-6944-857F-EAC8E932B5ED}" type="slidenum">
              <a:rPr kumimoji="1" lang="zh-CN" altLang="en-US" smtClean="0"/>
              <a:t>‹#›</a:t>
            </a:fld>
            <a:endParaRPr kumimoji="1" lang="zh-CN" altLang="en-US"/>
          </a:p>
        </p:txBody>
      </p:sp>
    </p:spTree>
    <p:extLst>
      <p:ext uri="{BB962C8B-B14F-4D97-AF65-F5344CB8AC3E}">
        <p14:creationId xmlns:p14="http://schemas.microsoft.com/office/powerpoint/2010/main" val="3614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4</a:t>
            </a:fld>
            <a:endParaRPr kumimoji="1" lang="zh-CN" altLang="en-US"/>
          </a:p>
        </p:txBody>
      </p:sp>
    </p:spTree>
    <p:extLst>
      <p:ext uri="{BB962C8B-B14F-4D97-AF65-F5344CB8AC3E}">
        <p14:creationId xmlns:p14="http://schemas.microsoft.com/office/powerpoint/2010/main" val="212981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12</a:t>
            </a:fld>
            <a:endParaRPr kumimoji="1" lang="zh-CN" altLang="en-US"/>
          </a:p>
        </p:txBody>
      </p:sp>
    </p:spTree>
    <p:extLst>
      <p:ext uri="{BB962C8B-B14F-4D97-AF65-F5344CB8AC3E}">
        <p14:creationId xmlns:p14="http://schemas.microsoft.com/office/powerpoint/2010/main" val="45039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递归和栈的关系</a:t>
            </a:r>
            <a:endParaRPr kumimoji="1" lang="en-US" altLang="zh-CN" dirty="0"/>
          </a:p>
          <a:p>
            <a:r>
              <a:rPr kumimoji="1" lang="zh-CN" altLang="en-US" dirty="0"/>
              <a:t>举个例子：</a:t>
            </a:r>
          </a:p>
          <a:p>
            <a:endParaRPr kumimoji="1" lang="zh-CN" altLang="en-US" dirty="0"/>
          </a:p>
          <a:p>
            <a:r>
              <a:rPr kumimoji="1" lang="zh-CN" altLang="en-US" dirty="0"/>
              <a:t>假设如下问题的依赖关系：</a:t>
            </a:r>
          </a:p>
          <a:p>
            <a:endParaRPr kumimoji="1" lang="zh-CN" altLang="en-US" dirty="0"/>
          </a:p>
          <a:p>
            <a:r>
              <a:rPr kumimoji="1" lang="en-US" altLang="zh-CN" dirty="0"/>
              <a:t>【A】----</a:t>
            </a:r>
            <a:r>
              <a:rPr kumimoji="1" lang="zh-CN" altLang="en-US" dirty="0"/>
              <a:t>依赖</a:t>
            </a:r>
            <a:r>
              <a:rPr kumimoji="1" lang="en-US" altLang="zh-CN" dirty="0"/>
              <a:t>----&gt;【B】----</a:t>
            </a:r>
            <a:r>
              <a:rPr kumimoji="1" lang="zh-CN" altLang="en-US" dirty="0"/>
              <a:t>依赖</a:t>
            </a:r>
            <a:r>
              <a:rPr kumimoji="1" lang="en-US" altLang="zh-CN" dirty="0"/>
              <a:t>----&gt;【C】</a:t>
            </a:r>
          </a:p>
          <a:p>
            <a:endParaRPr kumimoji="1" lang="en-US" altLang="zh-CN" dirty="0"/>
          </a:p>
          <a:p>
            <a:r>
              <a:rPr kumimoji="1" lang="zh-CN" altLang="en-US" dirty="0"/>
              <a:t>我们的终极目的是要解决问题</a:t>
            </a:r>
            <a:r>
              <a:rPr kumimoji="1" lang="en-US" altLang="zh-CN" dirty="0"/>
              <a:t>A</a:t>
            </a:r>
            <a:r>
              <a:rPr kumimoji="1" lang="zh-CN" altLang="en-US" dirty="0"/>
              <a:t>，</a:t>
            </a:r>
          </a:p>
          <a:p>
            <a:endParaRPr kumimoji="1" lang="zh-CN" altLang="en-US" dirty="0"/>
          </a:p>
          <a:p>
            <a:r>
              <a:rPr kumimoji="1" lang="zh-CN" altLang="en-US" dirty="0"/>
              <a:t>那么三个问题的处理顺序如下：</a:t>
            </a:r>
          </a:p>
          <a:p>
            <a:endParaRPr kumimoji="1" lang="zh-CN" altLang="en-US" dirty="0"/>
          </a:p>
          <a:p>
            <a:r>
              <a:rPr kumimoji="1" lang="zh-CN" altLang="en-US" dirty="0"/>
              <a:t>开始处理问题</a:t>
            </a:r>
            <a:r>
              <a:rPr kumimoji="1" lang="en-US" altLang="zh-CN" dirty="0"/>
              <a:t>A</a:t>
            </a:r>
            <a:r>
              <a:rPr kumimoji="1" lang="zh-CN" altLang="en-US" dirty="0"/>
              <a:t>；</a:t>
            </a:r>
          </a:p>
          <a:p>
            <a:endParaRPr kumimoji="1" lang="zh-CN" altLang="en-US" dirty="0"/>
          </a:p>
          <a:p>
            <a:r>
              <a:rPr kumimoji="1" lang="zh-CN" altLang="en-US" dirty="0"/>
              <a:t>由于</a:t>
            </a:r>
            <a:r>
              <a:rPr kumimoji="1" lang="en-US" altLang="zh-CN" dirty="0"/>
              <a:t>A</a:t>
            </a:r>
            <a:r>
              <a:rPr kumimoji="1" lang="zh-CN" altLang="en-US" dirty="0"/>
              <a:t>依赖</a:t>
            </a:r>
            <a:r>
              <a:rPr kumimoji="1" lang="en-US" altLang="zh-CN" dirty="0"/>
              <a:t>B</a:t>
            </a:r>
            <a:r>
              <a:rPr kumimoji="1" lang="zh-CN" altLang="en-US" dirty="0"/>
              <a:t>，因此开始处理问题</a:t>
            </a:r>
            <a:r>
              <a:rPr kumimoji="1" lang="en-US" altLang="zh-CN" dirty="0"/>
              <a:t>B</a:t>
            </a:r>
            <a:r>
              <a:rPr kumimoji="1" lang="zh-CN" altLang="en-US" dirty="0"/>
              <a:t>；</a:t>
            </a:r>
          </a:p>
          <a:p>
            <a:endParaRPr kumimoji="1" lang="zh-CN" altLang="en-US" dirty="0"/>
          </a:p>
          <a:p>
            <a:r>
              <a:rPr kumimoji="1" lang="zh-CN" altLang="en-US" dirty="0"/>
              <a:t>由于</a:t>
            </a:r>
            <a:r>
              <a:rPr kumimoji="1" lang="en-US" altLang="zh-CN" dirty="0"/>
              <a:t>B</a:t>
            </a:r>
            <a:r>
              <a:rPr kumimoji="1" lang="zh-CN" altLang="en-US" dirty="0"/>
              <a:t>依赖</a:t>
            </a:r>
            <a:r>
              <a:rPr kumimoji="1" lang="en-US" altLang="zh-CN" dirty="0"/>
              <a:t>C</a:t>
            </a:r>
            <a:r>
              <a:rPr kumimoji="1" lang="zh-CN" altLang="en-US" dirty="0"/>
              <a:t>，开始处理问题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B</a:t>
            </a:r>
            <a:r>
              <a:rPr kumimoji="1" lang="zh-CN" altLang="en-US" dirty="0"/>
              <a:t>；</a:t>
            </a:r>
          </a:p>
          <a:p>
            <a:endParaRPr kumimoji="1" lang="zh-CN" altLang="en-US" dirty="0"/>
          </a:p>
          <a:p>
            <a:r>
              <a:rPr kumimoji="1" lang="zh-CN" altLang="en-US" dirty="0"/>
              <a:t>结束处理问题</a:t>
            </a:r>
            <a:r>
              <a:rPr kumimoji="1" lang="en-US" altLang="zh-CN" dirty="0"/>
              <a:t>A</a:t>
            </a:r>
            <a:r>
              <a:rPr kumimoji="1" lang="zh-CN" altLang="en-US" dirty="0"/>
              <a:t>。</a:t>
            </a:r>
          </a:p>
          <a:p>
            <a:endParaRPr kumimoji="1" lang="zh-CN" altLang="en-US" dirty="0"/>
          </a:p>
          <a:p>
            <a:r>
              <a:rPr kumimoji="1" lang="zh-CN" altLang="en-US" dirty="0"/>
              <a:t>从上面的例子可以看出来，这是一个先进后出的形式，和栈的形式一模一样。</a:t>
            </a:r>
          </a:p>
          <a:p>
            <a:endParaRPr kumimoji="1" lang="zh-CN" altLang="en-US" dirty="0"/>
          </a:p>
          <a:p>
            <a:r>
              <a:rPr kumimoji="1" lang="en-US" altLang="zh-CN" dirty="0"/>
              <a:t>————————————————</a:t>
            </a:r>
          </a:p>
          <a:p>
            <a:endParaRPr kumimoji="1" lang="en-US" altLang="zh-CN" dirty="0"/>
          </a:p>
          <a:p>
            <a:r>
              <a:rPr kumimoji="1" lang="zh-CN" altLang="en-US" dirty="0"/>
              <a:t>版权声明：本文为</a:t>
            </a:r>
            <a:r>
              <a:rPr kumimoji="1" lang="en-US" altLang="zh-CN" dirty="0"/>
              <a:t>CSDN</a:t>
            </a:r>
            <a:r>
              <a:rPr kumimoji="1" lang="zh-CN" altLang="en-US" dirty="0"/>
              <a:t>博主「</a:t>
            </a:r>
            <a:r>
              <a:rPr kumimoji="1" lang="en-US" altLang="zh-CN" dirty="0" err="1"/>
              <a:t>End_less</a:t>
            </a:r>
            <a:r>
              <a:rPr kumimoji="1" lang="en-US" altLang="zh-CN" dirty="0"/>
              <a:t>__</a:t>
            </a:r>
            <a:r>
              <a:rPr kumimoji="1" lang="zh-CN" altLang="en-US" dirty="0"/>
              <a:t>」的原创文章，遵循 </a:t>
            </a:r>
            <a:r>
              <a:rPr kumimoji="1" lang="en-US" altLang="zh-CN" dirty="0"/>
              <a:t>CC 4.0 BY-SA </a:t>
            </a:r>
            <a:r>
              <a:rPr kumimoji="1" lang="zh-CN" altLang="en-US" dirty="0"/>
              <a:t>版权协议，转载请附上原文出处链接及本声明。</a:t>
            </a:r>
          </a:p>
          <a:p>
            <a:endParaRPr kumimoji="1" lang="zh-CN" altLang="en-US" dirty="0"/>
          </a:p>
          <a:p>
            <a:r>
              <a:rPr kumimoji="1" lang="zh-CN" altLang="en-US" dirty="0"/>
              <a:t>原文链接：</a:t>
            </a:r>
            <a:r>
              <a:rPr kumimoji="1" lang="en-US" altLang="zh-CN" dirty="0"/>
              <a:t>https://</a:t>
            </a:r>
            <a:r>
              <a:rPr kumimoji="1" lang="en-US" altLang="zh-CN" dirty="0" err="1"/>
              <a:t>blog.csdn.net</a:t>
            </a:r>
            <a:r>
              <a:rPr kumimoji="1" lang="en-US" altLang="zh-CN" dirty="0"/>
              <a:t>/</a:t>
            </a:r>
            <a:r>
              <a:rPr kumimoji="1" lang="en-US" altLang="zh-CN" dirty="0" err="1"/>
              <a:t>Ms_yjk</a:t>
            </a:r>
            <a:r>
              <a:rPr kumimoji="1" lang="en-US" altLang="zh-CN" dirty="0"/>
              <a:t>/article/details/85625980</a:t>
            </a:r>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13</a:t>
            </a:fld>
            <a:endParaRPr kumimoji="1" lang="zh-CN" altLang="en-US"/>
          </a:p>
        </p:txBody>
      </p:sp>
    </p:spTree>
    <p:extLst>
      <p:ext uri="{BB962C8B-B14F-4D97-AF65-F5344CB8AC3E}">
        <p14:creationId xmlns:p14="http://schemas.microsoft.com/office/powerpoint/2010/main" val="308967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21</a:t>
            </a:fld>
            <a:endParaRPr kumimoji="1" lang="zh-CN" altLang="en-US"/>
          </a:p>
        </p:txBody>
      </p:sp>
    </p:spTree>
    <p:extLst>
      <p:ext uri="{BB962C8B-B14F-4D97-AF65-F5344CB8AC3E}">
        <p14:creationId xmlns:p14="http://schemas.microsoft.com/office/powerpoint/2010/main" val="416711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22</a:t>
            </a:fld>
            <a:endParaRPr kumimoji="1" lang="zh-CN" altLang="en-US"/>
          </a:p>
        </p:txBody>
      </p:sp>
    </p:spTree>
    <p:extLst>
      <p:ext uri="{BB962C8B-B14F-4D97-AF65-F5344CB8AC3E}">
        <p14:creationId xmlns:p14="http://schemas.microsoft.com/office/powerpoint/2010/main" val="103764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23</a:t>
            </a:fld>
            <a:endParaRPr kumimoji="1" lang="zh-CN" altLang="en-US"/>
          </a:p>
        </p:txBody>
      </p:sp>
    </p:spTree>
    <p:extLst>
      <p:ext uri="{BB962C8B-B14F-4D97-AF65-F5344CB8AC3E}">
        <p14:creationId xmlns:p14="http://schemas.microsoft.com/office/powerpoint/2010/main" val="315129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24</a:t>
            </a:fld>
            <a:endParaRPr kumimoji="1" lang="zh-CN" altLang="en-US"/>
          </a:p>
        </p:txBody>
      </p:sp>
    </p:spTree>
    <p:extLst>
      <p:ext uri="{BB962C8B-B14F-4D97-AF65-F5344CB8AC3E}">
        <p14:creationId xmlns:p14="http://schemas.microsoft.com/office/powerpoint/2010/main" val="274969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25</a:t>
            </a:fld>
            <a:endParaRPr kumimoji="1" lang="zh-CN" altLang="en-US"/>
          </a:p>
        </p:txBody>
      </p:sp>
    </p:spTree>
    <p:extLst>
      <p:ext uri="{BB962C8B-B14F-4D97-AF65-F5344CB8AC3E}">
        <p14:creationId xmlns:p14="http://schemas.microsoft.com/office/powerpoint/2010/main" val="35403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26</a:t>
            </a:fld>
            <a:endParaRPr kumimoji="1" lang="zh-CN" altLang="en-US"/>
          </a:p>
        </p:txBody>
      </p:sp>
    </p:spTree>
    <p:extLst>
      <p:ext uri="{BB962C8B-B14F-4D97-AF65-F5344CB8AC3E}">
        <p14:creationId xmlns:p14="http://schemas.microsoft.com/office/powerpoint/2010/main" val="130489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85E7-AD5F-3443-8BB8-066DBE30AD4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A2B2CBD-0FC4-3740-A613-AB7C49BB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ABBB39B-099A-AC4C-A764-5CFC611AF3F7}"/>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C3D2BBC2-7964-964F-8BF9-F3989B2B12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033C90-A51C-1141-89C2-007DE3F884D6}"/>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40176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C5051-4D33-D245-9A58-1FAAF9B67BC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29D678C-829A-3B42-8594-9185B5614EC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6D5765-7915-6E4B-BCBD-3755176BD775}"/>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78114BEC-EBA0-5248-8408-11F81ED002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A15DA3-296D-4D48-A221-CDEE3E5F7DD7}"/>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881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5EE393-BBF1-C744-BE5C-C9514841B9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48D564-48A2-B049-AFA1-310ED30FEDC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2BC9C1-97AF-E341-B299-23BA7B941080}"/>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4A64BF9F-C28A-934B-A0CB-D63D7BBC67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541ADA-BA2D-5A49-8DBD-7FDBCBA02C6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57066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F6C4-8876-B04C-A968-60A25A865B4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11933AA-7949-DA45-8483-815D70FB346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06F07E-E9C8-DF4F-811B-D33F817350ED}"/>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FF07EAEA-C9E3-194D-9670-61A4982845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0BA323-77EB-E344-B990-98358B8F0AD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02872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B8CC-9B16-5B47-8646-688D9AD7A4A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0AF32D-FE45-B840-A45B-9F6BC17FF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4D500E-0FFC-624C-979F-64B74E8946EA}"/>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9CCD6219-859B-2C4F-AAE5-F528699FBE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DAB5A8-E384-D742-8E54-9D03D564D2AC}"/>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0117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DAB73-EAEC-034A-9850-98D1F0729A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2BC799-2889-7C42-B591-61B1C8CFA32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BE2DE6-F13A-9F4D-938E-BF6C35645CC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F98024A-9026-374A-9835-0921E9EA0B45}"/>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6" name="页脚占位符 5">
            <a:extLst>
              <a:ext uri="{FF2B5EF4-FFF2-40B4-BE49-F238E27FC236}">
                <a16:creationId xmlns:a16="http://schemas.microsoft.com/office/drawing/2014/main" id="{3612FA65-A95A-8D42-8FF6-73019793C9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F21F13-F798-9F4F-97E0-3FAF1DE42B22}"/>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78755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4F6E-2DA7-6845-8B7A-1BB71524C9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5DD0D5-B856-1841-9B26-823A07572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7975FD-F7B8-AA46-AB0A-7A4DD13C26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47B958-00CA-A341-B59E-756A79F9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4EABC66-C7BD-DF46-ABD6-7CE34DF19F3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CC4104-9AD5-584F-86AE-4156E0AF6286}"/>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8" name="页脚占位符 7">
            <a:extLst>
              <a:ext uri="{FF2B5EF4-FFF2-40B4-BE49-F238E27FC236}">
                <a16:creationId xmlns:a16="http://schemas.microsoft.com/office/drawing/2014/main" id="{D574BB21-8115-8342-B618-1B1CB257A5E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908F2E7-D748-7947-895B-85B583E38F81}"/>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7211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26DC-7E91-6149-8A18-CB0C58A1A3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C57088E-D40C-F045-A780-7DFF2B6613EC}"/>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4" name="页脚占位符 3">
            <a:extLst>
              <a:ext uri="{FF2B5EF4-FFF2-40B4-BE49-F238E27FC236}">
                <a16:creationId xmlns:a16="http://schemas.microsoft.com/office/drawing/2014/main" id="{BACD306C-29A0-0045-9C38-BA6B0C5A50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2ED1B5-616B-8046-BC0D-CDEC1F906D64}"/>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42911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4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C01B-2BE2-1042-B066-B7D57FA4B5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8FA9F5-DE12-6E41-9F1B-007593FDF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B46BBB9-02CE-6E44-B3AF-C7A83FDC0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47B0F8E-DE15-BE49-AF57-244E4414D10A}"/>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6" name="页脚占位符 5">
            <a:extLst>
              <a:ext uri="{FF2B5EF4-FFF2-40B4-BE49-F238E27FC236}">
                <a16:creationId xmlns:a16="http://schemas.microsoft.com/office/drawing/2014/main" id="{5D620EDC-8FB3-F84C-830F-00394D1F8E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EAC8968-C125-9247-B429-F6A3A40FC480}"/>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97880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D079-429A-6A45-8CDD-CCECB97E461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5B0CA4F-9514-0F4E-9682-E4ACCC9BA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E842C43-F2AA-2444-BF8A-3E1AB31E0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29649E7-08E4-4242-8CAE-AC76E4D5DB8D}"/>
              </a:ext>
            </a:extLst>
          </p:cNvPr>
          <p:cNvSpPr>
            <a:spLocks noGrp="1"/>
          </p:cNvSpPr>
          <p:nvPr>
            <p:ph type="dt" sz="half" idx="10"/>
          </p:nvPr>
        </p:nvSpPr>
        <p:spPr/>
        <p:txBody>
          <a:bodyPr/>
          <a:lstStyle/>
          <a:p>
            <a:fld id="{1C49BB65-7B3F-4D4E-A397-BBFD82890A5A}" type="datetimeFigureOut">
              <a:rPr kumimoji="1" lang="zh-CN" altLang="en-US" smtClean="0"/>
              <a:t>2020/2/27</a:t>
            </a:fld>
            <a:endParaRPr kumimoji="1" lang="zh-CN" altLang="en-US"/>
          </a:p>
        </p:txBody>
      </p:sp>
      <p:sp>
        <p:nvSpPr>
          <p:cNvPr id="6" name="页脚占位符 5">
            <a:extLst>
              <a:ext uri="{FF2B5EF4-FFF2-40B4-BE49-F238E27FC236}">
                <a16:creationId xmlns:a16="http://schemas.microsoft.com/office/drawing/2014/main" id="{7CDB62DF-5A2F-DA49-9173-97EB451532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0FB3A4E-450D-9B48-BB40-F6EA89E7B625}"/>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8744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4CD426-84E5-8849-9DD7-FDE666C14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420EFB-1FAF-FA4F-9215-EE73958A6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25F518-E84F-1943-82BB-BBB660585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9BB65-7B3F-4D4E-A397-BBFD82890A5A}" type="datetimeFigureOut">
              <a:rPr kumimoji="1" lang="zh-CN" altLang="en-US" smtClean="0"/>
              <a:t>2020/2/27</a:t>
            </a:fld>
            <a:endParaRPr kumimoji="1" lang="zh-CN" altLang="en-US"/>
          </a:p>
        </p:txBody>
      </p:sp>
      <p:sp>
        <p:nvSpPr>
          <p:cNvPr id="5" name="页脚占位符 4">
            <a:extLst>
              <a:ext uri="{FF2B5EF4-FFF2-40B4-BE49-F238E27FC236}">
                <a16:creationId xmlns:a16="http://schemas.microsoft.com/office/drawing/2014/main" id="{A9A0857A-C26A-6948-A4AD-80020C676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CD047B8-469F-ED4E-9078-E1AF4277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52007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FCDB2B-2A29-6F48-BC50-9F60F3C62818}"/>
              </a:ext>
            </a:extLst>
          </p:cNvPr>
          <p:cNvSpPr txBox="1"/>
          <p:nvPr/>
        </p:nvSpPr>
        <p:spPr>
          <a:xfrm>
            <a:off x="2033847" y="1969299"/>
            <a:ext cx="7758546" cy="1200329"/>
          </a:xfrm>
          <a:prstGeom prst="rect">
            <a:avLst/>
          </a:prstGeom>
          <a:noFill/>
        </p:spPr>
        <p:txBody>
          <a:bodyPr wrap="square" rtlCol="0">
            <a:spAutoFit/>
          </a:bodyPr>
          <a:lstStyle/>
          <a:p>
            <a:pPr algn="ctr"/>
            <a:r>
              <a:rPr kumimoji="1" lang="zh-CN" altLang="en-US" sz="7200" dirty="0">
                <a:latin typeface="Microsoft YaHei" panose="020B0503020204020204" pitchFamily="34" charset="-122"/>
                <a:ea typeface="Microsoft YaHei" panose="020B0503020204020204" pitchFamily="34" charset="-122"/>
              </a:rPr>
              <a:t>数据结构</a:t>
            </a:r>
          </a:p>
        </p:txBody>
      </p:sp>
      <p:sp>
        <p:nvSpPr>
          <p:cNvPr id="3" name="文本框 2">
            <a:extLst>
              <a:ext uri="{FF2B5EF4-FFF2-40B4-BE49-F238E27FC236}">
                <a16:creationId xmlns:a16="http://schemas.microsoft.com/office/drawing/2014/main" id="{8A127D42-A344-F84F-ACAF-337DAB666471}"/>
              </a:ext>
            </a:extLst>
          </p:cNvPr>
          <p:cNvSpPr txBox="1"/>
          <p:nvPr/>
        </p:nvSpPr>
        <p:spPr>
          <a:xfrm>
            <a:off x="8249055" y="5155661"/>
            <a:ext cx="3942945" cy="1219784"/>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医学信息工程  叶寒锋</a:t>
            </a:r>
            <a:endParaRPr kumimoji="1" lang="en-US" altLang="zh-CN" sz="2400" dirty="0">
              <a:latin typeface="Microsoft YaHei" panose="020B0503020204020204" pitchFamily="34" charset="-122"/>
              <a:ea typeface="Microsoft YaHei" panose="020B0503020204020204" pitchFamily="34" charset="-122"/>
            </a:endParaRPr>
          </a:p>
          <a:p>
            <a:r>
              <a:rPr kumimoji="1" lang="en-US" altLang="zh-CN" sz="2400" dirty="0" err="1">
                <a:latin typeface="Microsoft YaHei" panose="020B0503020204020204" pitchFamily="34" charset="-122"/>
                <a:ea typeface="Microsoft YaHei" panose="020B0503020204020204" pitchFamily="34" charset="-122"/>
              </a:rPr>
              <a:t>E-mail:zjyesir@yeah.net</a:t>
            </a:r>
            <a:endParaRPr kumimoji="1" lang="en-US" altLang="zh-CN"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A4A64C46-B417-4845-ADDE-3A369FD9E238}"/>
              </a:ext>
            </a:extLst>
          </p:cNvPr>
          <p:cNvSpPr txBox="1"/>
          <p:nvPr/>
        </p:nvSpPr>
        <p:spPr>
          <a:xfrm>
            <a:off x="1700784" y="3518102"/>
            <a:ext cx="8503920" cy="707886"/>
          </a:xfrm>
          <a:prstGeom prst="rect">
            <a:avLst/>
          </a:prstGeom>
          <a:noFill/>
        </p:spPr>
        <p:txBody>
          <a:bodyPr wrap="square" rtlCol="0">
            <a:spAutoFit/>
          </a:bodyPr>
          <a:lstStyle/>
          <a:p>
            <a:pPr algn="ctr"/>
            <a:r>
              <a:rPr kumimoji="1" lang="zh-CN" altLang="en-US" sz="4000" dirty="0">
                <a:latin typeface="Microsoft YaHei" panose="020B0503020204020204" pitchFamily="34" charset="-122"/>
                <a:ea typeface="Microsoft YaHei" panose="020B0503020204020204" pitchFamily="34" charset="-122"/>
              </a:rPr>
              <a:t>第四节课 栈</a:t>
            </a:r>
          </a:p>
        </p:txBody>
      </p:sp>
    </p:spTree>
    <p:extLst>
      <p:ext uri="{BB962C8B-B14F-4D97-AF65-F5344CB8AC3E}">
        <p14:creationId xmlns:p14="http://schemas.microsoft.com/office/powerpoint/2010/main" val="112680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栈的链式存储的模样</a:t>
            </a:r>
          </a:p>
        </p:txBody>
      </p:sp>
      <p:pic>
        <p:nvPicPr>
          <p:cNvPr id="4" name="图片 3">
            <a:extLst>
              <a:ext uri="{FF2B5EF4-FFF2-40B4-BE49-F238E27FC236}">
                <a16:creationId xmlns:a16="http://schemas.microsoft.com/office/drawing/2014/main" id="{BE5937C9-6BA1-AD47-A35A-85CDE4508D63}"/>
              </a:ext>
            </a:extLst>
          </p:cNvPr>
          <p:cNvPicPr>
            <a:picLocks noChangeAspect="1"/>
          </p:cNvPicPr>
          <p:nvPr/>
        </p:nvPicPr>
        <p:blipFill>
          <a:blip r:embed="rId3"/>
          <a:stretch>
            <a:fillRect/>
          </a:stretch>
        </p:blipFill>
        <p:spPr>
          <a:xfrm>
            <a:off x="3948518" y="1800339"/>
            <a:ext cx="4294963" cy="4427116"/>
          </a:xfrm>
          <a:prstGeom prst="rect">
            <a:avLst/>
          </a:prstGeom>
        </p:spPr>
      </p:pic>
    </p:spTree>
    <p:extLst>
      <p:ext uri="{BB962C8B-B14F-4D97-AF65-F5344CB8AC3E}">
        <p14:creationId xmlns:p14="http://schemas.microsoft.com/office/powerpoint/2010/main" val="269173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栈链式存储例子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327412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递归</a:t>
            </a:r>
          </a:p>
        </p:txBody>
      </p:sp>
      <p:sp>
        <p:nvSpPr>
          <p:cNvPr id="2" name="文本框 1">
            <a:extLst>
              <a:ext uri="{FF2B5EF4-FFF2-40B4-BE49-F238E27FC236}">
                <a16:creationId xmlns:a16="http://schemas.microsoft.com/office/drawing/2014/main" id="{22BBC00C-AF92-CB42-A9BA-F2DFB3B8D093}"/>
              </a:ext>
            </a:extLst>
          </p:cNvPr>
          <p:cNvSpPr txBox="1"/>
          <p:nvPr/>
        </p:nvSpPr>
        <p:spPr>
          <a:xfrm>
            <a:off x="1658679" y="1749306"/>
            <a:ext cx="9760689" cy="5693866"/>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递归和栈的关系：</a:t>
            </a:r>
            <a:endParaRPr kumimoji="1" lang="en-US" altLang="zh-CN" sz="2800" dirty="0">
              <a:latin typeface="Microsoft YaHei" panose="020B0503020204020204" pitchFamily="34" charset="-122"/>
              <a:ea typeface="Microsoft YaHei" panose="020B0503020204020204" pitchFamily="34" charset="-122"/>
            </a:endParaRPr>
          </a:p>
          <a:p>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我们的目的是要解决问题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，但问题存在如下依赖关系：</a:t>
            </a:r>
          </a:p>
          <a:p>
            <a:endParaRPr kumimoji="1" lang="zh-CN" altLang="en-US" sz="2400" dirty="0">
              <a:latin typeface="Microsoft YaHei" panose="020B0503020204020204" pitchFamily="34" charset="-122"/>
              <a:ea typeface="Microsoft YaHei" panose="020B0503020204020204" pitchFamily="34" charset="-122"/>
            </a:endParaRPr>
          </a:p>
          <a:p>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----&gt;【C】</a:t>
            </a:r>
          </a:p>
          <a:p>
            <a:endParaRPr kumimoji="1" lang="zh-CN" altLang="en-US"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那么</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的处理顺序如下：</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，因此开始处理问题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endParaRPr kumimoji="1" lang="zh-CN" altLang="en-US"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1242271-2B00-6845-87B6-6FA93F02756B}"/>
              </a:ext>
            </a:extLst>
          </p:cNvPr>
          <p:cNvSpPr txBox="1"/>
          <p:nvPr/>
        </p:nvSpPr>
        <p:spPr>
          <a:xfrm>
            <a:off x="8598196" y="4960660"/>
            <a:ext cx="3530009" cy="1200329"/>
          </a:xfrm>
          <a:prstGeom prst="rect">
            <a:avLst/>
          </a:prstGeom>
          <a:solidFill>
            <a:schemeClr val="accent2"/>
          </a:solidFill>
        </p:spPr>
        <p:txBody>
          <a:bodyPr wrap="square" rtlCol="0">
            <a:spAutoFit/>
          </a:bodyPr>
          <a:lstStyle/>
          <a:p>
            <a:r>
              <a:rPr kumimoji="1" lang="zh-CN" altLang="en-US" sz="2400" dirty="0">
                <a:solidFill>
                  <a:schemeClr val="bg1"/>
                </a:solidFill>
                <a:latin typeface="Microsoft YaHei" panose="020B0503020204020204" pitchFamily="34" charset="-122"/>
                <a:ea typeface="Microsoft YaHei" panose="020B0503020204020204" pitchFamily="34" charset="-122"/>
              </a:rPr>
              <a:t>可以看出来，这是一个先进后出的形式，和栈的形式一模一样。</a:t>
            </a:r>
          </a:p>
        </p:txBody>
      </p:sp>
      <p:sp>
        <p:nvSpPr>
          <p:cNvPr id="5" name="右箭头 4">
            <a:extLst>
              <a:ext uri="{FF2B5EF4-FFF2-40B4-BE49-F238E27FC236}">
                <a16:creationId xmlns:a16="http://schemas.microsoft.com/office/drawing/2014/main" id="{88802423-4298-D645-B1E2-C2C5F620FDB3}"/>
              </a:ext>
            </a:extLst>
          </p:cNvPr>
          <p:cNvSpPr/>
          <p:nvPr/>
        </p:nvSpPr>
        <p:spPr>
          <a:xfrm>
            <a:off x="7304568" y="5380072"/>
            <a:ext cx="1041991" cy="361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897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8056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递归例子</a:t>
            </a:r>
            <a:r>
              <a:rPr kumimoji="1" lang="en-US" altLang="zh-CN" sz="4800" dirty="0">
                <a:latin typeface="Microsoft YaHei" panose="020B0503020204020204" pitchFamily="34" charset="-122"/>
                <a:ea typeface="Microsoft YaHei" panose="020B0503020204020204" pitchFamily="34" charset="-122"/>
              </a:rPr>
              <a:t>1</a:t>
            </a:r>
            <a:endParaRPr kumimoji="1" lang="zh-CN" altLang="en-US" sz="4800"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75D7D6ED-43A8-DC4B-84B6-AB03F6270117}"/>
              </a:ext>
            </a:extLst>
          </p:cNvPr>
          <p:cNvSpPr txBox="1"/>
          <p:nvPr/>
        </p:nvSpPr>
        <p:spPr>
          <a:xfrm>
            <a:off x="1546247" y="1746271"/>
            <a:ext cx="6609588" cy="954107"/>
          </a:xfrm>
          <a:prstGeom prst="rect">
            <a:avLst/>
          </a:prstGeom>
          <a:noFill/>
        </p:spPr>
        <p:txBody>
          <a:bodyPr wrap="square" rtlCol="0">
            <a:spAutoFit/>
          </a:bodyPr>
          <a:lstStyle/>
          <a:p>
            <a:r>
              <a:rPr kumimoji="1" lang="zh-CN" altLang="en-US" sz="2800" dirty="0">
                <a:latin typeface="微软雅黑" panose="020B0503020204020204" pitchFamily="34" charset="-122"/>
                <a:ea typeface="Microsoft YaHei" panose="020B0503020204020204" pitchFamily="34" charset="-122"/>
              </a:rPr>
              <a:t>斐波那契数列 </a:t>
            </a:r>
            <a:r>
              <a:rPr kumimoji="1" lang="en-US" altLang="zh-CN" sz="2800" dirty="0">
                <a:latin typeface="微软雅黑" panose="020B0503020204020204" pitchFamily="34" charset="-122"/>
                <a:ea typeface="Microsoft YaHei" panose="020B0503020204020204" pitchFamily="34" charset="-122"/>
              </a:rPr>
              <a:t>f(4)</a:t>
            </a:r>
          </a:p>
          <a:p>
            <a:endParaRPr kumimoji="1" lang="zh-CN" altLang="en-US" sz="2800" dirty="0">
              <a:latin typeface="微软雅黑"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D93D8E2D-BC06-9646-BD81-585E903EF25B}"/>
              </a:ext>
            </a:extLst>
          </p:cNvPr>
          <p:cNvSpPr/>
          <p:nvPr/>
        </p:nvSpPr>
        <p:spPr>
          <a:xfrm>
            <a:off x="154624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3" name="直线连接符 12">
            <a:extLst>
              <a:ext uri="{FF2B5EF4-FFF2-40B4-BE49-F238E27FC236}">
                <a16:creationId xmlns:a16="http://schemas.microsoft.com/office/drawing/2014/main" id="{D8021CBA-BB90-CE42-8301-29B58A4696AB}"/>
              </a:ext>
            </a:extLst>
          </p:cNvPr>
          <p:cNvCxnSpPr>
            <a:cxnSpLocks/>
          </p:cNvCxnSpPr>
          <p:nvPr/>
        </p:nvCxnSpPr>
        <p:spPr>
          <a:xfrm flipV="1">
            <a:off x="3481372" y="2466753"/>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D30B9E2-D17D-9740-BBBB-7B2050B1F063}"/>
              </a:ext>
            </a:extLst>
          </p:cNvPr>
          <p:cNvCxnSpPr>
            <a:cxnSpLocks/>
          </p:cNvCxnSpPr>
          <p:nvPr/>
        </p:nvCxnSpPr>
        <p:spPr>
          <a:xfrm flipV="1">
            <a:off x="154624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16F026-9527-304F-88D2-3E5312205089}"/>
              </a:ext>
            </a:extLst>
          </p:cNvPr>
          <p:cNvSpPr/>
          <p:nvPr/>
        </p:nvSpPr>
        <p:spPr>
          <a:xfrm>
            <a:off x="3883479"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6" name="矩形 15">
            <a:extLst>
              <a:ext uri="{FF2B5EF4-FFF2-40B4-BE49-F238E27FC236}">
                <a16:creationId xmlns:a16="http://schemas.microsoft.com/office/drawing/2014/main" id="{A7479356-3AC5-8F4B-90EB-5217AD320AEA}"/>
              </a:ext>
            </a:extLst>
          </p:cNvPr>
          <p:cNvSpPr/>
          <p:nvPr/>
        </p:nvSpPr>
        <p:spPr>
          <a:xfrm>
            <a:off x="3883479"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18" name="直线连接符 17">
            <a:extLst>
              <a:ext uri="{FF2B5EF4-FFF2-40B4-BE49-F238E27FC236}">
                <a16:creationId xmlns:a16="http://schemas.microsoft.com/office/drawing/2014/main" id="{63E3A539-99E6-1F42-9875-93ED7D682583}"/>
              </a:ext>
            </a:extLst>
          </p:cNvPr>
          <p:cNvCxnSpPr>
            <a:cxnSpLocks/>
          </p:cNvCxnSpPr>
          <p:nvPr/>
        </p:nvCxnSpPr>
        <p:spPr>
          <a:xfrm flipV="1">
            <a:off x="5818604" y="2488019"/>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5BD2C58A-8E23-3344-A1D2-21A780194F2F}"/>
              </a:ext>
            </a:extLst>
          </p:cNvPr>
          <p:cNvCxnSpPr>
            <a:cxnSpLocks/>
          </p:cNvCxnSpPr>
          <p:nvPr/>
        </p:nvCxnSpPr>
        <p:spPr>
          <a:xfrm flipV="1">
            <a:off x="3883479" y="2466753"/>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BA7932F-79FF-1547-B3E6-74646C80D50D}"/>
              </a:ext>
            </a:extLst>
          </p:cNvPr>
          <p:cNvSpPr/>
          <p:nvPr/>
        </p:nvSpPr>
        <p:spPr>
          <a:xfrm>
            <a:off x="637339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1" name="矩形 20">
            <a:extLst>
              <a:ext uri="{FF2B5EF4-FFF2-40B4-BE49-F238E27FC236}">
                <a16:creationId xmlns:a16="http://schemas.microsoft.com/office/drawing/2014/main" id="{AD005D39-9D00-3D4B-9431-691EF81864CB}"/>
              </a:ext>
            </a:extLst>
          </p:cNvPr>
          <p:cNvSpPr/>
          <p:nvPr/>
        </p:nvSpPr>
        <p:spPr>
          <a:xfrm>
            <a:off x="6373397"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sp>
        <p:nvSpPr>
          <p:cNvPr id="22" name="矩形 21">
            <a:extLst>
              <a:ext uri="{FF2B5EF4-FFF2-40B4-BE49-F238E27FC236}">
                <a16:creationId xmlns:a16="http://schemas.microsoft.com/office/drawing/2014/main" id="{45E0454B-0F68-7F42-83AC-1007F42DB158}"/>
              </a:ext>
            </a:extLst>
          </p:cNvPr>
          <p:cNvSpPr/>
          <p:nvPr/>
        </p:nvSpPr>
        <p:spPr>
          <a:xfrm>
            <a:off x="6373397" y="25782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23" name="直线连接符 22">
            <a:extLst>
              <a:ext uri="{FF2B5EF4-FFF2-40B4-BE49-F238E27FC236}">
                <a16:creationId xmlns:a16="http://schemas.microsoft.com/office/drawing/2014/main" id="{12C130D8-A280-554E-905C-43CB01D4F11B}"/>
              </a:ext>
            </a:extLst>
          </p:cNvPr>
          <p:cNvCxnSpPr>
            <a:cxnSpLocks/>
          </p:cNvCxnSpPr>
          <p:nvPr/>
        </p:nvCxnSpPr>
        <p:spPr>
          <a:xfrm flipV="1">
            <a:off x="8308522" y="2530549"/>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5DEDE63F-5F99-F543-8E17-C8D2023DFB54}"/>
              </a:ext>
            </a:extLst>
          </p:cNvPr>
          <p:cNvCxnSpPr>
            <a:cxnSpLocks/>
          </p:cNvCxnSpPr>
          <p:nvPr/>
        </p:nvCxnSpPr>
        <p:spPr>
          <a:xfrm flipV="1">
            <a:off x="637339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B97249B-BD7A-484F-A1C3-3F968E3A6959}"/>
              </a:ext>
            </a:extLst>
          </p:cNvPr>
          <p:cNvSpPr/>
          <p:nvPr/>
        </p:nvSpPr>
        <p:spPr>
          <a:xfrm>
            <a:off x="8863314" y="37388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7" name="矩形 26">
            <a:extLst>
              <a:ext uri="{FF2B5EF4-FFF2-40B4-BE49-F238E27FC236}">
                <a16:creationId xmlns:a16="http://schemas.microsoft.com/office/drawing/2014/main" id="{8F052F3E-18F4-154F-AE84-5E75CC979747}"/>
              </a:ext>
            </a:extLst>
          </p:cNvPr>
          <p:cNvSpPr/>
          <p:nvPr/>
        </p:nvSpPr>
        <p:spPr>
          <a:xfrm>
            <a:off x="8863314" y="31434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28" name="直线连接符 27">
            <a:extLst>
              <a:ext uri="{FF2B5EF4-FFF2-40B4-BE49-F238E27FC236}">
                <a16:creationId xmlns:a16="http://schemas.microsoft.com/office/drawing/2014/main" id="{965B0B1E-BA4D-7445-84D7-08AF00973F12}"/>
              </a:ext>
            </a:extLst>
          </p:cNvPr>
          <p:cNvCxnSpPr>
            <a:cxnSpLocks/>
          </p:cNvCxnSpPr>
          <p:nvPr/>
        </p:nvCxnSpPr>
        <p:spPr>
          <a:xfrm flipV="1">
            <a:off x="10798439" y="2466753"/>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397768B-2CF6-AB45-A198-FB4C075D0410}"/>
              </a:ext>
            </a:extLst>
          </p:cNvPr>
          <p:cNvCxnSpPr>
            <a:cxnSpLocks/>
          </p:cNvCxnSpPr>
          <p:nvPr/>
        </p:nvCxnSpPr>
        <p:spPr>
          <a:xfrm flipV="1">
            <a:off x="8863314" y="2509284"/>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D60D9F40-567B-7442-AB56-92B8CF29F4D6}"/>
              </a:ext>
            </a:extLst>
          </p:cNvPr>
          <p:cNvSpPr/>
          <p:nvPr/>
        </p:nvSpPr>
        <p:spPr>
          <a:xfrm>
            <a:off x="157105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26" name="直线连接符 125">
            <a:extLst>
              <a:ext uri="{FF2B5EF4-FFF2-40B4-BE49-F238E27FC236}">
                <a16:creationId xmlns:a16="http://schemas.microsoft.com/office/drawing/2014/main" id="{AE844023-3F8A-BB49-940B-C90FEAB1D522}"/>
              </a:ext>
            </a:extLst>
          </p:cNvPr>
          <p:cNvCxnSpPr>
            <a:cxnSpLocks/>
          </p:cNvCxnSpPr>
          <p:nvPr/>
        </p:nvCxnSpPr>
        <p:spPr>
          <a:xfrm flipV="1">
            <a:off x="3506182" y="4660601"/>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7" name="直线连接符 126">
            <a:extLst>
              <a:ext uri="{FF2B5EF4-FFF2-40B4-BE49-F238E27FC236}">
                <a16:creationId xmlns:a16="http://schemas.microsoft.com/office/drawing/2014/main" id="{405C4CDA-9396-EA48-A34A-6CCBF37A5D44}"/>
              </a:ext>
            </a:extLst>
          </p:cNvPr>
          <p:cNvCxnSpPr>
            <a:cxnSpLocks/>
          </p:cNvCxnSpPr>
          <p:nvPr/>
        </p:nvCxnSpPr>
        <p:spPr>
          <a:xfrm flipV="1">
            <a:off x="157105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AE70990C-DF40-A741-9BDC-BB4C0070380E}"/>
              </a:ext>
            </a:extLst>
          </p:cNvPr>
          <p:cNvSpPr/>
          <p:nvPr/>
        </p:nvSpPr>
        <p:spPr>
          <a:xfrm>
            <a:off x="3908289"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29" name="矩形 128">
            <a:extLst>
              <a:ext uri="{FF2B5EF4-FFF2-40B4-BE49-F238E27FC236}">
                <a16:creationId xmlns:a16="http://schemas.microsoft.com/office/drawing/2014/main" id="{FE9E9D79-F85C-A645-BC49-FAA0919A74C5}"/>
              </a:ext>
            </a:extLst>
          </p:cNvPr>
          <p:cNvSpPr/>
          <p:nvPr/>
        </p:nvSpPr>
        <p:spPr>
          <a:xfrm>
            <a:off x="3908289"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cxnSp>
        <p:nvCxnSpPr>
          <p:cNvPr id="130" name="直线连接符 129">
            <a:extLst>
              <a:ext uri="{FF2B5EF4-FFF2-40B4-BE49-F238E27FC236}">
                <a16:creationId xmlns:a16="http://schemas.microsoft.com/office/drawing/2014/main" id="{084F36D8-9FBC-404C-8068-3DB53CE6E716}"/>
              </a:ext>
            </a:extLst>
          </p:cNvPr>
          <p:cNvCxnSpPr>
            <a:cxnSpLocks/>
          </p:cNvCxnSpPr>
          <p:nvPr/>
        </p:nvCxnSpPr>
        <p:spPr>
          <a:xfrm flipV="1">
            <a:off x="5843414" y="4681867"/>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1" name="直线连接符 130">
            <a:extLst>
              <a:ext uri="{FF2B5EF4-FFF2-40B4-BE49-F238E27FC236}">
                <a16:creationId xmlns:a16="http://schemas.microsoft.com/office/drawing/2014/main" id="{750AD439-334D-484E-8EAE-0CBC03B382CC}"/>
              </a:ext>
            </a:extLst>
          </p:cNvPr>
          <p:cNvCxnSpPr>
            <a:cxnSpLocks/>
          </p:cNvCxnSpPr>
          <p:nvPr/>
        </p:nvCxnSpPr>
        <p:spPr>
          <a:xfrm flipV="1">
            <a:off x="3908289" y="4660601"/>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808F48EB-7C04-F948-9A69-BB460CB7CE71}"/>
              </a:ext>
            </a:extLst>
          </p:cNvPr>
          <p:cNvSpPr/>
          <p:nvPr/>
        </p:nvSpPr>
        <p:spPr>
          <a:xfrm>
            <a:off x="639820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3" name="矩形 132">
            <a:extLst>
              <a:ext uri="{FF2B5EF4-FFF2-40B4-BE49-F238E27FC236}">
                <a16:creationId xmlns:a16="http://schemas.microsoft.com/office/drawing/2014/main" id="{EF29185C-226E-B244-8E31-DA01C8A2C1DB}"/>
              </a:ext>
            </a:extLst>
          </p:cNvPr>
          <p:cNvSpPr/>
          <p:nvPr/>
        </p:nvSpPr>
        <p:spPr>
          <a:xfrm>
            <a:off x="6398207"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135" name="直线连接符 134">
            <a:extLst>
              <a:ext uri="{FF2B5EF4-FFF2-40B4-BE49-F238E27FC236}">
                <a16:creationId xmlns:a16="http://schemas.microsoft.com/office/drawing/2014/main" id="{BF07384E-1E83-5A4C-85C7-C1FE51015D3F}"/>
              </a:ext>
            </a:extLst>
          </p:cNvPr>
          <p:cNvCxnSpPr>
            <a:cxnSpLocks/>
          </p:cNvCxnSpPr>
          <p:nvPr/>
        </p:nvCxnSpPr>
        <p:spPr>
          <a:xfrm flipV="1">
            <a:off x="8333332" y="4724397"/>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直线连接符 135">
            <a:extLst>
              <a:ext uri="{FF2B5EF4-FFF2-40B4-BE49-F238E27FC236}">
                <a16:creationId xmlns:a16="http://schemas.microsoft.com/office/drawing/2014/main" id="{B29397EB-995D-5841-8D28-E0E918F0F0F1}"/>
              </a:ext>
            </a:extLst>
          </p:cNvPr>
          <p:cNvCxnSpPr>
            <a:cxnSpLocks/>
          </p:cNvCxnSpPr>
          <p:nvPr/>
        </p:nvCxnSpPr>
        <p:spPr>
          <a:xfrm flipV="1">
            <a:off x="639820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076F31D2-0235-D645-9776-BBD3F90FDB5C}"/>
              </a:ext>
            </a:extLst>
          </p:cNvPr>
          <p:cNvSpPr/>
          <p:nvPr/>
        </p:nvSpPr>
        <p:spPr>
          <a:xfrm>
            <a:off x="8888124" y="593272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8" name="矩形 137">
            <a:extLst>
              <a:ext uri="{FF2B5EF4-FFF2-40B4-BE49-F238E27FC236}">
                <a16:creationId xmlns:a16="http://schemas.microsoft.com/office/drawing/2014/main" id="{86DA16FA-38C5-3946-96FA-A56B80B22F7E}"/>
              </a:ext>
            </a:extLst>
          </p:cNvPr>
          <p:cNvSpPr/>
          <p:nvPr/>
        </p:nvSpPr>
        <p:spPr>
          <a:xfrm>
            <a:off x="8888124" y="5337304"/>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cxnSp>
        <p:nvCxnSpPr>
          <p:cNvPr id="139" name="直线连接符 138">
            <a:extLst>
              <a:ext uri="{FF2B5EF4-FFF2-40B4-BE49-F238E27FC236}">
                <a16:creationId xmlns:a16="http://schemas.microsoft.com/office/drawing/2014/main" id="{0EFFE43E-DA2B-E84B-826C-DE2644C6C9E3}"/>
              </a:ext>
            </a:extLst>
          </p:cNvPr>
          <p:cNvCxnSpPr>
            <a:cxnSpLocks/>
          </p:cNvCxnSpPr>
          <p:nvPr/>
        </p:nvCxnSpPr>
        <p:spPr>
          <a:xfrm flipV="1">
            <a:off x="10823249" y="4660601"/>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E22CCAFE-20C9-8D4F-AE04-65D6694524C2}"/>
              </a:ext>
            </a:extLst>
          </p:cNvPr>
          <p:cNvCxnSpPr>
            <a:cxnSpLocks/>
          </p:cNvCxnSpPr>
          <p:nvPr/>
        </p:nvCxnSpPr>
        <p:spPr>
          <a:xfrm flipV="1">
            <a:off x="8888124" y="4703132"/>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AC33FAEA-2E56-DD4D-9DED-4292209D0F43}"/>
              </a:ext>
            </a:extLst>
          </p:cNvPr>
          <p:cNvSpPr/>
          <p:nvPr/>
        </p:nvSpPr>
        <p:spPr>
          <a:xfrm>
            <a:off x="3887023" y="259766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3" name="矩形 142">
            <a:extLst>
              <a:ext uri="{FF2B5EF4-FFF2-40B4-BE49-F238E27FC236}">
                <a16:creationId xmlns:a16="http://schemas.microsoft.com/office/drawing/2014/main" id="{47252515-0B46-4E4C-9922-AB526C5131D2}"/>
              </a:ext>
            </a:extLst>
          </p:cNvPr>
          <p:cNvSpPr/>
          <p:nvPr/>
        </p:nvSpPr>
        <p:spPr>
          <a:xfrm>
            <a:off x="6352132" y="19711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45" name="矩形 144">
            <a:extLst>
              <a:ext uri="{FF2B5EF4-FFF2-40B4-BE49-F238E27FC236}">
                <a16:creationId xmlns:a16="http://schemas.microsoft.com/office/drawing/2014/main" id="{2990C2C9-8FFE-CC45-A125-3FC59BE12297}"/>
              </a:ext>
            </a:extLst>
          </p:cNvPr>
          <p:cNvSpPr/>
          <p:nvPr/>
        </p:nvSpPr>
        <p:spPr>
          <a:xfrm>
            <a:off x="8863314" y="2528659"/>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solidFill>
                  <a:schemeClr val="bg1"/>
                </a:solidFill>
              </a:rPr>
              <a:t>1</a:t>
            </a:r>
            <a:endParaRPr kumimoji="1" lang="zh-CN" altLang="en-US" sz="2800" i="1" dirty="0">
              <a:solidFill>
                <a:schemeClr val="bg1"/>
              </a:solidFill>
            </a:endParaRPr>
          </a:p>
        </p:txBody>
      </p:sp>
      <p:sp>
        <p:nvSpPr>
          <p:cNvPr id="146" name="矩形 145">
            <a:extLst>
              <a:ext uri="{FF2B5EF4-FFF2-40B4-BE49-F238E27FC236}">
                <a16:creationId xmlns:a16="http://schemas.microsoft.com/office/drawing/2014/main" id="{44C7F251-A4BF-F745-B036-239EC615B680}"/>
              </a:ext>
            </a:extLst>
          </p:cNvPr>
          <p:cNvSpPr/>
          <p:nvPr/>
        </p:nvSpPr>
        <p:spPr>
          <a:xfrm>
            <a:off x="1546247" y="54046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7" name="矩形 146">
            <a:extLst>
              <a:ext uri="{FF2B5EF4-FFF2-40B4-BE49-F238E27FC236}">
                <a16:creationId xmlns:a16="http://schemas.microsoft.com/office/drawing/2014/main" id="{442DBFC6-418A-F04E-98A7-3A4B42078B35}"/>
              </a:ext>
            </a:extLst>
          </p:cNvPr>
          <p:cNvSpPr/>
          <p:nvPr/>
        </p:nvSpPr>
        <p:spPr>
          <a:xfrm>
            <a:off x="1553338" y="483192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sp>
        <p:nvSpPr>
          <p:cNvPr id="148" name="矩形 147">
            <a:extLst>
              <a:ext uri="{FF2B5EF4-FFF2-40B4-BE49-F238E27FC236}">
                <a16:creationId xmlns:a16="http://schemas.microsoft.com/office/drawing/2014/main" id="{9858761E-BBB7-8F4E-979A-9A5529FA4ADC}"/>
              </a:ext>
            </a:extLst>
          </p:cNvPr>
          <p:cNvSpPr/>
          <p:nvPr/>
        </p:nvSpPr>
        <p:spPr>
          <a:xfrm>
            <a:off x="3890569" y="4768646"/>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sp>
        <p:nvSpPr>
          <p:cNvPr id="149" name="矩形 148">
            <a:extLst>
              <a:ext uri="{FF2B5EF4-FFF2-40B4-BE49-F238E27FC236}">
                <a16:creationId xmlns:a16="http://schemas.microsoft.com/office/drawing/2014/main" id="{7AEF6BCC-E827-4448-991A-00D12C863464}"/>
              </a:ext>
            </a:extLst>
          </p:cNvPr>
          <p:cNvSpPr/>
          <p:nvPr/>
        </p:nvSpPr>
        <p:spPr>
          <a:xfrm>
            <a:off x="6373397" y="476864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50" name="文本框 149">
            <a:extLst>
              <a:ext uri="{FF2B5EF4-FFF2-40B4-BE49-F238E27FC236}">
                <a16:creationId xmlns:a16="http://schemas.microsoft.com/office/drawing/2014/main" id="{DFB0101E-EC13-614F-A0A5-E21DB92201C8}"/>
              </a:ext>
            </a:extLst>
          </p:cNvPr>
          <p:cNvSpPr txBox="1"/>
          <p:nvPr/>
        </p:nvSpPr>
        <p:spPr>
          <a:xfrm>
            <a:off x="11206716" y="5066356"/>
            <a:ext cx="723014" cy="1569660"/>
          </a:xfrm>
          <a:prstGeom prst="rect">
            <a:avLst/>
          </a:prstGeom>
          <a:solidFill>
            <a:schemeClr val="accent2"/>
          </a:solidFill>
        </p:spPr>
        <p:txBody>
          <a:bodyPr wrap="square" rtlCol="0">
            <a:spAutoFit/>
          </a:bodyPr>
          <a:lstStyle/>
          <a:p>
            <a:r>
              <a:rPr kumimoji="1" lang="zh-CN" altLang="en-US" sz="2400" dirty="0"/>
              <a:t>结果是 </a:t>
            </a:r>
            <a:r>
              <a:rPr kumimoji="1" lang="en-US" altLang="zh-CN" sz="2400" dirty="0"/>
              <a:t>3</a:t>
            </a:r>
            <a:endParaRPr kumimoji="1" lang="zh-CN" altLang="en-US" sz="2400" dirty="0"/>
          </a:p>
        </p:txBody>
      </p:sp>
      <p:sp>
        <p:nvSpPr>
          <p:cNvPr id="151" name="右箭头 150">
            <a:extLst>
              <a:ext uri="{FF2B5EF4-FFF2-40B4-BE49-F238E27FC236}">
                <a16:creationId xmlns:a16="http://schemas.microsoft.com/office/drawing/2014/main" id="{6E13BADF-55D3-E54F-BAC9-F6982A7D2024}"/>
              </a:ext>
            </a:extLst>
          </p:cNvPr>
          <p:cNvSpPr/>
          <p:nvPr/>
        </p:nvSpPr>
        <p:spPr>
          <a:xfrm>
            <a:off x="3530993" y="3429000"/>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右箭头 151">
            <a:extLst>
              <a:ext uri="{FF2B5EF4-FFF2-40B4-BE49-F238E27FC236}">
                <a16:creationId xmlns:a16="http://schemas.microsoft.com/office/drawing/2014/main" id="{538EA02D-370C-3749-8A8D-64D4004588F0}"/>
              </a:ext>
            </a:extLst>
          </p:cNvPr>
          <p:cNvSpPr/>
          <p:nvPr/>
        </p:nvSpPr>
        <p:spPr>
          <a:xfrm>
            <a:off x="5941843" y="332242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右箭头 152">
            <a:extLst>
              <a:ext uri="{FF2B5EF4-FFF2-40B4-BE49-F238E27FC236}">
                <a16:creationId xmlns:a16="http://schemas.microsoft.com/office/drawing/2014/main" id="{E2B10A0C-4903-0E42-8E98-108B4B0C30E6}"/>
              </a:ext>
            </a:extLst>
          </p:cNvPr>
          <p:cNvSpPr/>
          <p:nvPr/>
        </p:nvSpPr>
        <p:spPr>
          <a:xfrm>
            <a:off x="8423722" y="334170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右箭头 153">
            <a:extLst>
              <a:ext uri="{FF2B5EF4-FFF2-40B4-BE49-F238E27FC236}">
                <a16:creationId xmlns:a16="http://schemas.microsoft.com/office/drawing/2014/main" id="{DD5CFCCD-C1A2-2141-A74E-14F5E2B9CC00}"/>
              </a:ext>
            </a:extLst>
          </p:cNvPr>
          <p:cNvSpPr/>
          <p:nvPr/>
        </p:nvSpPr>
        <p:spPr>
          <a:xfrm>
            <a:off x="3555805"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右箭头 154">
            <a:extLst>
              <a:ext uri="{FF2B5EF4-FFF2-40B4-BE49-F238E27FC236}">
                <a16:creationId xmlns:a16="http://schemas.microsoft.com/office/drawing/2014/main" id="{D0CDE07D-6131-D24B-B4EC-99EF9840ECA4}"/>
              </a:ext>
            </a:extLst>
          </p:cNvPr>
          <p:cNvSpPr/>
          <p:nvPr/>
        </p:nvSpPr>
        <p:spPr>
          <a:xfrm>
            <a:off x="5940086"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右箭头 155">
            <a:extLst>
              <a:ext uri="{FF2B5EF4-FFF2-40B4-BE49-F238E27FC236}">
                <a16:creationId xmlns:a16="http://schemas.microsoft.com/office/drawing/2014/main" id="{00E1D72C-EE65-6248-B593-9D6E6B250523}"/>
              </a:ext>
            </a:extLst>
          </p:cNvPr>
          <p:cNvSpPr/>
          <p:nvPr/>
        </p:nvSpPr>
        <p:spPr>
          <a:xfrm>
            <a:off x="11184500" y="3267801"/>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右箭头 156">
            <a:extLst>
              <a:ext uri="{FF2B5EF4-FFF2-40B4-BE49-F238E27FC236}">
                <a16:creationId xmlns:a16="http://schemas.microsoft.com/office/drawing/2014/main" id="{1C322E18-8D88-384D-A90C-7F758302E800}"/>
              </a:ext>
            </a:extLst>
          </p:cNvPr>
          <p:cNvSpPr/>
          <p:nvPr/>
        </p:nvSpPr>
        <p:spPr>
          <a:xfrm>
            <a:off x="738215" y="552449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右箭头 157">
            <a:extLst>
              <a:ext uri="{FF2B5EF4-FFF2-40B4-BE49-F238E27FC236}">
                <a16:creationId xmlns:a16="http://schemas.microsoft.com/office/drawing/2014/main" id="{95ACA8ED-DDC2-9A40-A76B-B24D609D7A29}"/>
              </a:ext>
            </a:extLst>
          </p:cNvPr>
          <p:cNvSpPr/>
          <p:nvPr/>
        </p:nvSpPr>
        <p:spPr>
          <a:xfrm>
            <a:off x="8423722" y="554742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3973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P spid="22" grpId="0" animBg="1"/>
      <p:bldP spid="25" grpId="0" animBg="1"/>
      <p:bldP spid="27" grpId="0" animBg="1"/>
      <p:bldP spid="125" grpId="0" animBg="1"/>
      <p:bldP spid="128" grpId="0" animBg="1"/>
      <p:bldP spid="129" grpId="0" animBg="1"/>
      <p:bldP spid="132" grpId="0" animBg="1"/>
      <p:bldP spid="133" grpId="0" animBg="1"/>
      <p:bldP spid="137" grpId="0" animBg="1"/>
      <p:bldP spid="138"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1304267" y="536514"/>
            <a:ext cx="958346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2" name="文本框 1">
            <a:extLst>
              <a:ext uri="{FF2B5EF4-FFF2-40B4-BE49-F238E27FC236}">
                <a16:creationId xmlns:a16="http://schemas.microsoft.com/office/drawing/2014/main" id="{2348A353-F74A-F749-85B3-0743B6EAB0EF}"/>
              </a:ext>
            </a:extLst>
          </p:cNvPr>
          <p:cNvSpPr txBox="1"/>
          <p:nvPr/>
        </p:nvSpPr>
        <p:spPr>
          <a:xfrm>
            <a:off x="2083981" y="2421400"/>
            <a:ext cx="6698512"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教材中括号的匹配在编译器的词法分析中就是利用栈数据结构进行的</a:t>
            </a:r>
          </a:p>
        </p:txBody>
      </p:sp>
      <p:sp>
        <p:nvSpPr>
          <p:cNvPr id="4" name="文本框 3">
            <a:extLst>
              <a:ext uri="{FF2B5EF4-FFF2-40B4-BE49-F238E27FC236}">
                <a16:creationId xmlns:a16="http://schemas.microsoft.com/office/drawing/2014/main" id="{61E7840F-A53C-9347-98E8-6C40175E1C83}"/>
              </a:ext>
            </a:extLst>
          </p:cNvPr>
          <p:cNvSpPr txBox="1"/>
          <p:nvPr/>
        </p:nvSpPr>
        <p:spPr>
          <a:xfrm>
            <a:off x="2083981" y="3827721"/>
            <a:ext cx="9250326"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 比如 下面代码的词法分析过程是</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见下一页</a:t>
            </a:r>
            <a:r>
              <a:rPr kumimoji="1" lang="en-US" altLang="zh-CN" sz="2800" dirty="0">
                <a:latin typeface="Microsoft YaHei" panose="020B0503020204020204" pitchFamily="34" charset="-122"/>
                <a:ea typeface="Microsoft YaHei" panose="020B0503020204020204" pitchFamily="34" charset="-122"/>
              </a:rPr>
              <a:t>ppt)</a:t>
            </a:r>
          </a:p>
          <a:p>
            <a:endParaRPr kumimoji="1" lang="en-US" altLang="zh-CN" sz="2800" dirty="0">
              <a:latin typeface="Microsoft YaHei" panose="020B0503020204020204" pitchFamily="34" charset="-122"/>
              <a:ea typeface="Microsoft YaHei" panose="020B0503020204020204" pitchFamily="34" charset="-122"/>
            </a:endParaRPr>
          </a:p>
          <a:p>
            <a:r>
              <a:rPr kumimoji="1" lang="en-US" altLang="zh-CN" sz="2800" dirty="0">
                <a:solidFill>
                  <a:srgbClr val="00B050"/>
                </a:solidFill>
                <a:latin typeface="Microsoft YaHei" panose="020B0503020204020204" pitchFamily="34" charset="-122"/>
                <a:ea typeface="Microsoft YaHei" panose="020B0503020204020204" pitchFamily="34" charset="-122"/>
              </a:rPr>
              <a:t>void</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print(int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p>
          <a:p>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err="1">
                <a:solidFill>
                  <a:srgbClr val="00B050"/>
                </a:solidFill>
                <a:latin typeface="Microsoft YaHei" panose="020B0503020204020204" pitchFamily="34" charset="-122"/>
                <a:ea typeface="Microsoft YaHei" panose="020B0503020204020204" pitchFamily="34" charset="-122"/>
              </a:rPr>
              <a:t>printf</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%d</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p>
          <a:p>
            <a:r>
              <a:rPr kumimoji="1" lang="en-US" altLang="zh-CN" sz="2800" dirty="0">
                <a:solidFill>
                  <a:srgbClr val="00B050"/>
                </a:solidFill>
                <a:latin typeface="Microsoft YaHei" panose="020B0503020204020204" pitchFamily="34" charset="-122"/>
                <a:ea typeface="Microsoft YaHei" panose="020B0503020204020204" pitchFamily="34" charset="-122"/>
              </a:rPr>
              <a:t>}</a:t>
            </a:r>
            <a:endParaRPr kumimoji="1" lang="zh-CN" altLang="en-US" sz="2800" dirty="0">
              <a:solidFill>
                <a:srgbClr val="00B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426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4" name="矩形 3">
            <a:extLst>
              <a:ext uri="{FF2B5EF4-FFF2-40B4-BE49-F238E27FC236}">
                <a16:creationId xmlns:a16="http://schemas.microsoft.com/office/drawing/2014/main" id="{F8A4A6FA-FCCB-5B4A-AFA7-CF3169F513B7}"/>
              </a:ext>
            </a:extLst>
          </p:cNvPr>
          <p:cNvSpPr/>
          <p:nvPr/>
        </p:nvSpPr>
        <p:spPr>
          <a:xfrm>
            <a:off x="10022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155235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10022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1868772"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3320906"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1868772"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3637321"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5089455"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3637321"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540587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685800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540587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72592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87114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72592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1869849"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2" name="矩形 41">
            <a:extLst>
              <a:ext uri="{FF2B5EF4-FFF2-40B4-BE49-F238E27FC236}">
                <a16:creationId xmlns:a16="http://schemas.microsoft.com/office/drawing/2014/main" id="{F20D9471-96E4-B045-B9AE-3CB0DAF767BA}"/>
              </a:ext>
            </a:extLst>
          </p:cNvPr>
          <p:cNvSpPr/>
          <p:nvPr/>
        </p:nvSpPr>
        <p:spPr>
          <a:xfrm>
            <a:off x="3634362"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3" name="矩形 42">
            <a:extLst>
              <a:ext uri="{FF2B5EF4-FFF2-40B4-BE49-F238E27FC236}">
                <a16:creationId xmlns:a16="http://schemas.microsoft.com/office/drawing/2014/main" id="{15824863-9FCD-9C4C-97A6-50CC8C1F198F}"/>
              </a:ext>
            </a:extLst>
          </p:cNvPr>
          <p:cNvSpPr/>
          <p:nvPr/>
        </p:nvSpPr>
        <p:spPr>
          <a:xfrm>
            <a:off x="3637321"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540272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5" name="矩形 44">
            <a:extLst>
              <a:ext uri="{FF2B5EF4-FFF2-40B4-BE49-F238E27FC236}">
                <a16:creationId xmlns:a16="http://schemas.microsoft.com/office/drawing/2014/main" id="{74F5D4F2-B96A-C545-8CDA-F14DF90FEFAC}"/>
              </a:ext>
            </a:extLst>
          </p:cNvPr>
          <p:cNvSpPr/>
          <p:nvPr/>
        </p:nvSpPr>
        <p:spPr>
          <a:xfrm>
            <a:off x="5406870"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AA6E9448-864F-7440-99F4-2B953CF77E27}"/>
              </a:ext>
            </a:extLst>
          </p:cNvPr>
          <p:cNvSpPr/>
          <p:nvPr/>
        </p:nvSpPr>
        <p:spPr>
          <a:xfrm>
            <a:off x="7260278"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7" name="矩形 46">
            <a:extLst>
              <a:ext uri="{FF2B5EF4-FFF2-40B4-BE49-F238E27FC236}">
                <a16:creationId xmlns:a16="http://schemas.microsoft.com/office/drawing/2014/main" id="{566B37F5-B340-784A-AA16-753AECDE5DB8}"/>
              </a:ext>
            </a:extLst>
          </p:cNvPr>
          <p:cNvSpPr/>
          <p:nvPr/>
        </p:nvSpPr>
        <p:spPr>
          <a:xfrm>
            <a:off x="7260278"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8" name="矩形 47">
            <a:extLst>
              <a:ext uri="{FF2B5EF4-FFF2-40B4-BE49-F238E27FC236}">
                <a16:creationId xmlns:a16="http://schemas.microsoft.com/office/drawing/2014/main" id="{1EA1ACAB-8A0C-5048-9DD6-0D05EED9F9CA}"/>
              </a:ext>
            </a:extLst>
          </p:cNvPr>
          <p:cNvSpPr/>
          <p:nvPr/>
        </p:nvSpPr>
        <p:spPr>
          <a:xfrm>
            <a:off x="5413348" y="4134228"/>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49" name="矩形 48">
            <a:extLst>
              <a:ext uri="{FF2B5EF4-FFF2-40B4-BE49-F238E27FC236}">
                <a16:creationId xmlns:a16="http://schemas.microsoft.com/office/drawing/2014/main" id="{D05EC788-4AE4-7A48-94C7-E28E110744CC}"/>
              </a:ext>
            </a:extLst>
          </p:cNvPr>
          <p:cNvSpPr/>
          <p:nvPr/>
        </p:nvSpPr>
        <p:spPr>
          <a:xfrm>
            <a:off x="7260562"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0" name="矩形 49">
            <a:extLst>
              <a:ext uri="{FF2B5EF4-FFF2-40B4-BE49-F238E27FC236}">
                <a16:creationId xmlns:a16="http://schemas.microsoft.com/office/drawing/2014/main" id="{5EB47E77-9727-AD4C-93A6-748CFA5B887A}"/>
              </a:ext>
            </a:extLst>
          </p:cNvPr>
          <p:cNvSpPr/>
          <p:nvPr/>
        </p:nvSpPr>
        <p:spPr>
          <a:xfrm>
            <a:off x="7244118"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1" name="矩形 50">
            <a:extLst>
              <a:ext uri="{FF2B5EF4-FFF2-40B4-BE49-F238E27FC236}">
                <a16:creationId xmlns:a16="http://schemas.microsoft.com/office/drawing/2014/main" id="{C032B8D6-9A46-7743-B093-3D2AB6C37803}"/>
              </a:ext>
            </a:extLst>
          </p:cNvPr>
          <p:cNvSpPr/>
          <p:nvPr/>
        </p:nvSpPr>
        <p:spPr>
          <a:xfrm>
            <a:off x="900341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2" name="直线连接符 51">
            <a:extLst>
              <a:ext uri="{FF2B5EF4-FFF2-40B4-BE49-F238E27FC236}">
                <a16:creationId xmlns:a16="http://schemas.microsoft.com/office/drawing/2014/main" id="{64897C21-BF37-C445-A4A2-C80ADD0AE1B9}"/>
              </a:ext>
            </a:extLst>
          </p:cNvPr>
          <p:cNvCxnSpPr>
            <a:cxnSpLocks/>
            <a:stCxn id="51" idx="3"/>
          </p:cNvCxnSpPr>
          <p:nvPr/>
        </p:nvCxnSpPr>
        <p:spPr>
          <a:xfrm flipV="1">
            <a:off x="1045554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F97B69E2-24B0-3644-949B-E152F62ECD6F}"/>
              </a:ext>
            </a:extLst>
          </p:cNvPr>
          <p:cNvCxnSpPr>
            <a:cxnSpLocks/>
          </p:cNvCxnSpPr>
          <p:nvPr/>
        </p:nvCxnSpPr>
        <p:spPr>
          <a:xfrm flipV="1">
            <a:off x="900341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17BAA6FA-39D7-3C42-BCFF-FDF3E694A387}"/>
              </a:ext>
            </a:extLst>
          </p:cNvPr>
          <p:cNvSpPr/>
          <p:nvPr/>
        </p:nvSpPr>
        <p:spPr>
          <a:xfrm>
            <a:off x="90044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55" name="矩形 54">
            <a:extLst>
              <a:ext uri="{FF2B5EF4-FFF2-40B4-BE49-F238E27FC236}">
                <a16:creationId xmlns:a16="http://schemas.microsoft.com/office/drawing/2014/main" id="{797D5857-A998-BE49-A228-1A3993937282}"/>
              </a:ext>
            </a:extLst>
          </p:cNvPr>
          <p:cNvSpPr/>
          <p:nvPr/>
        </p:nvSpPr>
        <p:spPr>
          <a:xfrm>
            <a:off x="9004410"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56" name="矩形 55">
            <a:extLst>
              <a:ext uri="{FF2B5EF4-FFF2-40B4-BE49-F238E27FC236}">
                <a16:creationId xmlns:a16="http://schemas.microsoft.com/office/drawing/2014/main" id="{DDFF08A6-0C43-1E46-B1A7-84B7F67AC972}"/>
              </a:ext>
            </a:extLst>
          </p:cNvPr>
          <p:cNvSpPr/>
          <p:nvPr/>
        </p:nvSpPr>
        <p:spPr>
          <a:xfrm>
            <a:off x="9004694"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7" name="矩形 56">
            <a:extLst>
              <a:ext uri="{FF2B5EF4-FFF2-40B4-BE49-F238E27FC236}">
                <a16:creationId xmlns:a16="http://schemas.microsoft.com/office/drawing/2014/main" id="{50BB5A82-E23A-FA4E-AA21-795C1D0B5FBF}"/>
              </a:ext>
            </a:extLst>
          </p:cNvPr>
          <p:cNvSpPr/>
          <p:nvPr/>
        </p:nvSpPr>
        <p:spPr>
          <a:xfrm>
            <a:off x="8988250"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9" name="矩形 58">
            <a:extLst>
              <a:ext uri="{FF2B5EF4-FFF2-40B4-BE49-F238E27FC236}">
                <a16:creationId xmlns:a16="http://schemas.microsoft.com/office/drawing/2014/main" id="{2B62FD17-0FC2-8847-AA55-BFC7811EE4E0}"/>
              </a:ext>
            </a:extLst>
          </p:cNvPr>
          <p:cNvSpPr/>
          <p:nvPr/>
        </p:nvSpPr>
        <p:spPr>
          <a:xfrm>
            <a:off x="9010990" y="313855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60" name="矩形 59">
            <a:extLst>
              <a:ext uri="{FF2B5EF4-FFF2-40B4-BE49-F238E27FC236}">
                <a16:creationId xmlns:a16="http://schemas.microsoft.com/office/drawing/2014/main" id="{467533AC-F32F-F340-9E1E-6AE87F8DC7BF}"/>
              </a:ext>
            </a:extLst>
          </p:cNvPr>
          <p:cNvSpPr/>
          <p:nvPr/>
        </p:nvSpPr>
        <p:spPr>
          <a:xfrm>
            <a:off x="1068551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61" name="直线连接符 60">
            <a:extLst>
              <a:ext uri="{FF2B5EF4-FFF2-40B4-BE49-F238E27FC236}">
                <a16:creationId xmlns:a16="http://schemas.microsoft.com/office/drawing/2014/main" id="{75B3A68B-2D01-E345-873B-F4B168751577}"/>
              </a:ext>
            </a:extLst>
          </p:cNvPr>
          <p:cNvCxnSpPr>
            <a:cxnSpLocks/>
            <a:stCxn id="60" idx="3"/>
          </p:cNvCxnSpPr>
          <p:nvPr/>
        </p:nvCxnSpPr>
        <p:spPr>
          <a:xfrm flipV="1">
            <a:off x="1213764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8F97B9ED-2823-F043-9F53-A8BC786C8F06}"/>
              </a:ext>
            </a:extLst>
          </p:cNvPr>
          <p:cNvCxnSpPr>
            <a:cxnSpLocks/>
          </p:cNvCxnSpPr>
          <p:nvPr/>
        </p:nvCxnSpPr>
        <p:spPr>
          <a:xfrm flipV="1">
            <a:off x="1068551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C638CD46-C25A-0642-9769-64E93D80016B}"/>
              </a:ext>
            </a:extLst>
          </p:cNvPr>
          <p:cNvSpPr/>
          <p:nvPr/>
        </p:nvSpPr>
        <p:spPr>
          <a:xfrm>
            <a:off x="1068651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Tree>
    <p:extLst>
      <p:ext uri="{BB962C8B-B14F-4D97-AF65-F5344CB8AC3E}">
        <p14:creationId xmlns:p14="http://schemas.microsoft.com/office/powerpoint/2010/main" val="25098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4" grpId="0" animBg="1"/>
      <p:bldP spid="55" grpId="0" animBg="1"/>
      <p:bldP spid="56" grpId="0" animBg="1"/>
      <p:bldP spid="57" grpId="0" animBg="1"/>
      <p:bldP spid="59" grpId="0" animBg="1"/>
      <p:bldP spid="60"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四则运算</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在计算中，我们常常需要用括号来辅助表示，先计算加减，再计算乘除。</a:t>
            </a:r>
            <a:endParaRPr kumimoji="1" lang="en-US" altLang="zh-CN" sz="28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波兰逻辑学家 </a:t>
            </a:r>
            <a:r>
              <a:rPr kumimoji="1" lang="en-US" altLang="zh-CN" sz="2800" dirty="0">
                <a:latin typeface="Microsoft YaHei" panose="020B0503020204020204" pitchFamily="34" charset="-122"/>
                <a:ea typeface="Microsoft YaHei" panose="020B0503020204020204" pitchFamily="34" charset="-122"/>
              </a:rPr>
              <a:t>J</a:t>
            </a:r>
            <a:r>
              <a:rPr kumimoji="1" lang="zh-CN" altLang="en-US" sz="2800" dirty="0">
                <a:latin typeface="Microsoft YaHei" panose="020B0503020204020204" pitchFamily="34" charset="-122"/>
                <a:ea typeface="Microsoft YaHei" panose="020B0503020204020204" pitchFamily="34" charset="-122"/>
              </a:rPr>
              <a:t>・卢卡西维兹给出了一种不需要括号就搞定加减乘除四则运算的 方法，叫 </a:t>
            </a:r>
            <a:r>
              <a:rPr kumimoji="1" lang="zh-CN" altLang="en-US" sz="2800" dirty="0">
                <a:solidFill>
                  <a:schemeClr val="accent2"/>
                </a:solidFill>
                <a:latin typeface="Microsoft YaHei" panose="020B0503020204020204" pitchFamily="34" charset="-122"/>
                <a:ea typeface="Microsoft YaHei" panose="020B0503020204020204" pitchFamily="34" charset="-122"/>
              </a:rPr>
              <a:t>逆波兰表达式，</a:t>
            </a:r>
            <a:r>
              <a:rPr kumimoji="1" lang="zh-CN" altLang="en-US" sz="2800" dirty="0">
                <a:latin typeface="Microsoft YaHei" panose="020B0503020204020204" pitchFamily="34" charset="-122"/>
                <a:ea typeface="Microsoft YaHei" panose="020B0503020204020204" pitchFamily="34" charset="-122"/>
              </a:rPr>
              <a:t>它把运算量写在前面</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把算符写在后面，比如  </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a+b</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c+d</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的逆波兰表达式为：</a:t>
            </a:r>
            <a:r>
              <a:rPr kumimoji="1" lang="en-US" altLang="zh-CN" sz="2800" dirty="0" err="1">
                <a:solidFill>
                  <a:schemeClr val="accent2"/>
                </a:solidFill>
                <a:latin typeface="Microsoft YaHei" panose="020B0503020204020204" pitchFamily="34" charset="-122"/>
                <a:ea typeface="Microsoft YaHei" panose="020B0503020204020204" pitchFamily="34" charset="-122"/>
              </a:rPr>
              <a:t>ab+cd</a:t>
            </a:r>
            <a:r>
              <a:rPr kumimoji="1" lang="en-US" altLang="zh-CN" sz="2800" dirty="0">
                <a:solidFill>
                  <a:schemeClr val="accent2"/>
                </a:solidFill>
                <a:latin typeface="Microsoft YaHei" panose="020B0503020204020204" pitchFamily="34" charset="-122"/>
                <a:ea typeface="Microsoft YaHei" panose="020B0503020204020204" pitchFamily="34" charset="-122"/>
              </a:rPr>
              <a:t>+*</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153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后缀表达式</a:t>
            </a:r>
            <a:r>
              <a:rPr kumimoji="1" lang="en-US" altLang="zh-CN" sz="4800" dirty="0">
                <a:latin typeface="Microsoft YaHei" panose="020B0503020204020204" pitchFamily="34" charset="-122"/>
                <a:ea typeface="Microsoft YaHei" panose="020B0503020204020204" pitchFamily="34" charset="-122"/>
              </a:rPr>
              <a:t>)</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它的优势在于只用两种简单操作，入栈和出栈就可以搞定任何普通表达式的运算。其运算方式如下：</a:t>
            </a: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如果当前字符为变量或者为数字，则压栈，如果是运算符，则将栈顶两个元素弹出作相应运算，结果再入栈，最后当表达式扫描完后，栈里的就是结果。</a:t>
            </a:r>
          </a:p>
        </p:txBody>
      </p:sp>
    </p:spTree>
    <p:extLst>
      <p:ext uri="{BB962C8B-B14F-4D97-AF65-F5344CB8AC3E}">
        <p14:creationId xmlns:p14="http://schemas.microsoft.com/office/powerpoint/2010/main" val="22705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970318"/>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它的优势在于：</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u="sng" dirty="0">
                <a:latin typeface="Microsoft YaHei" panose="020B0503020204020204" pitchFamily="34" charset="-122"/>
                <a:ea typeface="Microsoft YaHei" panose="020B0503020204020204" pitchFamily="34" charset="-122"/>
              </a:rPr>
              <a:t>只用两种简单操作，入栈和出栈就可以搞定任何普通表达式的运算。</a:t>
            </a:r>
            <a:endParaRPr kumimoji="1" lang="en-US" altLang="zh-CN" sz="2800" u="sng" dirty="0">
              <a:latin typeface="Microsoft YaHei" panose="020B0503020204020204" pitchFamily="34" charset="-122"/>
              <a:ea typeface="Microsoft YaHei" panose="020B0503020204020204" pitchFamily="34" charset="-122"/>
            </a:endParaRPr>
          </a:p>
          <a:p>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其运算方式如下：</a:t>
            </a: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如果是运算符，则将栈顶两个元素弹出作相应运算，结果再入栈，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最后当表达式扫描完后，栈里的就是结果。</a:t>
            </a:r>
          </a:p>
        </p:txBody>
      </p:sp>
    </p:spTree>
    <p:extLst>
      <p:ext uri="{BB962C8B-B14F-4D97-AF65-F5344CB8AC3E}">
        <p14:creationId xmlns:p14="http://schemas.microsoft.com/office/powerpoint/2010/main" val="271701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D1AEFB-DA78-4043-9E00-92EF9428C607}"/>
              </a:ext>
            </a:extLst>
          </p:cNvPr>
          <p:cNvPicPr>
            <a:picLocks noChangeAspect="1"/>
          </p:cNvPicPr>
          <p:nvPr/>
        </p:nvPicPr>
        <p:blipFill>
          <a:blip r:embed="rId3"/>
          <a:stretch>
            <a:fillRect/>
          </a:stretch>
        </p:blipFill>
        <p:spPr>
          <a:xfrm>
            <a:off x="2667000" y="469900"/>
            <a:ext cx="6858000" cy="5918200"/>
          </a:xfrm>
          <a:prstGeom prst="rect">
            <a:avLst/>
          </a:prstGeom>
        </p:spPr>
      </p:pic>
    </p:spTree>
    <p:extLst>
      <p:ext uri="{BB962C8B-B14F-4D97-AF65-F5344CB8AC3E}">
        <p14:creationId xmlns:p14="http://schemas.microsoft.com/office/powerpoint/2010/main" val="77378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520000" y="720000"/>
            <a:ext cx="7735824"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这节课讲啥？</a:t>
            </a:r>
          </a:p>
        </p:txBody>
      </p:sp>
      <p:sp>
        <p:nvSpPr>
          <p:cNvPr id="8" name="文本框 7">
            <a:extLst>
              <a:ext uri="{FF2B5EF4-FFF2-40B4-BE49-F238E27FC236}">
                <a16:creationId xmlns:a16="http://schemas.microsoft.com/office/drawing/2014/main" id="{B294230C-E86E-7247-BAC6-5F43DED3D0AF}"/>
              </a:ext>
            </a:extLst>
          </p:cNvPr>
          <p:cNvSpPr txBox="1"/>
          <p:nvPr/>
        </p:nvSpPr>
        <p:spPr>
          <a:xfrm>
            <a:off x="3653856" y="2136565"/>
            <a:ext cx="7298162" cy="5695058"/>
          </a:xfrm>
          <a:prstGeom prst="rect">
            <a:avLst/>
          </a:prstGeom>
          <a:noFill/>
        </p:spPr>
        <p:txBody>
          <a:bodyPr wrap="square" tIns="360000" bIns="360000" rtlCol="0">
            <a:spAutoFit/>
          </a:bodyPr>
          <a:lstStyle/>
          <a:p>
            <a:pPr marL="571500" indent="-571500">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什么是栈</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spcBef>
                <a:spcPts val="100"/>
              </a:spcBef>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怎么实现栈</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顺序存储和链式存储</a:t>
            </a: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递归</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编译器的语法检查</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四则运算</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endParaRPr kumimoji="1" lang="zh-CN" altLang="en-US" sz="2800" dirty="0">
              <a:latin typeface="Microsoft YaHei" panose="020B0503020204020204" pitchFamily="34" charset="-122"/>
              <a:ea typeface="Microsoft YaHei" panose="020B0503020204020204" pitchFamily="34" charset="-122"/>
            </a:endParaRPr>
          </a:p>
          <a:p>
            <a:endParaRPr kumimoji="1" lang="zh-CN" altLang="en-US" sz="2800" dirty="0"/>
          </a:p>
          <a:p>
            <a:endParaRPr kumimoji="1" lang="en-US" altLang="zh-CN" sz="2800" dirty="0"/>
          </a:p>
          <a:p>
            <a:r>
              <a:rPr kumimoji="1" lang="en-US" altLang="zh-CN" sz="2800" dirty="0"/>
              <a:t>	</a:t>
            </a:r>
            <a:endParaRPr kumimoji="1" lang="zh-CN" altLang="en-US" sz="2800" dirty="0"/>
          </a:p>
        </p:txBody>
      </p:sp>
    </p:spTree>
    <p:extLst>
      <p:ext uri="{BB962C8B-B14F-4D97-AF65-F5344CB8AC3E}">
        <p14:creationId xmlns:p14="http://schemas.microsoft.com/office/powerpoint/2010/main" val="403855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341925" y="619546"/>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逆波兰计算过程</a:t>
            </a:r>
          </a:p>
        </p:txBody>
      </p:sp>
      <p:sp>
        <p:nvSpPr>
          <p:cNvPr id="4" name="矩形 3">
            <a:extLst>
              <a:ext uri="{FF2B5EF4-FFF2-40B4-BE49-F238E27FC236}">
                <a16:creationId xmlns:a16="http://schemas.microsoft.com/office/drawing/2014/main" id="{F8A4A6FA-FCCB-5B4A-AFA7-CF3169F513B7}"/>
              </a:ext>
            </a:extLst>
          </p:cNvPr>
          <p:cNvSpPr/>
          <p:nvPr/>
        </p:nvSpPr>
        <p:spPr>
          <a:xfrm>
            <a:off x="212040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357254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212040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3888957"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5341091"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3888957"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5657506"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7109640"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5657506"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742605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887818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742605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927946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42</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1073159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927946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3890034"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74229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6</a:t>
            </a:r>
            <a:endParaRPr kumimoji="1" lang="zh-CN" altLang="en-US" sz="2400" dirty="0"/>
          </a:p>
        </p:txBody>
      </p:sp>
      <p:sp>
        <p:nvSpPr>
          <p:cNvPr id="2" name="文本框 1">
            <a:extLst>
              <a:ext uri="{FF2B5EF4-FFF2-40B4-BE49-F238E27FC236}">
                <a16:creationId xmlns:a16="http://schemas.microsoft.com/office/drawing/2014/main" id="{C42CD7C9-935B-FD47-9CA5-FB6AC1AD1CEF}"/>
              </a:ext>
            </a:extLst>
          </p:cNvPr>
          <p:cNvSpPr txBox="1"/>
          <p:nvPr/>
        </p:nvSpPr>
        <p:spPr>
          <a:xfrm>
            <a:off x="3714801" y="1692840"/>
            <a:ext cx="5337544" cy="523220"/>
          </a:xfrm>
          <a:prstGeom prst="rect">
            <a:avLst/>
          </a:prstGeom>
          <a:solidFill>
            <a:schemeClr val="accent2"/>
          </a:solidFill>
        </p:spPr>
        <p:txBody>
          <a:bodyPr wrap="square" rtlCol="0">
            <a:spAutoFit/>
          </a:bodyPr>
          <a:lstStyle/>
          <a:p>
            <a:pPr algn="ctr"/>
            <a:r>
              <a:rPr kumimoji="1" lang="en-US" altLang="zh-CN" sz="2800" dirty="0">
                <a:solidFill>
                  <a:schemeClr val="bg1"/>
                </a:solidFill>
                <a:latin typeface="Microsoft YaHei" panose="020B0503020204020204" pitchFamily="34" charset="-122"/>
                <a:ea typeface="Microsoft YaHei" panose="020B0503020204020204" pitchFamily="34" charset="-122"/>
              </a:rPr>
              <a:t>34+6</a:t>
            </a:r>
            <a:r>
              <a:rPr kumimoji="1" lang="zh-CN" altLang="en-US" sz="2800"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93763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653388" y="2517133"/>
            <a:ext cx="7735824"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既然逆波兰是后缀表达式，那么存在如下吗？</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前缀表达式</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中缀表达式</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请课后查询学习。</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pic>
        <p:nvPicPr>
          <p:cNvPr id="4" name="图形 3" descr="有想法的人">
            <a:extLst>
              <a:ext uri="{FF2B5EF4-FFF2-40B4-BE49-F238E27FC236}">
                <a16:creationId xmlns:a16="http://schemas.microsoft.com/office/drawing/2014/main" id="{8DDA6588-1A98-FD47-82C1-51FABA052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3435" y="2517133"/>
            <a:ext cx="1399953" cy="1399953"/>
          </a:xfrm>
          <a:prstGeom prst="rect">
            <a:avLst/>
          </a:prstGeom>
        </p:spPr>
      </p:pic>
    </p:spTree>
    <p:extLst>
      <p:ext uri="{BB962C8B-B14F-4D97-AF65-F5344CB8AC3E}">
        <p14:creationId xmlns:p14="http://schemas.microsoft.com/office/powerpoint/2010/main" val="333837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创建了</a:t>
            </a: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个 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符号栈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数字栈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2D30FE7C-6AE0-444D-8C40-A1565052F419}"/>
              </a:ext>
            </a:extLst>
          </p:cNvPr>
          <p:cNvSpPr txBox="1"/>
          <p:nvPr/>
        </p:nvSpPr>
        <p:spPr>
          <a:xfrm>
            <a:off x="2480930" y="4535077"/>
            <a:ext cx="7230139" cy="461665"/>
          </a:xfrm>
          <a:prstGeom prst="rect">
            <a:avLst/>
          </a:prstGeom>
          <a:noFill/>
        </p:spPr>
        <p:txBody>
          <a:bodyPr wrap="square" rtlCol="0">
            <a:spAutoFit/>
          </a:bodyPr>
          <a:lstStyle/>
          <a:p>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7-2</a:t>
            </a:r>
            <a:r>
              <a:rPr kumimoji="1"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653970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63839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46675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48802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6530462"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513116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38" name="文本框 37">
            <a:extLst>
              <a:ext uri="{FF2B5EF4-FFF2-40B4-BE49-F238E27FC236}">
                <a16:creationId xmlns:a16="http://schemas.microsoft.com/office/drawing/2014/main" id="{02CA8B1F-7746-804F-B523-802821DF6D91}"/>
              </a:ext>
            </a:extLst>
          </p:cNvPr>
          <p:cNvSpPr txBox="1"/>
          <p:nvPr/>
        </p:nvSpPr>
        <p:spPr>
          <a:xfrm>
            <a:off x="2871294" y="6437291"/>
            <a:ext cx="2662261" cy="369332"/>
          </a:xfrm>
          <a:prstGeom prst="rect">
            <a:avLst/>
          </a:prstGeom>
          <a:solidFill>
            <a:schemeClr val="accent2"/>
          </a:solidFill>
        </p:spPr>
        <p:txBody>
          <a:bodyPr wrap="square" rtlCol="0">
            <a:spAutoFit/>
          </a:bodyPr>
          <a:lstStyle/>
          <a:p>
            <a:r>
              <a:rPr kumimoji="1" lang="zh-CN" altLang="en-US" dirty="0">
                <a:solidFill>
                  <a:schemeClr val="bg1"/>
                </a:solidFill>
              </a:rPr>
              <a:t>* 要小于 （ ，所以压入</a:t>
            </a:r>
            <a:r>
              <a:rPr kumimoji="1" lang="en-US" altLang="zh-CN" dirty="0">
                <a:solidFill>
                  <a:schemeClr val="bg1"/>
                </a:solidFill>
              </a:rPr>
              <a:t>C</a:t>
            </a:r>
            <a:endParaRPr kumimoji="1" lang="zh-CN" altLang="en-US" dirty="0">
              <a:solidFill>
                <a:schemeClr val="bg1"/>
              </a:solidFill>
            </a:endParaRPr>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488668"/>
            <a:ext cx="2662261" cy="369332"/>
          </a:xfrm>
          <a:prstGeom prst="rect">
            <a:avLst/>
          </a:prstGeom>
          <a:solidFill>
            <a:schemeClr val="accent2"/>
          </a:solidFill>
        </p:spPr>
        <p:txBody>
          <a:bodyPr wrap="square" rtlCol="0">
            <a:spAutoFit/>
          </a:bodyPr>
          <a:lstStyle/>
          <a:p>
            <a:r>
              <a:rPr kumimoji="1" lang="en-US" altLang="zh-CN" dirty="0">
                <a:solidFill>
                  <a:schemeClr val="bg1"/>
                </a:solidFill>
              </a:rPr>
              <a:t>(</a:t>
            </a:r>
            <a:r>
              <a:rPr kumimoji="1" lang="zh-CN" altLang="en-US" dirty="0">
                <a:solidFill>
                  <a:schemeClr val="bg1"/>
                </a:solidFill>
              </a:rPr>
              <a:t>  要小于 </a:t>
            </a:r>
            <a:r>
              <a:rPr kumimoji="1" lang="en-US" altLang="zh-CN" dirty="0">
                <a:solidFill>
                  <a:schemeClr val="bg1"/>
                </a:solidFill>
              </a:rPr>
              <a:t>-</a:t>
            </a:r>
            <a:r>
              <a:rPr kumimoji="1" lang="zh-CN" altLang="en-US" dirty="0">
                <a:solidFill>
                  <a:schemeClr val="bg1"/>
                </a:solidFill>
              </a:rPr>
              <a:t> ，所以压入</a:t>
            </a:r>
            <a:r>
              <a:rPr kumimoji="1" lang="en-US" altLang="zh-CN" dirty="0">
                <a:solidFill>
                  <a:schemeClr val="bg1"/>
                </a:solidFill>
              </a:rPr>
              <a:t>-</a:t>
            </a:r>
            <a:endParaRPr kumimoji="1" lang="zh-CN" altLang="en-US" dirty="0">
              <a:solidFill>
                <a:schemeClr val="bg1"/>
              </a:solidFill>
            </a:endParaRPr>
          </a:p>
        </p:txBody>
      </p:sp>
      <p:sp>
        <p:nvSpPr>
          <p:cNvPr id="40" name="矩形 39">
            <a:extLst>
              <a:ext uri="{FF2B5EF4-FFF2-40B4-BE49-F238E27FC236}">
                <a16:creationId xmlns:a16="http://schemas.microsoft.com/office/drawing/2014/main" id="{4D3A8267-40BB-3342-A8E9-62223B6DBBE4}"/>
              </a:ext>
            </a:extLst>
          </p:cNvPr>
          <p:cNvSpPr/>
          <p:nvPr/>
        </p:nvSpPr>
        <p:spPr>
          <a:xfrm>
            <a:off x="10370768" y="462977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Tree>
    <p:extLst>
      <p:ext uri="{BB962C8B-B14F-4D97-AF65-F5344CB8AC3E}">
        <p14:creationId xmlns:p14="http://schemas.microsoft.com/office/powerpoint/2010/main" val="17135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2128954"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020838"/>
            <a:ext cx="2662261" cy="646331"/>
          </a:xfrm>
          <a:prstGeom prst="rect">
            <a:avLst/>
          </a:prstGeom>
          <a:solidFill>
            <a:schemeClr val="accent2"/>
          </a:solidFill>
        </p:spPr>
        <p:txBody>
          <a:bodyPr wrap="square" rtlCol="0">
            <a:spAutoFit/>
          </a:bodyPr>
          <a:lstStyle/>
          <a:p>
            <a:r>
              <a:rPr kumimoji="1" lang="zh-CN" altLang="en-US" dirty="0">
                <a:solidFill>
                  <a:schemeClr val="bg1"/>
                </a:solidFill>
              </a:rPr>
              <a:t>）要大于 </a:t>
            </a:r>
            <a:r>
              <a:rPr kumimoji="1" lang="en-US" altLang="zh-CN" dirty="0">
                <a:solidFill>
                  <a:schemeClr val="bg1"/>
                </a:solidFill>
              </a:rPr>
              <a:t>-</a:t>
            </a:r>
            <a:r>
              <a:rPr kumimoji="1" lang="zh-CN" altLang="en-US" dirty="0">
                <a:solidFill>
                  <a:schemeClr val="bg1"/>
                </a:solidFill>
              </a:rPr>
              <a:t> ，所以计算 </a:t>
            </a:r>
            <a:r>
              <a:rPr kumimoji="1" lang="en-US" altLang="zh-CN" dirty="0">
                <a:solidFill>
                  <a:schemeClr val="bg1"/>
                </a:solidFill>
              </a:rPr>
              <a:t>7-2</a:t>
            </a:r>
            <a:r>
              <a:rPr kumimoji="1" lang="zh-CN" altLang="en-US" dirty="0">
                <a:solidFill>
                  <a:schemeClr val="bg1"/>
                </a:solidFill>
              </a:rPr>
              <a:t> 然后结果压入</a:t>
            </a:r>
          </a:p>
        </p:txBody>
      </p:sp>
      <p:sp>
        <p:nvSpPr>
          <p:cNvPr id="40" name="矩形 39">
            <a:extLst>
              <a:ext uri="{FF2B5EF4-FFF2-40B4-BE49-F238E27FC236}">
                <a16:creationId xmlns:a16="http://schemas.microsoft.com/office/drawing/2014/main" id="{4D3A8267-40BB-3342-A8E9-62223B6DBBE4}"/>
              </a:ext>
            </a:extLst>
          </p:cNvPr>
          <p:cNvSpPr/>
          <p:nvPr/>
        </p:nvSpPr>
        <p:spPr>
          <a:xfrm>
            <a:off x="2142906" y="4418679"/>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1" name="矩形 40">
            <a:extLst>
              <a:ext uri="{FF2B5EF4-FFF2-40B4-BE49-F238E27FC236}">
                <a16:creationId xmlns:a16="http://schemas.microsoft.com/office/drawing/2014/main" id="{E1B06CAD-5EE5-A142-A6FE-45E0F05EC5DD}"/>
              </a:ext>
            </a:extLst>
          </p:cNvPr>
          <p:cNvSpPr/>
          <p:nvPr/>
        </p:nvSpPr>
        <p:spPr>
          <a:xfrm>
            <a:off x="391839"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2" name="矩形 41">
            <a:extLst>
              <a:ext uri="{FF2B5EF4-FFF2-40B4-BE49-F238E27FC236}">
                <a16:creationId xmlns:a16="http://schemas.microsoft.com/office/drawing/2014/main" id="{B45FAFD0-4F08-164D-A794-A02586A92341}"/>
              </a:ext>
            </a:extLst>
          </p:cNvPr>
          <p:cNvSpPr/>
          <p:nvPr/>
        </p:nvSpPr>
        <p:spPr>
          <a:xfrm>
            <a:off x="4775997"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3" name="矩形 42">
            <a:extLst>
              <a:ext uri="{FF2B5EF4-FFF2-40B4-BE49-F238E27FC236}">
                <a16:creationId xmlns:a16="http://schemas.microsoft.com/office/drawing/2014/main" id="{A42890C1-744C-EB4C-BD9B-3D49BC66498B}"/>
              </a:ext>
            </a:extLst>
          </p:cNvPr>
          <p:cNvSpPr/>
          <p:nvPr/>
        </p:nvSpPr>
        <p:spPr>
          <a:xfrm>
            <a:off x="4759724" y="4417127"/>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44" name="矩形 43">
            <a:extLst>
              <a:ext uri="{FF2B5EF4-FFF2-40B4-BE49-F238E27FC236}">
                <a16:creationId xmlns:a16="http://schemas.microsoft.com/office/drawing/2014/main" id="{20A3F38F-608C-CD40-9187-B9B71E0223BF}"/>
              </a:ext>
            </a:extLst>
          </p:cNvPr>
          <p:cNvSpPr/>
          <p:nvPr/>
        </p:nvSpPr>
        <p:spPr>
          <a:xfrm>
            <a:off x="6513059"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5" name="矩形 44">
            <a:extLst>
              <a:ext uri="{FF2B5EF4-FFF2-40B4-BE49-F238E27FC236}">
                <a16:creationId xmlns:a16="http://schemas.microsoft.com/office/drawing/2014/main" id="{7B3A03A2-C66D-DF41-85AA-299F8274319D}"/>
              </a:ext>
            </a:extLst>
          </p:cNvPr>
          <p:cNvSpPr/>
          <p:nvPr/>
        </p:nvSpPr>
        <p:spPr>
          <a:xfrm>
            <a:off x="6513059" y="441712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1F4B469C-7D95-3C4C-B706-9371690E4A75}"/>
              </a:ext>
            </a:extLst>
          </p:cNvPr>
          <p:cNvSpPr/>
          <p:nvPr/>
        </p:nvSpPr>
        <p:spPr>
          <a:xfrm>
            <a:off x="10380703" y="4395404"/>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spTree>
    <p:extLst>
      <p:ext uri="{BB962C8B-B14F-4D97-AF65-F5344CB8AC3E}">
        <p14:creationId xmlns:p14="http://schemas.microsoft.com/office/powerpoint/2010/main" val="138488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15</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DC833680-0904-A344-8E39-45E9510FA82C}"/>
              </a:ext>
            </a:extLst>
          </p:cNvPr>
          <p:cNvCxnSpPr>
            <a:cxnSpLocks/>
          </p:cNvCxnSpPr>
          <p:nvPr/>
        </p:nvCxnSpPr>
        <p:spPr>
          <a:xfrm flipV="1">
            <a:off x="7996680" y="2248265"/>
            <a:ext cx="0" cy="3673026"/>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1B06CAD-5EE5-A142-A6FE-45E0F05EC5DD}"/>
              </a:ext>
            </a:extLst>
          </p:cNvPr>
          <p:cNvSpPr/>
          <p:nvPr/>
        </p:nvSpPr>
        <p:spPr>
          <a:xfrm>
            <a:off x="370574"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连接符 4">
            <a:extLst>
              <a:ext uri="{FF2B5EF4-FFF2-40B4-BE49-F238E27FC236}">
                <a16:creationId xmlns:a16="http://schemas.microsoft.com/office/drawing/2014/main" id="{F9ACC7BB-3F21-CB43-BA2F-167F10169BFE}"/>
              </a:ext>
            </a:extLst>
          </p:cNvPr>
          <p:cNvCxnSpPr/>
          <p:nvPr/>
        </p:nvCxnSpPr>
        <p:spPr>
          <a:xfrm>
            <a:off x="6529385" y="5921291"/>
            <a:ext cx="14672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1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228088" y="2921168"/>
            <a:ext cx="7735824" cy="1015663"/>
          </a:xfrm>
          <a:prstGeom prst="rect">
            <a:avLst/>
          </a:prstGeom>
          <a:noFill/>
        </p:spPr>
        <p:txBody>
          <a:bodyPr wrap="square" rtlCol="0">
            <a:spAutoFit/>
          </a:bodyPr>
          <a:lstStyle/>
          <a:p>
            <a:pPr algn="ctr"/>
            <a:r>
              <a:rPr kumimoji="1" lang="zh-CN" altLang="en-US" sz="6000" dirty="0">
                <a:latin typeface="Microsoft YaHei" panose="020B0503020204020204" pitchFamily="34" charset="-122"/>
                <a:ea typeface="Microsoft YaHei" panose="020B0503020204020204" pitchFamily="34" charset="-122"/>
              </a:rPr>
              <a:t>这堂课我们学了撒？</a:t>
            </a:r>
          </a:p>
        </p:txBody>
      </p:sp>
    </p:spTree>
    <p:extLst>
      <p:ext uri="{BB962C8B-B14F-4D97-AF65-F5344CB8AC3E}">
        <p14:creationId xmlns:p14="http://schemas.microsoft.com/office/powerpoint/2010/main" val="97503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什么栈</a:t>
            </a:r>
          </a:p>
        </p:txBody>
      </p:sp>
      <p:sp>
        <p:nvSpPr>
          <p:cNvPr id="6" name="文本框 5">
            <a:extLst>
              <a:ext uri="{FF2B5EF4-FFF2-40B4-BE49-F238E27FC236}">
                <a16:creationId xmlns:a16="http://schemas.microsoft.com/office/drawing/2014/main" id="{9EFC4C1D-ECA4-5B4B-A241-92DFA4F8934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
        <p:nvSpPr>
          <p:cNvPr id="4" name="文本框 3">
            <a:extLst>
              <a:ext uri="{FF2B5EF4-FFF2-40B4-BE49-F238E27FC236}">
                <a16:creationId xmlns:a16="http://schemas.microsoft.com/office/drawing/2014/main" id="{CB2CCE66-07EF-CA4D-9BF5-4A0F0D4EB568}"/>
              </a:ext>
            </a:extLst>
          </p:cNvPr>
          <p:cNvSpPr txBox="1"/>
          <p:nvPr/>
        </p:nvSpPr>
        <p:spPr>
          <a:xfrm>
            <a:off x="2054352" y="2342675"/>
            <a:ext cx="7132178" cy="2246769"/>
          </a:xfrm>
          <a:prstGeom prst="rect">
            <a:avLst/>
          </a:prstGeom>
          <a:noFill/>
        </p:spPr>
        <p:txBody>
          <a:bodyPr wrap="square" rtlCol="0">
            <a:spAutoFit/>
          </a:bodyPr>
          <a:lstStyle/>
          <a:p>
            <a:r>
              <a:rPr kumimoji="1" lang="zh-CN" altLang="en-US" sz="2800" dirty="0"/>
              <a:t>限定仅在表尾进行删除和插入操作的</a:t>
            </a:r>
            <a:r>
              <a:rPr kumimoji="1" lang="zh-CN" altLang="en-US" sz="2800" dirty="0">
                <a:solidFill>
                  <a:srgbClr val="FF0000"/>
                </a:solidFill>
              </a:rPr>
              <a:t>线性表</a:t>
            </a:r>
            <a:endParaRPr kumimoji="1" lang="en-US" altLang="zh-CN" sz="2800" dirty="0">
              <a:solidFill>
                <a:srgbClr val="FF0000"/>
              </a:solidFill>
            </a:endParaRPr>
          </a:p>
          <a:p>
            <a:r>
              <a:rPr kumimoji="1" lang="zh-CN" altLang="en-US" sz="2800" dirty="0"/>
              <a:t>允许删除和插入的一端叫做栈顶</a:t>
            </a:r>
            <a:r>
              <a:rPr kumimoji="1" lang="en-US" altLang="zh-CN" sz="2800" dirty="0"/>
              <a:t>top,</a:t>
            </a:r>
            <a:r>
              <a:rPr kumimoji="1" lang="zh-CN" altLang="en-US" sz="2800" dirty="0"/>
              <a:t>另一端叫栈尾</a:t>
            </a:r>
            <a:r>
              <a:rPr kumimoji="1" lang="en-US" altLang="zh-CN" sz="2800" dirty="0"/>
              <a:t>bottom</a:t>
            </a:r>
          </a:p>
          <a:p>
            <a:r>
              <a:rPr kumimoji="1" lang="zh-CN" altLang="en-US" sz="2800" dirty="0"/>
              <a:t>后进先出 </a:t>
            </a:r>
            <a:r>
              <a:rPr kumimoji="1" lang="en-US" altLang="zh-CN" sz="2800" dirty="0"/>
              <a:t>LIFO(last</a:t>
            </a:r>
            <a:r>
              <a:rPr kumimoji="1" lang="zh-CN" altLang="en-US" sz="2800" dirty="0"/>
              <a:t> </a:t>
            </a:r>
            <a:r>
              <a:rPr kumimoji="1" lang="en-US" altLang="zh-CN" sz="2800" dirty="0"/>
              <a:t>in</a:t>
            </a:r>
            <a:r>
              <a:rPr kumimoji="1" lang="zh-CN" altLang="en-US" sz="2800" dirty="0"/>
              <a:t> </a:t>
            </a:r>
            <a:r>
              <a:rPr kumimoji="1" lang="en-US" altLang="zh-CN" sz="2800" dirty="0"/>
              <a:t>first</a:t>
            </a:r>
            <a:r>
              <a:rPr kumimoji="1" lang="zh-CN" altLang="en-US" sz="2800" dirty="0"/>
              <a:t> </a:t>
            </a:r>
            <a:r>
              <a:rPr kumimoji="1" lang="en-US" altLang="zh-CN" sz="2800" dirty="0"/>
              <a:t>Out)</a:t>
            </a:r>
            <a:endParaRPr kumimoji="1" lang="zh-CN" altLang="en-US" sz="2800" dirty="0"/>
          </a:p>
          <a:p>
            <a:endParaRPr kumimoji="1" lang="zh-CN" altLang="en-US" sz="2800" dirty="0"/>
          </a:p>
        </p:txBody>
      </p:sp>
      <p:sp>
        <p:nvSpPr>
          <p:cNvPr id="8" name="文本框 7">
            <a:extLst>
              <a:ext uri="{FF2B5EF4-FFF2-40B4-BE49-F238E27FC236}">
                <a16:creationId xmlns:a16="http://schemas.microsoft.com/office/drawing/2014/main" id="{819402AD-2EC3-9842-96C2-755F01976210}"/>
              </a:ext>
            </a:extLst>
          </p:cNvPr>
          <p:cNvSpPr txBox="1"/>
          <p:nvPr/>
        </p:nvSpPr>
        <p:spPr>
          <a:xfrm>
            <a:off x="1610042" y="5352280"/>
            <a:ext cx="9960439" cy="523220"/>
          </a:xfrm>
          <a:prstGeom prst="rect">
            <a:avLst/>
          </a:prstGeom>
          <a:solidFill>
            <a:schemeClr val="accent2"/>
          </a:solidFill>
        </p:spPr>
        <p:txBody>
          <a:bodyPr wrap="square" rtlCol="0">
            <a:spAutoFit/>
          </a:bodyPr>
          <a:lstStyle/>
          <a:p>
            <a:r>
              <a:rPr kumimoji="1" lang="zh-CN" altLang="en-US" sz="2800" dirty="0">
                <a:solidFill>
                  <a:schemeClr val="bg1"/>
                </a:solidFill>
              </a:rPr>
              <a:t>注意：因为栈是特殊的线性表，所以它具有线性表的所有属性</a:t>
            </a:r>
          </a:p>
        </p:txBody>
      </p:sp>
    </p:spTree>
    <p:extLst>
      <p:ext uri="{BB962C8B-B14F-4D97-AF65-F5344CB8AC3E}">
        <p14:creationId xmlns:p14="http://schemas.microsoft.com/office/powerpoint/2010/main" val="9354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a:t>
            </a:r>
            <a:r>
              <a:rPr kumimoji="1" lang="en-US" altLang="zh-CN" sz="4800" dirty="0">
                <a:latin typeface="Microsoft YaHei" panose="020B0503020204020204" pitchFamily="34" charset="-122"/>
                <a:ea typeface="Microsoft YaHei" panose="020B0503020204020204" pitchFamily="34" charset="-122"/>
              </a:rPr>
              <a:t>LIFO</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F8AB39C-77A7-734F-BB4C-D3D2065F2E33}"/>
              </a:ext>
            </a:extLst>
          </p:cNvPr>
          <p:cNvSpPr/>
          <p:nvPr/>
        </p:nvSpPr>
        <p:spPr>
          <a:xfrm>
            <a:off x="1403498" y="548640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7" name="矩形 6">
            <a:extLst>
              <a:ext uri="{FF2B5EF4-FFF2-40B4-BE49-F238E27FC236}">
                <a16:creationId xmlns:a16="http://schemas.microsoft.com/office/drawing/2014/main" id="{DE3E18F4-8A92-0F43-A984-6758F5BB20C7}"/>
              </a:ext>
            </a:extLst>
          </p:cNvPr>
          <p:cNvSpPr/>
          <p:nvPr/>
        </p:nvSpPr>
        <p:spPr>
          <a:xfrm>
            <a:off x="1403498" y="487679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9" name="矩形 8">
            <a:extLst>
              <a:ext uri="{FF2B5EF4-FFF2-40B4-BE49-F238E27FC236}">
                <a16:creationId xmlns:a16="http://schemas.microsoft.com/office/drawing/2014/main" id="{78EB4991-5C6E-CA41-B9EA-1BCE8C5651F0}"/>
              </a:ext>
            </a:extLst>
          </p:cNvPr>
          <p:cNvSpPr/>
          <p:nvPr/>
        </p:nvSpPr>
        <p:spPr>
          <a:xfrm>
            <a:off x="1403498" y="304799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0" name="矩形 9">
            <a:extLst>
              <a:ext uri="{FF2B5EF4-FFF2-40B4-BE49-F238E27FC236}">
                <a16:creationId xmlns:a16="http://schemas.microsoft.com/office/drawing/2014/main" id="{4DCFE7B7-1F22-7349-876A-2B1650269A63}"/>
              </a:ext>
            </a:extLst>
          </p:cNvPr>
          <p:cNvSpPr/>
          <p:nvPr/>
        </p:nvSpPr>
        <p:spPr>
          <a:xfrm>
            <a:off x="1403498" y="365759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1" name="矩形 10">
            <a:extLst>
              <a:ext uri="{FF2B5EF4-FFF2-40B4-BE49-F238E27FC236}">
                <a16:creationId xmlns:a16="http://schemas.microsoft.com/office/drawing/2014/main" id="{1EC58C14-574B-0A49-A3D1-B52A0697CE1A}"/>
              </a:ext>
            </a:extLst>
          </p:cNvPr>
          <p:cNvSpPr/>
          <p:nvPr/>
        </p:nvSpPr>
        <p:spPr>
          <a:xfrm>
            <a:off x="1403498" y="426719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12" name="矩形 11">
            <a:extLst>
              <a:ext uri="{FF2B5EF4-FFF2-40B4-BE49-F238E27FC236}">
                <a16:creationId xmlns:a16="http://schemas.microsoft.com/office/drawing/2014/main" id="{3ED53FAA-E149-C044-8033-A576EA5915FC}"/>
              </a:ext>
            </a:extLst>
          </p:cNvPr>
          <p:cNvSpPr/>
          <p:nvPr/>
        </p:nvSpPr>
        <p:spPr>
          <a:xfrm>
            <a:off x="8573386" y="545095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13" name="矩形 12">
            <a:extLst>
              <a:ext uri="{FF2B5EF4-FFF2-40B4-BE49-F238E27FC236}">
                <a16:creationId xmlns:a16="http://schemas.microsoft.com/office/drawing/2014/main" id="{260EF86D-1EC1-C144-ACE3-E16CDE0F6D90}"/>
              </a:ext>
            </a:extLst>
          </p:cNvPr>
          <p:cNvSpPr/>
          <p:nvPr/>
        </p:nvSpPr>
        <p:spPr>
          <a:xfrm>
            <a:off x="8573386" y="48413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14" name="矩形 13">
            <a:extLst>
              <a:ext uri="{FF2B5EF4-FFF2-40B4-BE49-F238E27FC236}">
                <a16:creationId xmlns:a16="http://schemas.microsoft.com/office/drawing/2014/main" id="{C2D65777-F1ED-664C-8917-4AF8491363F8}"/>
              </a:ext>
            </a:extLst>
          </p:cNvPr>
          <p:cNvSpPr/>
          <p:nvPr/>
        </p:nvSpPr>
        <p:spPr>
          <a:xfrm>
            <a:off x="8573386" y="3012553"/>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5" name="矩形 14">
            <a:extLst>
              <a:ext uri="{FF2B5EF4-FFF2-40B4-BE49-F238E27FC236}">
                <a16:creationId xmlns:a16="http://schemas.microsoft.com/office/drawing/2014/main" id="{DF4418A4-F64A-FA48-A541-FDE2BEA44BF8}"/>
              </a:ext>
            </a:extLst>
          </p:cNvPr>
          <p:cNvSpPr/>
          <p:nvPr/>
        </p:nvSpPr>
        <p:spPr>
          <a:xfrm>
            <a:off x="8573386" y="36221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6" name="矩形 15">
            <a:extLst>
              <a:ext uri="{FF2B5EF4-FFF2-40B4-BE49-F238E27FC236}">
                <a16:creationId xmlns:a16="http://schemas.microsoft.com/office/drawing/2014/main" id="{BA9653B2-A3EC-6446-9E75-C93224A3ED0D}"/>
              </a:ext>
            </a:extLst>
          </p:cNvPr>
          <p:cNvSpPr/>
          <p:nvPr/>
        </p:nvSpPr>
        <p:spPr>
          <a:xfrm>
            <a:off x="8573386" y="423175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5" name="文本框 4">
            <a:extLst>
              <a:ext uri="{FF2B5EF4-FFF2-40B4-BE49-F238E27FC236}">
                <a16:creationId xmlns:a16="http://schemas.microsoft.com/office/drawing/2014/main" id="{031B2082-C40D-CA43-BFE2-D2C05DD26642}"/>
              </a:ext>
            </a:extLst>
          </p:cNvPr>
          <p:cNvSpPr txBox="1"/>
          <p:nvPr/>
        </p:nvSpPr>
        <p:spPr>
          <a:xfrm>
            <a:off x="1403498"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入栈</a:t>
            </a:r>
          </a:p>
        </p:txBody>
      </p:sp>
      <p:sp>
        <p:nvSpPr>
          <p:cNvPr id="17" name="文本框 16">
            <a:extLst>
              <a:ext uri="{FF2B5EF4-FFF2-40B4-BE49-F238E27FC236}">
                <a16:creationId xmlns:a16="http://schemas.microsoft.com/office/drawing/2014/main" id="{A17DF13A-4B6A-9340-93AD-58ED76933E71}"/>
              </a:ext>
            </a:extLst>
          </p:cNvPr>
          <p:cNvSpPr txBox="1"/>
          <p:nvPr/>
        </p:nvSpPr>
        <p:spPr>
          <a:xfrm>
            <a:off x="8573386"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出栈</a:t>
            </a:r>
          </a:p>
        </p:txBody>
      </p:sp>
      <p:cxnSp>
        <p:nvCxnSpPr>
          <p:cNvPr id="19" name="直线连接符 18">
            <a:extLst>
              <a:ext uri="{FF2B5EF4-FFF2-40B4-BE49-F238E27FC236}">
                <a16:creationId xmlns:a16="http://schemas.microsoft.com/office/drawing/2014/main" id="{32F57543-1090-A54D-B297-4FF08F956ED1}"/>
              </a:ext>
            </a:extLst>
          </p:cNvPr>
          <p:cNvCxnSpPr/>
          <p:nvPr/>
        </p:nvCxnSpPr>
        <p:spPr>
          <a:xfrm flipV="1">
            <a:off x="637953" y="6046380"/>
            <a:ext cx="10717619" cy="35443"/>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ED30D042-DBF3-8146-8B96-C7D2FA059ED7}"/>
              </a:ext>
            </a:extLst>
          </p:cNvPr>
          <p:cNvCxnSpPr>
            <a:cxnSpLocks/>
          </p:cNvCxnSpPr>
          <p:nvPr/>
        </p:nvCxnSpPr>
        <p:spPr>
          <a:xfrm flipV="1">
            <a:off x="3338623"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0148D65A-3B48-D641-A809-122B8ECC2225}"/>
              </a:ext>
            </a:extLst>
          </p:cNvPr>
          <p:cNvCxnSpPr>
            <a:cxnSpLocks/>
          </p:cNvCxnSpPr>
          <p:nvPr/>
        </p:nvCxnSpPr>
        <p:spPr>
          <a:xfrm flipV="1">
            <a:off x="1403498" y="2509282"/>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941C0D47-189D-4E43-8169-3540655B1FBA}"/>
              </a:ext>
            </a:extLst>
          </p:cNvPr>
          <p:cNvCxnSpPr>
            <a:cxnSpLocks/>
          </p:cNvCxnSpPr>
          <p:nvPr/>
        </p:nvCxnSpPr>
        <p:spPr>
          <a:xfrm flipV="1">
            <a:off x="8573386" y="2565991"/>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ED04A65-96BD-934D-A5E6-E9FF84CCCA48}"/>
              </a:ext>
            </a:extLst>
          </p:cNvPr>
          <p:cNvCxnSpPr>
            <a:cxnSpLocks/>
          </p:cNvCxnSpPr>
          <p:nvPr/>
        </p:nvCxnSpPr>
        <p:spPr>
          <a:xfrm flipV="1">
            <a:off x="10508511"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栈的存储结构</a:t>
            </a:r>
          </a:p>
        </p:txBody>
      </p:sp>
      <p:sp>
        <p:nvSpPr>
          <p:cNvPr id="8" name="文本框 7">
            <a:extLst>
              <a:ext uri="{FF2B5EF4-FFF2-40B4-BE49-F238E27FC236}">
                <a16:creationId xmlns:a16="http://schemas.microsoft.com/office/drawing/2014/main" id="{75D7D6ED-43A8-DC4B-84B6-AB03F6270117}"/>
              </a:ext>
            </a:extLst>
          </p:cNvPr>
          <p:cNvSpPr txBox="1"/>
          <p:nvPr/>
        </p:nvSpPr>
        <p:spPr>
          <a:xfrm>
            <a:off x="3528060" y="2210574"/>
            <a:ext cx="6609588" cy="3785652"/>
          </a:xfrm>
          <a:prstGeom prst="rect">
            <a:avLst/>
          </a:prstGeom>
          <a:noFill/>
        </p:spPr>
        <p:txBody>
          <a:bodyPr wrap="square" rtlCol="0">
            <a:spAutoFit/>
          </a:bodyPr>
          <a:lstStyle/>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顺序存储</a:t>
            </a:r>
            <a:endParaRPr kumimoji="1" lang="en-US" altLang="zh-CN" sz="3200" dirty="0">
              <a:latin typeface="Microsoft YaHei" panose="020B0503020204020204" pitchFamily="34" charset="-122"/>
              <a:ea typeface="Microsoft YaHei" panose="020B0503020204020204" pitchFamily="34" charset="-122"/>
            </a:endParaRPr>
          </a:p>
          <a:p>
            <a:pPr lvl="1"/>
            <a:r>
              <a:rPr lang="zh-CN" altLang="en-US" sz="2800" dirty="0"/>
              <a:t>用数组作为基本数据结构进行扩展栈</a:t>
            </a:r>
          </a:p>
          <a:p>
            <a:pPr lvl="1"/>
            <a:endParaRPr kumimoji="1" lang="en-US" altLang="zh-CN" sz="32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链式存储</a:t>
            </a:r>
            <a:endParaRPr kumimoji="1" lang="en-US" altLang="zh-CN" sz="3200" dirty="0">
              <a:latin typeface="Microsoft YaHei" panose="020B0503020204020204" pitchFamily="34" charset="-122"/>
              <a:ea typeface="Microsoft YaHei" panose="020B0503020204020204" pitchFamily="34" charset="-122"/>
            </a:endParaRPr>
          </a:p>
          <a:p>
            <a:pPr marL="0" lvl="1"/>
            <a:r>
              <a:rPr lang="zh-CN" altLang="en-US" sz="2800" dirty="0"/>
              <a:t>     每个数据单元不止有数据，还包含指向下一个数据地址的信息，由此单元串联起来的方式叫链式存储</a:t>
            </a:r>
          </a:p>
          <a:p>
            <a:pPr marL="514350" indent="-514350">
              <a:buFont typeface="+mj-lt"/>
              <a:buAutoNum type="arabicPeriod"/>
            </a:pPr>
            <a:endParaRPr kumimoji="1" lang="zh-CN" altLang="en-US" sz="3200" dirty="0">
              <a:latin typeface="微软雅黑"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2228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种存储的比较</a:t>
            </a:r>
          </a:p>
        </p:txBody>
      </p:sp>
      <p:graphicFrame>
        <p:nvGraphicFramePr>
          <p:cNvPr id="2" name="表格 1">
            <a:extLst>
              <a:ext uri="{FF2B5EF4-FFF2-40B4-BE49-F238E27FC236}">
                <a16:creationId xmlns:a16="http://schemas.microsoft.com/office/drawing/2014/main" id="{4663431E-1EED-3D43-874A-DA0AC84A9A42}"/>
              </a:ext>
            </a:extLst>
          </p:cNvPr>
          <p:cNvGraphicFramePr>
            <a:graphicFrameLocks noGrp="1"/>
          </p:cNvGraphicFramePr>
          <p:nvPr>
            <p:extLst>
              <p:ext uri="{D42A27DB-BD31-4B8C-83A1-F6EECF244321}">
                <p14:modId xmlns:p14="http://schemas.microsoft.com/office/powerpoint/2010/main" val="2177561858"/>
              </p:ext>
            </p:extLst>
          </p:nvPr>
        </p:nvGraphicFramePr>
        <p:xfrm>
          <a:off x="1436577" y="2190308"/>
          <a:ext cx="9685079" cy="4037147"/>
        </p:xfrm>
        <a:graphic>
          <a:graphicData uri="http://schemas.openxmlformats.org/drawingml/2006/table">
            <a:tbl>
              <a:tblPr firstRow="1" bandRow="1">
                <a:tableStyleId>{5C22544A-7EE6-4342-B048-85BDC9FD1C3A}</a:tableStyleId>
              </a:tblPr>
              <a:tblGrid>
                <a:gridCol w="2840296">
                  <a:extLst>
                    <a:ext uri="{9D8B030D-6E8A-4147-A177-3AD203B41FA5}">
                      <a16:colId xmlns:a16="http://schemas.microsoft.com/office/drawing/2014/main" val="1518701826"/>
                    </a:ext>
                  </a:extLst>
                </a:gridCol>
                <a:gridCol w="2840296">
                  <a:extLst>
                    <a:ext uri="{9D8B030D-6E8A-4147-A177-3AD203B41FA5}">
                      <a16:colId xmlns:a16="http://schemas.microsoft.com/office/drawing/2014/main" val="1290482723"/>
                    </a:ext>
                  </a:extLst>
                </a:gridCol>
                <a:gridCol w="4004487">
                  <a:extLst>
                    <a:ext uri="{9D8B030D-6E8A-4147-A177-3AD203B41FA5}">
                      <a16:colId xmlns:a16="http://schemas.microsoft.com/office/drawing/2014/main" val="2617057251"/>
                    </a:ext>
                  </a:extLst>
                </a:gridCol>
              </a:tblGrid>
              <a:tr h="730531">
                <a:tc>
                  <a:txBody>
                    <a:bodyPr/>
                    <a:lstStyle/>
                    <a:p>
                      <a:endParaRPr lang="zh-CN" altLang="en-US" sz="3200" dirty="0"/>
                    </a:p>
                  </a:txBody>
                  <a:tcPr/>
                </a:tc>
                <a:tc>
                  <a:txBody>
                    <a:bodyPr/>
                    <a:lstStyle/>
                    <a:p>
                      <a:pPr algn="ctr"/>
                      <a:r>
                        <a:rPr lang="zh-CN" altLang="en-US" sz="3200" dirty="0"/>
                        <a:t>顺序存储</a:t>
                      </a:r>
                    </a:p>
                  </a:txBody>
                  <a:tcPr/>
                </a:tc>
                <a:tc>
                  <a:txBody>
                    <a:bodyPr/>
                    <a:lstStyle/>
                    <a:p>
                      <a:pPr algn="ctr"/>
                      <a:r>
                        <a:rPr lang="zh-CN" altLang="en-US" sz="3200" dirty="0"/>
                        <a:t>链式存储</a:t>
                      </a:r>
                    </a:p>
                  </a:txBody>
                  <a:tcPr/>
                </a:tc>
                <a:extLst>
                  <a:ext uri="{0D108BD9-81ED-4DB2-BD59-A6C34878D82A}">
                    <a16:rowId xmlns:a16="http://schemas.microsoft.com/office/drawing/2014/main" val="2810421024"/>
                  </a:ext>
                </a:extLst>
              </a:tr>
              <a:tr h="730531">
                <a:tc>
                  <a:txBody>
                    <a:bodyPr/>
                    <a:lstStyle/>
                    <a:p>
                      <a:pPr algn="ctr"/>
                      <a:r>
                        <a:rPr lang="zh-CN" altLang="en-US" sz="3200" dirty="0"/>
                        <a:t>参考类似</a:t>
                      </a:r>
                    </a:p>
                  </a:txBody>
                  <a:tcPr/>
                </a:tc>
                <a:tc>
                  <a:txBody>
                    <a:bodyPr/>
                    <a:lstStyle/>
                    <a:p>
                      <a:r>
                        <a:rPr lang="zh-CN" altLang="en-US" sz="3200" dirty="0"/>
                        <a:t>数组</a:t>
                      </a:r>
                    </a:p>
                  </a:txBody>
                  <a:tcPr/>
                </a:tc>
                <a:tc>
                  <a:txBody>
                    <a:bodyPr/>
                    <a:lstStyle/>
                    <a:p>
                      <a:r>
                        <a:rPr lang="zh-CN" altLang="en-US" sz="3200" dirty="0"/>
                        <a:t>单链表</a:t>
                      </a:r>
                    </a:p>
                  </a:txBody>
                  <a:tcPr/>
                </a:tc>
                <a:extLst>
                  <a:ext uri="{0D108BD9-81ED-4DB2-BD59-A6C34878D82A}">
                    <a16:rowId xmlns:a16="http://schemas.microsoft.com/office/drawing/2014/main" val="1280835036"/>
                  </a:ext>
                </a:extLst>
              </a:tr>
              <a:tr h="2576085">
                <a:tc>
                  <a:txBody>
                    <a:bodyPr/>
                    <a:lstStyle/>
                    <a:p>
                      <a:pPr algn="ctr"/>
                      <a:r>
                        <a:rPr lang="zh-CN" altLang="en-US" sz="3200" dirty="0"/>
                        <a:t>实现方式</a:t>
                      </a:r>
                    </a:p>
                  </a:txBody>
                  <a:tcPr/>
                </a:tc>
                <a:tc>
                  <a:txBody>
                    <a:bodyPr/>
                    <a:lstStyle/>
                    <a:p>
                      <a:r>
                        <a:rPr lang="zh-CN" altLang="en-US" sz="3200" dirty="0"/>
                        <a:t>用数组作为基本数据结构，再进行扩展成栈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t>用单链表作为基本数据结构，再进行扩展成栈</a:t>
                      </a:r>
                    </a:p>
                    <a:p>
                      <a:endParaRPr lang="zh-CN" altLang="en-US" sz="3200" dirty="0"/>
                    </a:p>
                  </a:txBody>
                  <a:tcPr/>
                </a:tc>
                <a:extLst>
                  <a:ext uri="{0D108BD9-81ED-4DB2-BD59-A6C34878D82A}">
                    <a16:rowId xmlns:a16="http://schemas.microsoft.com/office/drawing/2014/main" val="2932627399"/>
                  </a:ext>
                </a:extLst>
              </a:tr>
            </a:tbl>
          </a:graphicData>
        </a:graphic>
      </p:graphicFrame>
    </p:spTree>
    <p:extLst>
      <p:ext uri="{BB962C8B-B14F-4D97-AF65-F5344CB8AC3E}">
        <p14:creationId xmlns:p14="http://schemas.microsoft.com/office/powerpoint/2010/main" val="12821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sp>
        <p:nvSpPr>
          <p:cNvPr id="8" name="文本框 7">
            <a:extLst>
              <a:ext uri="{FF2B5EF4-FFF2-40B4-BE49-F238E27FC236}">
                <a16:creationId xmlns:a16="http://schemas.microsoft.com/office/drawing/2014/main" id="{75D7D6ED-43A8-DC4B-84B6-AB03F6270117}"/>
              </a:ext>
            </a:extLst>
          </p:cNvPr>
          <p:cNvSpPr txBox="1"/>
          <p:nvPr/>
        </p:nvSpPr>
        <p:spPr>
          <a:xfrm>
            <a:off x="1610041" y="2636874"/>
            <a:ext cx="9001251"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抽象数据类型就是 不管它是用顺序存储还是链式存储，都是从这个类型展开具体定义的</a:t>
            </a:r>
            <a:endParaRPr kumimoji="1" lang="zh-CN" altLang="en-US" sz="2800" dirty="0">
              <a:latin typeface="微软雅黑"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D9B93DC-5880-9D4B-AD03-2A9ADCF8E4D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Tree>
    <p:extLst>
      <p:ext uri="{BB962C8B-B14F-4D97-AF65-F5344CB8AC3E}">
        <p14:creationId xmlns:p14="http://schemas.microsoft.com/office/powerpoint/2010/main" val="34980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pic>
        <p:nvPicPr>
          <p:cNvPr id="4" name="图片 3">
            <a:extLst>
              <a:ext uri="{FF2B5EF4-FFF2-40B4-BE49-F238E27FC236}">
                <a16:creationId xmlns:a16="http://schemas.microsoft.com/office/drawing/2014/main" id="{4D10E680-1E48-D546-AB81-A9A790445568}"/>
              </a:ext>
            </a:extLst>
          </p:cNvPr>
          <p:cNvPicPr>
            <a:picLocks noChangeAspect="1"/>
          </p:cNvPicPr>
          <p:nvPr/>
        </p:nvPicPr>
        <p:blipFill>
          <a:blip r:embed="rId3"/>
          <a:stretch>
            <a:fillRect/>
          </a:stretch>
        </p:blipFill>
        <p:spPr>
          <a:xfrm>
            <a:off x="1735375" y="1632930"/>
            <a:ext cx="8812124" cy="5182540"/>
          </a:xfrm>
          <a:prstGeom prst="rect">
            <a:avLst/>
          </a:prstGeom>
        </p:spPr>
      </p:pic>
    </p:spTree>
    <p:extLst>
      <p:ext uri="{BB962C8B-B14F-4D97-AF65-F5344CB8AC3E}">
        <p14:creationId xmlns:p14="http://schemas.microsoft.com/office/powerpoint/2010/main" val="207311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栈顺序存储例子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987478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4371</TotalTime>
  <Words>1326</Words>
  <Application>Microsoft Macintosh PowerPoint</Application>
  <PresentationFormat>宽屏</PresentationFormat>
  <Paragraphs>241</Paragraphs>
  <Slides>27</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Microsoft YaHei</vt:lpstr>
      <vt:lpstr>Microsoft YaHei</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C语言与数据结构</dc:title>
  <dc:creator>Microsoft Office User</dc:creator>
  <cp:lastModifiedBy>Microsoft Office User</cp:lastModifiedBy>
  <cp:revision>234</cp:revision>
  <dcterms:created xsi:type="dcterms:W3CDTF">2019-09-24T01:18:33Z</dcterms:created>
  <dcterms:modified xsi:type="dcterms:W3CDTF">2020-02-28T08:16:37Z</dcterms:modified>
</cp:coreProperties>
</file>