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8" r:id="rId2"/>
    <p:sldId id="266" r:id="rId3"/>
    <p:sldId id="259" r:id="rId4"/>
    <p:sldId id="289" r:id="rId5"/>
    <p:sldId id="280" r:id="rId6"/>
    <p:sldId id="290" r:id="rId7"/>
    <p:sldId id="291" r:id="rId8"/>
    <p:sldId id="292" r:id="rId9"/>
    <p:sldId id="293" r:id="rId10"/>
    <p:sldId id="285" r:id="rId11"/>
    <p:sldId id="294" r:id="rId12"/>
    <p:sldId id="295" r:id="rId13"/>
    <p:sldId id="282" r:id="rId14"/>
    <p:sldId id="283" r:id="rId15"/>
    <p:sldId id="296" r:id="rId16"/>
    <p:sldId id="286" r:id="rId17"/>
    <p:sldId id="297" r:id="rId18"/>
    <p:sldId id="298" r:id="rId19"/>
    <p:sldId id="299" r:id="rId20"/>
    <p:sldId id="300" r:id="rId21"/>
    <p:sldId id="279" r:id="rId22"/>
    <p:sldId id="302" r:id="rId23"/>
    <p:sldId id="304" r:id="rId24"/>
    <p:sldId id="307" r:id="rId25"/>
    <p:sldId id="308" r:id="rId26"/>
    <p:sldId id="301" r:id="rId27"/>
    <p:sldId id="288"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12EA202-3C21-D94E-81F8-383C0CB766DB}">
          <p14:sldIdLst>
            <p14:sldId id="258"/>
          </p14:sldIdLst>
        </p14:section>
        <p14:section name="无标题节" id="{7F9DBBA9-7A2A-E140-81C6-6683700F6D2B}">
          <p14:sldIdLst>
            <p14:sldId id="266"/>
            <p14:sldId id="259"/>
            <p14:sldId id="289"/>
            <p14:sldId id="280"/>
            <p14:sldId id="290"/>
            <p14:sldId id="291"/>
            <p14:sldId id="292"/>
            <p14:sldId id="293"/>
            <p14:sldId id="285"/>
            <p14:sldId id="294"/>
            <p14:sldId id="295"/>
            <p14:sldId id="282"/>
            <p14:sldId id="283"/>
            <p14:sldId id="296"/>
            <p14:sldId id="286"/>
            <p14:sldId id="297"/>
            <p14:sldId id="298"/>
            <p14:sldId id="299"/>
            <p14:sldId id="300"/>
            <p14:sldId id="279"/>
            <p14:sldId id="302"/>
            <p14:sldId id="304"/>
            <p14:sldId id="307"/>
            <p14:sldId id="308"/>
            <p14:sldId id="301"/>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9"/>
    <p:restoredTop sz="63029"/>
  </p:normalViewPr>
  <p:slideViewPr>
    <p:cSldViewPr snapToGrid="0" snapToObjects="1">
      <p:cViewPr varScale="1">
        <p:scale>
          <a:sx n="61" d="100"/>
          <a:sy n="61" d="100"/>
        </p:scale>
        <p:origin x="204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3546E-20F6-7649-A9A4-4E4A245D3E82}" type="datetimeFigureOut">
              <a:rPr kumimoji="1" lang="zh-CN" altLang="en-US" smtClean="0"/>
              <a:t>2020/3/6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E57A1-C481-6944-857F-EAC8E932B5ED}" type="slidenum">
              <a:rPr kumimoji="1" lang="zh-CN" altLang="en-US" smtClean="0"/>
              <a:t>‹#›</a:t>
            </a:fld>
            <a:endParaRPr kumimoji="1" lang="zh-CN" altLang="en-US"/>
          </a:p>
        </p:txBody>
      </p:sp>
    </p:spTree>
    <p:extLst>
      <p:ext uri="{BB962C8B-B14F-4D97-AF65-F5344CB8AC3E}">
        <p14:creationId xmlns:p14="http://schemas.microsoft.com/office/powerpoint/2010/main" val="3614613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4</a:t>
            </a:fld>
            <a:endParaRPr kumimoji="1" lang="zh-CN" altLang="en-US"/>
          </a:p>
        </p:txBody>
      </p:sp>
    </p:spTree>
    <p:extLst>
      <p:ext uri="{BB962C8B-B14F-4D97-AF65-F5344CB8AC3E}">
        <p14:creationId xmlns:p14="http://schemas.microsoft.com/office/powerpoint/2010/main" val="2129812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12</a:t>
            </a:fld>
            <a:endParaRPr kumimoji="1" lang="zh-CN" altLang="en-US"/>
          </a:p>
        </p:txBody>
      </p:sp>
    </p:spTree>
    <p:extLst>
      <p:ext uri="{BB962C8B-B14F-4D97-AF65-F5344CB8AC3E}">
        <p14:creationId xmlns:p14="http://schemas.microsoft.com/office/powerpoint/2010/main" val="450398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递归和栈的关系</a:t>
            </a:r>
            <a:endParaRPr kumimoji="1" lang="en-US" altLang="zh-CN" dirty="0"/>
          </a:p>
          <a:p>
            <a:r>
              <a:rPr kumimoji="1" lang="zh-CN" altLang="en-US" dirty="0"/>
              <a:t>举个例子：</a:t>
            </a:r>
          </a:p>
          <a:p>
            <a:endParaRPr kumimoji="1" lang="zh-CN" altLang="en-US" dirty="0"/>
          </a:p>
          <a:p>
            <a:r>
              <a:rPr kumimoji="1" lang="zh-CN" altLang="en-US" dirty="0"/>
              <a:t>假设如下问题的依赖关系：</a:t>
            </a:r>
          </a:p>
          <a:p>
            <a:endParaRPr kumimoji="1" lang="zh-CN" altLang="en-US" dirty="0"/>
          </a:p>
          <a:p>
            <a:r>
              <a:rPr kumimoji="1" lang="en-US" altLang="zh-CN" dirty="0"/>
              <a:t>【A】----</a:t>
            </a:r>
            <a:r>
              <a:rPr kumimoji="1" lang="zh-CN" altLang="en-US" dirty="0"/>
              <a:t>依赖</a:t>
            </a:r>
            <a:r>
              <a:rPr kumimoji="1" lang="en-US" altLang="zh-CN" dirty="0"/>
              <a:t>----&gt;【B】----</a:t>
            </a:r>
            <a:r>
              <a:rPr kumimoji="1" lang="zh-CN" altLang="en-US" dirty="0"/>
              <a:t>依赖</a:t>
            </a:r>
            <a:r>
              <a:rPr kumimoji="1" lang="en-US" altLang="zh-CN" dirty="0"/>
              <a:t>----&gt;【C】</a:t>
            </a:r>
          </a:p>
          <a:p>
            <a:endParaRPr kumimoji="1" lang="en-US" altLang="zh-CN" dirty="0"/>
          </a:p>
          <a:p>
            <a:r>
              <a:rPr kumimoji="1" lang="zh-CN" altLang="en-US" dirty="0"/>
              <a:t>我们的终极目的是要解决问题</a:t>
            </a:r>
            <a:r>
              <a:rPr kumimoji="1" lang="en-US" altLang="zh-CN" dirty="0"/>
              <a:t>A</a:t>
            </a:r>
            <a:r>
              <a:rPr kumimoji="1" lang="zh-CN" altLang="en-US" dirty="0"/>
              <a:t>，</a:t>
            </a:r>
          </a:p>
          <a:p>
            <a:endParaRPr kumimoji="1" lang="zh-CN" altLang="en-US" dirty="0"/>
          </a:p>
          <a:p>
            <a:r>
              <a:rPr kumimoji="1" lang="zh-CN" altLang="en-US" dirty="0"/>
              <a:t>那么三个问题的处理顺序如下：</a:t>
            </a:r>
          </a:p>
          <a:p>
            <a:endParaRPr kumimoji="1" lang="zh-CN" altLang="en-US" dirty="0"/>
          </a:p>
          <a:p>
            <a:r>
              <a:rPr kumimoji="1" lang="zh-CN" altLang="en-US" dirty="0"/>
              <a:t>开始处理问题</a:t>
            </a:r>
            <a:r>
              <a:rPr kumimoji="1" lang="en-US" altLang="zh-CN" dirty="0"/>
              <a:t>A</a:t>
            </a:r>
            <a:r>
              <a:rPr kumimoji="1" lang="zh-CN" altLang="en-US" dirty="0"/>
              <a:t>；</a:t>
            </a:r>
          </a:p>
          <a:p>
            <a:endParaRPr kumimoji="1" lang="zh-CN" altLang="en-US" dirty="0"/>
          </a:p>
          <a:p>
            <a:r>
              <a:rPr kumimoji="1" lang="zh-CN" altLang="en-US" dirty="0"/>
              <a:t>由于</a:t>
            </a:r>
            <a:r>
              <a:rPr kumimoji="1" lang="en-US" altLang="zh-CN" dirty="0"/>
              <a:t>A</a:t>
            </a:r>
            <a:r>
              <a:rPr kumimoji="1" lang="zh-CN" altLang="en-US" dirty="0"/>
              <a:t>依赖</a:t>
            </a:r>
            <a:r>
              <a:rPr kumimoji="1" lang="en-US" altLang="zh-CN" dirty="0"/>
              <a:t>B</a:t>
            </a:r>
            <a:r>
              <a:rPr kumimoji="1" lang="zh-CN" altLang="en-US" dirty="0"/>
              <a:t>，因此开始处理问题</a:t>
            </a:r>
            <a:r>
              <a:rPr kumimoji="1" lang="en-US" altLang="zh-CN" dirty="0"/>
              <a:t>B</a:t>
            </a:r>
            <a:r>
              <a:rPr kumimoji="1" lang="zh-CN" altLang="en-US" dirty="0"/>
              <a:t>；</a:t>
            </a:r>
          </a:p>
          <a:p>
            <a:endParaRPr kumimoji="1" lang="zh-CN" altLang="en-US" dirty="0"/>
          </a:p>
          <a:p>
            <a:r>
              <a:rPr kumimoji="1" lang="zh-CN" altLang="en-US" dirty="0"/>
              <a:t>由于</a:t>
            </a:r>
            <a:r>
              <a:rPr kumimoji="1" lang="en-US" altLang="zh-CN" dirty="0"/>
              <a:t>B</a:t>
            </a:r>
            <a:r>
              <a:rPr kumimoji="1" lang="zh-CN" altLang="en-US" dirty="0"/>
              <a:t>依赖</a:t>
            </a:r>
            <a:r>
              <a:rPr kumimoji="1" lang="en-US" altLang="zh-CN" dirty="0"/>
              <a:t>C</a:t>
            </a:r>
            <a:r>
              <a:rPr kumimoji="1" lang="zh-CN" altLang="en-US" dirty="0"/>
              <a:t>，开始处理问题</a:t>
            </a:r>
            <a:r>
              <a:rPr kumimoji="1" lang="en-US" altLang="zh-CN" dirty="0"/>
              <a:t>C</a:t>
            </a:r>
            <a:r>
              <a:rPr kumimoji="1" lang="zh-CN" altLang="en-US" dirty="0"/>
              <a:t>；</a:t>
            </a:r>
          </a:p>
          <a:p>
            <a:endParaRPr kumimoji="1" lang="zh-CN" altLang="en-US" dirty="0"/>
          </a:p>
          <a:p>
            <a:r>
              <a:rPr kumimoji="1" lang="zh-CN" altLang="en-US" dirty="0"/>
              <a:t>结束处理问题</a:t>
            </a:r>
            <a:r>
              <a:rPr kumimoji="1" lang="en-US" altLang="zh-CN" dirty="0"/>
              <a:t>C</a:t>
            </a:r>
            <a:r>
              <a:rPr kumimoji="1" lang="zh-CN" altLang="en-US" dirty="0"/>
              <a:t>；</a:t>
            </a:r>
          </a:p>
          <a:p>
            <a:endParaRPr kumimoji="1" lang="zh-CN" altLang="en-US" dirty="0"/>
          </a:p>
          <a:p>
            <a:r>
              <a:rPr kumimoji="1" lang="zh-CN" altLang="en-US" dirty="0"/>
              <a:t>结束处理问题</a:t>
            </a:r>
            <a:r>
              <a:rPr kumimoji="1" lang="en-US" altLang="zh-CN" dirty="0"/>
              <a:t>B</a:t>
            </a:r>
            <a:r>
              <a:rPr kumimoji="1" lang="zh-CN" altLang="en-US" dirty="0"/>
              <a:t>；</a:t>
            </a:r>
          </a:p>
          <a:p>
            <a:endParaRPr kumimoji="1" lang="zh-CN" altLang="en-US" dirty="0"/>
          </a:p>
          <a:p>
            <a:r>
              <a:rPr kumimoji="1" lang="zh-CN" altLang="en-US" dirty="0"/>
              <a:t>结束处理问题</a:t>
            </a:r>
            <a:r>
              <a:rPr kumimoji="1" lang="en-US" altLang="zh-CN" dirty="0"/>
              <a:t>A</a:t>
            </a:r>
            <a:r>
              <a:rPr kumimoji="1" lang="zh-CN" altLang="en-US" dirty="0"/>
              <a:t>。</a:t>
            </a:r>
          </a:p>
          <a:p>
            <a:endParaRPr kumimoji="1" lang="zh-CN" altLang="en-US" dirty="0"/>
          </a:p>
          <a:p>
            <a:r>
              <a:rPr kumimoji="1" lang="zh-CN" altLang="en-US" dirty="0"/>
              <a:t>从上面的例子可以看出来，这是一个先进后出的形式，和栈的形式一模一样。</a:t>
            </a:r>
          </a:p>
          <a:p>
            <a:endParaRPr kumimoji="1" lang="zh-CN" altLang="en-US" dirty="0"/>
          </a:p>
          <a:p>
            <a:r>
              <a:rPr kumimoji="1" lang="en-US" altLang="zh-CN" dirty="0"/>
              <a:t>————————————————</a:t>
            </a:r>
          </a:p>
          <a:p>
            <a:endParaRPr kumimoji="1" lang="en-US" altLang="zh-CN" dirty="0"/>
          </a:p>
          <a:p>
            <a:r>
              <a:rPr kumimoji="1" lang="zh-CN" altLang="en-US" dirty="0"/>
              <a:t>版权声明：本文为</a:t>
            </a:r>
            <a:r>
              <a:rPr kumimoji="1" lang="en-US" altLang="zh-CN" dirty="0"/>
              <a:t>CSDN</a:t>
            </a:r>
            <a:r>
              <a:rPr kumimoji="1" lang="zh-CN" altLang="en-US" dirty="0"/>
              <a:t>博主「</a:t>
            </a:r>
            <a:r>
              <a:rPr kumimoji="1" lang="en-US" altLang="zh-CN" dirty="0" err="1"/>
              <a:t>End_less</a:t>
            </a:r>
            <a:r>
              <a:rPr kumimoji="1" lang="en-US" altLang="zh-CN" dirty="0"/>
              <a:t>__</a:t>
            </a:r>
            <a:r>
              <a:rPr kumimoji="1" lang="zh-CN" altLang="en-US" dirty="0"/>
              <a:t>」的原创文章，遵循 </a:t>
            </a:r>
            <a:r>
              <a:rPr kumimoji="1" lang="en-US" altLang="zh-CN" dirty="0"/>
              <a:t>CC 4.0 BY-SA </a:t>
            </a:r>
            <a:r>
              <a:rPr kumimoji="1" lang="zh-CN" altLang="en-US" dirty="0"/>
              <a:t>版权协议，转载请附上原文出处链接及本声明。</a:t>
            </a:r>
          </a:p>
          <a:p>
            <a:endParaRPr kumimoji="1" lang="zh-CN" altLang="en-US" dirty="0"/>
          </a:p>
          <a:p>
            <a:r>
              <a:rPr kumimoji="1" lang="zh-CN" altLang="en-US" dirty="0"/>
              <a:t>原文链接：</a:t>
            </a:r>
            <a:r>
              <a:rPr kumimoji="1" lang="en-US" altLang="zh-CN" dirty="0"/>
              <a:t>https://</a:t>
            </a:r>
            <a:r>
              <a:rPr kumimoji="1" lang="en-US" altLang="zh-CN" dirty="0" err="1"/>
              <a:t>blog.csdn.net</a:t>
            </a:r>
            <a:r>
              <a:rPr kumimoji="1" lang="en-US" altLang="zh-CN" dirty="0"/>
              <a:t>/</a:t>
            </a:r>
            <a:r>
              <a:rPr kumimoji="1" lang="en-US" altLang="zh-CN" dirty="0" err="1"/>
              <a:t>Ms_yjk</a:t>
            </a:r>
            <a:r>
              <a:rPr kumimoji="1" lang="en-US" altLang="zh-CN" dirty="0"/>
              <a:t>/article/details/85625980</a:t>
            </a:r>
            <a:endParaRPr kumimoji="1" lang="zh-CN" altLang="en-US" dirty="0"/>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13</a:t>
            </a:fld>
            <a:endParaRPr kumimoji="1" lang="zh-CN" altLang="en-US"/>
          </a:p>
        </p:txBody>
      </p:sp>
    </p:spTree>
    <p:extLst>
      <p:ext uri="{BB962C8B-B14F-4D97-AF65-F5344CB8AC3E}">
        <p14:creationId xmlns:p14="http://schemas.microsoft.com/office/powerpoint/2010/main" val="3089676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另一个例子：狗会叫，猫会叫，鸭子也会叫，那他们可以抽象成 一个动物对象，这个动物对象有叫这个动作，但至于具体如何叫，就不是抽象数据模型的职责了，而是具体数据类型的职责</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21</a:t>
            </a:fld>
            <a:endParaRPr kumimoji="1" lang="zh-CN" altLang="en-US"/>
          </a:p>
        </p:txBody>
      </p:sp>
    </p:spTree>
    <p:extLst>
      <p:ext uri="{BB962C8B-B14F-4D97-AF65-F5344CB8AC3E}">
        <p14:creationId xmlns:p14="http://schemas.microsoft.com/office/powerpoint/2010/main" val="4167110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22</a:t>
            </a:fld>
            <a:endParaRPr kumimoji="1" lang="zh-CN" altLang="en-US"/>
          </a:p>
        </p:txBody>
      </p:sp>
    </p:spTree>
    <p:extLst>
      <p:ext uri="{BB962C8B-B14F-4D97-AF65-F5344CB8AC3E}">
        <p14:creationId xmlns:p14="http://schemas.microsoft.com/office/powerpoint/2010/main" val="1037641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dirty="0">
                <a:latin typeface="Microsoft YaHei" panose="020B0503020204020204" pitchFamily="34" charset="-122"/>
                <a:ea typeface="Microsoft YaHei" panose="020B0503020204020204" pitchFamily="34" charset="-122"/>
              </a:rPr>
              <a:t>3</a:t>
            </a:r>
            <a:r>
              <a:rPr kumimoji="1" lang="zh-CN" altLang="en-US" sz="1200" dirty="0">
                <a:latin typeface="Microsoft YaHei" panose="020B0503020204020204" pitchFamily="34" charset="-122"/>
                <a:ea typeface="Microsoft YaHei" panose="020B0503020204020204" pitchFamily="34" charset="-122"/>
              </a:rPr>
              <a:t>*（</a:t>
            </a:r>
            <a:r>
              <a:rPr kumimoji="1" lang="en-US" altLang="zh-CN" sz="1200" dirty="0">
                <a:latin typeface="Microsoft YaHei" panose="020B0503020204020204" pitchFamily="34" charset="-122"/>
                <a:ea typeface="Microsoft YaHei" panose="020B0503020204020204" pitchFamily="34" charset="-122"/>
              </a:rPr>
              <a:t>7-2</a:t>
            </a:r>
            <a:r>
              <a:rPr kumimoji="1" lang="zh-CN" altLang="en-US" sz="1200" dirty="0">
                <a:latin typeface="Microsoft YaHei" panose="020B0503020204020204" pitchFamily="34" charset="-122"/>
                <a:ea typeface="Microsoft YaHei" panose="020B0503020204020204" pitchFamily="34" charset="-122"/>
              </a:rPr>
              <a:t>）</a:t>
            </a:r>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23</a:t>
            </a:fld>
            <a:endParaRPr kumimoji="1" lang="zh-CN" altLang="en-US"/>
          </a:p>
        </p:txBody>
      </p:sp>
    </p:spTree>
    <p:extLst>
      <p:ext uri="{BB962C8B-B14F-4D97-AF65-F5344CB8AC3E}">
        <p14:creationId xmlns:p14="http://schemas.microsoft.com/office/powerpoint/2010/main" val="3151294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dirty="0">
                <a:latin typeface="Microsoft YaHei" panose="020B0503020204020204" pitchFamily="34" charset="-122"/>
                <a:ea typeface="Microsoft YaHei" panose="020B0503020204020204" pitchFamily="34" charset="-122"/>
              </a:rPr>
              <a:t>3</a:t>
            </a:r>
            <a:r>
              <a:rPr kumimoji="1" lang="zh-CN" altLang="en-US" sz="1200" dirty="0">
                <a:latin typeface="Microsoft YaHei" panose="020B0503020204020204" pitchFamily="34" charset="-122"/>
                <a:ea typeface="Microsoft YaHei" panose="020B0503020204020204" pitchFamily="34" charset="-122"/>
              </a:rPr>
              <a:t>*（</a:t>
            </a:r>
            <a:r>
              <a:rPr kumimoji="1" lang="en-US" altLang="zh-CN" sz="1200" dirty="0">
                <a:latin typeface="Microsoft YaHei" panose="020B0503020204020204" pitchFamily="34" charset="-122"/>
                <a:ea typeface="Microsoft YaHei" panose="020B0503020204020204" pitchFamily="34" charset="-122"/>
              </a:rPr>
              <a:t>7-2</a:t>
            </a:r>
            <a:r>
              <a:rPr kumimoji="1" lang="zh-CN" altLang="en-US" sz="1200" dirty="0">
                <a:latin typeface="Microsoft YaHei" panose="020B0503020204020204" pitchFamily="34" charset="-122"/>
                <a:ea typeface="Microsoft YaHei" panose="020B0503020204020204" pitchFamily="34" charset="-122"/>
              </a:rPr>
              <a:t>）</a:t>
            </a:r>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24</a:t>
            </a:fld>
            <a:endParaRPr kumimoji="1" lang="zh-CN" altLang="en-US"/>
          </a:p>
        </p:txBody>
      </p:sp>
    </p:spTree>
    <p:extLst>
      <p:ext uri="{BB962C8B-B14F-4D97-AF65-F5344CB8AC3E}">
        <p14:creationId xmlns:p14="http://schemas.microsoft.com/office/powerpoint/2010/main" val="2749692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dirty="0">
                <a:latin typeface="Microsoft YaHei" panose="020B0503020204020204" pitchFamily="34" charset="-122"/>
                <a:ea typeface="Microsoft YaHei" panose="020B0503020204020204" pitchFamily="34" charset="-122"/>
              </a:rPr>
              <a:t>3</a:t>
            </a:r>
            <a:r>
              <a:rPr kumimoji="1" lang="zh-CN" altLang="en-US" sz="1200" dirty="0">
                <a:latin typeface="Microsoft YaHei" panose="020B0503020204020204" pitchFamily="34" charset="-122"/>
                <a:ea typeface="Microsoft YaHei" panose="020B0503020204020204" pitchFamily="34" charset="-122"/>
              </a:rPr>
              <a:t>*（</a:t>
            </a:r>
            <a:r>
              <a:rPr kumimoji="1" lang="en-US" altLang="zh-CN" sz="1200" dirty="0">
                <a:latin typeface="Microsoft YaHei" panose="020B0503020204020204" pitchFamily="34" charset="-122"/>
                <a:ea typeface="Microsoft YaHei" panose="020B0503020204020204" pitchFamily="34" charset="-122"/>
              </a:rPr>
              <a:t>7-2</a:t>
            </a:r>
            <a:r>
              <a:rPr kumimoji="1" lang="zh-CN" altLang="en-US" sz="1200" dirty="0">
                <a:latin typeface="Microsoft YaHei" panose="020B0503020204020204" pitchFamily="34" charset="-122"/>
                <a:ea typeface="Microsoft YaHei" panose="020B0503020204020204" pitchFamily="34" charset="-122"/>
              </a:rPr>
              <a:t>）</a:t>
            </a:r>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25</a:t>
            </a:fld>
            <a:endParaRPr kumimoji="1" lang="zh-CN" altLang="en-US"/>
          </a:p>
        </p:txBody>
      </p:sp>
    </p:spTree>
    <p:extLst>
      <p:ext uri="{BB962C8B-B14F-4D97-AF65-F5344CB8AC3E}">
        <p14:creationId xmlns:p14="http://schemas.microsoft.com/office/powerpoint/2010/main" val="354033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另一个例子：狗会叫，猫会叫，鸭子也会叫，那他们可以抽象成 一个动物对象，这个动物对象有叫这个动作，但至于具体如何叫，就不是抽象数据模型的职责了，而是具体数据类型的职责</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26</a:t>
            </a:fld>
            <a:endParaRPr kumimoji="1" lang="zh-CN" altLang="en-US"/>
          </a:p>
        </p:txBody>
      </p:sp>
    </p:spTree>
    <p:extLst>
      <p:ext uri="{BB962C8B-B14F-4D97-AF65-F5344CB8AC3E}">
        <p14:creationId xmlns:p14="http://schemas.microsoft.com/office/powerpoint/2010/main" val="1304897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985E7-AD5F-3443-8BB8-066DBE30AD44}"/>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FA2B2CBD-0FC4-3740-A613-AB7C49BBBA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1ABBB39B-099A-AC4C-A764-5CFC611AF3F7}"/>
              </a:ext>
            </a:extLst>
          </p:cNvPr>
          <p:cNvSpPr>
            <a:spLocks noGrp="1"/>
          </p:cNvSpPr>
          <p:nvPr>
            <p:ph type="dt" sz="half" idx="10"/>
          </p:nvPr>
        </p:nvSpPr>
        <p:spPr/>
        <p:txBody>
          <a:bodyPr/>
          <a:lstStyle/>
          <a:p>
            <a:fld id="{1C49BB65-7B3F-4D4E-A397-BBFD82890A5A}" type="datetimeFigureOut">
              <a:rPr kumimoji="1" lang="zh-CN" altLang="en-US" smtClean="0"/>
              <a:t>2020/3/6</a:t>
            </a:fld>
            <a:endParaRPr kumimoji="1" lang="zh-CN" altLang="en-US"/>
          </a:p>
        </p:txBody>
      </p:sp>
      <p:sp>
        <p:nvSpPr>
          <p:cNvPr id="5" name="页脚占位符 4">
            <a:extLst>
              <a:ext uri="{FF2B5EF4-FFF2-40B4-BE49-F238E27FC236}">
                <a16:creationId xmlns:a16="http://schemas.microsoft.com/office/drawing/2014/main" id="{C3D2BBC2-7964-964F-8BF9-F3989B2B123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D033C90-A51C-1141-89C2-007DE3F884D6}"/>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2401764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0C5051-4D33-D245-9A58-1FAAF9B67BC0}"/>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29D678C-829A-3B42-8594-9185B5614ECF}"/>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F6D5765-7915-6E4B-BCBD-3755176BD775}"/>
              </a:ext>
            </a:extLst>
          </p:cNvPr>
          <p:cNvSpPr>
            <a:spLocks noGrp="1"/>
          </p:cNvSpPr>
          <p:nvPr>
            <p:ph type="dt" sz="half" idx="10"/>
          </p:nvPr>
        </p:nvSpPr>
        <p:spPr/>
        <p:txBody>
          <a:bodyPr/>
          <a:lstStyle/>
          <a:p>
            <a:fld id="{1C49BB65-7B3F-4D4E-A397-BBFD82890A5A}" type="datetimeFigureOut">
              <a:rPr kumimoji="1" lang="zh-CN" altLang="en-US" smtClean="0"/>
              <a:t>2020/3/6</a:t>
            </a:fld>
            <a:endParaRPr kumimoji="1" lang="zh-CN" altLang="en-US"/>
          </a:p>
        </p:txBody>
      </p:sp>
      <p:sp>
        <p:nvSpPr>
          <p:cNvPr id="5" name="页脚占位符 4">
            <a:extLst>
              <a:ext uri="{FF2B5EF4-FFF2-40B4-BE49-F238E27FC236}">
                <a16:creationId xmlns:a16="http://schemas.microsoft.com/office/drawing/2014/main" id="{78114BEC-EBA0-5248-8408-11F81ED0021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CA15DA3-296D-4D48-A221-CDEE3E5F7DD7}"/>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398815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B5EE393-BBF1-C744-BE5C-C9514841B98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C48D564-48A2-B049-AFA1-310ED30FEDCD}"/>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F2BC9C1-97AF-E341-B299-23BA7B941080}"/>
              </a:ext>
            </a:extLst>
          </p:cNvPr>
          <p:cNvSpPr>
            <a:spLocks noGrp="1"/>
          </p:cNvSpPr>
          <p:nvPr>
            <p:ph type="dt" sz="half" idx="10"/>
          </p:nvPr>
        </p:nvSpPr>
        <p:spPr/>
        <p:txBody>
          <a:bodyPr/>
          <a:lstStyle/>
          <a:p>
            <a:fld id="{1C49BB65-7B3F-4D4E-A397-BBFD82890A5A}" type="datetimeFigureOut">
              <a:rPr kumimoji="1" lang="zh-CN" altLang="en-US" smtClean="0"/>
              <a:t>2020/3/6</a:t>
            </a:fld>
            <a:endParaRPr kumimoji="1" lang="zh-CN" altLang="en-US"/>
          </a:p>
        </p:txBody>
      </p:sp>
      <p:sp>
        <p:nvSpPr>
          <p:cNvPr id="5" name="页脚占位符 4">
            <a:extLst>
              <a:ext uri="{FF2B5EF4-FFF2-40B4-BE49-F238E27FC236}">
                <a16:creationId xmlns:a16="http://schemas.microsoft.com/office/drawing/2014/main" id="{4A64BF9F-C28A-934B-A0CB-D63D7BBC678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7541ADA-BA2D-5A49-8DBD-7FDBCBA02C69}"/>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257066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48F6C4-8876-B04C-A968-60A25A865B4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11933AA-7949-DA45-8483-815D70FB3464}"/>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206F07E-E9C8-DF4F-811B-D33F817350ED}"/>
              </a:ext>
            </a:extLst>
          </p:cNvPr>
          <p:cNvSpPr>
            <a:spLocks noGrp="1"/>
          </p:cNvSpPr>
          <p:nvPr>
            <p:ph type="dt" sz="half" idx="10"/>
          </p:nvPr>
        </p:nvSpPr>
        <p:spPr/>
        <p:txBody>
          <a:bodyPr/>
          <a:lstStyle/>
          <a:p>
            <a:fld id="{1C49BB65-7B3F-4D4E-A397-BBFD82890A5A}" type="datetimeFigureOut">
              <a:rPr kumimoji="1" lang="zh-CN" altLang="en-US" smtClean="0"/>
              <a:t>2020/3/6</a:t>
            </a:fld>
            <a:endParaRPr kumimoji="1" lang="zh-CN" altLang="en-US"/>
          </a:p>
        </p:txBody>
      </p:sp>
      <p:sp>
        <p:nvSpPr>
          <p:cNvPr id="5" name="页脚占位符 4">
            <a:extLst>
              <a:ext uri="{FF2B5EF4-FFF2-40B4-BE49-F238E27FC236}">
                <a16:creationId xmlns:a16="http://schemas.microsoft.com/office/drawing/2014/main" id="{FF07EAEA-C9E3-194D-9670-61A4982845C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F0BA323-77EB-E344-B990-98358B8F0AD9}"/>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3028723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0EB8CC-9B16-5B47-8646-688D9AD7A4A3}"/>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E0AF32D-FE45-B840-A45B-9F6BC17FF6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A4D500E-0FFC-624C-979F-64B74E8946EA}"/>
              </a:ext>
            </a:extLst>
          </p:cNvPr>
          <p:cNvSpPr>
            <a:spLocks noGrp="1"/>
          </p:cNvSpPr>
          <p:nvPr>
            <p:ph type="dt" sz="half" idx="10"/>
          </p:nvPr>
        </p:nvSpPr>
        <p:spPr/>
        <p:txBody>
          <a:bodyPr/>
          <a:lstStyle/>
          <a:p>
            <a:fld id="{1C49BB65-7B3F-4D4E-A397-BBFD82890A5A}" type="datetimeFigureOut">
              <a:rPr kumimoji="1" lang="zh-CN" altLang="en-US" smtClean="0"/>
              <a:t>2020/3/6</a:t>
            </a:fld>
            <a:endParaRPr kumimoji="1" lang="zh-CN" altLang="en-US"/>
          </a:p>
        </p:txBody>
      </p:sp>
      <p:sp>
        <p:nvSpPr>
          <p:cNvPr id="5" name="页脚占位符 4">
            <a:extLst>
              <a:ext uri="{FF2B5EF4-FFF2-40B4-BE49-F238E27FC236}">
                <a16:creationId xmlns:a16="http://schemas.microsoft.com/office/drawing/2014/main" id="{9CCD6219-859B-2C4F-AAE5-F528699FBED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DDAB5A8-E384-D742-8E54-9D03D564D2AC}"/>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1011700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DDAB73-EAEC-034A-9850-98D1F0729A7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F2BC799-2889-7C42-B591-61B1C8CFA32D}"/>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84BE2DE6-F13A-9F4D-938E-BF6C35645CCB}"/>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7F98024A-9026-374A-9835-0921E9EA0B45}"/>
              </a:ext>
            </a:extLst>
          </p:cNvPr>
          <p:cNvSpPr>
            <a:spLocks noGrp="1"/>
          </p:cNvSpPr>
          <p:nvPr>
            <p:ph type="dt" sz="half" idx="10"/>
          </p:nvPr>
        </p:nvSpPr>
        <p:spPr/>
        <p:txBody>
          <a:bodyPr/>
          <a:lstStyle/>
          <a:p>
            <a:fld id="{1C49BB65-7B3F-4D4E-A397-BBFD82890A5A}" type="datetimeFigureOut">
              <a:rPr kumimoji="1" lang="zh-CN" altLang="en-US" smtClean="0"/>
              <a:t>2020/3/6</a:t>
            </a:fld>
            <a:endParaRPr kumimoji="1" lang="zh-CN" altLang="en-US"/>
          </a:p>
        </p:txBody>
      </p:sp>
      <p:sp>
        <p:nvSpPr>
          <p:cNvPr id="6" name="页脚占位符 5">
            <a:extLst>
              <a:ext uri="{FF2B5EF4-FFF2-40B4-BE49-F238E27FC236}">
                <a16:creationId xmlns:a16="http://schemas.microsoft.com/office/drawing/2014/main" id="{3612FA65-A95A-8D42-8FF6-73019793C95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AF21F13-F798-9F4F-97E0-3FAF1DE42B22}"/>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787556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64F6E-2DA7-6845-8B7A-1BB71524C972}"/>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65DD0D5-B856-1841-9B26-823A07572C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A7975FD-F7B8-AA46-AB0A-7A4DD13C2607}"/>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8647B958-00CA-A341-B59E-756A79F93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B4EABC66-C7BD-DF46-ABD6-7CE34DF19F32}"/>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2CC4104-9AD5-584F-86AE-4156E0AF6286}"/>
              </a:ext>
            </a:extLst>
          </p:cNvPr>
          <p:cNvSpPr>
            <a:spLocks noGrp="1"/>
          </p:cNvSpPr>
          <p:nvPr>
            <p:ph type="dt" sz="half" idx="10"/>
          </p:nvPr>
        </p:nvSpPr>
        <p:spPr/>
        <p:txBody>
          <a:bodyPr/>
          <a:lstStyle/>
          <a:p>
            <a:fld id="{1C49BB65-7B3F-4D4E-A397-BBFD82890A5A}" type="datetimeFigureOut">
              <a:rPr kumimoji="1" lang="zh-CN" altLang="en-US" smtClean="0"/>
              <a:t>2020/3/6</a:t>
            </a:fld>
            <a:endParaRPr kumimoji="1" lang="zh-CN" altLang="en-US"/>
          </a:p>
        </p:txBody>
      </p:sp>
      <p:sp>
        <p:nvSpPr>
          <p:cNvPr id="8" name="页脚占位符 7">
            <a:extLst>
              <a:ext uri="{FF2B5EF4-FFF2-40B4-BE49-F238E27FC236}">
                <a16:creationId xmlns:a16="http://schemas.microsoft.com/office/drawing/2014/main" id="{D574BB21-8115-8342-B618-1B1CB257A5E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3908F2E7-D748-7947-895B-85B583E38F81}"/>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3972114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AA26DC-7E91-6149-8A18-CB0C58A1A3F1}"/>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5C57088E-D40C-F045-A780-7DFF2B6613EC}"/>
              </a:ext>
            </a:extLst>
          </p:cNvPr>
          <p:cNvSpPr>
            <a:spLocks noGrp="1"/>
          </p:cNvSpPr>
          <p:nvPr>
            <p:ph type="dt" sz="half" idx="10"/>
          </p:nvPr>
        </p:nvSpPr>
        <p:spPr/>
        <p:txBody>
          <a:bodyPr/>
          <a:lstStyle/>
          <a:p>
            <a:fld id="{1C49BB65-7B3F-4D4E-A397-BBFD82890A5A}" type="datetimeFigureOut">
              <a:rPr kumimoji="1" lang="zh-CN" altLang="en-US" smtClean="0"/>
              <a:t>2020/3/6</a:t>
            </a:fld>
            <a:endParaRPr kumimoji="1" lang="zh-CN" altLang="en-US"/>
          </a:p>
        </p:txBody>
      </p:sp>
      <p:sp>
        <p:nvSpPr>
          <p:cNvPr id="4" name="页脚占位符 3">
            <a:extLst>
              <a:ext uri="{FF2B5EF4-FFF2-40B4-BE49-F238E27FC236}">
                <a16:creationId xmlns:a16="http://schemas.microsoft.com/office/drawing/2014/main" id="{BACD306C-29A0-0045-9C38-BA6B0C5A507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E32ED1B5-616B-8046-BC0D-CDEC1F906D64}"/>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429110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427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EC01B-2BE2-1042-B066-B7D57FA4B55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4C8FA9F5-DE12-6E41-9F1B-007593FDFC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9B46BBB9-02CE-6E44-B3AF-C7A83FDC0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47B0F8E-DE15-BE49-AF57-244E4414D10A}"/>
              </a:ext>
            </a:extLst>
          </p:cNvPr>
          <p:cNvSpPr>
            <a:spLocks noGrp="1"/>
          </p:cNvSpPr>
          <p:nvPr>
            <p:ph type="dt" sz="half" idx="10"/>
          </p:nvPr>
        </p:nvSpPr>
        <p:spPr/>
        <p:txBody>
          <a:bodyPr/>
          <a:lstStyle/>
          <a:p>
            <a:fld id="{1C49BB65-7B3F-4D4E-A397-BBFD82890A5A}" type="datetimeFigureOut">
              <a:rPr kumimoji="1" lang="zh-CN" altLang="en-US" smtClean="0"/>
              <a:t>2020/3/6</a:t>
            </a:fld>
            <a:endParaRPr kumimoji="1" lang="zh-CN" altLang="en-US"/>
          </a:p>
        </p:txBody>
      </p:sp>
      <p:sp>
        <p:nvSpPr>
          <p:cNvPr id="6" name="页脚占位符 5">
            <a:extLst>
              <a:ext uri="{FF2B5EF4-FFF2-40B4-BE49-F238E27FC236}">
                <a16:creationId xmlns:a16="http://schemas.microsoft.com/office/drawing/2014/main" id="{5D620EDC-8FB3-F84C-830F-00394D1F8ED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EAC8968-C125-9247-B429-F6A3A40FC480}"/>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1978808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1D079-429A-6A45-8CDD-CCECB97E461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85B0CA4F-9514-0F4E-9682-E4ACCC9BA6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2E842C43-F2AA-2444-BF8A-3E1AB31E0D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29649E7-08E4-4242-8CAE-AC76E4D5DB8D}"/>
              </a:ext>
            </a:extLst>
          </p:cNvPr>
          <p:cNvSpPr>
            <a:spLocks noGrp="1"/>
          </p:cNvSpPr>
          <p:nvPr>
            <p:ph type="dt" sz="half" idx="10"/>
          </p:nvPr>
        </p:nvSpPr>
        <p:spPr/>
        <p:txBody>
          <a:bodyPr/>
          <a:lstStyle/>
          <a:p>
            <a:fld id="{1C49BB65-7B3F-4D4E-A397-BBFD82890A5A}" type="datetimeFigureOut">
              <a:rPr kumimoji="1" lang="zh-CN" altLang="en-US" smtClean="0"/>
              <a:t>2020/3/6</a:t>
            </a:fld>
            <a:endParaRPr kumimoji="1" lang="zh-CN" altLang="en-US"/>
          </a:p>
        </p:txBody>
      </p:sp>
      <p:sp>
        <p:nvSpPr>
          <p:cNvPr id="6" name="页脚占位符 5">
            <a:extLst>
              <a:ext uri="{FF2B5EF4-FFF2-40B4-BE49-F238E27FC236}">
                <a16:creationId xmlns:a16="http://schemas.microsoft.com/office/drawing/2014/main" id="{7CDB62DF-5A2F-DA49-9173-97EB4515321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0FB3A4E-450D-9B48-BB40-F6EA89E7B625}"/>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287445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04CD426-84E5-8849-9DD7-FDE666C143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D420EFB-1FAF-FA4F-9215-EE73958A6E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B25F518-E84F-1943-82BB-BBB6605853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49BB65-7B3F-4D4E-A397-BBFD82890A5A}" type="datetimeFigureOut">
              <a:rPr kumimoji="1" lang="zh-CN" altLang="en-US" smtClean="0"/>
              <a:t>2020/3/6</a:t>
            </a:fld>
            <a:endParaRPr kumimoji="1" lang="zh-CN" altLang="en-US"/>
          </a:p>
        </p:txBody>
      </p:sp>
      <p:sp>
        <p:nvSpPr>
          <p:cNvPr id="5" name="页脚占位符 4">
            <a:extLst>
              <a:ext uri="{FF2B5EF4-FFF2-40B4-BE49-F238E27FC236}">
                <a16:creationId xmlns:a16="http://schemas.microsoft.com/office/drawing/2014/main" id="{A9A0857A-C26A-6948-A4AD-80020C6760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2CD047B8-469F-ED4E-9078-E1AF4277BD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1520077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3FCDB2B-2A29-6F48-BC50-9F60F3C62818}"/>
              </a:ext>
            </a:extLst>
          </p:cNvPr>
          <p:cNvSpPr txBox="1"/>
          <p:nvPr/>
        </p:nvSpPr>
        <p:spPr>
          <a:xfrm>
            <a:off x="2033847" y="1969299"/>
            <a:ext cx="7758546" cy="1200329"/>
          </a:xfrm>
          <a:prstGeom prst="rect">
            <a:avLst/>
          </a:prstGeom>
          <a:noFill/>
        </p:spPr>
        <p:txBody>
          <a:bodyPr wrap="square" rtlCol="0">
            <a:spAutoFit/>
          </a:bodyPr>
          <a:lstStyle/>
          <a:p>
            <a:pPr algn="ctr"/>
            <a:r>
              <a:rPr kumimoji="1" lang="zh-CN" altLang="en-US" sz="7200" dirty="0">
                <a:latin typeface="Microsoft YaHei" panose="020B0503020204020204" pitchFamily="34" charset="-122"/>
                <a:ea typeface="Microsoft YaHei" panose="020B0503020204020204" pitchFamily="34" charset="-122"/>
              </a:rPr>
              <a:t>数据结构</a:t>
            </a:r>
          </a:p>
        </p:txBody>
      </p:sp>
      <p:sp>
        <p:nvSpPr>
          <p:cNvPr id="3" name="文本框 2">
            <a:extLst>
              <a:ext uri="{FF2B5EF4-FFF2-40B4-BE49-F238E27FC236}">
                <a16:creationId xmlns:a16="http://schemas.microsoft.com/office/drawing/2014/main" id="{8A127D42-A344-F84F-ACAF-337DAB666471}"/>
              </a:ext>
            </a:extLst>
          </p:cNvPr>
          <p:cNvSpPr txBox="1"/>
          <p:nvPr/>
        </p:nvSpPr>
        <p:spPr>
          <a:xfrm>
            <a:off x="8249055" y="5155661"/>
            <a:ext cx="3942945" cy="1219784"/>
          </a:xfrm>
          <a:prstGeom prst="rect">
            <a:avLst/>
          </a:prstGeom>
          <a:noFill/>
        </p:spPr>
        <p:txBody>
          <a:bodyPr wrap="square" rtlCol="0">
            <a:spAutoFit/>
          </a:bodyPr>
          <a:lstStyle/>
          <a:p>
            <a:r>
              <a:rPr kumimoji="1" lang="zh-CN" altLang="en-US" sz="2400" dirty="0">
                <a:latin typeface="Microsoft YaHei" panose="020B0503020204020204" pitchFamily="34" charset="-122"/>
                <a:ea typeface="Microsoft YaHei" panose="020B0503020204020204" pitchFamily="34" charset="-122"/>
              </a:rPr>
              <a:t>医学信息工程  叶寒锋</a:t>
            </a:r>
            <a:endParaRPr kumimoji="1" lang="en-US" altLang="zh-CN" sz="2400" dirty="0">
              <a:latin typeface="Microsoft YaHei" panose="020B0503020204020204" pitchFamily="34" charset="-122"/>
              <a:ea typeface="Microsoft YaHei" panose="020B0503020204020204" pitchFamily="34" charset="-122"/>
            </a:endParaRPr>
          </a:p>
          <a:p>
            <a:r>
              <a:rPr kumimoji="1" lang="en-US" altLang="zh-CN" sz="2400" dirty="0" err="1">
                <a:latin typeface="Microsoft YaHei" panose="020B0503020204020204" pitchFamily="34" charset="-122"/>
                <a:ea typeface="Microsoft YaHei" panose="020B0503020204020204" pitchFamily="34" charset="-122"/>
              </a:rPr>
              <a:t>E-mail:zjyesir@yeah.net</a:t>
            </a:r>
            <a:endParaRPr kumimoji="1" lang="en-US" altLang="zh-CN" sz="2400" dirty="0">
              <a:latin typeface="Microsoft YaHei" panose="020B0503020204020204" pitchFamily="34" charset="-122"/>
              <a:ea typeface="Microsoft YaHei" panose="020B0503020204020204" pitchFamily="34" charset="-122"/>
            </a:endParaRPr>
          </a:p>
          <a:p>
            <a:endParaRPr kumimoji="1" lang="zh-CN" altLang="en-US" sz="2400"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A4A64C46-B417-4845-ADDE-3A369FD9E238}"/>
              </a:ext>
            </a:extLst>
          </p:cNvPr>
          <p:cNvSpPr txBox="1"/>
          <p:nvPr/>
        </p:nvSpPr>
        <p:spPr>
          <a:xfrm>
            <a:off x="1700784" y="3518102"/>
            <a:ext cx="8503920" cy="707886"/>
          </a:xfrm>
          <a:prstGeom prst="rect">
            <a:avLst/>
          </a:prstGeom>
          <a:noFill/>
        </p:spPr>
        <p:txBody>
          <a:bodyPr wrap="square" rtlCol="0">
            <a:spAutoFit/>
          </a:bodyPr>
          <a:lstStyle/>
          <a:p>
            <a:pPr algn="ctr"/>
            <a:r>
              <a:rPr kumimoji="1" lang="zh-CN" altLang="en-US" sz="4000" dirty="0">
                <a:latin typeface="Microsoft YaHei" panose="020B0503020204020204" pitchFamily="34" charset="-122"/>
                <a:ea typeface="Microsoft YaHei" panose="020B0503020204020204" pitchFamily="34" charset="-122"/>
              </a:rPr>
              <a:t>第</a:t>
            </a:r>
            <a:r>
              <a:rPr kumimoji="1" lang="en-US" altLang="zh-CN" sz="4000">
                <a:latin typeface="Microsoft YaHei" panose="020B0503020204020204" pitchFamily="34" charset="-122"/>
                <a:ea typeface="Microsoft YaHei" panose="020B0503020204020204" pitchFamily="34" charset="-122"/>
              </a:rPr>
              <a:t>4</a:t>
            </a:r>
            <a:r>
              <a:rPr kumimoji="1" lang="zh-CN" altLang="en-US" sz="4000">
                <a:latin typeface="Microsoft YaHei" panose="020B0503020204020204" pitchFamily="34" charset="-122"/>
                <a:ea typeface="Microsoft YaHei" panose="020B0503020204020204" pitchFamily="34" charset="-122"/>
              </a:rPr>
              <a:t>节</a:t>
            </a:r>
            <a:r>
              <a:rPr kumimoji="1" lang="zh-CN" altLang="en-US" sz="4000" dirty="0">
                <a:latin typeface="Microsoft YaHei" panose="020B0503020204020204" pitchFamily="34" charset="-122"/>
                <a:ea typeface="Microsoft YaHei" panose="020B0503020204020204" pitchFamily="34" charset="-122"/>
              </a:rPr>
              <a:t>课 栈</a:t>
            </a:r>
          </a:p>
        </p:txBody>
      </p:sp>
      <p:pic>
        <p:nvPicPr>
          <p:cNvPr id="5" name="图片 2">
            <a:extLst>
              <a:ext uri="{FF2B5EF4-FFF2-40B4-BE49-F238E27FC236}">
                <a16:creationId xmlns:a16="http://schemas.microsoft.com/office/drawing/2014/main" id="{B55A683A-188A-5247-A932-A13D151D080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2818" t="9651" r="2068" b="9219"/>
          <a:stretch>
            <a:fillRect/>
          </a:stretch>
        </p:blipFill>
        <p:spPr bwMode="auto">
          <a:xfrm>
            <a:off x="9186863" y="0"/>
            <a:ext cx="3005137" cy="782637"/>
          </a:xfrm>
          <a:prstGeom prst="rect">
            <a:avLst/>
          </a:prstGeom>
          <a:solidFill>
            <a:schemeClr val="accent1"/>
          </a:solidFill>
          <a:ln>
            <a:noFill/>
          </a:ln>
        </p:spPr>
      </p:pic>
    </p:spTree>
    <p:extLst>
      <p:ext uri="{BB962C8B-B14F-4D97-AF65-F5344CB8AC3E}">
        <p14:creationId xmlns:p14="http://schemas.microsoft.com/office/powerpoint/2010/main" val="1126805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630545"/>
            <a:ext cx="8083296" cy="830997"/>
          </a:xfrm>
          <a:prstGeom prst="rect">
            <a:avLst/>
          </a:prstGeom>
          <a:noFill/>
        </p:spPr>
        <p:txBody>
          <a:bodyPr wrap="square" rtlCol="0">
            <a:spAutoFit/>
          </a:bodyPr>
          <a:lstStyle/>
          <a:p>
            <a:pPr algn="ctr"/>
            <a:r>
              <a:rPr kumimoji="1" lang="en-US" altLang="zh-CN" sz="4800" dirty="0">
                <a:latin typeface="Microsoft YaHei" panose="020B0503020204020204" pitchFamily="34" charset="-122"/>
                <a:ea typeface="Microsoft YaHei" panose="020B0503020204020204" pitchFamily="34" charset="-122"/>
              </a:rPr>
              <a:t>3.</a:t>
            </a:r>
            <a:r>
              <a:rPr kumimoji="1" lang="zh-CN" altLang="en-US" sz="4800" dirty="0">
                <a:latin typeface="Microsoft YaHei" panose="020B0503020204020204" pitchFamily="34" charset="-122"/>
                <a:ea typeface="Microsoft YaHei" panose="020B0503020204020204" pitchFamily="34" charset="-122"/>
              </a:rPr>
              <a:t>栈的链式存储的模样</a:t>
            </a:r>
          </a:p>
        </p:txBody>
      </p:sp>
      <p:pic>
        <p:nvPicPr>
          <p:cNvPr id="4" name="图片 3">
            <a:extLst>
              <a:ext uri="{FF2B5EF4-FFF2-40B4-BE49-F238E27FC236}">
                <a16:creationId xmlns:a16="http://schemas.microsoft.com/office/drawing/2014/main" id="{BE5937C9-6BA1-AD47-A35A-85CDE4508D63}"/>
              </a:ext>
            </a:extLst>
          </p:cNvPr>
          <p:cNvPicPr>
            <a:picLocks noChangeAspect="1"/>
          </p:cNvPicPr>
          <p:nvPr/>
        </p:nvPicPr>
        <p:blipFill>
          <a:blip r:embed="rId3"/>
          <a:stretch>
            <a:fillRect/>
          </a:stretch>
        </p:blipFill>
        <p:spPr>
          <a:xfrm>
            <a:off x="3948518" y="1800339"/>
            <a:ext cx="4294963" cy="4427116"/>
          </a:xfrm>
          <a:prstGeom prst="rect">
            <a:avLst/>
          </a:prstGeom>
        </p:spPr>
      </p:pic>
    </p:spTree>
    <p:extLst>
      <p:ext uri="{BB962C8B-B14F-4D97-AF65-F5344CB8AC3E}">
        <p14:creationId xmlns:p14="http://schemas.microsoft.com/office/powerpoint/2010/main" val="2691737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630545"/>
            <a:ext cx="8083296" cy="830997"/>
          </a:xfrm>
          <a:prstGeom prst="rect">
            <a:avLst/>
          </a:prstGeom>
          <a:noFill/>
        </p:spPr>
        <p:txBody>
          <a:bodyPr wrap="square" rtlCol="0">
            <a:spAutoFit/>
          </a:bodyPr>
          <a:lstStyle/>
          <a:p>
            <a:pPr algn="ctr"/>
            <a:r>
              <a:rPr kumimoji="1" lang="en-US" altLang="zh-CN" sz="4800" dirty="0">
                <a:latin typeface="Microsoft YaHei" panose="020B0503020204020204" pitchFamily="34" charset="-122"/>
                <a:ea typeface="Microsoft YaHei" panose="020B0503020204020204" pitchFamily="34" charset="-122"/>
              </a:rPr>
              <a:t>2.</a:t>
            </a:r>
            <a:r>
              <a:rPr kumimoji="1" lang="zh-CN" altLang="en-US" sz="4800" dirty="0">
                <a:latin typeface="Microsoft YaHei" panose="020B0503020204020204" pitchFamily="34" charset="-122"/>
                <a:ea typeface="Microsoft YaHei" panose="020B0503020204020204" pitchFamily="34" charset="-122"/>
              </a:rPr>
              <a:t>栈链式存储例子</a:t>
            </a:r>
          </a:p>
        </p:txBody>
      </p:sp>
      <p:sp>
        <p:nvSpPr>
          <p:cNvPr id="9" name="文本框 8">
            <a:extLst>
              <a:ext uri="{FF2B5EF4-FFF2-40B4-BE49-F238E27FC236}">
                <a16:creationId xmlns:a16="http://schemas.microsoft.com/office/drawing/2014/main" id="{ED9B93DC-5880-9D4B-AD03-2A9ADCF8E4D4}"/>
              </a:ext>
            </a:extLst>
          </p:cNvPr>
          <p:cNvSpPr txBox="1"/>
          <p:nvPr/>
        </p:nvSpPr>
        <p:spPr>
          <a:xfrm>
            <a:off x="5338824" y="4298481"/>
            <a:ext cx="1514352" cy="523220"/>
          </a:xfrm>
          <a:prstGeom prst="rect">
            <a:avLst/>
          </a:prstGeom>
          <a:solidFill>
            <a:schemeClr val="accent2"/>
          </a:solidFill>
        </p:spPr>
        <p:txBody>
          <a:bodyPr wrap="square" rtlCol="0">
            <a:spAutoFit/>
          </a:bodyPr>
          <a:lstStyle/>
          <a:p>
            <a:r>
              <a:rPr kumimoji="1" lang="zh-CN" altLang="en-US" sz="2800" dirty="0">
                <a:solidFill>
                  <a:schemeClr val="bg1"/>
                </a:solidFill>
                <a:latin typeface="Microsoft YaHei" panose="020B0503020204020204" pitchFamily="34" charset="-122"/>
                <a:ea typeface="Microsoft YaHei" panose="020B0503020204020204" pitchFamily="34" charset="-122"/>
              </a:rPr>
              <a:t>上代码</a:t>
            </a:r>
          </a:p>
        </p:txBody>
      </p:sp>
    </p:spTree>
    <p:extLst>
      <p:ext uri="{BB962C8B-B14F-4D97-AF65-F5344CB8AC3E}">
        <p14:creationId xmlns:p14="http://schemas.microsoft.com/office/powerpoint/2010/main" val="3274127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630545"/>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栈的应用</a:t>
            </a:r>
            <a:r>
              <a:rPr kumimoji="1" lang="en-US" altLang="zh-CN" sz="4800" dirty="0">
                <a:latin typeface="Microsoft YaHei" panose="020B0503020204020204" pitchFamily="34" charset="-122"/>
                <a:ea typeface="Microsoft YaHei" panose="020B0503020204020204" pitchFamily="34" charset="-122"/>
              </a:rPr>
              <a:t>1---</a:t>
            </a:r>
            <a:r>
              <a:rPr kumimoji="1" lang="zh-CN" altLang="en-US" sz="4800" dirty="0">
                <a:latin typeface="Microsoft YaHei" panose="020B0503020204020204" pitchFamily="34" charset="-122"/>
                <a:ea typeface="Microsoft YaHei" panose="020B0503020204020204" pitchFamily="34" charset="-122"/>
              </a:rPr>
              <a:t>递归</a:t>
            </a:r>
          </a:p>
        </p:txBody>
      </p:sp>
      <p:sp>
        <p:nvSpPr>
          <p:cNvPr id="2" name="文本框 1">
            <a:extLst>
              <a:ext uri="{FF2B5EF4-FFF2-40B4-BE49-F238E27FC236}">
                <a16:creationId xmlns:a16="http://schemas.microsoft.com/office/drawing/2014/main" id="{22BBC00C-AF92-CB42-A9BA-F2DFB3B8D093}"/>
              </a:ext>
            </a:extLst>
          </p:cNvPr>
          <p:cNvSpPr txBox="1"/>
          <p:nvPr/>
        </p:nvSpPr>
        <p:spPr>
          <a:xfrm>
            <a:off x="1658679" y="1749306"/>
            <a:ext cx="9760689" cy="5693866"/>
          </a:xfrm>
          <a:prstGeom prst="rect">
            <a:avLst/>
          </a:prstGeom>
          <a:noFill/>
        </p:spPr>
        <p:txBody>
          <a:bodyPr wrap="square" rtlCol="0">
            <a:spAutoFit/>
          </a:bodyPr>
          <a:lstStyle/>
          <a:p>
            <a:r>
              <a:rPr kumimoji="1" lang="zh-CN" altLang="en-US" sz="2800" dirty="0">
                <a:latin typeface="Microsoft YaHei" panose="020B0503020204020204" pitchFamily="34" charset="-122"/>
                <a:ea typeface="Microsoft YaHei" panose="020B0503020204020204" pitchFamily="34" charset="-122"/>
              </a:rPr>
              <a:t>递归和栈的关系：</a:t>
            </a:r>
            <a:endParaRPr kumimoji="1" lang="en-US" altLang="zh-CN" sz="2800" dirty="0">
              <a:latin typeface="Microsoft YaHei" panose="020B0503020204020204" pitchFamily="34" charset="-122"/>
              <a:ea typeface="Microsoft YaHei" panose="020B0503020204020204" pitchFamily="34" charset="-122"/>
            </a:endParaRPr>
          </a:p>
          <a:p>
            <a:endParaRPr kumimoji="1" lang="en-US" altLang="zh-CN" sz="2400" dirty="0">
              <a:latin typeface="Microsoft YaHei" panose="020B0503020204020204" pitchFamily="34" charset="-122"/>
              <a:ea typeface="Microsoft YaHei" panose="020B0503020204020204" pitchFamily="34" charset="-122"/>
            </a:endParaRPr>
          </a:p>
          <a:p>
            <a:r>
              <a:rPr kumimoji="1" lang="zh-CN" altLang="en-US" sz="2400" dirty="0">
                <a:latin typeface="Microsoft YaHei" panose="020B0503020204020204" pitchFamily="34" charset="-122"/>
                <a:ea typeface="Microsoft YaHei" panose="020B0503020204020204" pitchFamily="34" charset="-122"/>
              </a:rPr>
              <a:t>我们的目的是要解决问题</a:t>
            </a:r>
            <a:r>
              <a:rPr kumimoji="1" lang="en-US" altLang="zh-CN" sz="2400" dirty="0">
                <a:latin typeface="Microsoft YaHei" panose="020B0503020204020204" pitchFamily="34" charset="-122"/>
                <a:ea typeface="Microsoft YaHei" panose="020B0503020204020204" pitchFamily="34" charset="-122"/>
              </a:rPr>
              <a:t>A</a:t>
            </a:r>
            <a:r>
              <a:rPr kumimoji="1" lang="zh-CN" altLang="en-US" sz="2400" dirty="0">
                <a:latin typeface="Microsoft YaHei" panose="020B0503020204020204" pitchFamily="34" charset="-122"/>
                <a:ea typeface="Microsoft YaHei" panose="020B0503020204020204" pitchFamily="34" charset="-122"/>
              </a:rPr>
              <a:t>，但问题存在如下依赖关系：</a:t>
            </a:r>
          </a:p>
          <a:p>
            <a:endParaRPr kumimoji="1" lang="zh-CN" altLang="en-US" sz="2400" dirty="0">
              <a:latin typeface="Microsoft YaHei" panose="020B0503020204020204" pitchFamily="34" charset="-122"/>
              <a:ea typeface="Microsoft YaHei" panose="020B0503020204020204" pitchFamily="34" charset="-122"/>
            </a:endParaRPr>
          </a:p>
          <a:p>
            <a:r>
              <a:rPr kumimoji="1" lang="en-US" altLang="zh-CN" sz="2400" dirty="0">
                <a:latin typeface="Microsoft YaHei" panose="020B0503020204020204" pitchFamily="34" charset="-122"/>
                <a:ea typeface="Microsoft YaHei" panose="020B0503020204020204" pitchFamily="34" charset="-122"/>
              </a:rPr>
              <a:t>【A】----</a:t>
            </a:r>
            <a:r>
              <a:rPr kumimoji="1" lang="zh-CN" altLang="en-US" sz="2400" dirty="0">
                <a:latin typeface="Microsoft YaHei" panose="020B0503020204020204" pitchFamily="34" charset="-122"/>
                <a:ea typeface="Microsoft YaHei" panose="020B0503020204020204" pitchFamily="34" charset="-122"/>
              </a:rPr>
              <a:t>依赖</a:t>
            </a:r>
            <a:r>
              <a:rPr kumimoji="1" lang="en-US" altLang="zh-CN" sz="2400" dirty="0">
                <a:latin typeface="Microsoft YaHei" panose="020B0503020204020204" pitchFamily="34" charset="-122"/>
                <a:ea typeface="Microsoft YaHei" panose="020B0503020204020204" pitchFamily="34" charset="-122"/>
              </a:rPr>
              <a:t>----&gt;【B】----</a:t>
            </a:r>
            <a:r>
              <a:rPr kumimoji="1" lang="zh-CN" altLang="en-US" sz="2400" dirty="0">
                <a:latin typeface="Microsoft YaHei" panose="020B0503020204020204" pitchFamily="34" charset="-122"/>
                <a:ea typeface="Microsoft YaHei" panose="020B0503020204020204" pitchFamily="34" charset="-122"/>
              </a:rPr>
              <a:t>依赖</a:t>
            </a:r>
            <a:r>
              <a:rPr kumimoji="1" lang="en-US" altLang="zh-CN" sz="2400" dirty="0">
                <a:latin typeface="Microsoft YaHei" panose="020B0503020204020204" pitchFamily="34" charset="-122"/>
                <a:ea typeface="Microsoft YaHei" panose="020B0503020204020204" pitchFamily="34" charset="-122"/>
              </a:rPr>
              <a:t>----&gt;【C】</a:t>
            </a:r>
          </a:p>
          <a:p>
            <a:endParaRPr kumimoji="1" lang="zh-CN" altLang="en-US" sz="2400" dirty="0">
              <a:latin typeface="Microsoft YaHei" panose="020B0503020204020204" pitchFamily="34" charset="-122"/>
              <a:ea typeface="Microsoft YaHei" panose="020B0503020204020204" pitchFamily="34" charset="-122"/>
            </a:endParaRPr>
          </a:p>
          <a:p>
            <a:r>
              <a:rPr kumimoji="1" lang="zh-CN" altLang="en-US" sz="2400" dirty="0">
                <a:latin typeface="Microsoft YaHei" panose="020B0503020204020204" pitchFamily="34" charset="-122"/>
                <a:ea typeface="Microsoft YaHei" panose="020B0503020204020204" pitchFamily="34" charset="-122"/>
              </a:rPr>
              <a:t>那么</a:t>
            </a:r>
            <a:r>
              <a:rPr kumimoji="1" lang="en-US" altLang="zh-CN" sz="2400" dirty="0">
                <a:latin typeface="Microsoft YaHei" panose="020B0503020204020204" pitchFamily="34" charset="-122"/>
                <a:ea typeface="Microsoft YaHei" panose="020B0503020204020204" pitchFamily="34" charset="-122"/>
              </a:rPr>
              <a:t>A</a:t>
            </a:r>
            <a:r>
              <a:rPr kumimoji="1" lang="zh-CN" altLang="en-US" sz="2400" dirty="0">
                <a:latin typeface="Microsoft YaHei" panose="020B0503020204020204" pitchFamily="34" charset="-122"/>
                <a:ea typeface="Microsoft YaHei" panose="020B0503020204020204" pitchFamily="34" charset="-122"/>
              </a:rPr>
              <a:t>的处理顺序如下：</a:t>
            </a:r>
          </a:p>
          <a:p>
            <a:pPr marL="457200" indent="-457200">
              <a:buFont typeface="+mj-lt"/>
              <a:buAutoNum type="arabicPeriod"/>
            </a:pPr>
            <a:r>
              <a:rPr kumimoji="1" lang="zh-CN" altLang="en-US" sz="2400" dirty="0">
                <a:latin typeface="Microsoft YaHei" panose="020B0503020204020204" pitchFamily="34" charset="-122"/>
                <a:ea typeface="Microsoft YaHei" panose="020B0503020204020204" pitchFamily="34" charset="-122"/>
              </a:rPr>
              <a:t>开始处理问题</a:t>
            </a:r>
            <a:r>
              <a:rPr kumimoji="1" lang="en-US" altLang="zh-CN" sz="2400" dirty="0">
                <a:latin typeface="Microsoft YaHei" panose="020B0503020204020204" pitchFamily="34" charset="-122"/>
                <a:ea typeface="Microsoft YaHei" panose="020B0503020204020204" pitchFamily="34" charset="-122"/>
              </a:rPr>
              <a:t>A</a:t>
            </a:r>
            <a:r>
              <a:rPr kumimoji="1" lang="zh-CN" altLang="en-US" sz="2400" dirty="0">
                <a:latin typeface="Microsoft YaHei" panose="020B0503020204020204" pitchFamily="34" charset="-122"/>
                <a:ea typeface="Microsoft YaHei" panose="020B0503020204020204" pitchFamily="34" charset="-122"/>
              </a:rPr>
              <a:t>；</a:t>
            </a:r>
          </a:p>
          <a:p>
            <a:pPr marL="457200" indent="-457200">
              <a:buFont typeface="+mj-lt"/>
              <a:buAutoNum type="arabicPeriod"/>
            </a:pPr>
            <a:r>
              <a:rPr kumimoji="1" lang="zh-CN" altLang="en-US" sz="2400" dirty="0">
                <a:latin typeface="Microsoft YaHei" panose="020B0503020204020204" pitchFamily="34" charset="-122"/>
                <a:ea typeface="Microsoft YaHei" panose="020B0503020204020204" pitchFamily="34" charset="-122"/>
              </a:rPr>
              <a:t>由于</a:t>
            </a:r>
            <a:r>
              <a:rPr kumimoji="1" lang="en-US" altLang="zh-CN" sz="2400" dirty="0">
                <a:latin typeface="Microsoft YaHei" panose="020B0503020204020204" pitchFamily="34" charset="-122"/>
                <a:ea typeface="Microsoft YaHei" panose="020B0503020204020204" pitchFamily="34" charset="-122"/>
              </a:rPr>
              <a:t>A</a:t>
            </a:r>
            <a:r>
              <a:rPr kumimoji="1" lang="zh-CN" altLang="en-US" sz="2400" dirty="0">
                <a:latin typeface="Microsoft YaHei" panose="020B0503020204020204" pitchFamily="34" charset="-122"/>
                <a:ea typeface="Microsoft YaHei" panose="020B0503020204020204" pitchFamily="34" charset="-122"/>
              </a:rPr>
              <a:t>依赖</a:t>
            </a:r>
            <a:r>
              <a:rPr kumimoji="1" lang="en-US" altLang="zh-CN" sz="2400" dirty="0">
                <a:latin typeface="Microsoft YaHei" panose="020B0503020204020204" pitchFamily="34" charset="-122"/>
                <a:ea typeface="Microsoft YaHei" panose="020B0503020204020204" pitchFamily="34" charset="-122"/>
              </a:rPr>
              <a:t>B</a:t>
            </a:r>
            <a:r>
              <a:rPr kumimoji="1" lang="zh-CN" altLang="en-US" sz="2400" dirty="0">
                <a:latin typeface="Microsoft YaHei" panose="020B0503020204020204" pitchFamily="34" charset="-122"/>
                <a:ea typeface="Microsoft YaHei" panose="020B0503020204020204" pitchFamily="34" charset="-122"/>
              </a:rPr>
              <a:t>，因此开始处理问题</a:t>
            </a:r>
            <a:r>
              <a:rPr kumimoji="1" lang="en-US" altLang="zh-CN" sz="2400" dirty="0">
                <a:latin typeface="Microsoft YaHei" panose="020B0503020204020204" pitchFamily="34" charset="-122"/>
                <a:ea typeface="Microsoft YaHei" panose="020B0503020204020204" pitchFamily="34" charset="-122"/>
              </a:rPr>
              <a:t>B</a:t>
            </a:r>
            <a:r>
              <a:rPr kumimoji="1" lang="zh-CN" altLang="en-US" sz="2400" dirty="0">
                <a:latin typeface="Microsoft YaHei" panose="020B0503020204020204" pitchFamily="34" charset="-122"/>
                <a:ea typeface="Microsoft YaHei" panose="020B0503020204020204" pitchFamily="34" charset="-122"/>
              </a:rPr>
              <a:t>；</a:t>
            </a:r>
          </a:p>
          <a:p>
            <a:pPr marL="457200" indent="-457200">
              <a:buFont typeface="+mj-lt"/>
              <a:buAutoNum type="arabicPeriod"/>
            </a:pPr>
            <a:r>
              <a:rPr kumimoji="1" lang="zh-CN" altLang="en-US" sz="2400" dirty="0">
                <a:latin typeface="Microsoft YaHei" panose="020B0503020204020204" pitchFamily="34" charset="-122"/>
                <a:ea typeface="Microsoft YaHei" panose="020B0503020204020204" pitchFamily="34" charset="-122"/>
              </a:rPr>
              <a:t>由于</a:t>
            </a:r>
            <a:r>
              <a:rPr kumimoji="1" lang="en-US" altLang="zh-CN" sz="2400" dirty="0">
                <a:latin typeface="Microsoft YaHei" panose="020B0503020204020204" pitchFamily="34" charset="-122"/>
                <a:ea typeface="Microsoft YaHei" panose="020B0503020204020204" pitchFamily="34" charset="-122"/>
              </a:rPr>
              <a:t>B</a:t>
            </a:r>
            <a:r>
              <a:rPr kumimoji="1" lang="zh-CN" altLang="en-US" sz="2400" dirty="0">
                <a:latin typeface="Microsoft YaHei" panose="020B0503020204020204" pitchFamily="34" charset="-122"/>
                <a:ea typeface="Microsoft YaHei" panose="020B0503020204020204" pitchFamily="34" charset="-122"/>
              </a:rPr>
              <a:t>依赖</a:t>
            </a:r>
            <a:r>
              <a:rPr kumimoji="1" lang="en-US" altLang="zh-CN" sz="2400" dirty="0">
                <a:latin typeface="Microsoft YaHei" panose="020B0503020204020204" pitchFamily="34" charset="-122"/>
                <a:ea typeface="Microsoft YaHei" panose="020B0503020204020204" pitchFamily="34" charset="-122"/>
              </a:rPr>
              <a:t>C</a:t>
            </a:r>
            <a:r>
              <a:rPr kumimoji="1" lang="zh-CN" altLang="en-US" sz="2400" dirty="0">
                <a:latin typeface="Microsoft YaHei" panose="020B0503020204020204" pitchFamily="34" charset="-122"/>
                <a:ea typeface="Microsoft YaHei" panose="020B0503020204020204" pitchFamily="34" charset="-122"/>
              </a:rPr>
              <a:t>，开始处理问题</a:t>
            </a:r>
            <a:r>
              <a:rPr kumimoji="1" lang="en-US" altLang="zh-CN" sz="2400" dirty="0">
                <a:latin typeface="Microsoft YaHei" panose="020B0503020204020204" pitchFamily="34" charset="-122"/>
                <a:ea typeface="Microsoft YaHei" panose="020B0503020204020204" pitchFamily="34" charset="-122"/>
              </a:rPr>
              <a:t>C</a:t>
            </a:r>
            <a:r>
              <a:rPr kumimoji="1" lang="zh-CN" altLang="en-US" sz="2400" dirty="0">
                <a:latin typeface="Microsoft YaHei" panose="020B0503020204020204" pitchFamily="34" charset="-122"/>
                <a:ea typeface="Microsoft YaHei" panose="020B0503020204020204" pitchFamily="34" charset="-122"/>
              </a:rPr>
              <a:t>；</a:t>
            </a:r>
          </a:p>
          <a:p>
            <a:pPr marL="457200" indent="-457200">
              <a:buFont typeface="+mj-lt"/>
              <a:buAutoNum type="arabicPeriod"/>
            </a:pPr>
            <a:r>
              <a:rPr kumimoji="1" lang="zh-CN" altLang="en-US" sz="2400" dirty="0">
                <a:latin typeface="Microsoft YaHei" panose="020B0503020204020204" pitchFamily="34" charset="-122"/>
                <a:ea typeface="Microsoft YaHei" panose="020B0503020204020204" pitchFamily="34" charset="-122"/>
              </a:rPr>
              <a:t>结束处理问题</a:t>
            </a:r>
            <a:r>
              <a:rPr kumimoji="1" lang="en-US" altLang="zh-CN" sz="2400" dirty="0">
                <a:latin typeface="Microsoft YaHei" panose="020B0503020204020204" pitchFamily="34" charset="-122"/>
                <a:ea typeface="Microsoft YaHei" panose="020B0503020204020204" pitchFamily="34" charset="-122"/>
              </a:rPr>
              <a:t>C</a:t>
            </a:r>
            <a:r>
              <a:rPr kumimoji="1" lang="zh-CN" altLang="en-US" sz="2400" dirty="0">
                <a:latin typeface="Microsoft YaHei" panose="020B0503020204020204" pitchFamily="34" charset="-122"/>
                <a:ea typeface="Microsoft YaHei" panose="020B0503020204020204" pitchFamily="34" charset="-122"/>
              </a:rPr>
              <a:t>；</a:t>
            </a:r>
          </a:p>
          <a:p>
            <a:pPr marL="457200" indent="-457200">
              <a:buFont typeface="+mj-lt"/>
              <a:buAutoNum type="arabicPeriod"/>
            </a:pPr>
            <a:r>
              <a:rPr kumimoji="1" lang="zh-CN" altLang="en-US" sz="2400" dirty="0">
                <a:latin typeface="Microsoft YaHei" panose="020B0503020204020204" pitchFamily="34" charset="-122"/>
                <a:ea typeface="Microsoft YaHei" panose="020B0503020204020204" pitchFamily="34" charset="-122"/>
              </a:rPr>
              <a:t>结束处理问题</a:t>
            </a:r>
            <a:r>
              <a:rPr kumimoji="1" lang="en-US" altLang="zh-CN" sz="2400" dirty="0">
                <a:latin typeface="Microsoft YaHei" panose="020B0503020204020204" pitchFamily="34" charset="-122"/>
                <a:ea typeface="Microsoft YaHei" panose="020B0503020204020204" pitchFamily="34" charset="-122"/>
              </a:rPr>
              <a:t>B</a:t>
            </a:r>
            <a:r>
              <a:rPr kumimoji="1" lang="zh-CN" altLang="en-US" sz="2400" dirty="0">
                <a:latin typeface="Microsoft YaHei" panose="020B0503020204020204" pitchFamily="34" charset="-122"/>
                <a:ea typeface="Microsoft YaHei" panose="020B0503020204020204" pitchFamily="34" charset="-122"/>
              </a:rPr>
              <a:t>；</a:t>
            </a:r>
          </a:p>
          <a:p>
            <a:pPr marL="457200" indent="-457200">
              <a:buFont typeface="+mj-lt"/>
              <a:buAutoNum type="arabicPeriod"/>
            </a:pPr>
            <a:r>
              <a:rPr kumimoji="1" lang="zh-CN" altLang="en-US" sz="2400" dirty="0">
                <a:latin typeface="Microsoft YaHei" panose="020B0503020204020204" pitchFamily="34" charset="-122"/>
                <a:ea typeface="Microsoft YaHei" panose="020B0503020204020204" pitchFamily="34" charset="-122"/>
              </a:rPr>
              <a:t>结束处理问题</a:t>
            </a:r>
            <a:r>
              <a:rPr kumimoji="1" lang="en-US" altLang="zh-CN" sz="2400" dirty="0">
                <a:latin typeface="Microsoft YaHei" panose="020B0503020204020204" pitchFamily="34" charset="-122"/>
                <a:ea typeface="Microsoft YaHei" panose="020B0503020204020204" pitchFamily="34" charset="-122"/>
              </a:rPr>
              <a:t>A</a:t>
            </a:r>
            <a:r>
              <a:rPr kumimoji="1" lang="zh-CN" altLang="en-US" sz="2400" dirty="0">
                <a:latin typeface="Microsoft YaHei" panose="020B0503020204020204" pitchFamily="34" charset="-122"/>
                <a:ea typeface="Microsoft YaHei" panose="020B0503020204020204" pitchFamily="34" charset="-122"/>
              </a:rPr>
              <a:t>。</a:t>
            </a:r>
          </a:p>
          <a:p>
            <a:endParaRPr kumimoji="1" lang="zh-CN" altLang="en-US" sz="2400" dirty="0">
              <a:latin typeface="Microsoft YaHei" panose="020B0503020204020204" pitchFamily="34" charset="-122"/>
              <a:ea typeface="Microsoft YaHei" panose="020B0503020204020204" pitchFamily="34" charset="-122"/>
            </a:endParaRPr>
          </a:p>
          <a:p>
            <a:endParaRPr kumimoji="1" lang="zh-CN" altLang="en-US" sz="2400"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11242271-2B00-6845-87B6-6FA93F02756B}"/>
              </a:ext>
            </a:extLst>
          </p:cNvPr>
          <p:cNvSpPr txBox="1"/>
          <p:nvPr/>
        </p:nvSpPr>
        <p:spPr>
          <a:xfrm>
            <a:off x="8598196" y="4960660"/>
            <a:ext cx="3530009" cy="1200329"/>
          </a:xfrm>
          <a:prstGeom prst="rect">
            <a:avLst/>
          </a:prstGeom>
          <a:solidFill>
            <a:schemeClr val="accent2"/>
          </a:solidFill>
        </p:spPr>
        <p:txBody>
          <a:bodyPr wrap="square" rtlCol="0">
            <a:spAutoFit/>
          </a:bodyPr>
          <a:lstStyle/>
          <a:p>
            <a:r>
              <a:rPr kumimoji="1" lang="zh-CN" altLang="en-US" sz="2400" dirty="0">
                <a:solidFill>
                  <a:schemeClr val="bg1"/>
                </a:solidFill>
                <a:latin typeface="Microsoft YaHei" panose="020B0503020204020204" pitchFamily="34" charset="-122"/>
                <a:ea typeface="Microsoft YaHei" panose="020B0503020204020204" pitchFamily="34" charset="-122"/>
              </a:rPr>
              <a:t>可以看出来，这是一个先进后出的形式，和栈的形式一模一样。</a:t>
            </a:r>
          </a:p>
        </p:txBody>
      </p:sp>
      <p:sp>
        <p:nvSpPr>
          <p:cNvPr id="5" name="右箭头 4">
            <a:extLst>
              <a:ext uri="{FF2B5EF4-FFF2-40B4-BE49-F238E27FC236}">
                <a16:creationId xmlns:a16="http://schemas.microsoft.com/office/drawing/2014/main" id="{88802423-4298-D645-B1E2-C2C5F620FDB3}"/>
              </a:ext>
            </a:extLst>
          </p:cNvPr>
          <p:cNvSpPr/>
          <p:nvPr/>
        </p:nvSpPr>
        <p:spPr>
          <a:xfrm>
            <a:off x="7304568" y="5380072"/>
            <a:ext cx="1041991" cy="361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508977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80565"/>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栈的应用</a:t>
            </a:r>
            <a:r>
              <a:rPr kumimoji="1" lang="en-US" altLang="zh-CN" sz="4800" dirty="0">
                <a:latin typeface="Microsoft YaHei" panose="020B0503020204020204" pitchFamily="34" charset="-122"/>
                <a:ea typeface="Microsoft YaHei" panose="020B0503020204020204" pitchFamily="34" charset="-122"/>
              </a:rPr>
              <a:t>---</a:t>
            </a:r>
            <a:r>
              <a:rPr kumimoji="1" lang="zh-CN" altLang="en-US" sz="4800" dirty="0">
                <a:latin typeface="Microsoft YaHei" panose="020B0503020204020204" pitchFamily="34" charset="-122"/>
                <a:ea typeface="Microsoft YaHei" panose="020B0503020204020204" pitchFamily="34" charset="-122"/>
              </a:rPr>
              <a:t>递归例子</a:t>
            </a:r>
            <a:r>
              <a:rPr kumimoji="1" lang="en-US" altLang="zh-CN" sz="4800" dirty="0">
                <a:latin typeface="Microsoft YaHei" panose="020B0503020204020204" pitchFamily="34" charset="-122"/>
                <a:ea typeface="Microsoft YaHei" panose="020B0503020204020204" pitchFamily="34" charset="-122"/>
              </a:rPr>
              <a:t>1</a:t>
            </a:r>
            <a:endParaRPr kumimoji="1" lang="zh-CN" altLang="en-US" sz="4800" dirty="0">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75D7D6ED-43A8-DC4B-84B6-AB03F6270117}"/>
              </a:ext>
            </a:extLst>
          </p:cNvPr>
          <p:cNvSpPr txBox="1"/>
          <p:nvPr/>
        </p:nvSpPr>
        <p:spPr>
          <a:xfrm>
            <a:off x="1546247" y="1746271"/>
            <a:ext cx="6609588" cy="954107"/>
          </a:xfrm>
          <a:prstGeom prst="rect">
            <a:avLst/>
          </a:prstGeom>
          <a:noFill/>
        </p:spPr>
        <p:txBody>
          <a:bodyPr wrap="square" rtlCol="0">
            <a:spAutoFit/>
          </a:bodyPr>
          <a:lstStyle/>
          <a:p>
            <a:r>
              <a:rPr kumimoji="1" lang="zh-CN" altLang="en-US" sz="2800" dirty="0">
                <a:latin typeface="微软雅黑" panose="020B0503020204020204" pitchFamily="34" charset="-122"/>
                <a:ea typeface="Microsoft YaHei" panose="020B0503020204020204" pitchFamily="34" charset="-122"/>
              </a:rPr>
              <a:t>斐波那契数列 </a:t>
            </a:r>
            <a:r>
              <a:rPr kumimoji="1" lang="en-US" altLang="zh-CN" sz="2800" dirty="0">
                <a:latin typeface="微软雅黑" panose="020B0503020204020204" pitchFamily="34" charset="-122"/>
                <a:ea typeface="Microsoft YaHei" panose="020B0503020204020204" pitchFamily="34" charset="-122"/>
              </a:rPr>
              <a:t>f(4)</a:t>
            </a:r>
          </a:p>
          <a:p>
            <a:endParaRPr kumimoji="1" lang="zh-CN" altLang="en-US" sz="2800" dirty="0">
              <a:latin typeface="微软雅黑"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D93D8E2D-BC06-9646-BD81-585E903EF25B}"/>
              </a:ext>
            </a:extLst>
          </p:cNvPr>
          <p:cNvSpPr/>
          <p:nvPr/>
        </p:nvSpPr>
        <p:spPr>
          <a:xfrm>
            <a:off x="1546247" y="3797481"/>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f(4)</a:t>
            </a:r>
            <a:endParaRPr kumimoji="1" lang="zh-CN" altLang="en-US" sz="2400" dirty="0"/>
          </a:p>
        </p:txBody>
      </p:sp>
      <p:cxnSp>
        <p:nvCxnSpPr>
          <p:cNvPr id="13" name="直线连接符 12">
            <a:extLst>
              <a:ext uri="{FF2B5EF4-FFF2-40B4-BE49-F238E27FC236}">
                <a16:creationId xmlns:a16="http://schemas.microsoft.com/office/drawing/2014/main" id="{D8021CBA-BB90-CE42-8301-29B58A4696AB}"/>
              </a:ext>
            </a:extLst>
          </p:cNvPr>
          <p:cNvCxnSpPr>
            <a:cxnSpLocks/>
          </p:cNvCxnSpPr>
          <p:nvPr/>
        </p:nvCxnSpPr>
        <p:spPr>
          <a:xfrm flipV="1">
            <a:off x="3481372" y="2466753"/>
            <a:ext cx="0" cy="189071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4" name="直线连接符 13">
            <a:extLst>
              <a:ext uri="{FF2B5EF4-FFF2-40B4-BE49-F238E27FC236}">
                <a16:creationId xmlns:a16="http://schemas.microsoft.com/office/drawing/2014/main" id="{8D30B9E2-D17D-9740-BBBB-7B2050B1F063}"/>
              </a:ext>
            </a:extLst>
          </p:cNvPr>
          <p:cNvCxnSpPr>
            <a:cxnSpLocks/>
          </p:cNvCxnSpPr>
          <p:nvPr/>
        </p:nvCxnSpPr>
        <p:spPr>
          <a:xfrm flipV="1">
            <a:off x="1546247" y="2488019"/>
            <a:ext cx="0" cy="1848176"/>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916F026-9527-304F-88D2-3E5312205089}"/>
              </a:ext>
            </a:extLst>
          </p:cNvPr>
          <p:cNvSpPr/>
          <p:nvPr/>
        </p:nvSpPr>
        <p:spPr>
          <a:xfrm>
            <a:off x="3883479" y="3797481"/>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f(4)</a:t>
            </a:r>
            <a:endParaRPr kumimoji="1" lang="zh-CN" altLang="en-US" sz="2400" dirty="0"/>
          </a:p>
        </p:txBody>
      </p:sp>
      <p:sp>
        <p:nvSpPr>
          <p:cNvPr id="16" name="矩形 15">
            <a:extLst>
              <a:ext uri="{FF2B5EF4-FFF2-40B4-BE49-F238E27FC236}">
                <a16:creationId xmlns:a16="http://schemas.microsoft.com/office/drawing/2014/main" id="{A7479356-3AC5-8F4B-90EB-5217AD320AEA}"/>
              </a:ext>
            </a:extLst>
          </p:cNvPr>
          <p:cNvSpPr/>
          <p:nvPr/>
        </p:nvSpPr>
        <p:spPr>
          <a:xfrm>
            <a:off x="3883479" y="3187880"/>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f(3)</a:t>
            </a:r>
            <a:endParaRPr kumimoji="1" lang="zh-CN" altLang="en-US" sz="2400" dirty="0"/>
          </a:p>
        </p:txBody>
      </p:sp>
      <p:cxnSp>
        <p:nvCxnSpPr>
          <p:cNvPr id="18" name="直线连接符 17">
            <a:extLst>
              <a:ext uri="{FF2B5EF4-FFF2-40B4-BE49-F238E27FC236}">
                <a16:creationId xmlns:a16="http://schemas.microsoft.com/office/drawing/2014/main" id="{63E3A539-99E6-1F42-9875-93ED7D682583}"/>
              </a:ext>
            </a:extLst>
          </p:cNvPr>
          <p:cNvCxnSpPr>
            <a:cxnSpLocks/>
          </p:cNvCxnSpPr>
          <p:nvPr/>
        </p:nvCxnSpPr>
        <p:spPr>
          <a:xfrm flipV="1">
            <a:off x="5818604" y="2488019"/>
            <a:ext cx="0" cy="1869444"/>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9" name="直线连接符 18">
            <a:extLst>
              <a:ext uri="{FF2B5EF4-FFF2-40B4-BE49-F238E27FC236}">
                <a16:creationId xmlns:a16="http://schemas.microsoft.com/office/drawing/2014/main" id="{5BD2C58A-8E23-3344-A1D2-21A780194F2F}"/>
              </a:ext>
            </a:extLst>
          </p:cNvPr>
          <p:cNvCxnSpPr>
            <a:cxnSpLocks/>
          </p:cNvCxnSpPr>
          <p:nvPr/>
        </p:nvCxnSpPr>
        <p:spPr>
          <a:xfrm flipV="1">
            <a:off x="3883479" y="2466753"/>
            <a:ext cx="0" cy="1869442"/>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1BA7932F-79FF-1547-B3E6-74646C80D50D}"/>
              </a:ext>
            </a:extLst>
          </p:cNvPr>
          <p:cNvSpPr/>
          <p:nvPr/>
        </p:nvSpPr>
        <p:spPr>
          <a:xfrm>
            <a:off x="6373397" y="3797481"/>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f(4)</a:t>
            </a:r>
            <a:endParaRPr kumimoji="1" lang="zh-CN" altLang="en-US" sz="2400" dirty="0"/>
          </a:p>
        </p:txBody>
      </p:sp>
      <p:sp>
        <p:nvSpPr>
          <p:cNvPr id="21" name="矩形 20">
            <a:extLst>
              <a:ext uri="{FF2B5EF4-FFF2-40B4-BE49-F238E27FC236}">
                <a16:creationId xmlns:a16="http://schemas.microsoft.com/office/drawing/2014/main" id="{AD005D39-9D00-3D4B-9431-691EF81864CB}"/>
              </a:ext>
            </a:extLst>
          </p:cNvPr>
          <p:cNvSpPr/>
          <p:nvPr/>
        </p:nvSpPr>
        <p:spPr>
          <a:xfrm>
            <a:off x="6373397" y="3187880"/>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f(3)</a:t>
            </a:r>
            <a:endParaRPr kumimoji="1" lang="zh-CN" altLang="en-US" sz="2400" dirty="0"/>
          </a:p>
        </p:txBody>
      </p:sp>
      <p:sp>
        <p:nvSpPr>
          <p:cNvPr id="22" name="矩形 21">
            <a:extLst>
              <a:ext uri="{FF2B5EF4-FFF2-40B4-BE49-F238E27FC236}">
                <a16:creationId xmlns:a16="http://schemas.microsoft.com/office/drawing/2014/main" id="{45E0454B-0F68-7F42-83AC-1007F42DB158}"/>
              </a:ext>
            </a:extLst>
          </p:cNvPr>
          <p:cNvSpPr/>
          <p:nvPr/>
        </p:nvSpPr>
        <p:spPr>
          <a:xfrm>
            <a:off x="6373397" y="2578279"/>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f(1)</a:t>
            </a:r>
            <a:endParaRPr kumimoji="1" lang="zh-CN" altLang="en-US" sz="2400" dirty="0"/>
          </a:p>
        </p:txBody>
      </p:sp>
      <p:cxnSp>
        <p:nvCxnSpPr>
          <p:cNvPr id="23" name="直线连接符 22">
            <a:extLst>
              <a:ext uri="{FF2B5EF4-FFF2-40B4-BE49-F238E27FC236}">
                <a16:creationId xmlns:a16="http://schemas.microsoft.com/office/drawing/2014/main" id="{12C130D8-A280-554E-905C-43CB01D4F11B}"/>
              </a:ext>
            </a:extLst>
          </p:cNvPr>
          <p:cNvCxnSpPr>
            <a:cxnSpLocks/>
          </p:cNvCxnSpPr>
          <p:nvPr/>
        </p:nvCxnSpPr>
        <p:spPr>
          <a:xfrm flipV="1">
            <a:off x="8308522" y="2530549"/>
            <a:ext cx="0" cy="1826914"/>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4" name="直线连接符 23">
            <a:extLst>
              <a:ext uri="{FF2B5EF4-FFF2-40B4-BE49-F238E27FC236}">
                <a16:creationId xmlns:a16="http://schemas.microsoft.com/office/drawing/2014/main" id="{5DEDE63F-5F99-F543-8E17-C8D2023DFB54}"/>
              </a:ext>
            </a:extLst>
          </p:cNvPr>
          <p:cNvCxnSpPr>
            <a:cxnSpLocks/>
          </p:cNvCxnSpPr>
          <p:nvPr/>
        </p:nvCxnSpPr>
        <p:spPr>
          <a:xfrm flipV="1">
            <a:off x="6373397" y="2488019"/>
            <a:ext cx="0" cy="1848176"/>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9B97249B-BD7A-484F-A1C3-3F968E3A6959}"/>
              </a:ext>
            </a:extLst>
          </p:cNvPr>
          <p:cNvSpPr/>
          <p:nvPr/>
        </p:nvSpPr>
        <p:spPr>
          <a:xfrm>
            <a:off x="8863314" y="3738879"/>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f(4)</a:t>
            </a:r>
            <a:endParaRPr kumimoji="1" lang="zh-CN" altLang="en-US" sz="2400" dirty="0"/>
          </a:p>
        </p:txBody>
      </p:sp>
      <p:sp>
        <p:nvSpPr>
          <p:cNvPr id="27" name="矩形 26">
            <a:extLst>
              <a:ext uri="{FF2B5EF4-FFF2-40B4-BE49-F238E27FC236}">
                <a16:creationId xmlns:a16="http://schemas.microsoft.com/office/drawing/2014/main" id="{8F052F3E-18F4-154F-AE84-5E75CC979747}"/>
              </a:ext>
            </a:extLst>
          </p:cNvPr>
          <p:cNvSpPr/>
          <p:nvPr/>
        </p:nvSpPr>
        <p:spPr>
          <a:xfrm>
            <a:off x="8863314" y="3143456"/>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f(3)</a:t>
            </a:r>
            <a:endParaRPr kumimoji="1" lang="zh-CN" altLang="en-US" sz="2400" dirty="0"/>
          </a:p>
        </p:txBody>
      </p:sp>
      <p:cxnSp>
        <p:nvCxnSpPr>
          <p:cNvPr id="28" name="直线连接符 27">
            <a:extLst>
              <a:ext uri="{FF2B5EF4-FFF2-40B4-BE49-F238E27FC236}">
                <a16:creationId xmlns:a16="http://schemas.microsoft.com/office/drawing/2014/main" id="{965B0B1E-BA4D-7445-84D7-08AF00973F12}"/>
              </a:ext>
            </a:extLst>
          </p:cNvPr>
          <p:cNvCxnSpPr>
            <a:cxnSpLocks/>
          </p:cNvCxnSpPr>
          <p:nvPr/>
        </p:nvCxnSpPr>
        <p:spPr>
          <a:xfrm flipV="1">
            <a:off x="10798439" y="2466753"/>
            <a:ext cx="0" cy="1832108"/>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9" name="直线连接符 28">
            <a:extLst>
              <a:ext uri="{FF2B5EF4-FFF2-40B4-BE49-F238E27FC236}">
                <a16:creationId xmlns:a16="http://schemas.microsoft.com/office/drawing/2014/main" id="{F397768B-2CF6-AB45-A198-FB4C075D0410}"/>
              </a:ext>
            </a:extLst>
          </p:cNvPr>
          <p:cNvCxnSpPr>
            <a:cxnSpLocks/>
          </p:cNvCxnSpPr>
          <p:nvPr/>
        </p:nvCxnSpPr>
        <p:spPr>
          <a:xfrm flipV="1">
            <a:off x="8863314" y="2509284"/>
            <a:ext cx="0" cy="176831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25" name="矩形 124">
            <a:extLst>
              <a:ext uri="{FF2B5EF4-FFF2-40B4-BE49-F238E27FC236}">
                <a16:creationId xmlns:a16="http://schemas.microsoft.com/office/drawing/2014/main" id="{D60D9F40-567B-7442-AB56-92B8CF29F4D6}"/>
              </a:ext>
            </a:extLst>
          </p:cNvPr>
          <p:cNvSpPr/>
          <p:nvPr/>
        </p:nvSpPr>
        <p:spPr>
          <a:xfrm>
            <a:off x="1571057" y="5991329"/>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f(4)</a:t>
            </a:r>
            <a:endParaRPr kumimoji="1" lang="zh-CN" altLang="en-US" sz="2400" dirty="0"/>
          </a:p>
        </p:txBody>
      </p:sp>
      <p:cxnSp>
        <p:nvCxnSpPr>
          <p:cNvPr id="126" name="直线连接符 125">
            <a:extLst>
              <a:ext uri="{FF2B5EF4-FFF2-40B4-BE49-F238E27FC236}">
                <a16:creationId xmlns:a16="http://schemas.microsoft.com/office/drawing/2014/main" id="{AE844023-3F8A-BB49-940B-C90FEAB1D522}"/>
              </a:ext>
            </a:extLst>
          </p:cNvPr>
          <p:cNvCxnSpPr>
            <a:cxnSpLocks/>
          </p:cNvCxnSpPr>
          <p:nvPr/>
        </p:nvCxnSpPr>
        <p:spPr>
          <a:xfrm flipV="1">
            <a:off x="3506182" y="4660601"/>
            <a:ext cx="0" cy="189071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27" name="直线连接符 126">
            <a:extLst>
              <a:ext uri="{FF2B5EF4-FFF2-40B4-BE49-F238E27FC236}">
                <a16:creationId xmlns:a16="http://schemas.microsoft.com/office/drawing/2014/main" id="{405C4CDA-9396-EA48-A34A-6CCBF37A5D44}"/>
              </a:ext>
            </a:extLst>
          </p:cNvPr>
          <p:cNvCxnSpPr>
            <a:cxnSpLocks/>
          </p:cNvCxnSpPr>
          <p:nvPr/>
        </p:nvCxnSpPr>
        <p:spPr>
          <a:xfrm flipV="1">
            <a:off x="1571057" y="4681867"/>
            <a:ext cx="0" cy="1848176"/>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28" name="矩形 127">
            <a:extLst>
              <a:ext uri="{FF2B5EF4-FFF2-40B4-BE49-F238E27FC236}">
                <a16:creationId xmlns:a16="http://schemas.microsoft.com/office/drawing/2014/main" id="{AE70990C-DF40-A741-9BDC-BB4C0070380E}"/>
              </a:ext>
            </a:extLst>
          </p:cNvPr>
          <p:cNvSpPr/>
          <p:nvPr/>
        </p:nvSpPr>
        <p:spPr>
          <a:xfrm>
            <a:off x="3908289" y="5991329"/>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f(4)</a:t>
            </a:r>
            <a:endParaRPr kumimoji="1" lang="zh-CN" altLang="en-US" sz="2400" dirty="0"/>
          </a:p>
        </p:txBody>
      </p:sp>
      <p:sp>
        <p:nvSpPr>
          <p:cNvPr id="129" name="矩形 128">
            <a:extLst>
              <a:ext uri="{FF2B5EF4-FFF2-40B4-BE49-F238E27FC236}">
                <a16:creationId xmlns:a16="http://schemas.microsoft.com/office/drawing/2014/main" id="{FE9E9D79-F85C-A645-BC49-FAA0919A74C5}"/>
              </a:ext>
            </a:extLst>
          </p:cNvPr>
          <p:cNvSpPr/>
          <p:nvPr/>
        </p:nvSpPr>
        <p:spPr>
          <a:xfrm>
            <a:off x="3908289" y="5381728"/>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f(2)</a:t>
            </a:r>
            <a:endParaRPr kumimoji="1" lang="zh-CN" altLang="en-US" sz="2400" dirty="0"/>
          </a:p>
        </p:txBody>
      </p:sp>
      <p:cxnSp>
        <p:nvCxnSpPr>
          <p:cNvPr id="130" name="直线连接符 129">
            <a:extLst>
              <a:ext uri="{FF2B5EF4-FFF2-40B4-BE49-F238E27FC236}">
                <a16:creationId xmlns:a16="http://schemas.microsoft.com/office/drawing/2014/main" id="{084F36D8-9FBC-404C-8068-3DB53CE6E716}"/>
              </a:ext>
            </a:extLst>
          </p:cNvPr>
          <p:cNvCxnSpPr>
            <a:cxnSpLocks/>
          </p:cNvCxnSpPr>
          <p:nvPr/>
        </p:nvCxnSpPr>
        <p:spPr>
          <a:xfrm flipV="1">
            <a:off x="5843414" y="4681867"/>
            <a:ext cx="0" cy="1869444"/>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31" name="直线连接符 130">
            <a:extLst>
              <a:ext uri="{FF2B5EF4-FFF2-40B4-BE49-F238E27FC236}">
                <a16:creationId xmlns:a16="http://schemas.microsoft.com/office/drawing/2014/main" id="{750AD439-334D-484E-8EAE-0CBC03B382CC}"/>
              </a:ext>
            </a:extLst>
          </p:cNvPr>
          <p:cNvCxnSpPr>
            <a:cxnSpLocks/>
          </p:cNvCxnSpPr>
          <p:nvPr/>
        </p:nvCxnSpPr>
        <p:spPr>
          <a:xfrm flipV="1">
            <a:off x="3908289" y="4660601"/>
            <a:ext cx="0" cy="1869442"/>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32" name="矩形 131">
            <a:extLst>
              <a:ext uri="{FF2B5EF4-FFF2-40B4-BE49-F238E27FC236}">
                <a16:creationId xmlns:a16="http://schemas.microsoft.com/office/drawing/2014/main" id="{808F48EB-7C04-F948-9A69-BB460CB7CE71}"/>
              </a:ext>
            </a:extLst>
          </p:cNvPr>
          <p:cNvSpPr/>
          <p:nvPr/>
        </p:nvSpPr>
        <p:spPr>
          <a:xfrm>
            <a:off x="6398207" y="5991329"/>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f(4)</a:t>
            </a:r>
            <a:endParaRPr kumimoji="1" lang="zh-CN" altLang="en-US" sz="2400" dirty="0"/>
          </a:p>
        </p:txBody>
      </p:sp>
      <p:sp>
        <p:nvSpPr>
          <p:cNvPr id="133" name="矩形 132">
            <a:extLst>
              <a:ext uri="{FF2B5EF4-FFF2-40B4-BE49-F238E27FC236}">
                <a16:creationId xmlns:a16="http://schemas.microsoft.com/office/drawing/2014/main" id="{EF29185C-226E-B244-8E31-DA01C8A2C1DB}"/>
              </a:ext>
            </a:extLst>
          </p:cNvPr>
          <p:cNvSpPr/>
          <p:nvPr/>
        </p:nvSpPr>
        <p:spPr>
          <a:xfrm>
            <a:off x="6398207" y="5381728"/>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f(1)</a:t>
            </a:r>
            <a:endParaRPr kumimoji="1" lang="zh-CN" altLang="en-US" sz="2400" dirty="0"/>
          </a:p>
        </p:txBody>
      </p:sp>
      <p:cxnSp>
        <p:nvCxnSpPr>
          <p:cNvPr id="135" name="直线连接符 134">
            <a:extLst>
              <a:ext uri="{FF2B5EF4-FFF2-40B4-BE49-F238E27FC236}">
                <a16:creationId xmlns:a16="http://schemas.microsoft.com/office/drawing/2014/main" id="{BF07384E-1E83-5A4C-85C7-C1FE51015D3F}"/>
              </a:ext>
            </a:extLst>
          </p:cNvPr>
          <p:cNvCxnSpPr>
            <a:cxnSpLocks/>
          </p:cNvCxnSpPr>
          <p:nvPr/>
        </p:nvCxnSpPr>
        <p:spPr>
          <a:xfrm flipV="1">
            <a:off x="8333332" y="4724397"/>
            <a:ext cx="0" cy="1826914"/>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36" name="直线连接符 135">
            <a:extLst>
              <a:ext uri="{FF2B5EF4-FFF2-40B4-BE49-F238E27FC236}">
                <a16:creationId xmlns:a16="http://schemas.microsoft.com/office/drawing/2014/main" id="{B29397EB-995D-5841-8D28-E0E918F0F0F1}"/>
              </a:ext>
            </a:extLst>
          </p:cNvPr>
          <p:cNvCxnSpPr>
            <a:cxnSpLocks/>
          </p:cNvCxnSpPr>
          <p:nvPr/>
        </p:nvCxnSpPr>
        <p:spPr>
          <a:xfrm flipV="1">
            <a:off x="6398207" y="4681867"/>
            <a:ext cx="0" cy="1848176"/>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37" name="矩形 136">
            <a:extLst>
              <a:ext uri="{FF2B5EF4-FFF2-40B4-BE49-F238E27FC236}">
                <a16:creationId xmlns:a16="http://schemas.microsoft.com/office/drawing/2014/main" id="{076F31D2-0235-D645-9776-BBD3F90FDB5C}"/>
              </a:ext>
            </a:extLst>
          </p:cNvPr>
          <p:cNvSpPr/>
          <p:nvPr/>
        </p:nvSpPr>
        <p:spPr>
          <a:xfrm>
            <a:off x="8888124" y="5932727"/>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f(4)</a:t>
            </a:r>
            <a:endParaRPr kumimoji="1" lang="zh-CN" altLang="en-US" sz="2400" dirty="0"/>
          </a:p>
        </p:txBody>
      </p:sp>
      <p:sp>
        <p:nvSpPr>
          <p:cNvPr id="138" name="矩形 137">
            <a:extLst>
              <a:ext uri="{FF2B5EF4-FFF2-40B4-BE49-F238E27FC236}">
                <a16:creationId xmlns:a16="http://schemas.microsoft.com/office/drawing/2014/main" id="{86DA16FA-38C5-3946-96FA-A56B80B22F7E}"/>
              </a:ext>
            </a:extLst>
          </p:cNvPr>
          <p:cNvSpPr/>
          <p:nvPr/>
        </p:nvSpPr>
        <p:spPr>
          <a:xfrm>
            <a:off x="8888124" y="5337304"/>
            <a:ext cx="1935125" cy="59542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i="1" dirty="0"/>
              <a:t>1</a:t>
            </a:r>
            <a:endParaRPr kumimoji="1" lang="zh-CN" altLang="en-US" sz="2800" i="1" dirty="0"/>
          </a:p>
        </p:txBody>
      </p:sp>
      <p:cxnSp>
        <p:nvCxnSpPr>
          <p:cNvPr id="139" name="直线连接符 138">
            <a:extLst>
              <a:ext uri="{FF2B5EF4-FFF2-40B4-BE49-F238E27FC236}">
                <a16:creationId xmlns:a16="http://schemas.microsoft.com/office/drawing/2014/main" id="{0EFFE43E-DA2B-E84B-826C-DE2644C6C9E3}"/>
              </a:ext>
            </a:extLst>
          </p:cNvPr>
          <p:cNvCxnSpPr>
            <a:cxnSpLocks/>
          </p:cNvCxnSpPr>
          <p:nvPr/>
        </p:nvCxnSpPr>
        <p:spPr>
          <a:xfrm flipV="1">
            <a:off x="10823249" y="4660601"/>
            <a:ext cx="0" cy="1832108"/>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40" name="直线连接符 139">
            <a:extLst>
              <a:ext uri="{FF2B5EF4-FFF2-40B4-BE49-F238E27FC236}">
                <a16:creationId xmlns:a16="http://schemas.microsoft.com/office/drawing/2014/main" id="{E22CCAFE-20C9-8D4F-AE04-65D6694524C2}"/>
              </a:ext>
            </a:extLst>
          </p:cNvPr>
          <p:cNvCxnSpPr>
            <a:cxnSpLocks/>
          </p:cNvCxnSpPr>
          <p:nvPr/>
        </p:nvCxnSpPr>
        <p:spPr>
          <a:xfrm flipV="1">
            <a:off x="8888124" y="4703132"/>
            <a:ext cx="0" cy="176831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42" name="矩形 141">
            <a:extLst>
              <a:ext uri="{FF2B5EF4-FFF2-40B4-BE49-F238E27FC236}">
                <a16:creationId xmlns:a16="http://schemas.microsoft.com/office/drawing/2014/main" id="{AC33FAEA-2E56-DD4D-9DED-4292209D0F43}"/>
              </a:ext>
            </a:extLst>
          </p:cNvPr>
          <p:cNvSpPr/>
          <p:nvPr/>
        </p:nvSpPr>
        <p:spPr>
          <a:xfrm>
            <a:off x="3887023" y="2597669"/>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f(2)</a:t>
            </a:r>
            <a:endParaRPr kumimoji="1" lang="zh-CN" altLang="en-US" sz="2400" dirty="0"/>
          </a:p>
        </p:txBody>
      </p:sp>
      <p:sp>
        <p:nvSpPr>
          <p:cNvPr id="143" name="矩形 142">
            <a:extLst>
              <a:ext uri="{FF2B5EF4-FFF2-40B4-BE49-F238E27FC236}">
                <a16:creationId xmlns:a16="http://schemas.microsoft.com/office/drawing/2014/main" id="{47252515-0B46-4E4C-9922-AB526C5131D2}"/>
              </a:ext>
            </a:extLst>
          </p:cNvPr>
          <p:cNvSpPr/>
          <p:nvPr/>
        </p:nvSpPr>
        <p:spPr>
          <a:xfrm>
            <a:off x="6352132" y="1971181"/>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f(0)</a:t>
            </a:r>
            <a:endParaRPr kumimoji="1" lang="zh-CN" altLang="en-US" sz="2400" dirty="0"/>
          </a:p>
        </p:txBody>
      </p:sp>
      <p:sp>
        <p:nvSpPr>
          <p:cNvPr id="145" name="矩形 144">
            <a:extLst>
              <a:ext uri="{FF2B5EF4-FFF2-40B4-BE49-F238E27FC236}">
                <a16:creationId xmlns:a16="http://schemas.microsoft.com/office/drawing/2014/main" id="{2990C2C9-8FFE-CC45-A125-3FC59BE12297}"/>
              </a:ext>
            </a:extLst>
          </p:cNvPr>
          <p:cNvSpPr/>
          <p:nvPr/>
        </p:nvSpPr>
        <p:spPr>
          <a:xfrm>
            <a:off x="8863314" y="2528659"/>
            <a:ext cx="1935125" cy="59542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i="1" dirty="0">
                <a:solidFill>
                  <a:schemeClr val="bg1"/>
                </a:solidFill>
              </a:rPr>
              <a:t>1</a:t>
            </a:r>
            <a:endParaRPr kumimoji="1" lang="zh-CN" altLang="en-US" sz="2800" i="1" dirty="0">
              <a:solidFill>
                <a:schemeClr val="bg1"/>
              </a:solidFill>
            </a:endParaRPr>
          </a:p>
        </p:txBody>
      </p:sp>
      <p:sp>
        <p:nvSpPr>
          <p:cNvPr id="146" name="矩形 145">
            <a:extLst>
              <a:ext uri="{FF2B5EF4-FFF2-40B4-BE49-F238E27FC236}">
                <a16:creationId xmlns:a16="http://schemas.microsoft.com/office/drawing/2014/main" id="{44C7F251-A4BF-F745-B036-239EC615B680}"/>
              </a:ext>
            </a:extLst>
          </p:cNvPr>
          <p:cNvSpPr/>
          <p:nvPr/>
        </p:nvSpPr>
        <p:spPr>
          <a:xfrm>
            <a:off x="1546247" y="5404654"/>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f(2)</a:t>
            </a:r>
            <a:endParaRPr kumimoji="1" lang="zh-CN" altLang="en-US" sz="2400" dirty="0"/>
          </a:p>
        </p:txBody>
      </p:sp>
      <p:sp>
        <p:nvSpPr>
          <p:cNvPr id="147" name="矩形 146">
            <a:extLst>
              <a:ext uri="{FF2B5EF4-FFF2-40B4-BE49-F238E27FC236}">
                <a16:creationId xmlns:a16="http://schemas.microsoft.com/office/drawing/2014/main" id="{442DBFC6-418A-F04E-98A7-3A4B42078B35}"/>
              </a:ext>
            </a:extLst>
          </p:cNvPr>
          <p:cNvSpPr/>
          <p:nvPr/>
        </p:nvSpPr>
        <p:spPr>
          <a:xfrm>
            <a:off x="1553338" y="4831926"/>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f(1)</a:t>
            </a:r>
            <a:endParaRPr kumimoji="1" lang="zh-CN" altLang="en-US" sz="2400" dirty="0"/>
          </a:p>
        </p:txBody>
      </p:sp>
      <p:sp>
        <p:nvSpPr>
          <p:cNvPr id="148" name="矩形 147">
            <a:extLst>
              <a:ext uri="{FF2B5EF4-FFF2-40B4-BE49-F238E27FC236}">
                <a16:creationId xmlns:a16="http://schemas.microsoft.com/office/drawing/2014/main" id="{9858761E-BBB7-8F4E-979A-9A5529FA4ADC}"/>
              </a:ext>
            </a:extLst>
          </p:cNvPr>
          <p:cNvSpPr/>
          <p:nvPr/>
        </p:nvSpPr>
        <p:spPr>
          <a:xfrm>
            <a:off x="3890569" y="4768646"/>
            <a:ext cx="1935125" cy="59542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i="1" dirty="0"/>
              <a:t>1</a:t>
            </a:r>
            <a:endParaRPr kumimoji="1" lang="zh-CN" altLang="en-US" sz="2800" i="1" dirty="0"/>
          </a:p>
        </p:txBody>
      </p:sp>
      <p:sp>
        <p:nvSpPr>
          <p:cNvPr id="149" name="矩形 148">
            <a:extLst>
              <a:ext uri="{FF2B5EF4-FFF2-40B4-BE49-F238E27FC236}">
                <a16:creationId xmlns:a16="http://schemas.microsoft.com/office/drawing/2014/main" id="{7AEF6BCC-E827-4448-991A-00D12C863464}"/>
              </a:ext>
            </a:extLst>
          </p:cNvPr>
          <p:cNvSpPr/>
          <p:nvPr/>
        </p:nvSpPr>
        <p:spPr>
          <a:xfrm>
            <a:off x="6373397" y="4768645"/>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f(0)</a:t>
            </a:r>
            <a:endParaRPr kumimoji="1" lang="zh-CN" altLang="en-US" sz="2400" dirty="0"/>
          </a:p>
        </p:txBody>
      </p:sp>
      <p:sp>
        <p:nvSpPr>
          <p:cNvPr id="150" name="文本框 149">
            <a:extLst>
              <a:ext uri="{FF2B5EF4-FFF2-40B4-BE49-F238E27FC236}">
                <a16:creationId xmlns:a16="http://schemas.microsoft.com/office/drawing/2014/main" id="{DFB0101E-EC13-614F-A0A5-E21DB92201C8}"/>
              </a:ext>
            </a:extLst>
          </p:cNvPr>
          <p:cNvSpPr txBox="1"/>
          <p:nvPr/>
        </p:nvSpPr>
        <p:spPr>
          <a:xfrm>
            <a:off x="11206716" y="5066356"/>
            <a:ext cx="723014" cy="1569660"/>
          </a:xfrm>
          <a:prstGeom prst="rect">
            <a:avLst/>
          </a:prstGeom>
          <a:solidFill>
            <a:schemeClr val="accent2"/>
          </a:solidFill>
        </p:spPr>
        <p:txBody>
          <a:bodyPr wrap="square" rtlCol="0">
            <a:spAutoFit/>
          </a:bodyPr>
          <a:lstStyle/>
          <a:p>
            <a:r>
              <a:rPr kumimoji="1" lang="zh-CN" altLang="en-US" sz="2400" dirty="0"/>
              <a:t>结果是 </a:t>
            </a:r>
            <a:r>
              <a:rPr kumimoji="1" lang="en-US" altLang="zh-CN" sz="2400" dirty="0"/>
              <a:t>3</a:t>
            </a:r>
            <a:endParaRPr kumimoji="1" lang="zh-CN" altLang="en-US" sz="2400" dirty="0"/>
          </a:p>
        </p:txBody>
      </p:sp>
      <p:sp>
        <p:nvSpPr>
          <p:cNvPr id="151" name="右箭头 150">
            <a:extLst>
              <a:ext uri="{FF2B5EF4-FFF2-40B4-BE49-F238E27FC236}">
                <a16:creationId xmlns:a16="http://schemas.microsoft.com/office/drawing/2014/main" id="{6E13BADF-55D3-E54F-BAC9-F6982A7D2024}"/>
              </a:ext>
            </a:extLst>
          </p:cNvPr>
          <p:cNvSpPr/>
          <p:nvPr/>
        </p:nvSpPr>
        <p:spPr>
          <a:xfrm>
            <a:off x="3530993" y="3429000"/>
            <a:ext cx="327673" cy="309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2" name="右箭头 151">
            <a:extLst>
              <a:ext uri="{FF2B5EF4-FFF2-40B4-BE49-F238E27FC236}">
                <a16:creationId xmlns:a16="http://schemas.microsoft.com/office/drawing/2014/main" id="{538EA02D-370C-3749-8A8D-64D4004588F0}"/>
              </a:ext>
            </a:extLst>
          </p:cNvPr>
          <p:cNvSpPr/>
          <p:nvPr/>
        </p:nvSpPr>
        <p:spPr>
          <a:xfrm>
            <a:off x="5941843" y="3322429"/>
            <a:ext cx="327673" cy="309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3" name="右箭头 152">
            <a:extLst>
              <a:ext uri="{FF2B5EF4-FFF2-40B4-BE49-F238E27FC236}">
                <a16:creationId xmlns:a16="http://schemas.microsoft.com/office/drawing/2014/main" id="{E2B10A0C-4903-0E42-8E98-108B4B0C30E6}"/>
              </a:ext>
            </a:extLst>
          </p:cNvPr>
          <p:cNvSpPr/>
          <p:nvPr/>
        </p:nvSpPr>
        <p:spPr>
          <a:xfrm>
            <a:off x="8423722" y="3341705"/>
            <a:ext cx="327673" cy="309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4" name="右箭头 153">
            <a:extLst>
              <a:ext uri="{FF2B5EF4-FFF2-40B4-BE49-F238E27FC236}">
                <a16:creationId xmlns:a16="http://schemas.microsoft.com/office/drawing/2014/main" id="{DD5CFCCD-C1A2-2141-A74E-14F5E2B9CC00}"/>
              </a:ext>
            </a:extLst>
          </p:cNvPr>
          <p:cNvSpPr/>
          <p:nvPr/>
        </p:nvSpPr>
        <p:spPr>
          <a:xfrm>
            <a:off x="3555805" y="5451015"/>
            <a:ext cx="327673" cy="309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5" name="右箭头 154">
            <a:extLst>
              <a:ext uri="{FF2B5EF4-FFF2-40B4-BE49-F238E27FC236}">
                <a16:creationId xmlns:a16="http://schemas.microsoft.com/office/drawing/2014/main" id="{D0CDE07D-6131-D24B-B4EC-99EF9840ECA4}"/>
              </a:ext>
            </a:extLst>
          </p:cNvPr>
          <p:cNvSpPr/>
          <p:nvPr/>
        </p:nvSpPr>
        <p:spPr>
          <a:xfrm>
            <a:off x="5940086" y="5451015"/>
            <a:ext cx="327673" cy="309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右箭头 155">
            <a:extLst>
              <a:ext uri="{FF2B5EF4-FFF2-40B4-BE49-F238E27FC236}">
                <a16:creationId xmlns:a16="http://schemas.microsoft.com/office/drawing/2014/main" id="{00E1D72C-EE65-6248-B593-9D6E6B250523}"/>
              </a:ext>
            </a:extLst>
          </p:cNvPr>
          <p:cNvSpPr/>
          <p:nvPr/>
        </p:nvSpPr>
        <p:spPr>
          <a:xfrm>
            <a:off x="11184500" y="3267801"/>
            <a:ext cx="327673" cy="309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7" name="右箭头 156">
            <a:extLst>
              <a:ext uri="{FF2B5EF4-FFF2-40B4-BE49-F238E27FC236}">
                <a16:creationId xmlns:a16="http://schemas.microsoft.com/office/drawing/2014/main" id="{1C322E18-8D88-384D-A90C-7F758302E800}"/>
              </a:ext>
            </a:extLst>
          </p:cNvPr>
          <p:cNvSpPr/>
          <p:nvPr/>
        </p:nvSpPr>
        <p:spPr>
          <a:xfrm>
            <a:off x="738215" y="5524499"/>
            <a:ext cx="327673" cy="309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8" name="右箭头 157">
            <a:extLst>
              <a:ext uri="{FF2B5EF4-FFF2-40B4-BE49-F238E27FC236}">
                <a16:creationId xmlns:a16="http://schemas.microsoft.com/office/drawing/2014/main" id="{95ACA8ED-DDC2-9A40-A76B-B24D609D7A29}"/>
              </a:ext>
            </a:extLst>
          </p:cNvPr>
          <p:cNvSpPr/>
          <p:nvPr/>
        </p:nvSpPr>
        <p:spPr>
          <a:xfrm>
            <a:off x="8423722" y="5547425"/>
            <a:ext cx="327673" cy="309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839735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2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3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3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3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3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4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5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3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3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3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4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5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0" grpId="0" animBg="1"/>
      <p:bldP spid="21" grpId="0" animBg="1"/>
      <p:bldP spid="22" grpId="0" animBg="1"/>
      <p:bldP spid="25" grpId="0" animBg="1"/>
      <p:bldP spid="27" grpId="0" animBg="1"/>
      <p:bldP spid="125" grpId="0" animBg="1"/>
      <p:bldP spid="128" grpId="0" animBg="1"/>
      <p:bldP spid="129" grpId="0" animBg="1"/>
      <p:bldP spid="132" grpId="0" animBg="1"/>
      <p:bldP spid="133" grpId="0" animBg="1"/>
      <p:bldP spid="137" grpId="0" animBg="1"/>
      <p:bldP spid="138" grpId="0" animBg="1"/>
      <p:bldP spid="142" grpId="0" animBg="1"/>
      <p:bldP spid="143"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1304267" y="536514"/>
            <a:ext cx="958346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栈的应用</a:t>
            </a:r>
            <a:r>
              <a:rPr kumimoji="1" lang="en-US" altLang="zh-CN" sz="4800" dirty="0">
                <a:latin typeface="Microsoft YaHei" panose="020B0503020204020204" pitchFamily="34" charset="-122"/>
                <a:ea typeface="Microsoft YaHei" panose="020B0503020204020204" pitchFamily="34" charset="-122"/>
              </a:rPr>
              <a:t>2---</a:t>
            </a:r>
            <a:r>
              <a:rPr kumimoji="1" lang="zh-CN" altLang="en-US" sz="4800" dirty="0">
                <a:latin typeface="Microsoft YaHei" panose="020B0503020204020204" pitchFamily="34" charset="-122"/>
                <a:ea typeface="Microsoft YaHei" panose="020B0503020204020204" pitchFamily="34" charset="-122"/>
              </a:rPr>
              <a:t>编译器语法分析</a:t>
            </a:r>
          </a:p>
        </p:txBody>
      </p:sp>
      <p:sp>
        <p:nvSpPr>
          <p:cNvPr id="2" name="文本框 1">
            <a:extLst>
              <a:ext uri="{FF2B5EF4-FFF2-40B4-BE49-F238E27FC236}">
                <a16:creationId xmlns:a16="http://schemas.microsoft.com/office/drawing/2014/main" id="{2348A353-F74A-F749-85B3-0743B6EAB0EF}"/>
              </a:ext>
            </a:extLst>
          </p:cNvPr>
          <p:cNvSpPr txBox="1"/>
          <p:nvPr/>
        </p:nvSpPr>
        <p:spPr>
          <a:xfrm>
            <a:off x="2083981" y="2421400"/>
            <a:ext cx="6698512" cy="954107"/>
          </a:xfrm>
          <a:prstGeom prst="rect">
            <a:avLst/>
          </a:prstGeom>
          <a:noFill/>
        </p:spPr>
        <p:txBody>
          <a:bodyPr wrap="square" rtlCol="0">
            <a:spAutoFit/>
          </a:bodyPr>
          <a:lstStyle/>
          <a:p>
            <a:r>
              <a:rPr kumimoji="1" lang="zh-CN" altLang="en-US" sz="2800" dirty="0">
                <a:latin typeface="Microsoft YaHei" panose="020B0503020204020204" pitchFamily="34" charset="-122"/>
                <a:ea typeface="Microsoft YaHei" panose="020B0503020204020204" pitchFamily="34" charset="-122"/>
              </a:rPr>
              <a:t>教材中括号的匹配在编译器的词法分析中就是利用栈数据结构进行的</a:t>
            </a:r>
          </a:p>
        </p:txBody>
      </p:sp>
      <p:sp>
        <p:nvSpPr>
          <p:cNvPr id="4" name="文本框 3">
            <a:extLst>
              <a:ext uri="{FF2B5EF4-FFF2-40B4-BE49-F238E27FC236}">
                <a16:creationId xmlns:a16="http://schemas.microsoft.com/office/drawing/2014/main" id="{61E7840F-A53C-9347-98E8-6C40175E1C83}"/>
              </a:ext>
            </a:extLst>
          </p:cNvPr>
          <p:cNvSpPr txBox="1"/>
          <p:nvPr/>
        </p:nvSpPr>
        <p:spPr>
          <a:xfrm>
            <a:off x="2083981" y="3827721"/>
            <a:ext cx="9250326" cy="2246769"/>
          </a:xfrm>
          <a:prstGeom prst="rect">
            <a:avLst/>
          </a:prstGeom>
          <a:noFill/>
        </p:spPr>
        <p:txBody>
          <a:bodyPr wrap="square" rtlCol="0">
            <a:spAutoFit/>
          </a:bodyPr>
          <a:lstStyle/>
          <a:p>
            <a:r>
              <a:rPr kumimoji="1" lang="zh-CN" altLang="en-US" sz="2800" dirty="0">
                <a:latin typeface="Microsoft YaHei" panose="020B0503020204020204" pitchFamily="34" charset="-122"/>
                <a:ea typeface="Microsoft YaHei" panose="020B0503020204020204" pitchFamily="34" charset="-122"/>
              </a:rPr>
              <a:t> 比如 下面代码的词法分析过程是</a:t>
            </a:r>
            <a:r>
              <a:rPr kumimoji="1" lang="en-US" altLang="zh-CN" sz="2800" dirty="0">
                <a:latin typeface="Microsoft YaHei" panose="020B0503020204020204" pitchFamily="34" charset="-122"/>
                <a:ea typeface="Microsoft YaHei" panose="020B0503020204020204" pitchFamily="34" charset="-122"/>
              </a:rPr>
              <a:t>(</a:t>
            </a:r>
            <a:r>
              <a:rPr kumimoji="1" lang="zh-CN" altLang="en-US" sz="2800" dirty="0">
                <a:latin typeface="Microsoft YaHei" panose="020B0503020204020204" pitchFamily="34" charset="-122"/>
                <a:ea typeface="Microsoft YaHei" panose="020B0503020204020204" pitchFamily="34" charset="-122"/>
              </a:rPr>
              <a:t>见下一页</a:t>
            </a:r>
            <a:r>
              <a:rPr kumimoji="1" lang="en-US" altLang="zh-CN" sz="2800" dirty="0">
                <a:latin typeface="Microsoft YaHei" panose="020B0503020204020204" pitchFamily="34" charset="-122"/>
                <a:ea typeface="Microsoft YaHei" panose="020B0503020204020204" pitchFamily="34" charset="-122"/>
              </a:rPr>
              <a:t>ppt)</a:t>
            </a:r>
          </a:p>
          <a:p>
            <a:endParaRPr kumimoji="1" lang="en-US" altLang="zh-CN" sz="2800" dirty="0">
              <a:latin typeface="Microsoft YaHei" panose="020B0503020204020204" pitchFamily="34" charset="-122"/>
              <a:ea typeface="Microsoft YaHei" panose="020B0503020204020204" pitchFamily="34" charset="-122"/>
            </a:endParaRPr>
          </a:p>
          <a:p>
            <a:r>
              <a:rPr kumimoji="1" lang="en-US" altLang="zh-CN" sz="2800" dirty="0">
                <a:solidFill>
                  <a:srgbClr val="00B050"/>
                </a:solidFill>
                <a:latin typeface="Microsoft YaHei" panose="020B0503020204020204" pitchFamily="34" charset="-122"/>
                <a:ea typeface="Microsoft YaHei" panose="020B0503020204020204" pitchFamily="34" charset="-122"/>
              </a:rPr>
              <a:t>void</a:t>
            </a:r>
            <a:r>
              <a:rPr kumimoji="1" lang="zh-CN" altLang="en-US" sz="2800" dirty="0">
                <a:solidFill>
                  <a:srgbClr val="00B050"/>
                </a:solidFill>
                <a:latin typeface="Microsoft YaHei" panose="020B0503020204020204" pitchFamily="34" charset="-122"/>
                <a:ea typeface="Microsoft YaHei" panose="020B0503020204020204" pitchFamily="34" charset="-122"/>
              </a:rPr>
              <a:t>  </a:t>
            </a:r>
            <a:r>
              <a:rPr kumimoji="1" lang="en-US" altLang="zh-CN" sz="2800" dirty="0">
                <a:solidFill>
                  <a:srgbClr val="00B050"/>
                </a:solidFill>
                <a:latin typeface="Microsoft YaHei" panose="020B0503020204020204" pitchFamily="34" charset="-122"/>
                <a:ea typeface="Microsoft YaHei" panose="020B0503020204020204" pitchFamily="34" charset="-122"/>
              </a:rPr>
              <a:t>print(int</a:t>
            </a:r>
            <a:r>
              <a:rPr kumimoji="1" lang="zh-CN" altLang="en-US" sz="2800" dirty="0">
                <a:solidFill>
                  <a:srgbClr val="00B050"/>
                </a:solidFill>
                <a:latin typeface="Microsoft YaHei" panose="020B0503020204020204" pitchFamily="34" charset="-122"/>
                <a:ea typeface="Microsoft YaHei" panose="020B0503020204020204" pitchFamily="34" charset="-122"/>
              </a:rPr>
              <a:t> </a:t>
            </a:r>
            <a:r>
              <a:rPr kumimoji="1" lang="en-US" altLang="zh-CN" sz="2800" dirty="0">
                <a:solidFill>
                  <a:srgbClr val="00B050"/>
                </a:solidFill>
                <a:latin typeface="Microsoft YaHei" panose="020B0503020204020204" pitchFamily="34" charset="-122"/>
                <a:ea typeface="Microsoft YaHei" panose="020B0503020204020204" pitchFamily="34" charset="-122"/>
              </a:rPr>
              <a:t>a)</a:t>
            </a:r>
            <a:r>
              <a:rPr kumimoji="1" lang="zh-CN" altLang="en-US" sz="2800" dirty="0">
                <a:solidFill>
                  <a:srgbClr val="00B050"/>
                </a:solidFill>
                <a:latin typeface="Microsoft YaHei" panose="020B0503020204020204" pitchFamily="34" charset="-122"/>
                <a:ea typeface="Microsoft YaHei" panose="020B0503020204020204" pitchFamily="34" charset="-122"/>
              </a:rPr>
              <a:t> </a:t>
            </a:r>
            <a:r>
              <a:rPr kumimoji="1" lang="en-US" altLang="zh-CN" sz="2800" dirty="0">
                <a:solidFill>
                  <a:srgbClr val="00B050"/>
                </a:solidFill>
                <a:latin typeface="Microsoft YaHei" panose="020B0503020204020204" pitchFamily="34" charset="-122"/>
                <a:ea typeface="Microsoft YaHei" panose="020B0503020204020204" pitchFamily="34" charset="-122"/>
              </a:rPr>
              <a:t>{</a:t>
            </a:r>
          </a:p>
          <a:p>
            <a:r>
              <a:rPr kumimoji="1" lang="zh-CN" altLang="en-US" sz="2800" dirty="0">
                <a:solidFill>
                  <a:srgbClr val="00B050"/>
                </a:solidFill>
                <a:latin typeface="Microsoft YaHei" panose="020B0503020204020204" pitchFamily="34" charset="-122"/>
                <a:ea typeface="Microsoft YaHei" panose="020B0503020204020204" pitchFamily="34" charset="-122"/>
              </a:rPr>
              <a:t> </a:t>
            </a:r>
            <a:r>
              <a:rPr kumimoji="1" lang="en-US" altLang="zh-CN" sz="2800" dirty="0" err="1">
                <a:solidFill>
                  <a:srgbClr val="00B050"/>
                </a:solidFill>
                <a:latin typeface="Microsoft YaHei" panose="020B0503020204020204" pitchFamily="34" charset="-122"/>
                <a:ea typeface="Microsoft YaHei" panose="020B0503020204020204" pitchFamily="34" charset="-122"/>
              </a:rPr>
              <a:t>printf</a:t>
            </a:r>
            <a:r>
              <a:rPr kumimoji="1" lang="en-US" altLang="zh-CN" sz="2800" dirty="0">
                <a:solidFill>
                  <a:srgbClr val="00B050"/>
                </a:solidFill>
                <a:latin typeface="Microsoft YaHei" panose="020B0503020204020204" pitchFamily="34" charset="-122"/>
                <a:ea typeface="Microsoft YaHei" panose="020B0503020204020204" pitchFamily="34" charset="-122"/>
              </a:rPr>
              <a:t>(</a:t>
            </a:r>
            <a:r>
              <a:rPr kumimoji="1" lang="zh-CN" altLang="en-US" sz="2800" dirty="0">
                <a:solidFill>
                  <a:srgbClr val="00B050"/>
                </a:solidFill>
                <a:latin typeface="Microsoft YaHei" panose="020B0503020204020204" pitchFamily="34" charset="-122"/>
                <a:ea typeface="Microsoft YaHei" panose="020B0503020204020204" pitchFamily="34" charset="-122"/>
              </a:rPr>
              <a:t>“</a:t>
            </a:r>
            <a:r>
              <a:rPr kumimoji="1" lang="en-US" altLang="zh-CN" sz="2800" dirty="0">
                <a:solidFill>
                  <a:srgbClr val="00B050"/>
                </a:solidFill>
                <a:latin typeface="Microsoft YaHei" panose="020B0503020204020204" pitchFamily="34" charset="-122"/>
                <a:ea typeface="Microsoft YaHei" panose="020B0503020204020204" pitchFamily="34" charset="-122"/>
              </a:rPr>
              <a:t>a</a:t>
            </a:r>
            <a:r>
              <a:rPr kumimoji="1" lang="zh-CN" altLang="en-US" sz="2800" dirty="0">
                <a:solidFill>
                  <a:srgbClr val="00B050"/>
                </a:solidFill>
                <a:latin typeface="Microsoft YaHei" panose="020B0503020204020204" pitchFamily="34" charset="-122"/>
                <a:ea typeface="Microsoft YaHei" panose="020B0503020204020204" pitchFamily="34" charset="-122"/>
              </a:rPr>
              <a:t> </a:t>
            </a:r>
            <a:r>
              <a:rPr kumimoji="1" lang="en-US" altLang="zh-CN" sz="2800" dirty="0">
                <a:solidFill>
                  <a:srgbClr val="00B050"/>
                </a:solidFill>
                <a:latin typeface="Microsoft YaHei" panose="020B0503020204020204" pitchFamily="34" charset="-122"/>
                <a:ea typeface="Microsoft YaHei" panose="020B0503020204020204" pitchFamily="34" charset="-122"/>
              </a:rPr>
              <a:t>=</a:t>
            </a:r>
            <a:r>
              <a:rPr kumimoji="1" lang="zh-CN" altLang="en-US" sz="2800" dirty="0">
                <a:solidFill>
                  <a:srgbClr val="00B050"/>
                </a:solidFill>
                <a:latin typeface="Microsoft YaHei" panose="020B0503020204020204" pitchFamily="34" charset="-122"/>
                <a:ea typeface="Microsoft YaHei" panose="020B0503020204020204" pitchFamily="34" charset="-122"/>
              </a:rPr>
              <a:t> </a:t>
            </a:r>
            <a:r>
              <a:rPr kumimoji="1" lang="en-US" altLang="zh-CN" sz="2800" dirty="0">
                <a:solidFill>
                  <a:srgbClr val="00B050"/>
                </a:solidFill>
                <a:latin typeface="Microsoft YaHei" panose="020B0503020204020204" pitchFamily="34" charset="-122"/>
                <a:ea typeface="Microsoft YaHei" panose="020B0503020204020204" pitchFamily="34" charset="-122"/>
              </a:rPr>
              <a:t>%d</a:t>
            </a:r>
            <a:r>
              <a:rPr kumimoji="1" lang="zh-CN" altLang="en-US" sz="2800" dirty="0">
                <a:solidFill>
                  <a:srgbClr val="00B050"/>
                </a:solidFill>
                <a:latin typeface="Microsoft YaHei" panose="020B0503020204020204" pitchFamily="34" charset="-122"/>
                <a:ea typeface="Microsoft YaHei" panose="020B0503020204020204" pitchFamily="34" charset="-122"/>
              </a:rPr>
              <a:t>”</a:t>
            </a:r>
            <a:r>
              <a:rPr kumimoji="1" lang="en-US" altLang="zh-CN" sz="2800" dirty="0">
                <a:solidFill>
                  <a:srgbClr val="00B050"/>
                </a:solidFill>
                <a:latin typeface="Microsoft YaHei" panose="020B0503020204020204" pitchFamily="34" charset="-122"/>
                <a:ea typeface="Microsoft YaHei" panose="020B0503020204020204" pitchFamily="34" charset="-122"/>
              </a:rPr>
              <a:t>,a);</a:t>
            </a:r>
          </a:p>
          <a:p>
            <a:r>
              <a:rPr kumimoji="1" lang="en-US" altLang="zh-CN" sz="2800" dirty="0">
                <a:solidFill>
                  <a:srgbClr val="00B050"/>
                </a:solidFill>
                <a:latin typeface="Microsoft YaHei" panose="020B0503020204020204" pitchFamily="34" charset="-122"/>
                <a:ea typeface="Microsoft YaHei" panose="020B0503020204020204" pitchFamily="34" charset="-122"/>
              </a:rPr>
              <a:t>}</a:t>
            </a:r>
            <a:endParaRPr kumimoji="1" lang="zh-CN" altLang="en-US" sz="2800" dirty="0">
              <a:solidFill>
                <a:srgbClr val="00B05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742615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18220"/>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栈的应用</a:t>
            </a:r>
            <a:r>
              <a:rPr kumimoji="1" lang="en-US" altLang="zh-CN" sz="4800" dirty="0">
                <a:latin typeface="Microsoft YaHei" panose="020B0503020204020204" pitchFamily="34" charset="-122"/>
                <a:ea typeface="Microsoft YaHei" panose="020B0503020204020204" pitchFamily="34" charset="-122"/>
              </a:rPr>
              <a:t>2—</a:t>
            </a:r>
            <a:r>
              <a:rPr kumimoji="1" lang="zh-CN" altLang="en-US" sz="4800" dirty="0">
                <a:latin typeface="Microsoft YaHei" panose="020B0503020204020204" pitchFamily="34" charset="-122"/>
                <a:ea typeface="Microsoft YaHei" panose="020B0503020204020204" pitchFamily="34" charset="-122"/>
              </a:rPr>
              <a:t>编译器语法分析</a:t>
            </a:r>
          </a:p>
        </p:txBody>
      </p:sp>
      <p:sp>
        <p:nvSpPr>
          <p:cNvPr id="4" name="矩形 3">
            <a:extLst>
              <a:ext uri="{FF2B5EF4-FFF2-40B4-BE49-F238E27FC236}">
                <a16:creationId xmlns:a16="http://schemas.microsoft.com/office/drawing/2014/main" id="{F8A4A6FA-FCCB-5B4A-AFA7-CF3169F513B7}"/>
              </a:ext>
            </a:extLst>
          </p:cNvPr>
          <p:cNvSpPr/>
          <p:nvPr/>
        </p:nvSpPr>
        <p:spPr>
          <a:xfrm>
            <a:off x="100223"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void</a:t>
            </a:r>
            <a:endParaRPr kumimoji="1" lang="zh-CN" altLang="en-US" sz="2400" dirty="0"/>
          </a:p>
        </p:txBody>
      </p:sp>
      <p:cxnSp>
        <p:nvCxnSpPr>
          <p:cNvPr id="5" name="直线连接符 4">
            <a:extLst>
              <a:ext uri="{FF2B5EF4-FFF2-40B4-BE49-F238E27FC236}">
                <a16:creationId xmlns:a16="http://schemas.microsoft.com/office/drawing/2014/main" id="{060A3F02-DAC9-9644-A674-4E712A705DB8}"/>
              </a:ext>
            </a:extLst>
          </p:cNvPr>
          <p:cNvCxnSpPr>
            <a:cxnSpLocks/>
            <a:stCxn id="4" idx="3"/>
          </p:cNvCxnSpPr>
          <p:nvPr/>
        </p:nvCxnSpPr>
        <p:spPr>
          <a:xfrm flipV="1">
            <a:off x="1552357"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 name="直线连接符 5">
            <a:extLst>
              <a:ext uri="{FF2B5EF4-FFF2-40B4-BE49-F238E27FC236}">
                <a16:creationId xmlns:a16="http://schemas.microsoft.com/office/drawing/2014/main" id="{AA77AD5B-8849-B743-A9DD-B063AAC09C20}"/>
              </a:ext>
            </a:extLst>
          </p:cNvPr>
          <p:cNvCxnSpPr>
            <a:cxnSpLocks/>
          </p:cNvCxnSpPr>
          <p:nvPr/>
        </p:nvCxnSpPr>
        <p:spPr>
          <a:xfrm flipV="1">
            <a:off x="100223"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2CDB8D2C-B3A2-8446-ADC3-9E43D8B1EA27}"/>
              </a:ext>
            </a:extLst>
          </p:cNvPr>
          <p:cNvSpPr/>
          <p:nvPr/>
        </p:nvSpPr>
        <p:spPr>
          <a:xfrm>
            <a:off x="1868772"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void</a:t>
            </a:r>
            <a:endParaRPr kumimoji="1" lang="zh-CN" altLang="en-US" sz="2400" dirty="0"/>
          </a:p>
        </p:txBody>
      </p:sp>
      <p:cxnSp>
        <p:nvCxnSpPr>
          <p:cNvPr id="27" name="直线连接符 26">
            <a:extLst>
              <a:ext uri="{FF2B5EF4-FFF2-40B4-BE49-F238E27FC236}">
                <a16:creationId xmlns:a16="http://schemas.microsoft.com/office/drawing/2014/main" id="{97BE3505-A99A-5241-BD10-CBAC8D292897}"/>
              </a:ext>
            </a:extLst>
          </p:cNvPr>
          <p:cNvCxnSpPr>
            <a:cxnSpLocks/>
            <a:stCxn id="26" idx="3"/>
          </p:cNvCxnSpPr>
          <p:nvPr/>
        </p:nvCxnSpPr>
        <p:spPr>
          <a:xfrm flipV="1">
            <a:off x="3320906"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27A8A978-359A-994D-AAF3-3D0195710203}"/>
              </a:ext>
            </a:extLst>
          </p:cNvPr>
          <p:cNvCxnSpPr>
            <a:cxnSpLocks/>
          </p:cNvCxnSpPr>
          <p:nvPr/>
        </p:nvCxnSpPr>
        <p:spPr>
          <a:xfrm flipV="1">
            <a:off x="1868772"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AA536358-F8F1-2F42-94B6-B992311CA108}"/>
              </a:ext>
            </a:extLst>
          </p:cNvPr>
          <p:cNvSpPr/>
          <p:nvPr/>
        </p:nvSpPr>
        <p:spPr>
          <a:xfrm>
            <a:off x="3637321"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void</a:t>
            </a:r>
            <a:endParaRPr kumimoji="1" lang="zh-CN" altLang="en-US" sz="2400" dirty="0"/>
          </a:p>
        </p:txBody>
      </p:sp>
      <p:cxnSp>
        <p:nvCxnSpPr>
          <p:cNvPr id="30" name="直线连接符 29">
            <a:extLst>
              <a:ext uri="{FF2B5EF4-FFF2-40B4-BE49-F238E27FC236}">
                <a16:creationId xmlns:a16="http://schemas.microsoft.com/office/drawing/2014/main" id="{40B9409A-DA24-094B-8B0D-18EE1261CDF4}"/>
              </a:ext>
            </a:extLst>
          </p:cNvPr>
          <p:cNvCxnSpPr>
            <a:cxnSpLocks/>
            <a:stCxn id="29" idx="3"/>
          </p:cNvCxnSpPr>
          <p:nvPr/>
        </p:nvCxnSpPr>
        <p:spPr>
          <a:xfrm flipV="1">
            <a:off x="5089455"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1" name="直线连接符 30">
            <a:extLst>
              <a:ext uri="{FF2B5EF4-FFF2-40B4-BE49-F238E27FC236}">
                <a16:creationId xmlns:a16="http://schemas.microsoft.com/office/drawing/2014/main" id="{DA202940-3707-844E-9111-6516FD0B5B27}"/>
              </a:ext>
            </a:extLst>
          </p:cNvPr>
          <p:cNvCxnSpPr>
            <a:cxnSpLocks/>
          </p:cNvCxnSpPr>
          <p:nvPr/>
        </p:nvCxnSpPr>
        <p:spPr>
          <a:xfrm flipV="1">
            <a:off x="3637321"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1924C611-6185-8140-8EDC-2EE62ED4DC31}"/>
              </a:ext>
            </a:extLst>
          </p:cNvPr>
          <p:cNvSpPr/>
          <p:nvPr/>
        </p:nvSpPr>
        <p:spPr>
          <a:xfrm>
            <a:off x="5405870"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void</a:t>
            </a:r>
            <a:endParaRPr kumimoji="1" lang="zh-CN" altLang="en-US" sz="2400" dirty="0"/>
          </a:p>
        </p:txBody>
      </p:sp>
      <p:cxnSp>
        <p:nvCxnSpPr>
          <p:cNvPr id="33" name="直线连接符 32">
            <a:extLst>
              <a:ext uri="{FF2B5EF4-FFF2-40B4-BE49-F238E27FC236}">
                <a16:creationId xmlns:a16="http://schemas.microsoft.com/office/drawing/2014/main" id="{9610D7AC-A019-AF4E-90DB-962BB8C0DC72}"/>
              </a:ext>
            </a:extLst>
          </p:cNvPr>
          <p:cNvCxnSpPr>
            <a:cxnSpLocks/>
            <a:stCxn id="32" idx="3"/>
          </p:cNvCxnSpPr>
          <p:nvPr/>
        </p:nvCxnSpPr>
        <p:spPr>
          <a:xfrm flipV="1">
            <a:off x="6858004"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553B9F6C-D883-4042-A4F5-837FB8E80C10}"/>
              </a:ext>
            </a:extLst>
          </p:cNvPr>
          <p:cNvCxnSpPr>
            <a:cxnSpLocks/>
          </p:cNvCxnSpPr>
          <p:nvPr/>
        </p:nvCxnSpPr>
        <p:spPr>
          <a:xfrm flipV="1">
            <a:off x="5405870"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4835C4CE-F616-3E47-8934-3074FB078B9A}"/>
              </a:ext>
            </a:extLst>
          </p:cNvPr>
          <p:cNvSpPr/>
          <p:nvPr/>
        </p:nvSpPr>
        <p:spPr>
          <a:xfrm>
            <a:off x="7259278"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void</a:t>
            </a:r>
            <a:endParaRPr kumimoji="1" lang="zh-CN" altLang="en-US" sz="2400" dirty="0"/>
          </a:p>
        </p:txBody>
      </p:sp>
      <p:cxnSp>
        <p:nvCxnSpPr>
          <p:cNvPr id="36" name="直线连接符 35">
            <a:extLst>
              <a:ext uri="{FF2B5EF4-FFF2-40B4-BE49-F238E27FC236}">
                <a16:creationId xmlns:a16="http://schemas.microsoft.com/office/drawing/2014/main" id="{BF99C8DB-A596-0A42-8878-41CFBCC14274}"/>
              </a:ext>
            </a:extLst>
          </p:cNvPr>
          <p:cNvCxnSpPr>
            <a:cxnSpLocks/>
            <a:stCxn id="35" idx="3"/>
          </p:cNvCxnSpPr>
          <p:nvPr/>
        </p:nvCxnSpPr>
        <p:spPr>
          <a:xfrm flipV="1">
            <a:off x="8711412"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7" name="直线连接符 36">
            <a:extLst>
              <a:ext uri="{FF2B5EF4-FFF2-40B4-BE49-F238E27FC236}">
                <a16:creationId xmlns:a16="http://schemas.microsoft.com/office/drawing/2014/main" id="{88B1B3E1-3B38-6A45-8522-0EF4F5C9DBBB}"/>
              </a:ext>
            </a:extLst>
          </p:cNvPr>
          <p:cNvCxnSpPr>
            <a:cxnSpLocks/>
          </p:cNvCxnSpPr>
          <p:nvPr/>
        </p:nvCxnSpPr>
        <p:spPr>
          <a:xfrm flipV="1">
            <a:off x="7259278"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7BDCD7E6-F681-B248-B57E-6729654E31C2}"/>
              </a:ext>
            </a:extLst>
          </p:cNvPr>
          <p:cNvSpPr/>
          <p:nvPr/>
        </p:nvSpPr>
        <p:spPr>
          <a:xfrm>
            <a:off x="1869849" y="5137004"/>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print</a:t>
            </a:r>
            <a:endParaRPr kumimoji="1" lang="zh-CN" altLang="en-US" sz="2400" dirty="0"/>
          </a:p>
        </p:txBody>
      </p:sp>
      <p:sp>
        <p:nvSpPr>
          <p:cNvPr id="42" name="矩形 41">
            <a:extLst>
              <a:ext uri="{FF2B5EF4-FFF2-40B4-BE49-F238E27FC236}">
                <a16:creationId xmlns:a16="http://schemas.microsoft.com/office/drawing/2014/main" id="{F20D9471-96E4-B045-B9AE-3CB0DAF767BA}"/>
              </a:ext>
            </a:extLst>
          </p:cNvPr>
          <p:cNvSpPr/>
          <p:nvPr/>
        </p:nvSpPr>
        <p:spPr>
          <a:xfrm>
            <a:off x="3634362" y="5137004"/>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print</a:t>
            </a:r>
            <a:endParaRPr kumimoji="1" lang="zh-CN" altLang="en-US" sz="2400" dirty="0"/>
          </a:p>
        </p:txBody>
      </p:sp>
      <p:sp>
        <p:nvSpPr>
          <p:cNvPr id="43" name="矩形 42">
            <a:extLst>
              <a:ext uri="{FF2B5EF4-FFF2-40B4-BE49-F238E27FC236}">
                <a16:creationId xmlns:a16="http://schemas.microsoft.com/office/drawing/2014/main" id="{15824863-9FCD-9C4C-97A6-50CC8C1F198F}"/>
              </a:ext>
            </a:extLst>
          </p:cNvPr>
          <p:cNvSpPr/>
          <p:nvPr/>
        </p:nvSpPr>
        <p:spPr>
          <a:xfrm>
            <a:off x="3637321" y="4635616"/>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44" name="矩形 43">
            <a:extLst>
              <a:ext uri="{FF2B5EF4-FFF2-40B4-BE49-F238E27FC236}">
                <a16:creationId xmlns:a16="http://schemas.microsoft.com/office/drawing/2014/main" id="{07A6E4E4-955D-6E4E-914E-F306166E7A5B}"/>
              </a:ext>
            </a:extLst>
          </p:cNvPr>
          <p:cNvSpPr/>
          <p:nvPr/>
        </p:nvSpPr>
        <p:spPr>
          <a:xfrm>
            <a:off x="5402725" y="5137004"/>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print</a:t>
            </a:r>
            <a:endParaRPr kumimoji="1" lang="zh-CN" altLang="en-US" sz="2400" dirty="0"/>
          </a:p>
        </p:txBody>
      </p:sp>
      <p:sp>
        <p:nvSpPr>
          <p:cNvPr id="45" name="矩形 44">
            <a:extLst>
              <a:ext uri="{FF2B5EF4-FFF2-40B4-BE49-F238E27FC236}">
                <a16:creationId xmlns:a16="http://schemas.microsoft.com/office/drawing/2014/main" id="{74F5D4F2-B96A-C545-8CDA-F14DF90FEFAC}"/>
              </a:ext>
            </a:extLst>
          </p:cNvPr>
          <p:cNvSpPr/>
          <p:nvPr/>
        </p:nvSpPr>
        <p:spPr>
          <a:xfrm>
            <a:off x="5406870" y="4635616"/>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46" name="矩形 45">
            <a:extLst>
              <a:ext uri="{FF2B5EF4-FFF2-40B4-BE49-F238E27FC236}">
                <a16:creationId xmlns:a16="http://schemas.microsoft.com/office/drawing/2014/main" id="{AA6E9448-864F-7440-99F4-2B953CF77E27}"/>
              </a:ext>
            </a:extLst>
          </p:cNvPr>
          <p:cNvSpPr/>
          <p:nvPr/>
        </p:nvSpPr>
        <p:spPr>
          <a:xfrm>
            <a:off x="7260278" y="5137004"/>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print</a:t>
            </a:r>
            <a:endParaRPr kumimoji="1" lang="zh-CN" altLang="en-US" sz="2400" dirty="0"/>
          </a:p>
        </p:txBody>
      </p:sp>
      <p:sp>
        <p:nvSpPr>
          <p:cNvPr id="47" name="矩形 46">
            <a:extLst>
              <a:ext uri="{FF2B5EF4-FFF2-40B4-BE49-F238E27FC236}">
                <a16:creationId xmlns:a16="http://schemas.microsoft.com/office/drawing/2014/main" id="{566B37F5-B340-784A-AA16-753AECDE5DB8}"/>
              </a:ext>
            </a:extLst>
          </p:cNvPr>
          <p:cNvSpPr/>
          <p:nvPr/>
        </p:nvSpPr>
        <p:spPr>
          <a:xfrm>
            <a:off x="7260278" y="4656881"/>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48" name="矩形 47">
            <a:extLst>
              <a:ext uri="{FF2B5EF4-FFF2-40B4-BE49-F238E27FC236}">
                <a16:creationId xmlns:a16="http://schemas.microsoft.com/office/drawing/2014/main" id="{1EA1ACAB-8A0C-5048-9DD6-0D05EED9F9CA}"/>
              </a:ext>
            </a:extLst>
          </p:cNvPr>
          <p:cNvSpPr/>
          <p:nvPr/>
        </p:nvSpPr>
        <p:spPr>
          <a:xfrm>
            <a:off x="5413348" y="4134228"/>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int</a:t>
            </a:r>
            <a:endParaRPr kumimoji="1" lang="zh-CN" altLang="en-US" sz="2400" dirty="0"/>
          </a:p>
        </p:txBody>
      </p:sp>
      <p:sp>
        <p:nvSpPr>
          <p:cNvPr id="49" name="矩形 48">
            <a:extLst>
              <a:ext uri="{FF2B5EF4-FFF2-40B4-BE49-F238E27FC236}">
                <a16:creationId xmlns:a16="http://schemas.microsoft.com/office/drawing/2014/main" id="{D05EC788-4AE4-7A48-94C7-E28E110744CC}"/>
              </a:ext>
            </a:extLst>
          </p:cNvPr>
          <p:cNvSpPr/>
          <p:nvPr/>
        </p:nvSpPr>
        <p:spPr>
          <a:xfrm>
            <a:off x="7260562" y="4150916"/>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int</a:t>
            </a:r>
            <a:endParaRPr kumimoji="1" lang="zh-CN" altLang="en-US" sz="2400" dirty="0"/>
          </a:p>
        </p:txBody>
      </p:sp>
      <p:sp>
        <p:nvSpPr>
          <p:cNvPr id="50" name="矩形 49">
            <a:extLst>
              <a:ext uri="{FF2B5EF4-FFF2-40B4-BE49-F238E27FC236}">
                <a16:creationId xmlns:a16="http://schemas.microsoft.com/office/drawing/2014/main" id="{5EB47E77-9727-AD4C-93A6-748CFA5B887A}"/>
              </a:ext>
            </a:extLst>
          </p:cNvPr>
          <p:cNvSpPr/>
          <p:nvPr/>
        </p:nvSpPr>
        <p:spPr>
          <a:xfrm>
            <a:off x="7244118" y="3644951"/>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a:t>
            </a:r>
            <a:endParaRPr kumimoji="1" lang="zh-CN" altLang="en-US" sz="2400" dirty="0"/>
          </a:p>
        </p:txBody>
      </p:sp>
      <p:sp>
        <p:nvSpPr>
          <p:cNvPr id="51" name="矩形 50">
            <a:extLst>
              <a:ext uri="{FF2B5EF4-FFF2-40B4-BE49-F238E27FC236}">
                <a16:creationId xmlns:a16="http://schemas.microsoft.com/office/drawing/2014/main" id="{C032B8D6-9A46-7743-B093-3D2AB6C37803}"/>
              </a:ext>
            </a:extLst>
          </p:cNvPr>
          <p:cNvSpPr/>
          <p:nvPr/>
        </p:nvSpPr>
        <p:spPr>
          <a:xfrm>
            <a:off x="9003410"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void</a:t>
            </a:r>
            <a:endParaRPr kumimoji="1" lang="zh-CN" altLang="en-US" sz="2400" dirty="0"/>
          </a:p>
        </p:txBody>
      </p:sp>
      <p:cxnSp>
        <p:nvCxnSpPr>
          <p:cNvPr id="52" name="直线连接符 51">
            <a:extLst>
              <a:ext uri="{FF2B5EF4-FFF2-40B4-BE49-F238E27FC236}">
                <a16:creationId xmlns:a16="http://schemas.microsoft.com/office/drawing/2014/main" id="{64897C21-BF37-C445-A4A2-C80ADD0AE1B9}"/>
              </a:ext>
            </a:extLst>
          </p:cNvPr>
          <p:cNvCxnSpPr>
            <a:cxnSpLocks/>
            <a:stCxn id="51" idx="3"/>
          </p:cNvCxnSpPr>
          <p:nvPr/>
        </p:nvCxnSpPr>
        <p:spPr>
          <a:xfrm flipV="1">
            <a:off x="10455544"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53" name="直线连接符 52">
            <a:extLst>
              <a:ext uri="{FF2B5EF4-FFF2-40B4-BE49-F238E27FC236}">
                <a16:creationId xmlns:a16="http://schemas.microsoft.com/office/drawing/2014/main" id="{F97B69E2-24B0-3644-949B-E152F62ECD6F}"/>
              </a:ext>
            </a:extLst>
          </p:cNvPr>
          <p:cNvCxnSpPr>
            <a:cxnSpLocks/>
          </p:cNvCxnSpPr>
          <p:nvPr/>
        </p:nvCxnSpPr>
        <p:spPr>
          <a:xfrm flipV="1">
            <a:off x="9003410"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17BAA6FA-39D7-3C42-BCFF-FDF3E694A387}"/>
              </a:ext>
            </a:extLst>
          </p:cNvPr>
          <p:cNvSpPr/>
          <p:nvPr/>
        </p:nvSpPr>
        <p:spPr>
          <a:xfrm>
            <a:off x="9004410" y="5137004"/>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print</a:t>
            </a:r>
            <a:endParaRPr kumimoji="1" lang="zh-CN" altLang="en-US" sz="2400" dirty="0"/>
          </a:p>
        </p:txBody>
      </p:sp>
      <p:sp>
        <p:nvSpPr>
          <p:cNvPr id="55" name="矩形 54">
            <a:extLst>
              <a:ext uri="{FF2B5EF4-FFF2-40B4-BE49-F238E27FC236}">
                <a16:creationId xmlns:a16="http://schemas.microsoft.com/office/drawing/2014/main" id="{797D5857-A998-BE49-A228-1A3993937282}"/>
              </a:ext>
            </a:extLst>
          </p:cNvPr>
          <p:cNvSpPr/>
          <p:nvPr/>
        </p:nvSpPr>
        <p:spPr>
          <a:xfrm>
            <a:off x="9004410" y="4656881"/>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56" name="矩形 55">
            <a:extLst>
              <a:ext uri="{FF2B5EF4-FFF2-40B4-BE49-F238E27FC236}">
                <a16:creationId xmlns:a16="http://schemas.microsoft.com/office/drawing/2014/main" id="{DDFF08A6-0C43-1E46-B1A7-84B7F67AC972}"/>
              </a:ext>
            </a:extLst>
          </p:cNvPr>
          <p:cNvSpPr/>
          <p:nvPr/>
        </p:nvSpPr>
        <p:spPr>
          <a:xfrm>
            <a:off x="9004694" y="4150916"/>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int</a:t>
            </a:r>
            <a:endParaRPr kumimoji="1" lang="zh-CN" altLang="en-US" sz="2400" dirty="0"/>
          </a:p>
        </p:txBody>
      </p:sp>
      <p:sp>
        <p:nvSpPr>
          <p:cNvPr id="57" name="矩形 56">
            <a:extLst>
              <a:ext uri="{FF2B5EF4-FFF2-40B4-BE49-F238E27FC236}">
                <a16:creationId xmlns:a16="http://schemas.microsoft.com/office/drawing/2014/main" id="{50BB5A82-E23A-FA4E-AA21-795C1D0B5FBF}"/>
              </a:ext>
            </a:extLst>
          </p:cNvPr>
          <p:cNvSpPr/>
          <p:nvPr/>
        </p:nvSpPr>
        <p:spPr>
          <a:xfrm>
            <a:off x="8988250" y="3644951"/>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a:t>
            </a:r>
            <a:endParaRPr kumimoji="1" lang="zh-CN" altLang="en-US" sz="2400" dirty="0"/>
          </a:p>
        </p:txBody>
      </p:sp>
      <p:sp>
        <p:nvSpPr>
          <p:cNvPr id="59" name="矩形 58">
            <a:extLst>
              <a:ext uri="{FF2B5EF4-FFF2-40B4-BE49-F238E27FC236}">
                <a16:creationId xmlns:a16="http://schemas.microsoft.com/office/drawing/2014/main" id="{2B62FD17-0FC2-8847-AA55-BFC7811EE4E0}"/>
              </a:ext>
            </a:extLst>
          </p:cNvPr>
          <p:cNvSpPr/>
          <p:nvPr/>
        </p:nvSpPr>
        <p:spPr>
          <a:xfrm>
            <a:off x="9010990" y="3138556"/>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60" name="矩形 59">
            <a:extLst>
              <a:ext uri="{FF2B5EF4-FFF2-40B4-BE49-F238E27FC236}">
                <a16:creationId xmlns:a16="http://schemas.microsoft.com/office/drawing/2014/main" id="{467533AC-F32F-F340-9E1E-6AE87F8DC7BF}"/>
              </a:ext>
            </a:extLst>
          </p:cNvPr>
          <p:cNvSpPr/>
          <p:nvPr/>
        </p:nvSpPr>
        <p:spPr>
          <a:xfrm>
            <a:off x="10685515"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void</a:t>
            </a:r>
            <a:endParaRPr kumimoji="1" lang="zh-CN" altLang="en-US" sz="2400" dirty="0"/>
          </a:p>
        </p:txBody>
      </p:sp>
      <p:cxnSp>
        <p:nvCxnSpPr>
          <p:cNvPr id="61" name="直线连接符 60">
            <a:extLst>
              <a:ext uri="{FF2B5EF4-FFF2-40B4-BE49-F238E27FC236}">
                <a16:creationId xmlns:a16="http://schemas.microsoft.com/office/drawing/2014/main" id="{75B3A68B-2D01-E345-873B-F4B168751577}"/>
              </a:ext>
            </a:extLst>
          </p:cNvPr>
          <p:cNvCxnSpPr>
            <a:cxnSpLocks/>
            <a:stCxn id="60" idx="3"/>
          </p:cNvCxnSpPr>
          <p:nvPr/>
        </p:nvCxnSpPr>
        <p:spPr>
          <a:xfrm flipV="1">
            <a:off x="12137649"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2" name="直线连接符 61">
            <a:extLst>
              <a:ext uri="{FF2B5EF4-FFF2-40B4-BE49-F238E27FC236}">
                <a16:creationId xmlns:a16="http://schemas.microsoft.com/office/drawing/2014/main" id="{8F97B9ED-2823-F043-9F53-A8BC786C8F06}"/>
              </a:ext>
            </a:extLst>
          </p:cNvPr>
          <p:cNvCxnSpPr>
            <a:cxnSpLocks/>
          </p:cNvCxnSpPr>
          <p:nvPr/>
        </p:nvCxnSpPr>
        <p:spPr>
          <a:xfrm flipV="1">
            <a:off x="10685515"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id="{C638CD46-C25A-0642-9769-64E93D80016B}"/>
              </a:ext>
            </a:extLst>
          </p:cNvPr>
          <p:cNvSpPr/>
          <p:nvPr/>
        </p:nvSpPr>
        <p:spPr>
          <a:xfrm>
            <a:off x="10686515" y="5137004"/>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print</a:t>
            </a:r>
            <a:endParaRPr kumimoji="1" lang="zh-CN" altLang="en-US" sz="2400" dirty="0"/>
          </a:p>
        </p:txBody>
      </p:sp>
    </p:spTree>
    <p:extLst>
      <p:ext uri="{BB962C8B-B14F-4D97-AF65-F5344CB8AC3E}">
        <p14:creationId xmlns:p14="http://schemas.microsoft.com/office/powerpoint/2010/main" val="250987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6" grpId="0" animBg="1"/>
      <p:bldP spid="29" grpId="0" animBg="1"/>
      <p:bldP spid="32" grpId="0" animBg="1"/>
      <p:bldP spid="35"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4" grpId="0" animBg="1"/>
      <p:bldP spid="55" grpId="0" animBg="1"/>
      <p:bldP spid="56" grpId="0" animBg="1"/>
      <p:bldP spid="57" grpId="0" animBg="1"/>
      <p:bldP spid="59" grpId="0" animBg="1"/>
      <p:bldP spid="60" grpId="0" animBg="1"/>
      <p:bldP spid="6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18220"/>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栈的应用</a:t>
            </a:r>
            <a:r>
              <a:rPr kumimoji="1" lang="en-US" altLang="zh-CN" sz="4800" dirty="0">
                <a:latin typeface="Microsoft YaHei" panose="020B0503020204020204" pitchFamily="34" charset="-122"/>
                <a:ea typeface="Microsoft YaHei" panose="020B0503020204020204" pitchFamily="34" charset="-122"/>
              </a:rPr>
              <a:t>3---</a:t>
            </a:r>
            <a:r>
              <a:rPr kumimoji="1" lang="zh-CN" altLang="en-US" sz="4800" dirty="0">
                <a:latin typeface="Microsoft YaHei" panose="020B0503020204020204" pitchFamily="34" charset="-122"/>
                <a:ea typeface="Microsoft YaHei" panose="020B0503020204020204" pitchFamily="34" charset="-122"/>
              </a:rPr>
              <a:t>四则运算</a:t>
            </a:r>
          </a:p>
        </p:txBody>
      </p:sp>
      <p:sp>
        <p:nvSpPr>
          <p:cNvPr id="2" name="文本框 1">
            <a:extLst>
              <a:ext uri="{FF2B5EF4-FFF2-40B4-BE49-F238E27FC236}">
                <a16:creationId xmlns:a16="http://schemas.microsoft.com/office/drawing/2014/main" id="{E76C8BF6-F1E1-5E47-A199-935535FA0D9F}"/>
              </a:ext>
            </a:extLst>
          </p:cNvPr>
          <p:cNvSpPr txBox="1"/>
          <p:nvPr/>
        </p:nvSpPr>
        <p:spPr>
          <a:xfrm>
            <a:off x="2054352" y="2126512"/>
            <a:ext cx="8897183" cy="3108543"/>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2800" dirty="0">
                <a:latin typeface="Microsoft YaHei" panose="020B0503020204020204" pitchFamily="34" charset="-122"/>
                <a:ea typeface="Microsoft YaHei" panose="020B0503020204020204" pitchFamily="34" charset="-122"/>
              </a:rPr>
              <a:t>在计算中，我们常常需要用括号来辅助表示，先计算加减，再计算乘除。</a:t>
            </a:r>
            <a:endParaRPr kumimoji="1" lang="en-US" altLang="zh-CN" sz="2800" dirty="0">
              <a:latin typeface="Microsoft YaHei" panose="020B0503020204020204" pitchFamily="34" charset="-122"/>
              <a:ea typeface="Microsoft YaHei" panose="020B0503020204020204" pitchFamily="34" charset="-122"/>
            </a:endParaRPr>
          </a:p>
          <a:p>
            <a:pPr marL="457200" indent="-457200">
              <a:buFont typeface="Arial" panose="020B0604020202020204" pitchFamily="34" charset="0"/>
              <a:buChar char="•"/>
            </a:pPr>
            <a:r>
              <a:rPr kumimoji="1" lang="zh-CN" altLang="en-US" sz="2800" dirty="0">
                <a:latin typeface="Microsoft YaHei" panose="020B0503020204020204" pitchFamily="34" charset="-122"/>
                <a:ea typeface="Microsoft YaHei" panose="020B0503020204020204" pitchFamily="34" charset="-122"/>
              </a:rPr>
              <a:t>波兰逻辑学家 </a:t>
            </a:r>
            <a:r>
              <a:rPr kumimoji="1" lang="en-US" altLang="zh-CN" sz="2800" dirty="0">
                <a:latin typeface="Microsoft YaHei" panose="020B0503020204020204" pitchFamily="34" charset="-122"/>
                <a:ea typeface="Microsoft YaHei" panose="020B0503020204020204" pitchFamily="34" charset="-122"/>
              </a:rPr>
              <a:t>J</a:t>
            </a:r>
            <a:r>
              <a:rPr kumimoji="1" lang="zh-CN" altLang="en-US" sz="2800" dirty="0">
                <a:latin typeface="Microsoft YaHei" panose="020B0503020204020204" pitchFamily="34" charset="-122"/>
                <a:ea typeface="Microsoft YaHei" panose="020B0503020204020204" pitchFamily="34" charset="-122"/>
              </a:rPr>
              <a:t>・卢卡西维兹给出了一种不需要括号就搞定加减乘除四则运算的 方法，叫 </a:t>
            </a:r>
            <a:r>
              <a:rPr kumimoji="1" lang="zh-CN" altLang="en-US" sz="2800" dirty="0">
                <a:solidFill>
                  <a:schemeClr val="accent2"/>
                </a:solidFill>
                <a:latin typeface="Microsoft YaHei" panose="020B0503020204020204" pitchFamily="34" charset="-122"/>
                <a:ea typeface="Microsoft YaHei" panose="020B0503020204020204" pitchFamily="34" charset="-122"/>
              </a:rPr>
              <a:t>逆波兰表达式，</a:t>
            </a:r>
            <a:r>
              <a:rPr kumimoji="1" lang="zh-CN" altLang="en-US" sz="2800" dirty="0">
                <a:latin typeface="Microsoft YaHei" panose="020B0503020204020204" pitchFamily="34" charset="-122"/>
                <a:ea typeface="Microsoft YaHei" panose="020B0503020204020204" pitchFamily="34" charset="-122"/>
              </a:rPr>
              <a:t>它把运算量写在前面</a:t>
            </a:r>
            <a:r>
              <a:rPr kumimoji="1" lang="en-US" altLang="zh-CN" sz="2800" dirty="0">
                <a:latin typeface="Microsoft YaHei" panose="020B0503020204020204" pitchFamily="34" charset="-122"/>
                <a:ea typeface="Microsoft YaHei" panose="020B0503020204020204" pitchFamily="34" charset="-122"/>
              </a:rPr>
              <a:t>,</a:t>
            </a:r>
            <a:r>
              <a:rPr kumimoji="1" lang="zh-CN" altLang="en-US" sz="2800" dirty="0">
                <a:latin typeface="Microsoft YaHei" panose="020B0503020204020204" pitchFamily="34" charset="-122"/>
                <a:ea typeface="Microsoft YaHei" panose="020B0503020204020204" pitchFamily="34" charset="-122"/>
              </a:rPr>
              <a:t>把算符写在后面，比如  </a:t>
            </a:r>
            <a:r>
              <a:rPr kumimoji="1" lang="en-US" altLang="zh-CN" sz="2800" dirty="0">
                <a:latin typeface="Microsoft YaHei" panose="020B0503020204020204" pitchFamily="34" charset="-122"/>
                <a:ea typeface="Microsoft YaHei" panose="020B0503020204020204" pitchFamily="34" charset="-122"/>
              </a:rPr>
              <a:t>(</a:t>
            </a:r>
            <a:r>
              <a:rPr kumimoji="1" lang="en-US" altLang="zh-CN" sz="2800" dirty="0" err="1">
                <a:latin typeface="Microsoft YaHei" panose="020B0503020204020204" pitchFamily="34" charset="-122"/>
                <a:ea typeface="Microsoft YaHei" panose="020B0503020204020204" pitchFamily="34" charset="-122"/>
              </a:rPr>
              <a:t>a+b</a:t>
            </a:r>
            <a:r>
              <a:rPr kumimoji="1" lang="en-US" altLang="zh-CN" sz="2800" dirty="0">
                <a:latin typeface="Microsoft YaHei" panose="020B0503020204020204" pitchFamily="34" charset="-122"/>
                <a:ea typeface="Microsoft YaHei" panose="020B0503020204020204" pitchFamily="34" charset="-122"/>
              </a:rPr>
              <a:t>)*(</a:t>
            </a:r>
            <a:r>
              <a:rPr kumimoji="1" lang="en-US" altLang="zh-CN" sz="2800" dirty="0" err="1">
                <a:latin typeface="Microsoft YaHei" panose="020B0503020204020204" pitchFamily="34" charset="-122"/>
                <a:ea typeface="Microsoft YaHei" panose="020B0503020204020204" pitchFamily="34" charset="-122"/>
              </a:rPr>
              <a:t>c+d</a:t>
            </a:r>
            <a:r>
              <a:rPr kumimoji="1" lang="en-US" altLang="zh-CN" sz="2800" dirty="0">
                <a:latin typeface="Microsoft YaHei" panose="020B0503020204020204" pitchFamily="34" charset="-122"/>
                <a:ea typeface="Microsoft YaHei" panose="020B0503020204020204" pitchFamily="34" charset="-122"/>
              </a:rPr>
              <a:t>)</a:t>
            </a:r>
            <a:r>
              <a:rPr kumimoji="1" lang="zh-CN" altLang="en-US" sz="2800" dirty="0">
                <a:latin typeface="Microsoft YaHei" panose="020B0503020204020204" pitchFamily="34" charset="-122"/>
                <a:ea typeface="Microsoft YaHei" panose="020B0503020204020204" pitchFamily="34" charset="-122"/>
              </a:rPr>
              <a:t>的逆波兰表达式为：</a:t>
            </a:r>
            <a:r>
              <a:rPr kumimoji="1" lang="en-US" altLang="zh-CN" sz="2800" dirty="0" err="1">
                <a:solidFill>
                  <a:schemeClr val="accent2"/>
                </a:solidFill>
                <a:latin typeface="Microsoft YaHei" panose="020B0503020204020204" pitchFamily="34" charset="-122"/>
                <a:ea typeface="Microsoft YaHei" panose="020B0503020204020204" pitchFamily="34" charset="-122"/>
              </a:rPr>
              <a:t>ab+cd</a:t>
            </a:r>
            <a:r>
              <a:rPr kumimoji="1" lang="en-US" altLang="zh-CN" sz="2800" dirty="0">
                <a:solidFill>
                  <a:schemeClr val="accent2"/>
                </a:solidFill>
                <a:latin typeface="Microsoft YaHei" panose="020B0503020204020204" pitchFamily="34" charset="-122"/>
                <a:ea typeface="Microsoft YaHei" panose="020B0503020204020204" pitchFamily="34" charset="-122"/>
              </a:rPr>
              <a:t>+*</a:t>
            </a:r>
            <a:endParaRPr kumimoji="1" lang="en-US" altLang="zh-CN" sz="2800" dirty="0">
              <a:latin typeface="Microsoft YaHei" panose="020B0503020204020204" pitchFamily="34" charset="-122"/>
              <a:ea typeface="Microsoft YaHei" panose="020B0503020204020204" pitchFamily="34" charset="-122"/>
            </a:endParaRPr>
          </a:p>
          <a:p>
            <a:endParaRPr kumimoji="1" lang="zh-CN" altLang="en-US" sz="28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81531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18220"/>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逆波兰表达式</a:t>
            </a:r>
            <a:r>
              <a:rPr kumimoji="1" lang="en-US" altLang="zh-CN" sz="4800" dirty="0">
                <a:latin typeface="Microsoft YaHei" panose="020B0503020204020204" pitchFamily="34" charset="-122"/>
                <a:ea typeface="Microsoft YaHei" panose="020B0503020204020204" pitchFamily="34" charset="-122"/>
              </a:rPr>
              <a:t>(</a:t>
            </a:r>
            <a:r>
              <a:rPr kumimoji="1" lang="zh-CN" altLang="en-US" sz="4800" dirty="0">
                <a:latin typeface="Microsoft YaHei" panose="020B0503020204020204" pitchFamily="34" charset="-122"/>
                <a:ea typeface="Microsoft YaHei" panose="020B0503020204020204" pitchFamily="34" charset="-122"/>
              </a:rPr>
              <a:t>后缀表达式</a:t>
            </a:r>
            <a:r>
              <a:rPr kumimoji="1" lang="en-US" altLang="zh-CN" sz="4800" dirty="0">
                <a:latin typeface="Microsoft YaHei" panose="020B0503020204020204" pitchFamily="34" charset="-122"/>
                <a:ea typeface="Microsoft YaHei" panose="020B0503020204020204" pitchFamily="34" charset="-122"/>
              </a:rPr>
              <a:t>)</a:t>
            </a:r>
            <a:endParaRPr kumimoji="1" lang="zh-CN" altLang="en-US" sz="4800" dirty="0">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E76C8BF6-F1E1-5E47-A199-935535FA0D9F}"/>
              </a:ext>
            </a:extLst>
          </p:cNvPr>
          <p:cNvSpPr txBox="1"/>
          <p:nvPr/>
        </p:nvSpPr>
        <p:spPr>
          <a:xfrm>
            <a:off x="2054352" y="2126512"/>
            <a:ext cx="8897183" cy="2246769"/>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2800" dirty="0">
                <a:latin typeface="Microsoft YaHei" panose="020B0503020204020204" pitchFamily="34" charset="-122"/>
                <a:ea typeface="Microsoft YaHei" panose="020B0503020204020204" pitchFamily="34" charset="-122"/>
              </a:rPr>
              <a:t>它的优势在于只用两种简单操作，入栈和出栈就可以搞定任何普通表达式的运算。其运算方式如下：</a:t>
            </a:r>
          </a:p>
          <a:p>
            <a:pPr marL="457200" indent="-457200">
              <a:buFont typeface="Arial" panose="020B0604020202020204" pitchFamily="34" charset="0"/>
              <a:buChar char="•"/>
            </a:pPr>
            <a:r>
              <a:rPr kumimoji="1" lang="zh-CN" altLang="en-US" sz="2800" dirty="0">
                <a:latin typeface="Microsoft YaHei" panose="020B0503020204020204" pitchFamily="34" charset="-122"/>
                <a:ea typeface="Microsoft YaHei" panose="020B0503020204020204" pitchFamily="34" charset="-122"/>
              </a:rPr>
              <a:t>如果当前字符为变量或者为数字，则压栈，如果是运算符，则将栈顶两个元素弹出作相应运算，结果再入栈，最后当表达式扫描完后，栈里的就是结果。</a:t>
            </a:r>
          </a:p>
        </p:txBody>
      </p:sp>
    </p:spTree>
    <p:extLst>
      <p:ext uri="{BB962C8B-B14F-4D97-AF65-F5344CB8AC3E}">
        <p14:creationId xmlns:p14="http://schemas.microsoft.com/office/powerpoint/2010/main" val="2270580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18220"/>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逆波兰表达式</a:t>
            </a:r>
          </a:p>
        </p:txBody>
      </p:sp>
      <p:sp>
        <p:nvSpPr>
          <p:cNvPr id="2" name="文本框 1">
            <a:extLst>
              <a:ext uri="{FF2B5EF4-FFF2-40B4-BE49-F238E27FC236}">
                <a16:creationId xmlns:a16="http://schemas.microsoft.com/office/drawing/2014/main" id="{E76C8BF6-F1E1-5E47-A199-935535FA0D9F}"/>
              </a:ext>
            </a:extLst>
          </p:cNvPr>
          <p:cNvSpPr txBox="1"/>
          <p:nvPr/>
        </p:nvSpPr>
        <p:spPr>
          <a:xfrm>
            <a:off x="2054352" y="2126512"/>
            <a:ext cx="8897183" cy="3970318"/>
          </a:xfrm>
          <a:prstGeom prst="rect">
            <a:avLst/>
          </a:prstGeom>
          <a:noFill/>
        </p:spPr>
        <p:txBody>
          <a:bodyPr wrap="square" rtlCol="0">
            <a:spAutoFit/>
          </a:bodyPr>
          <a:lstStyle/>
          <a:p>
            <a:r>
              <a:rPr kumimoji="1" lang="zh-CN" altLang="en-US" sz="2800" dirty="0">
                <a:latin typeface="Microsoft YaHei" panose="020B0503020204020204" pitchFamily="34" charset="-122"/>
                <a:ea typeface="Microsoft YaHei" panose="020B0503020204020204" pitchFamily="34" charset="-122"/>
              </a:rPr>
              <a:t>它的优势在于：</a:t>
            </a:r>
            <a:endParaRPr kumimoji="1" lang="en-US" altLang="zh-CN" sz="2800" dirty="0">
              <a:latin typeface="Microsoft YaHei" panose="020B0503020204020204" pitchFamily="34" charset="-122"/>
              <a:ea typeface="Microsoft YaHei" panose="020B0503020204020204" pitchFamily="34" charset="-122"/>
            </a:endParaRPr>
          </a:p>
          <a:p>
            <a:r>
              <a:rPr kumimoji="1" lang="zh-CN" altLang="en-US" sz="2800" u="sng" dirty="0">
                <a:latin typeface="Microsoft YaHei" panose="020B0503020204020204" pitchFamily="34" charset="-122"/>
                <a:ea typeface="Microsoft YaHei" panose="020B0503020204020204" pitchFamily="34" charset="-122"/>
              </a:rPr>
              <a:t>只用两种简单操作，入栈和出栈就可以搞定任何普通表达式的运算。</a:t>
            </a:r>
            <a:endParaRPr kumimoji="1" lang="en-US" altLang="zh-CN" sz="2800" u="sng" dirty="0">
              <a:latin typeface="Microsoft YaHei" panose="020B0503020204020204" pitchFamily="34" charset="-122"/>
              <a:ea typeface="Microsoft YaHei" panose="020B0503020204020204" pitchFamily="34" charset="-122"/>
            </a:endParaRPr>
          </a:p>
          <a:p>
            <a:endParaRPr kumimoji="1" lang="en-US" altLang="zh-CN" sz="2800" dirty="0">
              <a:latin typeface="Microsoft YaHei" panose="020B0503020204020204" pitchFamily="34" charset="-122"/>
              <a:ea typeface="Microsoft YaHei" panose="020B0503020204020204" pitchFamily="34" charset="-122"/>
            </a:endParaRPr>
          </a:p>
          <a:p>
            <a:r>
              <a:rPr kumimoji="1" lang="zh-CN" altLang="en-US" sz="2800" dirty="0">
                <a:latin typeface="Microsoft YaHei" panose="020B0503020204020204" pitchFamily="34" charset="-122"/>
                <a:ea typeface="Microsoft YaHei" panose="020B0503020204020204" pitchFamily="34" charset="-122"/>
              </a:rPr>
              <a:t>其运算方式如下：</a:t>
            </a:r>
          </a:p>
          <a:p>
            <a:pPr marL="514350" indent="-514350">
              <a:buFont typeface="+mj-lt"/>
              <a:buAutoNum type="arabicPeriod"/>
            </a:pPr>
            <a:r>
              <a:rPr kumimoji="1" lang="zh-CN" altLang="en-US" sz="2800" dirty="0">
                <a:latin typeface="Microsoft YaHei" panose="020B0503020204020204" pitchFamily="34" charset="-122"/>
                <a:ea typeface="Microsoft YaHei" panose="020B0503020204020204" pitchFamily="34" charset="-122"/>
              </a:rPr>
              <a:t>如果当前字符为变量或者为数字，则压栈，</a:t>
            </a:r>
            <a:endParaRPr kumimoji="1" lang="en-US" altLang="zh-CN" sz="2800" dirty="0">
              <a:latin typeface="Microsoft YaHei" panose="020B0503020204020204" pitchFamily="34" charset="-122"/>
              <a:ea typeface="Microsoft YaHei" panose="020B0503020204020204" pitchFamily="34" charset="-122"/>
            </a:endParaRPr>
          </a:p>
          <a:p>
            <a:pPr marL="514350" indent="-514350">
              <a:buFont typeface="+mj-lt"/>
              <a:buAutoNum type="arabicPeriod"/>
            </a:pPr>
            <a:r>
              <a:rPr kumimoji="1" lang="zh-CN" altLang="en-US" sz="2800" dirty="0">
                <a:latin typeface="Microsoft YaHei" panose="020B0503020204020204" pitchFamily="34" charset="-122"/>
                <a:ea typeface="Microsoft YaHei" panose="020B0503020204020204" pitchFamily="34" charset="-122"/>
              </a:rPr>
              <a:t>如果是运算符，则将栈顶两个元素弹出作相应运算，结果再入栈，</a:t>
            </a:r>
            <a:endParaRPr kumimoji="1" lang="en-US" altLang="zh-CN" sz="2800" dirty="0">
              <a:latin typeface="Microsoft YaHei" panose="020B0503020204020204" pitchFamily="34" charset="-122"/>
              <a:ea typeface="Microsoft YaHei" panose="020B0503020204020204" pitchFamily="34" charset="-122"/>
            </a:endParaRPr>
          </a:p>
          <a:p>
            <a:pPr marL="514350" indent="-514350">
              <a:buFont typeface="+mj-lt"/>
              <a:buAutoNum type="arabicPeriod"/>
            </a:pPr>
            <a:r>
              <a:rPr kumimoji="1" lang="zh-CN" altLang="en-US" sz="2800" dirty="0">
                <a:latin typeface="Microsoft YaHei" panose="020B0503020204020204" pitchFamily="34" charset="-122"/>
                <a:ea typeface="Microsoft YaHei" panose="020B0503020204020204" pitchFamily="34" charset="-122"/>
              </a:rPr>
              <a:t>最后当表达式扫描完后，栈里的就是结果。</a:t>
            </a:r>
          </a:p>
        </p:txBody>
      </p:sp>
    </p:spTree>
    <p:extLst>
      <p:ext uri="{BB962C8B-B14F-4D97-AF65-F5344CB8AC3E}">
        <p14:creationId xmlns:p14="http://schemas.microsoft.com/office/powerpoint/2010/main" val="2717019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8D1AEFB-DA78-4043-9E00-92EF9428C607}"/>
              </a:ext>
            </a:extLst>
          </p:cNvPr>
          <p:cNvPicPr>
            <a:picLocks noChangeAspect="1"/>
          </p:cNvPicPr>
          <p:nvPr/>
        </p:nvPicPr>
        <p:blipFill>
          <a:blip r:embed="rId3"/>
          <a:stretch>
            <a:fillRect/>
          </a:stretch>
        </p:blipFill>
        <p:spPr>
          <a:xfrm>
            <a:off x="2667000" y="469900"/>
            <a:ext cx="6858000" cy="5918200"/>
          </a:xfrm>
          <a:prstGeom prst="rect">
            <a:avLst/>
          </a:prstGeom>
        </p:spPr>
      </p:pic>
    </p:spTree>
    <p:extLst>
      <p:ext uri="{BB962C8B-B14F-4D97-AF65-F5344CB8AC3E}">
        <p14:creationId xmlns:p14="http://schemas.microsoft.com/office/powerpoint/2010/main" val="773786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2AA8BCC-7B15-4842-80C2-48C079429338}"/>
              </a:ext>
            </a:extLst>
          </p:cNvPr>
          <p:cNvSpPr txBox="1"/>
          <p:nvPr/>
        </p:nvSpPr>
        <p:spPr>
          <a:xfrm>
            <a:off x="2520000" y="720000"/>
            <a:ext cx="7735824"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这节课讲啥？</a:t>
            </a:r>
          </a:p>
        </p:txBody>
      </p:sp>
      <p:sp>
        <p:nvSpPr>
          <p:cNvPr id="8" name="文本框 7">
            <a:extLst>
              <a:ext uri="{FF2B5EF4-FFF2-40B4-BE49-F238E27FC236}">
                <a16:creationId xmlns:a16="http://schemas.microsoft.com/office/drawing/2014/main" id="{B294230C-E86E-7247-BAC6-5F43DED3D0AF}"/>
              </a:ext>
            </a:extLst>
          </p:cNvPr>
          <p:cNvSpPr txBox="1"/>
          <p:nvPr/>
        </p:nvSpPr>
        <p:spPr>
          <a:xfrm>
            <a:off x="3653856" y="2136565"/>
            <a:ext cx="7298162" cy="5695058"/>
          </a:xfrm>
          <a:prstGeom prst="rect">
            <a:avLst/>
          </a:prstGeom>
          <a:noFill/>
        </p:spPr>
        <p:txBody>
          <a:bodyPr wrap="square" tIns="360000" bIns="360000" rtlCol="0">
            <a:spAutoFit/>
          </a:bodyPr>
          <a:lstStyle/>
          <a:p>
            <a:pPr marL="571500" indent="-571500">
              <a:buFont typeface="Wingdings" pitchFamily="2" charset="2"/>
              <a:buChar char="Ø"/>
            </a:pPr>
            <a:r>
              <a:rPr kumimoji="1" lang="zh-CN" altLang="en-US" sz="2800" dirty="0">
                <a:latin typeface="Microsoft YaHei" panose="020B0503020204020204" pitchFamily="34" charset="-122"/>
                <a:ea typeface="Microsoft YaHei" panose="020B0503020204020204" pitchFamily="34" charset="-122"/>
              </a:rPr>
              <a:t>什么是栈</a:t>
            </a:r>
            <a:endParaRPr kumimoji="1" lang="en-US" altLang="zh-CN" sz="2800" dirty="0">
              <a:latin typeface="Microsoft YaHei" panose="020B0503020204020204" pitchFamily="34" charset="-122"/>
              <a:ea typeface="Microsoft YaHei" panose="020B0503020204020204" pitchFamily="34" charset="-122"/>
            </a:endParaRPr>
          </a:p>
          <a:p>
            <a:pPr marL="571500" indent="-571500">
              <a:lnSpc>
                <a:spcPct val="150000"/>
              </a:lnSpc>
              <a:spcBef>
                <a:spcPts val="100"/>
              </a:spcBef>
              <a:buFont typeface="Wingdings" pitchFamily="2" charset="2"/>
              <a:buChar char="Ø"/>
            </a:pPr>
            <a:r>
              <a:rPr kumimoji="1" lang="zh-CN" altLang="en-US" sz="2800" dirty="0">
                <a:latin typeface="Microsoft YaHei" panose="020B0503020204020204" pitchFamily="34" charset="-122"/>
                <a:ea typeface="Microsoft YaHei" panose="020B0503020204020204" pitchFamily="34" charset="-122"/>
              </a:rPr>
              <a:t>怎么实现栈</a:t>
            </a:r>
            <a:r>
              <a:rPr kumimoji="1" lang="en-US" altLang="zh-CN" sz="2800" dirty="0">
                <a:latin typeface="Microsoft YaHei" panose="020B0503020204020204" pitchFamily="34" charset="-122"/>
                <a:ea typeface="Microsoft YaHei" panose="020B0503020204020204" pitchFamily="34" charset="-122"/>
              </a:rPr>
              <a:t>---</a:t>
            </a:r>
            <a:r>
              <a:rPr kumimoji="1" lang="zh-CN" altLang="en-US" sz="2800" dirty="0">
                <a:latin typeface="Microsoft YaHei" panose="020B0503020204020204" pitchFamily="34" charset="-122"/>
                <a:ea typeface="Microsoft YaHei" panose="020B0503020204020204" pitchFamily="34" charset="-122"/>
              </a:rPr>
              <a:t>顺序存储和链式存储</a:t>
            </a:r>
          </a:p>
          <a:p>
            <a:pPr marL="571500" indent="-571500">
              <a:lnSpc>
                <a:spcPct val="150000"/>
              </a:lnSpc>
              <a:buFont typeface="Wingdings" pitchFamily="2" charset="2"/>
              <a:buChar char="Ø"/>
            </a:pPr>
            <a:r>
              <a:rPr kumimoji="1" lang="zh-CN" altLang="en-US" sz="2800" dirty="0">
                <a:latin typeface="Microsoft YaHei" panose="020B0503020204020204" pitchFamily="34" charset="-122"/>
                <a:ea typeface="Microsoft YaHei" panose="020B0503020204020204" pitchFamily="34" charset="-122"/>
              </a:rPr>
              <a:t>栈的应用</a:t>
            </a:r>
            <a:r>
              <a:rPr kumimoji="1" lang="en-US" altLang="zh-CN" sz="2800" dirty="0">
                <a:latin typeface="Microsoft YaHei" panose="020B0503020204020204" pitchFamily="34" charset="-122"/>
                <a:ea typeface="Microsoft YaHei" panose="020B0503020204020204" pitchFamily="34" charset="-122"/>
              </a:rPr>
              <a:t>---</a:t>
            </a:r>
            <a:r>
              <a:rPr kumimoji="1" lang="zh-CN" altLang="en-US" sz="2800" dirty="0">
                <a:latin typeface="Microsoft YaHei" panose="020B0503020204020204" pitchFamily="34" charset="-122"/>
                <a:ea typeface="Microsoft YaHei" panose="020B0503020204020204" pitchFamily="34" charset="-122"/>
              </a:rPr>
              <a:t>递归</a:t>
            </a:r>
            <a:endParaRPr kumimoji="1" lang="en-US" altLang="zh-CN" sz="2800" dirty="0">
              <a:latin typeface="Microsoft YaHei" panose="020B0503020204020204" pitchFamily="34" charset="-122"/>
              <a:ea typeface="Microsoft YaHei" panose="020B0503020204020204" pitchFamily="34" charset="-122"/>
            </a:endParaRPr>
          </a:p>
          <a:p>
            <a:pPr marL="571500" indent="-571500">
              <a:lnSpc>
                <a:spcPct val="150000"/>
              </a:lnSpc>
              <a:buFont typeface="Wingdings" pitchFamily="2" charset="2"/>
              <a:buChar char="Ø"/>
            </a:pPr>
            <a:r>
              <a:rPr kumimoji="1" lang="zh-CN" altLang="en-US" sz="2800" dirty="0">
                <a:latin typeface="Microsoft YaHei" panose="020B0503020204020204" pitchFamily="34" charset="-122"/>
                <a:ea typeface="Microsoft YaHei" panose="020B0503020204020204" pitchFamily="34" charset="-122"/>
              </a:rPr>
              <a:t>栈的应用</a:t>
            </a:r>
            <a:r>
              <a:rPr kumimoji="1" lang="en-US" altLang="zh-CN" sz="2800" dirty="0">
                <a:latin typeface="Microsoft YaHei" panose="020B0503020204020204" pitchFamily="34" charset="-122"/>
                <a:ea typeface="Microsoft YaHei" panose="020B0503020204020204" pitchFamily="34" charset="-122"/>
              </a:rPr>
              <a:t>----</a:t>
            </a:r>
            <a:r>
              <a:rPr kumimoji="1" lang="zh-CN" altLang="en-US" sz="2800" dirty="0">
                <a:latin typeface="Microsoft YaHei" panose="020B0503020204020204" pitchFamily="34" charset="-122"/>
                <a:ea typeface="Microsoft YaHei" panose="020B0503020204020204" pitchFamily="34" charset="-122"/>
              </a:rPr>
              <a:t>编译器的语法检查</a:t>
            </a:r>
            <a:endParaRPr kumimoji="1" lang="en-US" altLang="zh-CN" sz="2800" dirty="0">
              <a:latin typeface="Microsoft YaHei" panose="020B0503020204020204" pitchFamily="34" charset="-122"/>
              <a:ea typeface="Microsoft YaHei" panose="020B0503020204020204" pitchFamily="34" charset="-122"/>
            </a:endParaRPr>
          </a:p>
          <a:p>
            <a:pPr marL="571500" indent="-571500">
              <a:lnSpc>
                <a:spcPct val="150000"/>
              </a:lnSpc>
              <a:buFont typeface="Wingdings" pitchFamily="2" charset="2"/>
              <a:buChar char="Ø"/>
            </a:pPr>
            <a:r>
              <a:rPr kumimoji="1" lang="zh-CN" altLang="en-US" sz="2800" dirty="0">
                <a:latin typeface="Microsoft YaHei" panose="020B0503020204020204" pitchFamily="34" charset="-122"/>
                <a:ea typeface="Microsoft YaHei" panose="020B0503020204020204" pitchFamily="34" charset="-122"/>
              </a:rPr>
              <a:t>栈的应用</a:t>
            </a:r>
            <a:r>
              <a:rPr kumimoji="1" lang="en-US" altLang="zh-CN" sz="2800" dirty="0">
                <a:latin typeface="Microsoft YaHei" panose="020B0503020204020204" pitchFamily="34" charset="-122"/>
                <a:ea typeface="Microsoft YaHei" panose="020B0503020204020204" pitchFamily="34" charset="-122"/>
              </a:rPr>
              <a:t>----</a:t>
            </a:r>
            <a:r>
              <a:rPr kumimoji="1" lang="zh-CN" altLang="en-US" sz="2800" dirty="0">
                <a:latin typeface="Microsoft YaHei" panose="020B0503020204020204" pitchFamily="34" charset="-122"/>
                <a:ea typeface="Microsoft YaHei" panose="020B0503020204020204" pitchFamily="34" charset="-122"/>
              </a:rPr>
              <a:t>四则运算</a:t>
            </a:r>
            <a:endParaRPr kumimoji="1" lang="en-US" altLang="zh-CN" sz="2800" dirty="0">
              <a:latin typeface="Microsoft YaHei" panose="020B0503020204020204" pitchFamily="34" charset="-122"/>
              <a:ea typeface="Microsoft YaHei" panose="020B0503020204020204" pitchFamily="34" charset="-122"/>
            </a:endParaRPr>
          </a:p>
          <a:p>
            <a:pPr marL="571500" indent="-571500">
              <a:lnSpc>
                <a:spcPct val="150000"/>
              </a:lnSpc>
              <a:buFont typeface="Wingdings" pitchFamily="2" charset="2"/>
              <a:buChar char="Ø"/>
            </a:pPr>
            <a:endParaRPr kumimoji="1" lang="zh-CN" altLang="en-US" sz="2800" dirty="0">
              <a:latin typeface="Microsoft YaHei" panose="020B0503020204020204" pitchFamily="34" charset="-122"/>
              <a:ea typeface="Microsoft YaHei" panose="020B0503020204020204" pitchFamily="34" charset="-122"/>
            </a:endParaRPr>
          </a:p>
          <a:p>
            <a:endParaRPr kumimoji="1" lang="zh-CN" altLang="en-US" sz="2800" dirty="0"/>
          </a:p>
          <a:p>
            <a:endParaRPr kumimoji="1" lang="en-US" altLang="zh-CN" sz="2800" dirty="0"/>
          </a:p>
          <a:p>
            <a:r>
              <a:rPr kumimoji="1" lang="en-US" altLang="zh-CN" sz="2800" dirty="0"/>
              <a:t>	</a:t>
            </a:r>
            <a:endParaRPr kumimoji="1" lang="zh-CN" altLang="en-US" sz="2800" dirty="0"/>
          </a:p>
        </p:txBody>
      </p:sp>
    </p:spTree>
    <p:extLst>
      <p:ext uri="{BB962C8B-B14F-4D97-AF65-F5344CB8AC3E}">
        <p14:creationId xmlns:p14="http://schemas.microsoft.com/office/powerpoint/2010/main" val="4038558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341925" y="619546"/>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逆波兰计算过程</a:t>
            </a:r>
          </a:p>
        </p:txBody>
      </p:sp>
      <p:sp>
        <p:nvSpPr>
          <p:cNvPr id="4" name="矩形 3">
            <a:extLst>
              <a:ext uri="{FF2B5EF4-FFF2-40B4-BE49-F238E27FC236}">
                <a16:creationId xmlns:a16="http://schemas.microsoft.com/office/drawing/2014/main" id="{F8A4A6FA-FCCB-5B4A-AFA7-CF3169F513B7}"/>
              </a:ext>
            </a:extLst>
          </p:cNvPr>
          <p:cNvSpPr/>
          <p:nvPr/>
        </p:nvSpPr>
        <p:spPr>
          <a:xfrm>
            <a:off x="2120408"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5" name="直线连接符 4">
            <a:extLst>
              <a:ext uri="{FF2B5EF4-FFF2-40B4-BE49-F238E27FC236}">
                <a16:creationId xmlns:a16="http://schemas.microsoft.com/office/drawing/2014/main" id="{060A3F02-DAC9-9644-A674-4E712A705DB8}"/>
              </a:ext>
            </a:extLst>
          </p:cNvPr>
          <p:cNvCxnSpPr>
            <a:cxnSpLocks/>
            <a:stCxn id="4" idx="3"/>
          </p:cNvCxnSpPr>
          <p:nvPr/>
        </p:nvCxnSpPr>
        <p:spPr>
          <a:xfrm flipV="1">
            <a:off x="3572542"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 name="直线连接符 5">
            <a:extLst>
              <a:ext uri="{FF2B5EF4-FFF2-40B4-BE49-F238E27FC236}">
                <a16:creationId xmlns:a16="http://schemas.microsoft.com/office/drawing/2014/main" id="{AA77AD5B-8849-B743-A9DD-B063AAC09C20}"/>
              </a:ext>
            </a:extLst>
          </p:cNvPr>
          <p:cNvCxnSpPr>
            <a:cxnSpLocks/>
          </p:cNvCxnSpPr>
          <p:nvPr/>
        </p:nvCxnSpPr>
        <p:spPr>
          <a:xfrm flipV="1">
            <a:off x="2120408"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2CDB8D2C-B3A2-8446-ADC3-9E43D8B1EA27}"/>
              </a:ext>
            </a:extLst>
          </p:cNvPr>
          <p:cNvSpPr/>
          <p:nvPr/>
        </p:nvSpPr>
        <p:spPr>
          <a:xfrm>
            <a:off x="3888957"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27" name="直线连接符 26">
            <a:extLst>
              <a:ext uri="{FF2B5EF4-FFF2-40B4-BE49-F238E27FC236}">
                <a16:creationId xmlns:a16="http://schemas.microsoft.com/office/drawing/2014/main" id="{97BE3505-A99A-5241-BD10-CBAC8D292897}"/>
              </a:ext>
            </a:extLst>
          </p:cNvPr>
          <p:cNvCxnSpPr>
            <a:cxnSpLocks/>
            <a:stCxn id="26" idx="3"/>
          </p:cNvCxnSpPr>
          <p:nvPr/>
        </p:nvCxnSpPr>
        <p:spPr>
          <a:xfrm flipV="1">
            <a:off x="5341091"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27A8A978-359A-994D-AAF3-3D0195710203}"/>
              </a:ext>
            </a:extLst>
          </p:cNvPr>
          <p:cNvCxnSpPr>
            <a:cxnSpLocks/>
          </p:cNvCxnSpPr>
          <p:nvPr/>
        </p:nvCxnSpPr>
        <p:spPr>
          <a:xfrm flipV="1">
            <a:off x="3888957"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AA536358-F8F1-2F42-94B6-B992311CA108}"/>
              </a:ext>
            </a:extLst>
          </p:cNvPr>
          <p:cNvSpPr/>
          <p:nvPr/>
        </p:nvSpPr>
        <p:spPr>
          <a:xfrm>
            <a:off x="5657506"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7</a:t>
            </a:r>
            <a:endParaRPr kumimoji="1" lang="zh-CN" altLang="en-US" sz="2400" dirty="0"/>
          </a:p>
        </p:txBody>
      </p:sp>
      <p:cxnSp>
        <p:nvCxnSpPr>
          <p:cNvPr id="30" name="直线连接符 29">
            <a:extLst>
              <a:ext uri="{FF2B5EF4-FFF2-40B4-BE49-F238E27FC236}">
                <a16:creationId xmlns:a16="http://schemas.microsoft.com/office/drawing/2014/main" id="{40B9409A-DA24-094B-8B0D-18EE1261CDF4}"/>
              </a:ext>
            </a:extLst>
          </p:cNvPr>
          <p:cNvCxnSpPr>
            <a:cxnSpLocks/>
            <a:stCxn id="29" idx="3"/>
          </p:cNvCxnSpPr>
          <p:nvPr/>
        </p:nvCxnSpPr>
        <p:spPr>
          <a:xfrm flipV="1">
            <a:off x="7109640"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1" name="直线连接符 30">
            <a:extLst>
              <a:ext uri="{FF2B5EF4-FFF2-40B4-BE49-F238E27FC236}">
                <a16:creationId xmlns:a16="http://schemas.microsoft.com/office/drawing/2014/main" id="{DA202940-3707-844E-9111-6516FD0B5B27}"/>
              </a:ext>
            </a:extLst>
          </p:cNvPr>
          <p:cNvCxnSpPr>
            <a:cxnSpLocks/>
          </p:cNvCxnSpPr>
          <p:nvPr/>
        </p:nvCxnSpPr>
        <p:spPr>
          <a:xfrm flipV="1">
            <a:off x="5657506"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1924C611-6185-8140-8EDC-2EE62ED4DC31}"/>
              </a:ext>
            </a:extLst>
          </p:cNvPr>
          <p:cNvSpPr/>
          <p:nvPr/>
        </p:nvSpPr>
        <p:spPr>
          <a:xfrm>
            <a:off x="7426055"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7</a:t>
            </a:r>
            <a:endParaRPr kumimoji="1" lang="zh-CN" altLang="en-US" sz="2400" dirty="0"/>
          </a:p>
        </p:txBody>
      </p:sp>
      <p:cxnSp>
        <p:nvCxnSpPr>
          <p:cNvPr id="33" name="直线连接符 32">
            <a:extLst>
              <a:ext uri="{FF2B5EF4-FFF2-40B4-BE49-F238E27FC236}">
                <a16:creationId xmlns:a16="http://schemas.microsoft.com/office/drawing/2014/main" id="{9610D7AC-A019-AF4E-90DB-962BB8C0DC72}"/>
              </a:ext>
            </a:extLst>
          </p:cNvPr>
          <p:cNvCxnSpPr>
            <a:cxnSpLocks/>
            <a:stCxn id="32" idx="3"/>
          </p:cNvCxnSpPr>
          <p:nvPr/>
        </p:nvCxnSpPr>
        <p:spPr>
          <a:xfrm flipV="1">
            <a:off x="8878189"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553B9F6C-D883-4042-A4F5-837FB8E80C10}"/>
              </a:ext>
            </a:extLst>
          </p:cNvPr>
          <p:cNvCxnSpPr>
            <a:cxnSpLocks/>
          </p:cNvCxnSpPr>
          <p:nvPr/>
        </p:nvCxnSpPr>
        <p:spPr>
          <a:xfrm flipV="1">
            <a:off x="7426055"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4835C4CE-F616-3E47-8934-3074FB078B9A}"/>
              </a:ext>
            </a:extLst>
          </p:cNvPr>
          <p:cNvSpPr/>
          <p:nvPr/>
        </p:nvSpPr>
        <p:spPr>
          <a:xfrm>
            <a:off x="9279463"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42</a:t>
            </a:r>
            <a:endParaRPr kumimoji="1" lang="zh-CN" altLang="en-US" sz="2400" dirty="0"/>
          </a:p>
        </p:txBody>
      </p:sp>
      <p:cxnSp>
        <p:nvCxnSpPr>
          <p:cNvPr id="36" name="直线连接符 35">
            <a:extLst>
              <a:ext uri="{FF2B5EF4-FFF2-40B4-BE49-F238E27FC236}">
                <a16:creationId xmlns:a16="http://schemas.microsoft.com/office/drawing/2014/main" id="{BF99C8DB-A596-0A42-8878-41CFBCC14274}"/>
              </a:ext>
            </a:extLst>
          </p:cNvPr>
          <p:cNvCxnSpPr>
            <a:cxnSpLocks/>
            <a:stCxn id="35" idx="3"/>
          </p:cNvCxnSpPr>
          <p:nvPr/>
        </p:nvCxnSpPr>
        <p:spPr>
          <a:xfrm flipV="1">
            <a:off x="10731597"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7" name="直线连接符 36">
            <a:extLst>
              <a:ext uri="{FF2B5EF4-FFF2-40B4-BE49-F238E27FC236}">
                <a16:creationId xmlns:a16="http://schemas.microsoft.com/office/drawing/2014/main" id="{88B1B3E1-3B38-6A45-8522-0EF4F5C9DBBB}"/>
              </a:ext>
            </a:extLst>
          </p:cNvPr>
          <p:cNvCxnSpPr>
            <a:cxnSpLocks/>
          </p:cNvCxnSpPr>
          <p:nvPr/>
        </p:nvCxnSpPr>
        <p:spPr>
          <a:xfrm flipV="1">
            <a:off x="9279463"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7BDCD7E6-F681-B248-B57E-6729654E31C2}"/>
              </a:ext>
            </a:extLst>
          </p:cNvPr>
          <p:cNvSpPr/>
          <p:nvPr/>
        </p:nvSpPr>
        <p:spPr>
          <a:xfrm>
            <a:off x="3890034" y="5137004"/>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4</a:t>
            </a:r>
            <a:endParaRPr kumimoji="1" lang="zh-CN" altLang="en-US" sz="2400" dirty="0"/>
          </a:p>
        </p:txBody>
      </p:sp>
      <p:sp>
        <p:nvSpPr>
          <p:cNvPr id="44" name="矩形 43">
            <a:extLst>
              <a:ext uri="{FF2B5EF4-FFF2-40B4-BE49-F238E27FC236}">
                <a16:creationId xmlns:a16="http://schemas.microsoft.com/office/drawing/2014/main" id="{07A6E4E4-955D-6E4E-914E-F306166E7A5B}"/>
              </a:ext>
            </a:extLst>
          </p:cNvPr>
          <p:cNvSpPr/>
          <p:nvPr/>
        </p:nvSpPr>
        <p:spPr>
          <a:xfrm>
            <a:off x="7422910" y="5137004"/>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6</a:t>
            </a:r>
            <a:endParaRPr kumimoji="1" lang="zh-CN" altLang="en-US" sz="2400" dirty="0"/>
          </a:p>
        </p:txBody>
      </p:sp>
      <p:sp>
        <p:nvSpPr>
          <p:cNvPr id="2" name="文本框 1">
            <a:extLst>
              <a:ext uri="{FF2B5EF4-FFF2-40B4-BE49-F238E27FC236}">
                <a16:creationId xmlns:a16="http://schemas.microsoft.com/office/drawing/2014/main" id="{C42CD7C9-935B-FD47-9CA5-FB6AC1AD1CEF}"/>
              </a:ext>
            </a:extLst>
          </p:cNvPr>
          <p:cNvSpPr txBox="1"/>
          <p:nvPr/>
        </p:nvSpPr>
        <p:spPr>
          <a:xfrm>
            <a:off x="3714801" y="1692840"/>
            <a:ext cx="5337544" cy="523220"/>
          </a:xfrm>
          <a:prstGeom prst="rect">
            <a:avLst/>
          </a:prstGeom>
          <a:solidFill>
            <a:schemeClr val="accent2"/>
          </a:solidFill>
        </p:spPr>
        <p:txBody>
          <a:bodyPr wrap="square" rtlCol="0">
            <a:spAutoFit/>
          </a:bodyPr>
          <a:lstStyle/>
          <a:p>
            <a:pPr algn="ctr"/>
            <a:r>
              <a:rPr kumimoji="1" lang="en-US" altLang="zh-CN" sz="2800" dirty="0">
                <a:solidFill>
                  <a:schemeClr val="bg1"/>
                </a:solidFill>
                <a:latin typeface="Microsoft YaHei" panose="020B0503020204020204" pitchFamily="34" charset="-122"/>
                <a:ea typeface="Microsoft YaHei" panose="020B0503020204020204" pitchFamily="34" charset="-122"/>
              </a:rPr>
              <a:t>34+6</a:t>
            </a:r>
            <a:r>
              <a:rPr kumimoji="1" lang="zh-CN" altLang="en-US" sz="2800" dirty="0">
                <a:solidFill>
                  <a:schemeClr val="bg1"/>
                </a:solidFill>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393763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6" grpId="0" animBg="1"/>
      <p:bldP spid="29" grpId="0" animBg="1"/>
      <p:bldP spid="32" grpId="0" animBg="1"/>
      <p:bldP spid="35" grpId="0" animBg="1"/>
      <p:bldP spid="41" grpId="0" animBg="1"/>
      <p:bldP spid="4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2AA8BCC-7B15-4842-80C2-48C079429338}"/>
              </a:ext>
            </a:extLst>
          </p:cNvPr>
          <p:cNvSpPr txBox="1"/>
          <p:nvPr/>
        </p:nvSpPr>
        <p:spPr>
          <a:xfrm>
            <a:off x="2653388" y="2517133"/>
            <a:ext cx="7735824" cy="2246769"/>
          </a:xfrm>
          <a:prstGeom prst="rect">
            <a:avLst/>
          </a:prstGeom>
          <a:noFill/>
        </p:spPr>
        <p:txBody>
          <a:bodyPr wrap="square" rtlCol="0">
            <a:spAutoFit/>
          </a:bodyPr>
          <a:lstStyle/>
          <a:p>
            <a:r>
              <a:rPr kumimoji="1" lang="zh-CN" altLang="en-US" sz="2800" dirty="0">
                <a:latin typeface="Microsoft YaHei" panose="020B0503020204020204" pitchFamily="34" charset="-122"/>
                <a:ea typeface="Microsoft YaHei" panose="020B0503020204020204" pitchFamily="34" charset="-122"/>
              </a:rPr>
              <a:t>既然逆波兰是后缀表达式，那么存在如下吗？</a:t>
            </a:r>
            <a:endParaRPr kumimoji="1" lang="en-US" altLang="zh-CN" sz="2800" dirty="0">
              <a:latin typeface="Microsoft YaHei" panose="020B0503020204020204" pitchFamily="34" charset="-122"/>
              <a:ea typeface="Microsoft YaHei" panose="020B0503020204020204" pitchFamily="34" charset="-122"/>
            </a:endParaRPr>
          </a:p>
          <a:p>
            <a:pPr marL="514350" indent="-514350">
              <a:buFont typeface="+mj-lt"/>
              <a:buAutoNum type="arabicPeriod"/>
            </a:pPr>
            <a:r>
              <a:rPr kumimoji="1" lang="zh-CN" altLang="en-US" sz="2800" dirty="0">
                <a:latin typeface="Microsoft YaHei" panose="020B0503020204020204" pitchFamily="34" charset="-122"/>
                <a:ea typeface="Microsoft YaHei" panose="020B0503020204020204" pitchFamily="34" charset="-122"/>
              </a:rPr>
              <a:t>前缀表达式</a:t>
            </a:r>
            <a:endParaRPr kumimoji="1" lang="en-US" altLang="zh-CN" sz="2800" dirty="0">
              <a:latin typeface="Microsoft YaHei" panose="020B0503020204020204" pitchFamily="34" charset="-122"/>
              <a:ea typeface="Microsoft YaHei" panose="020B0503020204020204" pitchFamily="34" charset="-122"/>
            </a:endParaRPr>
          </a:p>
          <a:p>
            <a:pPr marL="514350" indent="-514350">
              <a:buFont typeface="+mj-lt"/>
              <a:buAutoNum type="arabicPeriod"/>
            </a:pPr>
            <a:r>
              <a:rPr kumimoji="1" lang="zh-CN" altLang="en-US" sz="2800" dirty="0">
                <a:latin typeface="Microsoft YaHei" panose="020B0503020204020204" pitchFamily="34" charset="-122"/>
                <a:ea typeface="Microsoft YaHei" panose="020B0503020204020204" pitchFamily="34" charset="-122"/>
              </a:rPr>
              <a:t>中缀表达式</a:t>
            </a:r>
            <a:endParaRPr kumimoji="1" lang="en-US" altLang="zh-CN" sz="2800" dirty="0">
              <a:latin typeface="Microsoft YaHei" panose="020B0503020204020204" pitchFamily="34" charset="-122"/>
              <a:ea typeface="Microsoft YaHei" panose="020B0503020204020204" pitchFamily="34" charset="-122"/>
            </a:endParaRPr>
          </a:p>
          <a:p>
            <a:r>
              <a:rPr kumimoji="1" lang="zh-CN" altLang="en-US" sz="2800" dirty="0">
                <a:latin typeface="Microsoft YaHei" panose="020B0503020204020204" pitchFamily="34" charset="-122"/>
                <a:ea typeface="Microsoft YaHei" panose="020B0503020204020204" pitchFamily="34" charset="-122"/>
              </a:rPr>
              <a:t>请课后查询学习。</a:t>
            </a:r>
            <a:endParaRPr kumimoji="1" lang="en-US" altLang="zh-CN" sz="2800" dirty="0">
              <a:latin typeface="Microsoft YaHei" panose="020B0503020204020204" pitchFamily="34" charset="-122"/>
              <a:ea typeface="Microsoft YaHei" panose="020B0503020204020204" pitchFamily="34" charset="-122"/>
            </a:endParaRPr>
          </a:p>
          <a:p>
            <a:endParaRPr kumimoji="1" lang="zh-CN" altLang="en-US" sz="2800" dirty="0">
              <a:latin typeface="Microsoft YaHei" panose="020B0503020204020204" pitchFamily="34" charset="-122"/>
              <a:ea typeface="Microsoft YaHei" panose="020B0503020204020204" pitchFamily="34" charset="-122"/>
            </a:endParaRPr>
          </a:p>
        </p:txBody>
      </p:sp>
      <p:pic>
        <p:nvPicPr>
          <p:cNvPr id="4" name="图形 3" descr="有想法的人">
            <a:extLst>
              <a:ext uri="{FF2B5EF4-FFF2-40B4-BE49-F238E27FC236}">
                <a16:creationId xmlns:a16="http://schemas.microsoft.com/office/drawing/2014/main" id="{8DDA6588-1A98-FD47-82C1-51FABA0528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53435" y="2517133"/>
            <a:ext cx="1399953" cy="1399953"/>
          </a:xfrm>
          <a:prstGeom prst="rect">
            <a:avLst/>
          </a:prstGeom>
        </p:spPr>
      </p:pic>
    </p:spTree>
    <p:extLst>
      <p:ext uri="{BB962C8B-B14F-4D97-AF65-F5344CB8AC3E}">
        <p14:creationId xmlns:p14="http://schemas.microsoft.com/office/powerpoint/2010/main" val="3338372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18220"/>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书上四则运算的例子</a:t>
            </a:r>
          </a:p>
        </p:txBody>
      </p:sp>
      <p:sp>
        <p:nvSpPr>
          <p:cNvPr id="2" name="文本框 1">
            <a:extLst>
              <a:ext uri="{FF2B5EF4-FFF2-40B4-BE49-F238E27FC236}">
                <a16:creationId xmlns:a16="http://schemas.microsoft.com/office/drawing/2014/main" id="{E76C8BF6-F1E1-5E47-A199-935535FA0D9F}"/>
              </a:ext>
            </a:extLst>
          </p:cNvPr>
          <p:cNvSpPr txBox="1"/>
          <p:nvPr/>
        </p:nvSpPr>
        <p:spPr>
          <a:xfrm>
            <a:off x="2054352" y="2126512"/>
            <a:ext cx="8897183" cy="2246769"/>
          </a:xfrm>
          <a:prstGeom prst="rect">
            <a:avLst/>
          </a:prstGeom>
          <a:noFill/>
        </p:spPr>
        <p:txBody>
          <a:bodyPr wrap="square" rtlCol="0">
            <a:spAutoFit/>
          </a:bodyPr>
          <a:lstStyle/>
          <a:p>
            <a:r>
              <a:rPr kumimoji="1" lang="zh-CN" altLang="en-US" sz="2800" dirty="0">
                <a:latin typeface="Microsoft YaHei" panose="020B0503020204020204" pitchFamily="34" charset="-122"/>
                <a:ea typeface="Microsoft YaHei" panose="020B0503020204020204" pitchFamily="34" charset="-122"/>
              </a:rPr>
              <a:t>创建了</a:t>
            </a:r>
            <a:r>
              <a:rPr kumimoji="1" lang="en-US" altLang="zh-CN" sz="2800" dirty="0">
                <a:latin typeface="Microsoft YaHei" panose="020B0503020204020204" pitchFamily="34" charset="-122"/>
                <a:ea typeface="Microsoft YaHei" panose="020B0503020204020204" pitchFamily="34" charset="-122"/>
              </a:rPr>
              <a:t>2</a:t>
            </a:r>
            <a:r>
              <a:rPr kumimoji="1" lang="zh-CN" altLang="en-US" sz="2800" dirty="0">
                <a:latin typeface="Microsoft YaHei" panose="020B0503020204020204" pitchFamily="34" charset="-122"/>
                <a:ea typeface="Microsoft YaHei" panose="020B0503020204020204" pitchFamily="34" charset="-122"/>
              </a:rPr>
              <a:t>个 栈：</a:t>
            </a:r>
            <a:endParaRPr kumimoji="1" lang="en-US" altLang="zh-CN" sz="2800" dirty="0">
              <a:latin typeface="Microsoft YaHei" panose="020B0503020204020204" pitchFamily="34" charset="-122"/>
              <a:ea typeface="Microsoft YaHei" panose="020B0503020204020204" pitchFamily="34" charset="-122"/>
            </a:endParaRPr>
          </a:p>
          <a:p>
            <a:pPr marL="514350" indent="-514350">
              <a:buFont typeface="+mj-lt"/>
              <a:buAutoNum type="arabicPeriod"/>
            </a:pPr>
            <a:r>
              <a:rPr kumimoji="1" lang="zh-CN" altLang="en-US" sz="2800" dirty="0">
                <a:latin typeface="Microsoft YaHei" panose="020B0503020204020204" pitchFamily="34" charset="-122"/>
                <a:ea typeface="Microsoft YaHei" panose="020B0503020204020204" pitchFamily="34" charset="-122"/>
              </a:rPr>
              <a:t>符号栈</a:t>
            </a:r>
            <a:endParaRPr kumimoji="1" lang="en-US" altLang="zh-CN" sz="2800" dirty="0">
              <a:latin typeface="Microsoft YaHei" panose="020B0503020204020204" pitchFamily="34" charset="-122"/>
              <a:ea typeface="Microsoft YaHei" panose="020B0503020204020204" pitchFamily="34" charset="-122"/>
            </a:endParaRPr>
          </a:p>
          <a:p>
            <a:pPr marL="514350" indent="-514350">
              <a:buFont typeface="+mj-lt"/>
              <a:buAutoNum type="arabicPeriod"/>
            </a:pPr>
            <a:r>
              <a:rPr kumimoji="1" lang="zh-CN" altLang="en-US" sz="2800" dirty="0">
                <a:latin typeface="Microsoft YaHei" panose="020B0503020204020204" pitchFamily="34" charset="-122"/>
                <a:ea typeface="Microsoft YaHei" panose="020B0503020204020204" pitchFamily="34" charset="-122"/>
              </a:rPr>
              <a:t>数字栈</a:t>
            </a:r>
            <a:endParaRPr kumimoji="1" lang="en-US" altLang="zh-CN" sz="2800" dirty="0">
              <a:latin typeface="Microsoft YaHei" panose="020B0503020204020204" pitchFamily="34" charset="-122"/>
              <a:ea typeface="Microsoft YaHei" panose="020B0503020204020204" pitchFamily="34" charset="-122"/>
            </a:endParaRPr>
          </a:p>
          <a:p>
            <a:pPr marL="514350" indent="-514350">
              <a:buFont typeface="+mj-lt"/>
              <a:buAutoNum type="arabicPeriod"/>
            </a:pPr>
            <a:endParaRPr kumimoji="1" lang="en-US" altLang="zh-CN" sz="2800" dirty="0">
              <a:latin typeface="Microsoft YaHei" panose="020B0503020204020204" pitchFamily="34" charset="-122"/>
              <a:ea typeface="Microsoft YaHei" panose="020B0503020204020204" pitchFamily="34" charset="-122"/>
            </a:endParaRPr>
          </a:p>
          <a:p>
            <a:endParaRPr kumimoji="1" lang="zh-CN" altLang="en-US" sz="2800"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2D30FE7C-6AE0-444D-8C40-A1565052F419}"/>
              </a:ext>
            </a:extLst>
          </p:cNvPr>
          <p:cNvSpPr txBox="1"/>
          <p:nvPr/>
        </p:nvSpPr>
        <p:spPr>
          <a:xfrm>
            <a:off x="2480930" y="4535077"/>
            <a:ext cx="7230139" cy="461665"/>
          </a:xfrm>
          <a:prstGeom prst="rect">
            <a:avLst/>
          </a:prstGeom>
          <a:noFill/>
        </p:spPr>
        <p:txBody>
          <a:bodyPr wrap="square" rtlCol="0">
            <a:spAutoFit/>
          </a:bodyPr>
          <a:lstStyle/>
          <a:p>
            <a:r>
              <a:rPr kumimoji="1" lang="en-US" altLang="zh-CN" sz="2400" dirty="0">
                <a:latin typeface="Microsoft YaHei" panose="020B0503020204020204" pitchFamily="34" charset="-122"/>
                <a:ea typeface="Microsoft YaHei" panose="020B0503020204020204" pitchFamily="34" charset="-122"/>
              </a:rPr>
              <a:t>3</a:t>
            </a:r>
            <a:r>
              <a:rPr kumimoji="1" lang="zh-CN" altLang="en-US" sz="2400" dirty="0">
                <a:latin typeface="Microsoft YaHei" panose="020B0503020204020204" pitchFamily="34" charset="-122"/>
                <a:ea typeface="Microsoft YaHei" panose="020B0503020204020204" pitchFamily="34" charset="-122"/>
              </a:rPr>
              <a:t>*（</a:t>
            </a:r>
            <a:r>
              <a:rPr kumimoji="1" lang="en-US" altLang="zh-CN" sz="2400" dirty="0">
                <a:latin typeface="Microsoft YaHei" panose="020B0503020204020204" pitchFamily="34" charset="-122"/>
                <a:ea typeface="Microsoft YaHei" panose="020B0503020204020204" pitchFamily="34" charset="-122"/>
              </a:rPr>
              <a:t>7-2</a:t>
            </a:r>
            <a:r>
              <a:rPr kumimoji="1" lang="zh-CN" altLang="en-US" sz="2400" dirty="0">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653970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18220"/>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书上四则运算的例子</a:t>
            </a:r>
          </a:p>
        </p:txBody>
      </p:sp>
      <p:sp>
        <p:nvSpPr>
          <p:cNvPr id="6" name="矩形 5">
            <a:extLst>
              <a:ext uri="{FF2B5EF4-FFF2-40B4-BE49-F238E27FC236}">
                <a16:creationId xmlns:a16="http://schemas.microsoft.com/office/drawing/2014/main" id="{26DD1167-1602-1C44-AA57-90D2E06BE315}"/>
              </a:ext>
            </a:extLst>
          </p:cNvPr>
          <p:cNvSpPr/>
          <p:nvPr/>
        </p:nvSpPr>
        <p:spPr>
          <a:xfrm>
            <a:off x="376678"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7" name="直线连接符 6">
            <a:extLst>
              <a:ext uri="{FF2B5EF4-FFF2-40B4-BE49-F238E27FC236}">
                <a16:creationId xmlns:a16="http://schemas.microsoft.com/office/drawing/2014/main" id="{8B47B481-46D0-0740-BBD9-C62E6DFC1EEA}"/>
              </a:ext>
            </a:extLst>
          </p:cNvPr>
          <p:cNvCxnSpPr>
            <a:cxnSpLocks/>
            <a:stCxn id="6" idx="3"/>
          </p:cNvCxnSpPr>
          <p:nvPr/>
        </p:nvCxnSpPr>
        <p:spPr>
          <a:xfrm flipV="1">
            <a:off x="1828812"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8" name="直线连接符 7">
            <a:extLst>
              <a:ext uri="{FF2B5EF4-FFF2-40B4-BE49-F238E27FC236}">
                <a16:creationId xmlns:a16="http://schemas.microsoft.com/office/drawing/2014/main" id="{5D753465-2A38-D042-80E3-F261A00A1299}"/>
              </a:ext>
            </a:extLst>
          </p:cNvPr>
          <p:cNvCxnSpPr>
            <a:cxnSpLocks/>
          </p:cNvCxnSpPr>
          <p:nvPr/>
        </p:nvCxnSpPr>
        <p:spPr>
          <a:xfrm flipV="1">
            <a:off x="376678"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D4914608-A58B-AF4F-92C2-61A4A02BD9AC}"/>
              </a:ext>
            </a:extLst>
          </p:cNvPr>
          <p:cNvSpPr/>
          <p:nvPr/>
        </p:nvSpPr>
        <p:spPr>
          <a:xfrm>
            <a:off x="2145227" y="5638392"/>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a:t>
            </a:r>
          </a:p>
        </p:txBody>
      </p:sp>
      <p:cxnSp>
        <p:nvCxnSpPr>
          <p:cNvPr id="10" name="直线连接符 9">
            <a:extLst>
              <a:ext uri="{FF2B5EF4-FFF2-40B4-BE49-F238E27FC236}">
                <a16:creationId xmlns:a16="http://schemas.microsoft.com/office/drawing/2014/main" id="{FC62C985-1497-A94C-BF5A-4B58A608BCCB}"/>
              </a:ext>
            </a:extLst>
          </p:cNvPr>
          <p:cNvCxnSpPr>
            <a:cxnSpLocks/>
            <a:stCxn id="9" idx="3"/>
          </p:cNvCxnSpPr>
          <p:nvPr/>
        </p:nvCxnSpPr>
        <p:spPr>
          <a:xfrm flipV="1">
            <a:off x="3597361" y="2466754"/>
            <a:ext cx="15161" cy="342233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线连接符 10">
            <a:extLst>
              <a:ext uri="{FF2B5EF4-FFF2-40B4-BE49-F238E27FC236}">
                <a16:creationId xmlns:a16="http://schemas.microsoft.com/office/drawing/2014/main" id="{B29C42E6-7CF5-0D49-8026-76CD660956B6}"/>
              </a:ext>
            </a:extLst>
          </p:cNvPr>
          <p:cNvCxnSpPr>
            <a:cxnSpLocks/>
          </p:cNvCxnSpPr>
          <p:nvPr/>
        </p:nvCxnSpPr>
        <p:spPr>
          <a:xfrm flipV="1">
            <a:off x="2145227" y="2488020"/>
            <a:ext cx="0" cy="365176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47C27720-6AF8-1C4B-98E8-0B46B2D81BF8}"/>
              </a:ext>
            </a:extLst>
          </p:cNvPr>
          <p:cNvSpPr/>
          <p:nvPr/>
        </p:nvSpPr>
        <p:spPr>
          <a:xfrm>
            <a:off x="4760836" y="5632553"/>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24" name="直线连接符 23">
            <a:extLst>
              <a:ext uri="{FF2B5EF4-FFF2-40B4-BE49-F238E27FC236}">
                <a16:creationId xmlns:a16="http://schemas.microsoft.com/office/drawing/2014/main" id="{7F3B9BFA-B70E-7F49-BA21-100C35468483}"/>
              </a:ext>
            </a:extLst>
          </p:cNvPr>
          <p:cNvCxnSpPr>
            <a:cxnSpLocks/>
            <a:stCxn id="23" idx="3"/>
          </p:cNvCxnSpPr>
          <p:nvPr/>
        </p:nvCxnSpPr>
        <p:spPr>
          <a:xfrm flipV="1">
            <a:off x="6212970" y="2460915"/>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5" name="直线连接符 24">
            <a:extLst>
              <a:ext uri="{FF2B5EF4-FFF2-40B4-BE49-F238E27FC236}">
                <a16:creationId xmlns:a16="http://schemas.microsoft.com/office/drawing/2014/main" id="{CDDCC2DD-A9CD-444E-B688-E93FBEADA914}"/>
              </a:ext>
            </a:extLst>
          </p:cNvPr>
          <p:cNvCxnSpPr>
            <a:cxnSpLocks/>
          </p:cNvCxnSpPr>
          <p:nvPr/>
        </p:nvCxnSpPr>
        <p:spPr>
          <a:xfrm flipV="1">
            <a:off x="4760836" y="2482181"/>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940E7DE0-28F9-AA4F-8EB6-CF73152A823D}"/>
              </a:ext>
            </a:extLst>
          </p:cNvPr>
          <p:cNvSpPr/>
          <p:nvPr/>
        </p:nvSpPr>
        <p:spPr>
          <a:xfrm>
            <a:off x="6529385" y="5632553"/>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a:t>
            </a:r>
          </a:p>
        </p:txBody>
      </p:sp>
      <p:cxnSp>
        <p:nvCxnSpPr>
          <p:cNvPr id="27" name="直线连接符 26">
            <a:extLst>
              <a:ext uri="{FF2B5EF4-FFF2-40B4-BE49-F238E27FC236}">
                <a16:creationId xmlns:a16="http://schemas.microsoft.com/office/drawing/2014/main" id="{DC833680-0904-A344-8E39-45E9510FA82C}"/>
              </a:ext>
            </a:extLst>
          </p:cNvPr>
          <p:cNvCxnSpPr>
            <a:cxnSpLocks/>
            <a:stCxn id="26" idx="3"/>
          </p:cNvCxnSpPr>
          <p:nvPr/>
        </p:nvCxnSpPr>
        <p:spPr>
          <a:xfrm flipV="1">
            <a:off x="7981519" y="2460915"/>
            <a:ext cx="15161" cy="342233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B013D9C7-2543-ED49-A9FA-079D499E1E12}"/>
              </a:ext>
            </a:extLst>
          </p:cNvPr>
          <p:cNvCxnSpPr>
            <a:cxnSpLocks/>
          </p:cNvCxnSpPr>
          <p:nvPr/>
        </p:nvCxnSpPr>
        <p:spPr>
          <a:xfrm flipV="1">
            <a:off x="6529385" y="2482181"/>
            <a:ext cx="0" cy="365176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7289119C-2C6D-344E-964E-C4EF4E3EB08A}"/>
              </a:ext>
            </a:extLst>
          </p:cNvPr>
          <p:cNvSpPr/>
          <p:nvPr/>
        </p:nvSpPr>
        <p:spPr>
          <a:xfrm>
            <a:off x="6530462" y="5131165"/>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30" name="矩形 29">
            <a:extLst>
              <a:ext uri="{FF2B5EF4-FFF2-40B4-BE49-F238E27FC236}">
                <a16:creationId xmlns:a16="http://schemas.microsoft.com/office/drawing/2014/main" id="{9C320EFE-0483-3149-B66A-87F9402C570D}"/>
              </a:ext>
            </a:extLst>
          </p:cNvPr>
          <p:cNvSpPr/>
          <p:nvPr/>
        </p:nvSpPr>
        <p:spPr>
          <a:xfrm>
            <a:off x="8594639" y="5632553"/>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31" name="直线连接符 30">
            <a:extLst>
              <a:ext uri="{FF2B5EF4-FFF2-40B4-BE49-F238E27FC236}">
                <a16:creationId xmlns:a16="http://schemas.microsoft.com/office/drawing/2014/main" id="{8A776D62-114D-7D4E-BE05-46FE9BD28A5F}"/>
              </a:ext>
            </a:extLst>
          </p:cNvPr>
          <p:cNvCxnSpPr>
            <a:cxnSpLocks/>
            <a:stCxn id="30" idx="3"/>
          </p:cNvCxnSpPr>
          <p:nvPr/>
        </p:nvCxnSpPr>
        <p:spPr>
          <a:xfrm flipV="1">
            <a:off x="10046773" y="2460915"/>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2" name="直线连接符 31">
            <a:extLst>
              <a:ext uri="{FF2B5EF4-FFF2-40B4-BE49-F238E27FC236}">
                <a16:creationId xmlns:a16="http://schemas.microsoft.com/office/drawing/2014/main" id="{87F8E2F8-7A4C-F544-8787-EB4EEC3ED11B}"/>
              </a:ext>
            </a:extLst>
          </p:cNvPr>
          <p:cNvCxnSpPr>
            <a:cxnSpLocks/>
          </p:cNvCxnSpPr>
          <p:nvPr/>
        </p:nvCxnSpPr>
        <p:spPr>
          <a:xfrm flipV="1">
            <a:off x="8594639" y="2482181"/>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F8ACB710-FD9B-6046-947F-CFA8946C3AAB}"/>
              </a:ext>
            </a:extLst>
          </p:cNvPr>
          <p:cNvSpPr/>
          <p:nvPr/>
        </p:nvSpPr>
        <p:spPr>
          <a:xfrm>
            <a:off x="10363188" y="5632553"/>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a:t>
            </a:r>
          </a:p>
        </p:txBody>
      </p:sp>
      <p:cxnSp>
        <p:nvCxnSpPr>
          <p:cNvPr id="34" name="直线连接符 33">
            <a:extLst>
              <a:ext uri="{FF2B5EF4-FFF2-40B4-BE49-F238E27FC236}">
                <a16:creationId xmlns:a16="http://schemas.microsoft.com/office/drawing/2014/main" id="{767C0360-8915-144F-A14E-02311F6D324C}"/>
              </a:ext>
            </a:extLst>
          </p:cNvPr>
          <p:cNvCxnSpPr>
            <a:cxnSpLocks/>
            <a:stCxn id="33" idx="3"/>
          </p:cNvCxnSpPr>
          <p:nvPr/>
        </p:nvCxnSpPr>
        <p:spPr>
          <a:xfrm flipV="1">
            <a:off x="11815322" y="2460915"/>
            <a:ext cx="15161" cy="342233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直线连接符 34">
            <a:extLst>
              <a:ext uri="{FF2B5EF4-FFF2-40B4-BE49-F238E27FC236}">
                <a16:creationId xmlns:a16="http://schemas.microsoft.com/office/drawing/2014/main" id="{BE4B0DBE-F9C5-6E4D-9865-017D76DC04F8}"/>
              </a:ext>
            </a:extLst>
          </p:cNvPr>
          <p:cNvCxnSpPr>
            <a:cxnSpLocks/>
          </p:cNvCxnSpPr>
          <p:nvPr/>
        </p:nvCxnSpPr>
        <p:spPr>
          <a:xfrm flipV="1">
            <a:off x="10363188" y="2482181"/>
            <a:ext cx="0" cy="365176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B9E5C07D-4594-904E-9023-14C0D464A225}"/>
              </a:ext>
            </a:extLst>
          </p:cNvPr>
          <p:cNvSpPr/>
          <p:nvPr/>
        </p:nvSpPr>
        <p:spPr>
          <a:xfrm>
            <a:off x="10364265" y="5131165"/>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37" name="矩形 36">
            <a:extLst>
              <a:ext uri="{FF2B5EF4-FFF2-40B4-BE49-F238E27FC236}">
                <a16:creationId xmlns:a16="http://schemas.microsoft.com/office/drawing/2014/main" id="{7937AE11-EA6A-994B-9137-938F77CEDCE8}"/>
              </a:ext>
            </a:extLst>
          </p:cNvPr>
          <p:cNvSpPr/>
          <p:nvPr/>
        </p:nvSpPr>
        <p:spPr>
          <a:xfrm>
            <a:off x="8578366" y="5131165"/>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7</a:t>
            </a:r>
            <a:endParaRPr kumimoji="1" lang="zh-CN" altLang="en-US" sz="2400" dirty="0"/>
          </a:p>
        </p:txBody>
      </p:sp>
      <p:sp>
        <p:nvSpPr>
          <p:cNvPr id="38" name="文本框 37">
            <a:extLst>
              <a:ext uri="{FF2B5EF4-FFF2-40B4-BE49-F238E27FC236}">
                <a16:creationId xmlns:a16="http://schemas.microsoft.com/office/drawing/2014/main" id="{02CA8B1F-7746-804F-B523-802821DF6D91}"/>
              </a:ext>
            </a:extLst>
          </p:cNvPr>
          <p:cNvSpPr txBox="1"/>
          <p:nvPr/>
        </p:nvSpPr>
        <p:spPr>
          <a:xfrm>
            <a:off x="2871294" y="6437291"/>
            <a:ext cx="2662261" cy="369332"/>
          </a:xfrm>
          <a:prstGeom prst="rect">
            <a:avLst/>
          </a:prstGeom>
          <a:solidFill>
            <a:schemeClr val="accent2"/>
          </a:solidFill>
        </p:spPr>
        <p:txBody>
          <a:bodyPr wrap="square" rtlCol="0">
            <a:spAutoFit/>
          </a:bodyPr>
          <a:lstStyle/>
          <a:p>
            <a:r>
              <a:rPr kumimoji="1" lang="zh-CN" altLang="en-US" dirty="0">
                <a:solidFill>
                  <a:schemeClr val="bg1"/>
                </a:solidFill>
              </a:rPr>
              <a:t>* 要小于 （ ，所以压入</a:t>
            </a:r>
            <a:r>
              <a:rPr kumimoji="1" lang="en-US" altLang="zh-CN" dirty="0">
                <a:solidFill>
                  <a:schemeClr val="bg1"/>
                </a:solidFill>
              </a:rPr>
              <a:t>C</a:t>
            </a:r>
            <a:endParaRPr kumimoji="1" lang="zh-CN" altLang="en-US" dirty="0">
              <a:solidFill>
                <a:schemeClr val="bg1"/>
              </a:solidFill>
            </a:endParaRPr>
          </a:p>
        </p:txBody>
      </p:sp>
      <p:sp>
        <p:nvSpPr>
          <p:cNvPr id="39" name="文本框 38">
            <a:extLst>
              <a:ext uri="{FF2B5EF4-FFF2-40B4-BE49-F238E27FC236}">
                <a16:creationId xmlns:a16="http://schemas.microsoft.com/office/drawing/2014/main" id="{E6702E06-797D-2D4D-8EDF-16A07F1508F0}"/>
              </a:ext>
            </a:extLst>
          </p:cNvPr>
          <p:cNvSpPr txBox="1"/>
          <p:nvPr/>
        </p:nvSpPr>
        <p:spPr>
          <a:xfrm>
            <a:off x="7475387" y="6488668"/>
            <a:ext cx="2662261" cy="369332"/>
          </a:xfrm>
          <a:prstGeom prst="rect">
            <a:avLst/>
          </a:prstGeom>
          <a:solidFill>
            <a:schemeClr val="accent2"/>
          </a:solidFill>
        </p:spPr>
        <p:txBody>
          <a:bodyPr wrap="square" rtlCol="0">
            <a:spAutoFit/>
          </a:bodyPr>
          <a:lstStyle/>
          <a:p>
            <a:r>
              <a:rPr kumimoji="1" lang="en-US" altLang="zh-CN" dirty="0">
                <a:solidFill>
                  <a:schemeClr val="bg1"/>
                </a:solidFill>
              </a:rPr>
              <a:t>(</a:t>
            </a:r>
            <a:r>
              <a:rPr kumimoji="1" lang="zh-CN" altLang="en-US" dirty="0">
                <a:solidFill>
                  <a:schemeClr val="bg1"/>
                </a:solidFill>
              </a:rPr>
              <a:t>  要小于 </a:t>
            </a:r>
            <a:r>
              <a:rPr kumimoji="1" lang="en-US" altLang="zh-CN" dirty="0">
                <a:solidFill>
                  <a:schemeClr val="bg1"/>
                </a:solidFill>
              </a:rPr>
              <a:t>-</a:t>
            </a:r>
            <a:r>
              <a:rPr kumimoji="1" lang="zh-CN" altLang="en-US" dirty="0">
                <a:solidFill>
                  <a:schemeClr val="bg1"/>
                </a:solidFill>
              </a:rPr>
              <a:t> ，所以压入</a:t>
            </a:r>
            <a:r>
              <a:rPr kumimoji="1" lang="en-US" altLang="zh-CN" dirty="0">
                <a:solidFill>
                  <a:schemeClr val="bg1"/>
                </a:solidFill>
              </a:rPr>
              <a:t>-</a:t>
            </a:r>
            <a:endParaRPr kumimoji="1" lang="zh-CN" altLang="en-US" dirty="0">
              <a:solidFill>
                <a:schemeClr val="bg1"/>
              </a:solidFill>
            </a:endParaRPr>
          </a:p>
        </p:txBody>
      </p:sp>
      <p:sp>
        <p:nvSpPr>
          <p:cNvPr id="40" name="矩形 39">
            <a:extLst>
              <a:ext uri="{FF2B5EF4-FFF2-40B4-BE49-F238E27FC236}">
                <a16:creationId xmlns:a16="http://schemas.microsoft.com/office/drawing/2014/main" id="{4D3A8267-40BB-3342-A8E9-62223B6DBBE4}"/>
              </a:ext>
            </a:extLst>
          </p:cNvPr>
          <p:cNvSpPr/>
          <p:nvPr/>
        </p:nvSpPr>
        <p:spPr>
          <a:xfrm>
            <a:off x="10370768" y="4629777"/>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Tree>
    <p:extLst>
      <p:ext uri="{BB962C8B-B14F-4D97-AF65-F5344CB8AC3E}">
        <p14:creationId xmlns:p14="http://schemas.microsoft.com/office/powerpoint/2010/main" val="1713521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18220"/>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书上四则运算的例子</a:t>
            </a:r>
          </a:p>
        </p:txBody>
      </p:sp>
      <p:sp>
        <p:nvSpPr>
          <p:cNvPr id="6" name="矩形 5">
            <a:extLst>
              <a:ext uri="{FF2B5EF4-FFF2-40B4-BE49-F238E27FC236}">
                <a16:creationId xmlns:a16="http://schemas.microsoft.com/office/drawing/2014/main" id="{26DD1167-1602-1C44-AA57-90D2E06BE315}"/>
              </a:ext>
            </a:extLst>
          </p:cNvPr>
          <p:cNvSpPr/>
          <p:nvPr/>
        </p:nvSpPr>
        <p:spPr>
          <a:xfrm>
            <a:off x="376678" y="542574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7" name="直线连接符 6">
            <a:extLst>
              <a:ext uri="{FF2B5EF4-FFF2-40B4-BE49-F238E27FC236}">
                <a16:creationId xmlns:a16="http://schemas.microsoft.com/office/drawing/2014/main" id="{8B47B481-46D0-0740-BBD9-C62E6DFC1EEA}"/>
              </a:ext>
            </a:extLst>
          </p:cNvPr>
          <p:cNvCxnSpPr>
            <a:cxnSpLocks/>
            <a:stCxn id="6" idx="3"/>
          </p:cNvCxnSpPr>
          <p:nvPr/>
        </p:nvCxnSpPr>
        <p:spPr>
          <a:xfrm flipV="1">
            <a:off x="1828812" y="225410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8" name="直线连接符 7">
            <a:extLst>
              <a:ext uri="{FF2B5EF4-FFF2-40B4-BE49-F238E27FC236}">
                <a16:creationId xmlns:a16="http://schemas.microsoft.com/office/drawing/2014/main" id="{5D753465-2A38-D042-80E3-F261A00A1299}"/>
              </a:ext>
            </a:extLst>
          </p:cNvPr>
          <p:cNvCxnSpPr>
            <a:cxnSpLocks/>
          </p:cNvCxnSpPr>
          <p:nvPr/>
        </p:nvCxnSpPr>
        <p:spPr>
          <a:xfrm flipV="1">
            <a:off x="376678" y="227537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D4914608-A58B-AF4F-92C2-61A4A02BD9AC}"/>
              </a:ext>
            </a:extLst>
          </p:cNvPr>
          <p:cNvSpPr/>
          <p:nvPr/>
        </p:nvSpPr>
        <p:spPr>
          <a:xfrm>
            <a:off x="2145227" y="5425742"/>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a:t>
            </a:r>
          </a:p>
        </p:txBody>
      </p:sp>
      <p:cxnSp>
        <p:nvCxnSpPr>
          <p:cNvPr id="10" name="直线连接符 9">
            <a:extLst>
              <a:ext uri="{FF2B5EF4-FFF2-40B4-BE49-F238E27FC236}">
                <a16:creationId xmlns:a16="http://schemas.microsoft.com/office/drawing/2014/main" id="{FC62C985-1497-A94C-BF5A-4B58A608BCCB}"/>
              </a:ext>
            </a:extLst>
          </p:cNvPr>
          <p:cNvCxnSpPr>
            <a:cxnSpLocks/>
            <a:stCxn id="9" idx="3"/>
          </p:cNvCxnSpPr>
          <p:nvPr/>
        </p:nvCxnSpPr>
        <p:spPr>
          <a:xfrm flipV="1">
            <a:off x="3597361" y="2254104"/>
            <a:ext cx="15161" cy="342233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线连接符 10">
            <a:extLst>
              <a:ext uri="{FF2B5EF4-FFF2-40B4-BE49-F238E27FC236}">
                <a16:creationId xmlns:a16="http://schemas.microsoft.com/office/drawing/2014/main" id="{B29C42E6-7CF5-0D49-8026-76CD660956B6}"/>
              </a:ext>
            </a:extLst>
          </p:cNvPr>
          <p:cNvCxnSpPr>
            <a:cxnSpLocks/>
          </p:cNvCxnSpPr>
          <p:nvPr/>
        </p:nvCxnSpPr>
        <p:spPr>
          <a:xfrm flipV="1">
            <a:off x="2145227" y="2275370"/>
            <a:ext cx="0" cy="365176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47C27720-6AF8-1C4B-98E8-0B46B2D81BF8}"/>
              </a:ext>
            </a:extLst>
          </p:cNvPr>
          <p:cNvSpPr/>
          <p:nvPr/>
        </p:nvSpPr>
        <p:spPr>
          <a:xfrm>
            <a:off x="4760836" y="5419903"/>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24" name="直线连接符 23">
            <a:extLst>
              <a:ext uri="{FF2B5EF4-FFF2-40B4-BE49-F238E27FC236}">
                <a16:creationId xmlns:a16="http://schemas.microsoft.com/office/drawing/2014/main" id="{7F3B9BFA-B70E-7F49-BA21-100C35468483}"/>
              </a:ext>
            </a:extLst>
          </p:cNvPr>
          <p:cNvCxnSpPr>
            <a:cxnSpLocks/>
            <a:stCxn id="23" idx="3"/>
          </p:cNvCxnSpPr>
          <p:nvPr/>
        </p:nvCxnSpPr>
        <p:spPr>
          <a:xfrm flipV="1">
            <a:off x="6212970" y="2248265"/>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5" name="直线连接符 24">
            <a:extLst>
              <a:ext uri="{FF2B5EF4-FFF2-40B4-BE49-F238E27FC236}">
                <a16:creationId xmlns:a16="http://schemas.microsoft.com/office/drawing/2014/main" id="{CDDCC2DD-A9CD-444E-B688-E93FBEADA914}"/>
              </a:ext>
            </a:extLst>
          </p:cNvPr>
          <p:cNvCxnSpPr>
            <a:cxnSpLocks/>
          </p:cNvCxnSpPr>
          <p:nvPr/>
        </p:nvCxnSpPr>
        <p:spPr>
          <a:xfrm flipV="1">
            <a:off x="4760836" y="2269531"/>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940E7DE0-28F9-AA4F-8EB6-CF73152A823D}"/>
              </a:ext>
            </a:extLst>
          </p:cNvPr>
          <p:cNvSpPr/>
          <p:nvPr/>
        </p:nvSpPr>
        <p:spPr>
          <a:xfrm>
            <a:off x="6529385" y="5419903"/>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a:t>
            </a:r>
          </a:p>
        </p:txBody>
      </p:sp>
      <p:cxnSp>
        <p:nvCxnSpPr>
          <p:cNvPr id="27" name="直线连接符 26">
            <a:extLst>
              <a:ext uri="{FF2B5EF4-FFF2-40B4-BE49-F238E27FC236}">
                <a16:creationId xmlns:a16="http://schemas.microsoft.com/office/drawing/2014/main" id="{DC833680-0904-A344-8E39-45E9510FA82C}"/>
              </a:ext>
            </a:extLst>
          </p:cNvPr>
          <p:cNvCxnSpPr>
            <a:cxnSpLocks/>
            <a:stCxn id="26" idx="3"/>
          </p:cNvCxnSpPr>
          <p:nvPr/>
        </p:nvCxnSpPr>
        <p:spPr>
          <a:xfrm flipV="1">
            <a:off x="7981519" y="2248265"/>
            <a:ext cx="15161" cy="342233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B013D9C7-2543-ED49-A9FA-079D499E1E12}"/>
              </a:ext>
            </a:extLst>
          </p:cNvPr>
          <p:cNvCxnSpPr>
            <a:cxnSpLocks/>
          </p:cNvCxnSpPr>
          <p:nvPr/>
        </p:nvCxnSpPr>
        <p:spPr>
          <a:xfrm flipV="1">
            <a:off x="6529385" y="2269531"/>
            <a:ext cx="0" cy="365176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7289119C-2C6D-344E-964E-C4EF4E3EB08A}"/>
              </a:ext>
            </a:extLst>
          </p:cNvPr>
          <p:cNvSpPr/>
          <p:nvPr/>
        </p:nvSpPr>
        <p:spPr>
          <a:xfrm>
            <a:off x="2128954" y="4918515"/>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30" name="矩形 29">
            <a:extLst>
              <a:ext uri="{FF2B5EF4-FFF2-40B4-BE49-F238E27FC236}">
                <a16:creationId xmlns:a16="http://schemas.microsoft.com/office/drawing/2014/main" id="{9C320EFE-0483-3149-B66A-87F9402C570D}"/>
              </a:ext>
            </a:extLst>
          </p:cNvPr>
          <p:cNvSpPr/>
          <p:nvPr/>
        </p:nvSpPr>
        <p:spPr>
          <a:xfrm>
            <a:off x="8594639" y="5419903"/>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31" name="直线连接符 30">
            <a:extLst>
              <a:ext uri="{FF2B5EF4-FFF2-40B4-BE49-F238E27FC236}">
                <a16:creationId xmlns:a16="http://schemas.microsoft.com/office/drawing/2014/main" id="{8A776D62-114D-7D4E-BE05-46FE9BD28A5F}"/>
              </a:ext>
            </a:extLst>
          </p:cNvPr>
          <p:cNvCxnSpPr>
            <a:cxnSpLocks/>
            <a:stCxn id="30" idx="3"/>
          </p:cNvCxnSpPr>
          <p:nvPr/>
        </p:nvCxnSpPr>
        <p:spPr>
          <a:xfrm flipV="1">
            <a:off x="10046773" y="2248265"/>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2" name="直线连接符 31">
            <a:extLst>
              <a:ext uri="{FF2B5EF4-FFF2-40B4-BE49-F238E27FC236}">
                <a16:creationId xmlns:a16="http://schemas.microsoft.com/office/drawing/2014/main" id="{87F8E2F8-7A4C-F544-8787-EB4EEC3ED11B}"/>
              </a:ext>
            </a:extLst>
          </p:cNvPr>
          <p:cNvCxnSpPr>
            <a:cxnSpLocks/>
          </p:cNvCxnSpPr>
          <p:nvPr/>
        </p:nvCxnSpPr>
        <p:spPr>
          <a:xfrm flipV="1">
            <a:off x="8594639" y="2269531"/>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F8ACB710-FD9B-6046-947F-CFA8946C3AAB}"/>
              </a:ext>
            </a:extLst>
          </p:cNvPr>
          <p:cNvSpPr/>
          <p:nvPr/>
        </p:nvSpPr>
        <p:spPr>
          <a:xfrm>
            <a:off x="10363188" y="5419903"/>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a:t>
            </a:r>
          </a:p>
        </p:txBody>
      </p:sp>
      <p:cxnSp>
        <p:nvCxnSpPr>
          <p:cNvPr id="34" name="直线连接符 33">
            <a:extLst>
              <a:ext uri="{FF2B5EF4-FFF2-40B4-BE49-F238E27FC236}">
                <a16:creationId xmlns:a16="http://schemas.microsoft.com/office/drawing/2014/main" id="{767C0360-8915-144F-A14E-02311F6D324C}"/>
              </a:ext>
            </a:extLst>
          </p:cNvPr>
          <p:cNvCxnSpPr>
            <a:cxnSpLocks/>
            <a:stCxn id="33" idx="3"/>
          </p:cNvCxnSpPr>
          <p:nvPr/>
        </p:nvCxnSpPr>
        <p:spPr>
          <a:xfrm flipV="1">
            <a:off x="11815322" y="2248265"/>
            <a:ext cx="15161" cy="342233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直线连接符 34">
            <a:extLst>
              <a:ext uri="{FF2B5EF4-FFF2-40B4-BE49-F238E27FC236}">
                <a16:creationId xmlns:a16="http://schemas.microsoft.com/office/drawing/2014/main" id="{BE4B0DBE-F9C5-6E4D-9865-017D76DC04F8}"/>
              </a:ext>
            </a:extLst>
          </p:cNvPr>
          <p:cNvCxnSpPr>
            <a:cxnSpLocks/>
          </p:cNvCxnSpPr>
          <p:nvPr/>
        </p:nvCxnSpPr>
        <p:spPr>
          <a:xfrm flipV="1">
            <a:off x="10363188" y="2269531"/>
            <a:ext cx="0" cy="365176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B9E5C07D-4594-904E-9023-14C0D464A225}"/>
              </a:ext>
            </a:extLst>
          </p:cNvPr>
          <p:cNvSpPr/>
          <p:nvPr/>
        </p:nvSpPr>
        <p:spPr>
          <a:xfrm>
            <a:off x="10364265" y="4918515"/>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37" name="矩形 36">
            <a:extLst>
              <a:ext uri="{FF2B5EF4-FFF2-40B4-BE49-F238E27FC236}">
                <a16:creationId xmlns:a16="http://schemas.microsoft.com/office/drawing/2014/main" id="{7937AE11-EA6A-994B-9137-938F77CEDCE8}"/>
              </a:ext>
            </a:extLst>
          </p:cNvPr>
          <p:cNvSpPr/>
          <p:nvPr/>
        </p:nvSpPr>
        <p:spPr>
          <a:xfrm>
            <a:off x="8578366" y="4918515"/>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5</a:t>
            </a:r>
            <a:endParaRPr kumimoji="1" lang="zh-CN" altLang="en-US" sz="2400" dirty="0"/>
          </a:p>
        </p:txBody>
      </p:sp>
      <p:sp>
        <p:nvSpPr>
          <p:cNvPr id="39" name="文本框 38">
            <a:extLst>
              <a:ext uri="{FF2B5EF4-FFF2-40B4-BE49-F238E27FC236}">
                <a16:creationId xmlns:a16="http://schemas.microsoft.com/office/drawing/2014/main" id="{E6702E06-797D-2D4D-8EDF-16A07F1508F0}"/>
              </a:ext>
            </a:extLst>
          </p:cNvPr>
          <p:cNvSpPr txBox="1"/>
          <p:nvPr/>
        </p:nvSpPr>
        <p:spPr>
          <a:xfrm>
            <a:off x="7475387" y="6020838"/>
            <a:ext cx="2662261" cy="646331"/>
          </a:xfrm>
          <a:prstGeom prst="rect">
            <a:avLst/>
          </a:prstGeom>
          <a:solidFill>
            <a:schemeClr val="accent2"/>
          </a:solidFill>
        </p:spPr>
        <p:txBody>
          <a:bodyPr wrap="square" rtlCol="0">
            <a:spAutoFit/>
          </a:bodyPr>
          <a:lstStyle/>
          <a:p>
            <a:r>
              <a:rPr kumimoji="1" lang="zh-CN" altLang="en-US" dirty="0">
                <a:solidFill>
                  <a:schemeClr val="bg1"/>
                </a:solidFill>
              </a:rPr>
              <a:t>）要大于 </a:t>
            </a:r>
            <a:r>
              <a:rPr kumimoji="1" lang="en-US" altLang="zh-CN" dirty="0">
                <a:solidFill>
                  <a:schemeClr val="bg1"/>
                </a:solidFill>
              </a:rPr>
              <a:t>-</a:t>
            </a:r>
            <a:r>
              <a:rPr kumimoji="1" lang="zh-CN" altLang="en-US" dirty="0">
                <a:solidFill>
                  <a:schemeClr val="bg1"/>
                </a:solidFill>
              </a:rPr>
              <a:t> ，所以计算 </a:t>
            </a:r>
            <a:r>
              <a:rPr kumimoji="1" lang="en-US" altLang="zh-CN" dirty="0">
                <a:solidFill>
                  <a:schemeClr val="bg1"/>
                </a:solidFill>
              </a:rPr>
              <a:t>7-2</a:t>
            </a:r>
            <a:r>
              <a:rPr kumimoji="1" lang="zh-CN" altLang="en-US" dirty="0">
                <a:solidFill>
                  <a:schemeClr val="bg1"/>
                </a:solidFill>
              </a:rPr>
              <a:t> 然后结果压入</a:t>
            </a:r>
          </a:p>
        </p:txBody>
      </p:sp>
      <p:sp>
        <p:nvSpPr>
          <p:cNvPr id="40" name="矩形 39">
            <a:extLst>
              <a:ext uri="{FF2B5EF4-FFF2-40B4-BE49-F238E27FC236}">
                <a16:creationId xmlns:a16="http://schemas.microsoft.com/office/drawing/2014/main" id="{4D3A8267-40BB-3342-A8E9-62223B6DBBE4}"/>
              </a:ext>
            </a:extLst>
          </p:cNvPr>
          <p:cNvSpPr/>
          <p:nvPr/>
        </p:nvSpPr>
        <p:spPr>
          <a:xfrm>
            <a:off x="2142906" y="4418679"/>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41" name="矩形 40">
            <a:extLst>
              <a:ext uri="{FF2B5EF4-FFF2-40B4-BE49-F238E27FC236}">
                <a16:creationId xmlns:a16="http://schemas.microsoft.com/office/drawing/2014/main" id="{E1B06CAD-5EE5-A142-A6FE-45E0F05EC5DD}"/>
              </a:ext>
            </a:extLst>
          </p:cNvPr>
          <p:cNvSpPr/>
          <p:nvPr/>
        </p:nvSpPr>
        <p:spPr>
          <a:xfrm>
            <a:off x="391839" y="4918515"/>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7</a:t>
            </a:r>
            <a:endParaRPr kumimoji="1" lang="zh-CN" altLang="en-US" sz="2400" dirty="0"/>
          </a:p>
        </p:txBody>
      </p:sp>
      <p:sp>
        <p:nvSpPr>
          <p:cNvPr id="42" name="矩形 41">
            <a:extLst>
              <a:ext uri="{FF2B5EF4-FFF2-40B4-BE49-F238E27FC236}">
                <a16:creationId xmlns:a16="http://schemas.microsoft.com/office/drawing/2014/main" id="{B45FAFD0-4F08-164D-A794-A02586A92341}"/>
              </a:ext>
            </a:extLst>
          </p:cNvPr>
          <p:cNvSpPr/>
          <p:nvPr/>
        </p:nvSpPr>
        <p:spPr>
          <a:xfrm>
            <a:off x="4775997" y="4918515"/>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7</a:t>
            </a:r>
            <a:endParaRPr kumimoji="1" lang="zh-CN" altLang="en-US" sz="2400" dirty="0"/>
          </a:p>
        </p:txBody>
      </p:sp>
      <p:sp>
        <p:nvSpPr>
          <p:cNvPr id="43" name="矩形 42">
            <a:extLst>
              <a:ext uri="{FF2B5EF4-FFF2-40B4-BE49-F238E27FC236}">
                <a16:creationId xmlns:a16="http://schemas.microsoft.com/office/drawing/2014/main" id="{A42890C1-744C-EB4C-BD9B-3D49BC66498B}"/>
              </a:ext>
            </a:extLst>
          </p:cNvPr>
          <p:cNvSpPr/>
          <p:nvPr/>
        </p:nvSpPr>
        <p:spPr>
          <a:xfrm>
            <a:off x="4759724" y="4417127"/>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2</a:t>
            </a:r>
            <a:endParaRPr kumimoji="1" lang="zh-CN" altLang="en-US" sz="2400" dirty="0"/>
          </a:p>
        </p:txBody>
      </p:sp>
      <p:sp>
        <p:nvSpPr>
          <p:cNvPr id="44" name="矩形 43">
            <a:extLst>
              <a:ext uri="{FF2B5EF4-FFF2-40B4-BE49-F238E27FC236}">
                <a16:creationId xmlns:a16="http://schemas.microsoft.com/office/drawing/2014/main" id="{20A3F38F-608C-CD40-9187-B9B71E0223BF}"/>
              </a:ext>
            </a:extLst>
          </p:cNvPr>
          <p:cNvSpPr/>
          <p:nvPr/>
        </p:nvSpPr>
        <p:spPr>
          <a:xfrm>
            <a:off x="6513059" y="4918515"/>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45" name="矩形 44">
            <a:extLst>
              <a:ext uri="{FF2B5EF4-FFF2-40B4-BE49-F238E27FC236}">
                <a16:creationId xmlns:a16="http://schemas.microsoft.com/office/drawing/2014/main" id="{7B3A03A2-C66D-DF41-85AA-299F8274319D}"/>
              </a:ext>
            </a:extLst>
          </p:cNvPr>
          <p:cNvSpPr/>
          <p:nvPr/>
        </p:nvSpPr>
        <p:spPr>
          <a:xfrm>
            <a:off x="6513059" y="4417127"/>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46" name="矩形 45">
            <a:extLst>
              <a:ext uri="{FF2B5EF4-FFF2-40B4-BE49-F238E27FC236}">
                <a16:creationId xmlns:a16="http://schemas.microsoft.com/office/drawing/2014/main" id="{1F4B469C-7D95-3C4C-B706-9371690E4A75}"/>
              </a:ext>
            </a:extLst>
          </p:cNvPr>
          <p:cNvSpPr/>
          <p:nvPr/>
        </p:nvSpPr>
        <p:spPr>
          <a:xfrm>
            <a:off x="10380703" y="4395404"/>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a:t>
            </a:r>
          </a:p>
        </p:txBody>
      </p:sp>
    </p:spTree>
    <p:extLst>
      <p:ext uri="{BB962C8B-B14F-4D97-AF65-F5344CB8AC3E}">
        <p14:creationId xmlns:p14="http://schemas.microsoft.com/office/powerpoint/2010/main" val="1384889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18220"/>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书上四则运算的例子</a:t>
            </a:r>
          </a:p>
        </p:txBody>
      </p:sp>
      <p:sp>
        <p:nvSpPr>
          <p:cNvPr id="6" name="矩形 5">
            <a:extLst>
              <a:ext uri="{FF2B5EF4-FFF2-40B4-BE49-F238E27FC236}">
                <a16:creationId xmlns:a16="http://schemas.microsoft.com/office/drawing/2014/main" id="{26DD1167-1602-1C44-AA57-90D2E06BE315}"/>
              </a:ext>
            </a:extLst>
          </p:cNvPr>
          <p:cNvSpPr/>
          <p:nvPr/>
        </p:nvSpPr>
        <p:spPr>
          <a:xfrm>
            <a:off x="376678" y="542574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7" name="直线连接符 6">
            <a:extLst>
              <a:ext uri="{FF2B5EF4-FFF2-40B4-BE49-F238E27FC236}">
                <a16:creationId xmlns:a16="http://schemas.microsoft.com/office/drawing/2014/main" id="{8B47B481-46D0-0740-BBD9-C62E6DFC1EEA}"/>
              </a:ext>
            </a:extLst>
          </p:cNvPr>
          <p:cNvCxnSpPr>
            <a:cxnSpLocks/>
            <a:stCxn id="6" idx="3"/>
          </p:cNvCxnSpPr>
          <p:nvPr/>
        </p:nvCxnSpPr>
        <p:spPr>
          <a:xfrm flipV="1">
            <a:off x="1828812" y="225410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8" name="直线连接符 7">
            <a:extLst>
              <a:ext uri="{FF2B5EF4-FFF2-40B4-BE49-F238E27FC236}">
                <a16:creationId xmlns:a16="http://schemas.microsoft.com/office/drawing/2014/main" id="{5D753465-2A38-D042-80E3-F261A00A1299}"/>
              </a:ext>
            </a:extLst>
          </p:cNvPr>
          <p:cNvCxnSpPr>
            <a:cxnSpLocks/>
          </p:cNvCxnSpPr>
          <p:nvPr/>
        </p:nvCxnSpPr>
        <p:spPr>
          <a:xfrm flipV="1">
            <a:off x="376678" y="227537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D4914608-A58B-AF4F-92C2-61A4A02BD9AC}"/>
              </a:ext>
            </a:extLst>
          </p:cNvPr>
          <p:cNvSpPr/>
          <p:nvPr/>
        </p:nvSpPr>
        <p:spPr>
          <a:xfrm>
            <a:off x="2145227" y="5425742"/>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a:t>
            </a:r>
          </a:p>
        </p:txBody>
      </p:sp>
      <p:cxnSp>
        <p:nvCxnSpPr>
          <p:cNvPr id="10" name="直线连接符 9">
            <a:extLst>
              <a:ext uri="{FF2B5EF4-FFF2-40B4-BE49-F238E27FC236}">
                <a16:creationId xmlns:a16="http://schemas.microsoft.com/office/drawing/2014/main" id="{FC62C985-1497-A94C-BF5A-4B58A608BCCB}"/>
              </a:ext>
            </a:extLst>
          </p:cNvPr>
          <p:cNvCxnSpPr>
            <a:cxnSpLocks/>
            <a:stCxn id="9" idx="3"/>
          </p:cNvCxnSpPr>
          <p:nvPr/>
        </p:nvCxnSpPr>
        <p:spPr>
          <a:xfrm flipV="1">
            <a:off x="3597361" y="2254104"/>
            <a:ext cx="15161" cy="342233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线连接符 10">
            <a:extLst>
              <a:ext uri="{FF2B5EF4-FFF2-40B4-BE49-F238E27FC236}">
                <a16:creationId xmlns:a16="http://schemas.microsoft.com/office/drawing/2014/main" id="{B29C42E6-7CF5-0D49-8026-76CD660956B6}"/>
              </a:ext>
            </a:extLst>
          </p:cNvPr>
          <p:cNvCxnSpPr>
            <a:cxnSpLocks/>
          </p:cNvCxnSpPr>
          <p:nvPr/>
        </p:nvCxnSpPr>
        <p:spPr>
          <a:xfrm flipV="1">
            <a:off x="2145227" y="2275370"/>
            <a:ext cx="0" cy="365176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47C27720-6AF8-1C4B-98E8-0B46B2D81BF8}"/>
              </a:ext>
            </a:extLst>
          </p:cNvPr>
          <p:cNvSpPr/>
          <p:nvPr/>
        </p:nvSpPr>
        <p:spPr>
          <a:xfrm>
            <a:off x="4760836" y="5419903"/>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15</a:t>
            </a:r>
            <a:endParaRPr kumimoji="1" lang="zh-CN" altLang="en-US" sz="2400" dirty="0"/>
          </a:p>
        </p:txBody>
      </p:sp>
      <p:cxnSp>
        <p:nvCxnSpPr>
          <p:cNvPr id="24" name="直线连接符 23">
            <a:extLst>
              <a:ext uri="{FF2B5EF4-FFF2-40B4-BE49-F238E27FC236}">
                <a16:creationId xmlns:a16="http://schemas.microsoft.com/office/drawing/2014/main" id="{7F3B9BFA-B70E-7F49-BA21-100C35468483}"/>
              </a:ext>
            </a:extLst>
          </p:cNvPr>
          <p:cNvCxnSpPr>
            <a:cxnSpLocks/>
            <a:stCxn id="23" idx="3"/>
          </p:cNvCxnSpPr>
          <p:nvPr/>
        </p:nvCxnSpPr>
        <p:spPr>
          <a:xfrm flipV="1">
            <a:off x="6212970" y="2248265"/>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5" name="直线连接符 24">
            <a:extLst>
              <a:ext uri="{FF2B5EF4-FFF2-40B4-BE49-F238E27FC236}">
                <a16:creationId xmlns:a16="http://schemas.microsoft.com/office/drawing/2014/main" id="{CDDCC2DD-A9CD-444E-B688-E93FBEADA914}"/>
              </a:ext>
            </a:extLst>
          </p:cNvPr>
          <p:cNvCxnSpPr>
            <a:cxnSpLocks/>
          </p:cNvCxnSpPr>
          <p:nvPr/>
        </p:nvCxnSpPr>
        <p:spPr>
          <a:xfrm flipV="1">
            <a:off x="4760836" y="2269531"/>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7" name="直线连接符 26">
            <a:extLst>
              <a:ext uri="{FF2B5EF4-FFF2-40B4-BE49-F238E27FC236}">
                <a16:creationId xmlns:a16="http://schemas.microsoft.com/office/drawing/2014/main" id="{DC833680-0904-A344-8E39-45E9510FA82C}"/>
              </a:ext>
            </a:extLst>
          </p:cNvPr>
          <p:cNvCxnSpPr>
            <a:cxnSpLocks/>
          </p:cNvCxnSpPr>
          <p:nvPr/>
        </p:nvCxnSpPr>
        <p:spPr>
          <a:xfrm flipV="1">
            <a:off x="7996680" y="2248265"/>
            <a:ext cx="0" cy="3673026"/>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B013D9C7-2543-ED49-A9FA-079D499E1E12}"/>
              </a:ext>
            </a:extLst>
          </p:cNvPr>
          <p:cNvCxnSpPr>
            <a:cxnSpLocks/>
          </p:cNvCxnSpPr>
          <p:nvPr/>
        </p:nvCxnSpPr>
        <p:spPr>
          <a:xfrm flipV="1">
            <a:off x="6529385" y="2269531"/>
            <a:ext cx="0" cy="365176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E1B06CAD-5EE5-A142-A6FE-45E0F05EC5DD}"/>
              </a:ext>
            </a:extLst>
          </p:cNvPr>
          <p:cNvSpPr/>
          <p:nvPr/>
        </p:nvSpPr>
        <p:spPr>
          <a:xfrm>
            <a:off x="370574" y="4918515"/>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5</a:t>
            </a:r>
            <a:endParaRPr kumimoji="1" lang="zh-CN" altLang="en-US" sz="2400" dirty="0"/>
          </a:p>
        </p:txBody>
      </p:sp>
      <p:cxnSp>
        <p:nvCxnSpPr>
          <p:cNvPr id="5" name="直线连接符 4">
            <a:extLst>
              <a:ext uri="{FF2B5EF4-FFF2-40B4-BE49-F238E27FC236}">
                <a16:creationId xmlns:a16="http://schemas.microsoft.com/office/drawing/2014/main" id="{F9ACC7BB-3F21-CB43-BA2F-167F10169BFE}"/>
              </a:ext>
            </a:extLst>
          </p:cNvPr>
          <p:cNvCxnSpPr/>
          <p:nvPr/>
        </p:nvCxnSpPr>
        <p:spPr>
          <a:xfrm>
            <a:off x="6529385" y="5921291"/>
            <a:ext cx="146729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217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2AA8BCC-7B15-4842-80C2-48C079429338}"/>
              </a:ext>
            </a:extLst>
          </p:cNvPr>
          <p:cNvSpPr txBox="1"/>
          <p:nvPr/>
        </p:nvSpPr>
        <p:spPr>
          <a:xfrm>
            <a:off x="2228088" y="2921168"/>
            <a:ext cx="7735824" cy="1015663"/>
          </a:xfrm>
          <a:prstGeom prst="rect">
            <a:avLst/>
          </a:prstGeom>
          <a:noFill/>
        </p:spPr>
        <p:txBody>
          <a:bodyPr wrap="square" rtlCol="0">
            <a:spAutoFit/>
          </a:bodyPr>
          <a:lstStyle/>
          <a:p>
            <a:pPr algn="ctr"/>
            <a:r>
              <a:rPr kumimoji="1" lang="zh-CN" altLang="en-US" sz="6000" dirty="0">
                <a:latin typeface="Microsoft YaHei" panose="020B0503020204020204" pitchFamily="34" charset="-122"/>
                <a:ea typeface="Microsoft YaHei" panose="020B0503020204020204" pitchFamily="34" charset="-122"/>
              </a:rPr>
              <a:t>这堂课我们学了撒？</a:t>
            </a:r>
          </a:p>
        </p:txBody>
      </p:sp>
    </p:spTree>
    <p:extLst>
      <p:ext uri="{BB962C8B-B14F-4D97-AF65-F5344CB8AC3E}">
        <p14:creationId xmlns:p14="http://schemas.microsoft.com/office/powerpoint/2010/main" val="975038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2917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51877"/>
            <a:ext cx="8083296" cy="830997"/>
          </a:xfrm>
          <a:prstGeom prst="rect">
            <a:avLst/>
          </a:prstGeom>
          <a:noFill/>
        </p:spPr>
        <p:txBody>
          <a:bodyPr wrap="square" rtlCol="0">
            <a:spAutoFit/>
          </a:bodyPr>
          <a:lstStyle/>
          <a:p>
            <a:pPr algn="ctr"/>
            <a:r>
              <a:rPr kumimoji="1" lang="en-US" altLang="zh-CN" sz="4800" dirty="0">
                <a:latin typeface="Microsoft YaHei" panose="020B0503020204020204" pitchFamily="34" charset="-122"/>
                <a:ea typeface="Microsoft YaHei" panose="020B0503020204020204" pitchFamily="34" charset="-122"/>
              </a:rPr>
              <a:t>1.</a:t>
            </a:r>
            <a:r>
              <a:rPr kumimoji="1" lang="zh-CN" altLang="en-US" sz="4800" dirty="0">
                <a:latin typeface="Microsoft YaHei" panose="020B0503020204020204" pitchFamily="34" charset="-122"/>
                <a:ea typeface="Microsoft YaHei" panose="020B0503020204020204" pitchFamily="34" charset="-122"/>
              </a:rPr>
              <a:t>什么栈</a:t>
            </a:r>
          </a:p>
        </p:txBody>
      </p:sp>
      <p:sp>
        <p:nvSpPr>
          <p:cNvPr id="6" name="文本框 5">
            <a:extLst>
              <a:ext uri="{FF2B5EF4-FFF2-40B4-BE49-F238E27FC236}">
                <a16:creationId xmlns:a16="http://schemas.microsoft.com/office/drawing/2014/main" id="{9EFC4C1D-ECA4-5B4B-A241-92DFA4F89344}"/>
              </a:ext>
            </a:extLst>
          </p:cNvPr>
          <p:cNvSpPr txBox="1"/>
          <p:nvPr/>
        </p:nvSpPr>
        <p:spPr>
          <a:xfrm>
            <a:off x="540000" y="1800000"/>
            <a:ext cx="1070042" cy="542675"/>
          </a:xfrm>
          <a:prstGeom prst="rect">
            <a:avLst/>
          </a:prstGeom>
          <a:solidFill>
            <a:schemeClr val="accent2"/>
          </a:solidFill>
        </p:spPr>
        <p:txBody>
          <a:bodyPr wrap="square" rtlCol="0">
            <a:spAutoFit/>
          </a:bodyPr>
          <a:lstStyle/>
          <a:p>
            <a:r>
              <a:rPr kumimoji="1" lang="zh-CN" altLang="en-US" sz="2800" dirty="0">
                <a:solidFill>
                  <a:schemeClr val="bg1"/>
                </a:solidFill>
                <a:latin typeface="Microsoft YaHei" panose="020B0503020204020204" pitchFamily="34" charset="-122"/>
                <a:ea typeface="Microsoft YaHei" panose="020B0503020204020204" pitchFamily="34" charset="-122"/>
              </a:rPr>
              <a:t>定义</a:t>
            </a:r>
          </a:p>
        </p:txBody>
      </p:sp>
      <p:sp>
        <p:nvSpPr>
          <p:cNvPr id="4" name="文本框 3">
            <a:extLst>
              <a:ext uri="{FF2B5EF4-FFF2-40B4-BE49-F238E27FC236}">
                <a16:creationId xmlns:a16="http://schemas.microsoft.com/office/drawing/2014/main" id="{CB2CCE66-07EF-CA4D-9BF5-4A0F0D4EB568}"/>
              </a:ext>
            </a:extLst>
          </p:cNvPr>
          <p:cNvSpPr txBox="1"/>
          <p:nvPr/>
        </p:nvSpPr>
        <p:spPr>
          <a:xfrm>
            <a:off x="2054352" y="2342675"/>
            <a:ext cx="7132178" cy="2246769"/>
          </a:xfrm>
          <a:prstGeom prst="rect">
            <a:avLst/>
          </a:prstGeom>
          <a:noFill/>
        </p:spPr>
        <p:txBody>
          <a:bodyPr wrap="square" rtlCol="0">
            <a:spAutoFit/>
          </a:bodyPr>
          <a:lstStyle/>
          <a:p>
            <a:r>
              <a:rPr kumimoji="1" lang="zh-CN" altLang="en-US" sz="2800" dirty="0"/>
              <a:t>限定仅在表尾进行删除和插入操作的</a:t>
            </a:r>
            <a:r>
              <a:rPr kumimoji="1" lang="zh-CN" altLang="en-US" sz="2800" dirty="0">
                <a:solidFill>
                  <a:srgbClr val="FF0000"/>
                </a:solidFill>
              </a:rPr>
              <a:t>线性表</a:t>
            </a:r>
            <a:endParaRPr kumimoji="1" lang="en-US" altLang="zh-CN" sz="2800" dirty="0">
              <a:solidFill>
                <a:srgbClr val="FF0000"/>
              </a:solidFill>
            </a:endParaRPr>
          </a:p>
          <a:p>
            <a:r>
              <a:rPr kumimoji="1" lang="zh-CN" altLang="en-US" sz="2800" dirty="0"/>
              <a:t>允许删除和插入的一端叫做栈顶</a:t>
            </a:r>
            <a:r>
              <a:rPr kumimoji="1" lang="en-US" altLang="zh-CN" sz="2800" dirty="0"/>
              <a:t>top,</a:t>
            </a:r>
            <a:r>
              <a:rPr kumimoji="1" lang="zh-CN" altLang="en-US" sz="2800" dirty="0"/>
              <a:t>另一端叫栈尾</a:t>
            </a:r>
            <a:r>
              <a:rPr kumimoji="1" lang="en-US" altLang="zh-CN" sz="2800" dirty="0"/>
              <a:t>bottom</a:t>
            </a:r>
          </a:p>
          <a:p>
            <a:r>
              <a:rPr kumimoji="1" lang="zh-CN" altLang="en-US" sz="2800" dirty="0"/>
              <a:t>后进先出 </a:t>
            </a:r>
            <a:r>
              <a:rPr kumimoji="1" lang="en-US" altLang="zh-CN" sz="2800" dirty="0"/>
              <a:t>LIFO(last</a:t>
            </a:r>
            <a:r>
              <a:rPr kumimoji="1" lang="zh-CN" altLang="en-US" sz="2800" dirty="0"/>
              <a:t> </a:t>
            </a:r>
            <a:r>
              <a:rPr kumimoji="1" lang="en-US" altLang="zh-CN" sz="2800" dirty="0"/>
              <a:t>in</a:t>
            </a:r>
            <a:r>
              <a:rPr kumimoji="1" lang="zh-CN" altLang="en-US" sz="2800" dirty="0"/>
              <a:t> </a:t>
            </a:r>
            <a:r>
              <a:rPr kumimoji="1" lang="en-US" altLang="zh-CN" sz="2800" dirty="0"/>
              <a:t>first</a:t>
            </a:r>
            <a:r>
              <a:rPr kumimoji="1" lang="zh-CN" altLang="en-US" sz="2800" dirty="0"/>
              <a:t> </a:t>
            </a:r>
            <a:r>
              <a:rPr kumimoji="1" lang="en-US" altLang="zh-CN" sz="2800" dirty="0"/>
              <a:t>Out)</a:t>
            </a:r>
            <a:endParaRPr kumimoji="1" lang="zh-CN" altLang="en-US" sz="2800" dirty="0"/>
          </a:p>
          <a:p>
            <a:endParaRPr kumimoji="1" lang="zh-CN" altLang="en-US" sz="2800" dirty="0"/>
          </a:p>
        </p:txBody>
      </p:sp>
      <p:sp>
        <p:nvSpPr>
          <p:cNvPr id="8" name="文本框 7">
            <a:extLst>
              <a:ext uri="{FF2B5EF4-FFF2-40B4-BE49-F238E27FC236}">
                <a16:creationId xmlns:a16="http://schemas.microsoft.com/office/drawing/2014/main" id="{819402AD-2EC3-9842-96C2-755F01976210}"/>
              </a:ext>
            </a:extLst>
          </p:cNvPr>
          <p:cNvSpPr txBox="1"/>
          <p:nvPr/>
        </p:nvSpPr>
        <p:spPr>
          <a:xfrm>
            <a:off x="1610042" y="5352280"/>
            <a:ext cx="9960439" cy="523220"/>
          </a:xfrm>
          <a:prstGeom prst="rect">
            <a:avLst/>
          </a:prstGeom>
          <a:solidFill>
            <a:schemeClr val="accent2"/>
          </a:solidFill>
        </p:spPr>
        <p:txBody>
          <a:bodyPr wrap="square" rtlCol="0">
            <a:spAutoFit/>
          </a:bodyPr>
          <a:lstStyle/>
          <a:p>
            <a:r>
              <a:rPr kumimoji="1" lang="zh-CN" altLang="en-US" sz="2800" dirty="0">
                <a:solidFill>
                  <a:schemeClr val="bg1"/>
                </a:solidFill>
              </a:rPr>
              <a:t>注意：因为栈是特殊的线性表，所以它具有线性表的所有属性</a:t>
            </a:r>
          </a:p>
        </p:txBody>
      </p:sp>
    </p:spTree>
    <p:extLst>
      <p:ext uri="{BB962C8B-B14F-4D97-AF65-F5344CB8AC3E}">
        <p14:creationId xmlns:p14="http://schemas.microsoft.com/office/powerpoint/2010/main" val="935474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51877"/>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栈的</a:t>
            </a:r>
            <a:r>
              <a:rPr kumimoji="1" lang="en-US" altLang="zh-CN" sz="4800" dirty="0">
                <a:latin typeface="Microsoft YaHei" panose="020B0503020204020204" pitchFamily="34" charset="-122"/>
                <a:ea typeface="Microsoft YaHei" panose="020B0503020204020204" pitchFamily="34" charset="-122"/>
              </a:rPr>
              <a:t>LIFO</a:t>
            </a:r>
            <a:endParaRPr kumimoji="1" lang="zh-CN" altLang="en-US" sz="4800" dirty="0">
              <a:latin typeface="Microsoft YaHei" panose="020B0503020204020204" pitchFamily="34" charset="-122"/>
              <a:ea typeface="Microsoft YaHei" panose="020B0503020204020204" pitchFamily="34" charset="-122"/>
            </a:endParaRPr>
          </a:p>
        </p:txBody>
      </p:sp>
      <p:sp>
        <p:nvSpPr>
          <p:cNvPr id="2" name="矩形 1">
            <a:extLst>
              <a:ext uri="{FF2B5EF4-FFF2-40B4-BE49-F238E27FC236}">
                <a16:creationId xmlns:a16="http://schemas.microsoft.com/office/drawing/2014/main" id="{4F8AB39C-77A7-734F-BB4C-D3D2065F2E33}"/>
              </a:ext>
            </a:extLst>
          </p:cNvPr>
          <p:cNvSpPr/>
          <p:nvPr/>
        </p:nvSpPr>
        <p:spPr>
          <a:xfrm>
            <a:off x="1403498" y="5486400"/>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1</a:t>
            </a:r>
            <a:endParaRPr kumimoji="1" lang="zh-CN" altLang="en-US" sz="2400" dirty="0"/>
          </a:p>
        </p:txBody>
      </p:sp>
      <p:sp>
        <p:nvSpPr>
          <p:cNvPr id="7" name="矩形 6">
            <a:extLst>
              <a:ext uri="{FF2B5EF4-FFF2-40B4-BE49-F238E27FC236}">
                <a16:creationId xmlns:a16="http://schemas.microsoft.com/office/drawing/2014/main" id="{DE3E18F4-8A92-0F43-A984-6758F5BB20C7}"/>
              </a:ext>
            </a:extLst>
          </p:cNvPr>
          <p:cNvSpPr/>
          <p:nvPr/>
        </p:nvSpPr>
        <p:spPr>
          <a:xfrm>
            <a:off x="1403498" y="4876799"/>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2</a:t>
            </a:r>
            <a:endParaRPr kumimoji="1" lang="zh-CN" altLang="en-US" sz="2400" dirty="0"/>
          </a:p>
        </p:txBody>
      </p:sp>
      <p:sp>
        <p:nvSpPr>
          <p:cNvPr id="9" name="矩形 8">
            <a:extLst>
              <a:ext uri="{FF2B5EF4-FFF2-40B4-BE49-F238E27FC236}">
                <a16:creationId xmlns:a16="http://schemas.microsoft.com/office/drawing/2014/main" id="{78EB4991-5C6E-CA41-B9EA-1BCE8C5651F0}"/>
              </a:ext>
            </a:extLst>
          </p:cNvPr>
          <p:cNvSpPr/>
          <p:nvPr/>
        </p:nvSpPr>
        <p:spPr>
          <a:xfrm>
            <a:off x="1403498" y="3047996"/>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5</a:t>
            </a:r>
            <a:endParaRPr kumimoji="1" lang="zh-CN" altLang="en-US" sz="2400" dirty="0"/>
          </a:p>
        </p:txBody>
      </p:sp>
      <p:sp>
        <p:nvSpPr>
          <p:cNvPr id="10" name="矩形 9">
            <a:extLst>
              <a:ext uri="{FF2B5EF4-FFF2-40B4-BE49-F238E27FC236}">
                <a16:creationId xmlns:a16="http://schemas.microsoft.com/office/drawing/2014/main" id="{4DCFE7B7-1F22-7349-876A-2B1650269A63}"/>
              </a:ext>
            </a:extLst>
          </p:cNvPr>
          <p:cNvSpPr/>
          <p:nvPr/>
        </p:nvSpPr>
        <p:spPr>
          <a:xfrm>
            <a:off x="1403498" y="3657597"/>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4</a:t>
            </a:r>
            <a:endParaRPr kumimoji="1" lang="zh-CN" altLang="en-US" sz="2400" dirty="0"/>
          </a:p>
        </p:txBody>
      </p:sp>
      <p:sp>
        <p:nvSpPr>
          <p:cNvPr id="11" name="矩形 10">
            <a:extLst>
              <a:ext uri="{FF2B5EF4-FFF2-40B4-BE49-F238E27FC236}">
                <a16:creationId xmlns:a16="http://schemas.microsoft.com/office/drawing/2014/main" id="{1EC58C14-574B-0A49-A3D1-B52A0697CE1A}"/>
              </a:ext>
            </a:extLst>
          </p:cNvPr>
          <p:cNvSpPr/>
          <p:nvPr/>
        </p:nvSpPr>
        <p:spPr>
          <a:xfrm>
            <a:off x="1403498" y="4267198"/>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sp>
        <p:nvSpPr>
          <p:cNvPr id="12" name="矩形 11">
            <a:extLst>
              <a:ext uri="{FF2B5EF4-FFF2-40B4-BE49-F238E27FC236}">
                <a16:creationId xmlns:a16="http://schemas.microsoft.com/office/drawing/2014/main" id="{3ED53FAA-E149-C044-8033-A576EA5915FC}"/>
              </a:ext>
            </a:extLst>
          </p:cNvPr>
          <p:cNvSpPr/>
          <p:nvPr/>
        </p:nvSpPr>
        <p:spPr>
          <a:xfrm>
            <a:off x="8573386" y="5450957"/>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1</a:t>
            </a:r>
            <a:endParaRPr kumimoji="1" lang="zh-CN" altLang="en-US" sz="2400" dirty="0"/>
          </a:p>
        </p:txBody>
      </p:sp>
      <p:sp>
        <p:nvSpPr>
          <p:cNvPr id="13" name="矩形 12">
            <a:extLst>
              <a:ext uri="{FF2B5EF4-FFF2-40B4-BE49-F238E27FC236}">
                <a16:creationId xmlns:a16="http://schemas.microsoft.com/office/drawing/2014/main" id="{260EF86D-1EC1-C144-ACE3-E16CDE0F6D90}"/>
              </a:ext>
            </a:extLst>
          </p:cNvPr>
          <p:cNvSpPr/>
          <p:nvPr/>
        </p:nvSpPr>
        <p:spPr>
          <a:xfrm>
            <a:off x="8573386" y="4841356"/>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2</a:t>
            </a:r>
            <a:endParaRPr kumimoji="1" lang="zh-CN" altLang="en-US" sz="2400" dirty="0"/>
          </a:p>
        </p:txBody>
      </p:sp>
      <p:sp>
        <p:nvSpPr>
          <p:cNvPr id="14" name="矩形 13">
            <a:extLst>
              <a:ext uri="{FF2B5EF4-FFF2-40B4-BE49-F238E27FC236}">
                <a16:creationId xmlns:a16="http://schemas.microsoft.com/office/drawing/2014/main" id="{C2D65777-F1ED-664C-8917-4AF8491363F8}"/>
              </a:ext>
            </a:extLst>
          </p:cNvPr>
          <p:cNvSpPr/>
          <p:nvPr/>
        </p:nvSpPr>
        <p:spPr>
          <a:xfrm>
            <a:off x="8573386" y="3012553"/>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5</a:t>
            </a:r>
            <a:endParaRPr kumimoji="1" lang="zh-CN" altLang="en-US" sz="2400" dirty="0"/>
          </a:p>
        </p:txBody>
      </p:sp>
      <p:sp>
        <p:nvSpPr>
          <p:cNvPr id="15" name="矩形 14">
            <a:extLst>
              <a:ext uri="{FF2B5EF4-FFF2-40B4-BE49-F238E27FC236}">
                <a16:creationId xmlns:a16="http://schemas.microsoft.com/office/drawing/2014/main" id="{DF4418A4-F64A-FA48-A541-FDE2BEA44BF8}"/>
              </a:ext>
            </a:extLst>
          </p:cNvPr>
          <p:cNvSpPr/>
          <p:nvPr/>
        </p:nvSpPr>
        <p:spPr>
          <a:xfrm>
            <a:off x="8573386" y="3622154"/>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4</a:t>
            </a:r>
            <a:endParaRPr kumimoji="1" lang="zh-CN" altLang="en-US" sz="2400" dirty="0"/>
          </a:p>
        </p:txBody>
      </p:sp>
      <p:sp>
        <p:nvSpPr>
          <p:cNvPr id="16" name="矩形 15">
            <a:extLst>
              <a:ext uri="{FF2B5EF4-FFF2-40B4-BE49-F238E27FC236}">
                <a16:creationId xmlns:a16="http://schemas.microsoft.com/office/drawing/2014/main" id="{BA9653B2-A3EC-6446-9E75-C93224A3ED0D}"/>
              </a:ext>
            </a:extLst>
          </p:cNvPr>
          <p:cNvSpPr/>
          <p:nvPr/>
        </p:nvSpPr>
        <p:spPr>
          <a:xfrm>
            <a:off x="8573386" y="4231755"/>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sp>
        <p:nvSpPr>
          <p:cNvPr id="5" name="文本框 4">
            <a:extLst>
              <a:ext uri="{FF2B5EF4-FFF2-40B4-BE49-F238E27FC236}">
                <a16:creationId xmlns:a16="http://schemas.microsoft.com/office/drawing/2014/main" id="{031B2082-C40D-CA43-BFE2-D2C05DD26642}"/>
              </a:ext>
            </a:extLst>
          </p:cNvPr>
          <p:cNvSpPr txBox="1"/>
          <p:nvPr/>
        </p:nvSpPr>
        <p:spPr>
          <a:xfrm>
            <a:off x="1403498" y="1750368"/>
            <a:ext cx="1054892" cy="461665"/>
          </a:xfrm>
          <a:prstGeom prst="rect">
            <a:avLst/>
          </a:prstGeom>
          <a:solidFill>
            <a:schemeClr val="accent2"/>
          </a:solidFill>
        </p:spPr>
        <p:txBody>
          <a:bodyPr wrap="square" rtlCol="0">
            <a:spAutoFit/>
          </a:bodyPr>
          <a:lstStyle/>
          <a:p>
            <a:r>
              <a:rPr kumimoji="1" lang="zh-CN" altLang="en-US" sz="2400" dirty="0">
                <a:solidFill>
                  <a:schemeClr val="bg1"/>
                </a:solidFill>
              </a:rPr>
              <a:t>入栈</a:t>
            </a:r>
          </a:p>
        </p:txBody>
      </p:sp>
      <p:sp>
        <p:nvSpPr>
          <p:cNvPr id="17" name="文本框 16">
            <a:extLst>
              <a:ext uri="{FF2B5EF4-FFF2-40B4-BE49-F238E27FC236}">
                <a16:creationId xmlns:a16="http://schemas.microsoft.com/office/drawing/2014/main" id="{A17DF13A-4B6A-9340-93AD-58ED76933E71}"/>
              </a:ext>
            </a:extLst>
          </p:cNvPr>
          <p:cNvSpPr txBox="1"/>
          <p:nvPr/>
        </p:nvSpPr>
        <p:spPr>
          <a:xfrm>
            <a:off x="8573386" y="1750368"/>
            <a:ext cx="1054892" cy="461665"/>
          </a:xfrm>
          <a:prstGeom prst="rect">
            <a:avLst/>
          </a:prstGeom>
          <a:solidFill>
            <a:schemeClr val="accent2"/>
          </a:solidFill>
        </p:spPr>
        <p:txBody>
          <a:bodyPr wrap="square" rtlCol="0">
            <a:spAutoFit/>
          </a:bodyPr>
          <a:lstStyle/>
          <a:p>
            <a:r>
              <a:rPr kumimoji="1" lang="zh-CN" altLang="en-US" sz="2400" dirty="0">
                <a:solidFill>
                  <a:schemeClr val="bg1"/>
                </a:solidFill>
              </a:rPr>
              <a:t>出栈</a:t>
            </a:r>
          </a:p>
        </p:txBody>
      </p:sp>
      <p:cxnSp>
        <p:nvCxnSpPr>
          <p:cNvPr id="19" name="直线连接符 18">
            <a:extLst>
              <a:ext uri="{FF2B5EF4-FFF2-40B4-BE49-F238E27FC236}">
                <a16:creationId xmlns:a16="http://schemas.microsoft.com/office/drawing/2014/main" id="{32F57543-1090-A54D-B297-4FF08F956ED1}"/>
              </a:ext>
            </a:extLst>
          </p:cNvPr>
          <p:cNvCxnSpPr/>
          <p:nvPr/>
        </p:nvCxnSpPr>
        <p:spPr>
          <a:xfrm flipV="1">
            <a:off x="637953" y="6046380"/>
            <a:ext cx="10717619" cy="35443"/>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4" name="直线连接符 23">
            <a:extLst>
              <a:ext uri="{FF2B5EF4-FFF2-40B4-BE49-F238E27FC236}">
                <a16:creationId xmlns:a16="http://schemas.microsoft.com/office/drawing/2014/main" id="{ED30D042-DBF3-8146-8B96-C7D2FA059ED7}"/>
              </a:ext>
            </a:extLst>
          </p:cNvPr>
          <p:cNvCxnSpPr>
            <a:cxnSpLocks/>
          </p:cNvCxnSpPr>
          <p:nvPr/>
        </p:nvCxnSpPr>
        <p:spPr>
          <a:xfrm flipV="1">
            <a:off x="3338623" y="2530549"/>
            <a:ext cx="0" cy="35158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0148D65A-3B48-D641-A809-122B8ECC2225}"/>
              </a:ext>
            </a:extLst>
          </p:cNvPr>
          <p:cNvCxnSpPr>
            <a:cxnSpLocks/>
          </p:cNvCxnSpPr>
          <p:nvPr/>
        </p:nvCxnSpPr>
        <p:spPr>
          <a:xfrm flipV="1">
            <a:off x="1403498" y="2509282"/>
            <a:ext cx="0" cy="35158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7" name="直线连接符 26">
            <a:extLst>
              <a:ext uri="{FF2B5EF4-FFF2-40B4-BE49-F238E27FC236}">
                <a16:creationId xmlns:a16="http://schemas.microsoft.com/office/drawing/2014/main" id="{941C0D47-189D-4E43-8169-3540655B1FBA}"/>
              </a:ext>
            </a:extLst>
          </p:cNvPr>
          <p:cNvCxnSpPr>
            <a:cxnSpLocks/>
          </p:cNvCxnSpPr>
          <p:nvPr/>
        </p:nvCxnSpPr>
        <p:spPr>
          <a:xfrm flipV="1">
            <a:off x="8573386" y="2565991"/>
            <a:ext cx="0" cy="35158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CED04A65-96BD-934D-A5E6-E9FF84CCCA48}"/>
              </a:ext>
            </a:extLst>
          </p:cNvPr>
          <p:cNvCxnSpPr>
            <a:cxnSpLocks/>
          </p:cNvCxnSpPr>
          <p:nvPr/>
        </p:nvCxnSpPr>
        <p:spPr>
          <a:xfrm flipV="1">
            <a:off x="10508511" y="2530549"/>
            <a:ext cx="0" cy="3515832"/>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33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9" grpId="0" animBg="1"/>
      <p:bldP spid="10" grpId="0" animBg="1"/>
      <p:bldP spid="11" grpId="0"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630545"/>
            <a:ext cx="8083296" cy="830997"/>
          </a:xfrm>
          <a:prstGeom prst="rect">
            <a:avLst/>
          </a:prstGeom>
          <a:noFill/>
        </p:spPr>
        <p:txBody>
          <a:bodyPr wrap="square" rtlCol="0">
            <a:spAutoFit/>
          </a:bodyPr>
          <a:lstStyle/>
          <a:p>
            <a:pPr algn="ctr"/>
            <a:r>
              <a:rPr kumimoji="1" lang="en-US" altLang="zh-CN" sz="4800" dirty="0">
                <a:latin typeface="Microsoft YaHei" panose="020B0503020204020204" pitchFamily="34" charset="-122"/>
                <a:ea typeface="Microsoft YaHei" panose="020B0503020204020204" pitchFamily="34" charset="-122"/>
              </a:rPr>
              <a:t>2.</a:t>
            </a:r>
            <a:r>
              <a:rPr kumimoji="1" lang="zh-CN" altLang="en-US" sz="4800" dirty="0">
                <a:latin typeface="Microsoft YaHei" panose="020B0503020204020204" pitchFamily="34" charset="-122"/>
                <a:ea typeface="Microsoft YaHei" panose="020B0503020204020204" pitchFamily="34" charset="-122"/>
              </a:rPr>
              <a:t>栈的存储结构</a:t>
            </a:r>
          </a:p>
        </p:txBody>
      </p:sp>
      <p:sp>
        <p:nvSpPr>
          <p:cNvPr id="8" name="文本框 7">
            <a:extLst>
              <a:ext uri="{FF2B5EF4-FFF2-40B4-BE49-F238E27FC236}">
                <a16:creationId xmlns:a16="http://schemas.microsoft.com/office/drawing/2014/main" id="{75D7D6ED-43A8-DC4B-84B6-AB03F6270117}"/>
              </a:ext>
            </a:extLst>
          </p:cNvPr>
          <p:cNvSpPr txBox="1"/>
          <p:nvPr/>
        </p:nvSpPr>
        <p:spPr>
          <a:xfrm>
            <a:off x="3528060" y="2210574"/>
            <a:ext cx="6609588" cy="3785652"/>
          </a:xfrm>
          <a:prstGeom prst="rect">
            <a:avLst/>
          </a:prstGeom>
          <a:noFill/>
        </p:spPr>
        <p:txBody>
          <a:bodyPr wrap="square" rtlCol="0">
            <a:spAutoFit/>
          </a:bodyPr>
          <a:lstStyle/>
          <a:p>
            <a:pPr marL="514350" indent="-514350">
              <a:buFont typeface="+mj-lt"/>
              <a:buAutoNum type="arabicPeriod"/>
            </a:pPr>
            <a:r>
              <a:rPr kumimoji="1" lang="zh-CN" altLang="en-US" sz="3200" dirty="0">
                <a:latin typeface="Microsoft YaHei" panose="020B0503020204020204" pitchFamily="34" charset="-122"/>
                <a:ea typeface="Microsoft YaHei" panose="020B0503020204020204" pitchFamily="34" charset="-122"/>
              </a:rPr>
              <a:t>顺序存储</a:t>
            </a:r>
            <a:endParaRPr kumimoji="1" lang="en-US" altLang="zh-CN" sz="3200" dirty="0">
              <a:latin typeface="Microsoft YaHei" panose="020B0503020204020204" pitchFamily="34" charset="-122"/>
              <a:ea typeface="Microsoft YaHei" panose="020B0503020204020204" pitchFamily="34" charset="-122"/>
            </a:endParaRPr>
          </a:p>
          <a:p>
            <a:pPr lvl="1"/>
            <a:r>
              <a:rPr lang="zh-CN" altLang="en-US" sz="2800" dirty="0"/>
              <a:t>用数组作为基本数据结构进行扩展栈</a:t>
            </a:r>
          </a:p>
          <a:p>
            <a:pPr lvl="1"/>
            <a:endParaRPr kumimoji="1" lang="en-US" altLang="zh-CN" sz="3200" dirty="0">
              <a:latin typeface="Microsoft YaHei" panose="020B0503020204020204" pitchFamily="34" charset="-122"/>
              <a:ea typeface="Microsoft YaHei" panose="020B0503020204020204" pitchFamily="34" charset="-122"/>
            </a:endParaRPr>
          </a:p>
          <a:p>
            <a:pPr marL="514350" indent="-514350">
              <a:buFont typeface="+mj-lt"/>
              <a:buAutoNum type="arabicPeriod"/>
            </a:pPr>
            <a:r>
              <a:rPr kumimoji="1" lang="zh-CN" altLang="en-US" sz="3200" dirty="0">
                <a:latin typeface="Microsoft YaHei" panose="020B0503020204020204" pitchFamily="34" charset="-122"/>
                <a:ea typeface="Microsoft YaHei" panose="020B0503020204020204" pitchFamily="34" charset="-122"/>
              </a:rPr>
              <a:t>链式存储</a:t>
            </a:r>
            <a:endParaRPr kumimoji="1" lang="en-US" altLang="zh-CN" sz="3200" dirty="0">
              <a:latin typeface="Microsoft YaHei" panose="020B0503020204020204" pitchFamily="34" charset="-122"/>
              <a:ea typeface="Microsoft YaHei" panose="020B0503020204020204" pitchFamily="34" charset="-122"/>
            </a:endParaRPr>
          </a:p>
          <a:p>
            <a:pPr marL="0" lvl="1"/>
            <a:r>
              <a:rPr lang="zh-CN" altLang="en-US" sz="2800" dirty="0"/>
              <a:t>     每个数据单元不止有数据，还包含指向下一个数据地址的信息，由此单元串联起来的方式叫链式存储</a:t>
            </a:r>
          </a:p>
          <a:p>
            <a:pPr marL="514350" indent="-514350">
              <a:buFont typeface="+mj-lt"/>
              <a:buAutoNum type="arabicPeriod"/>
            </a:pPr>
            <a:endParaRPr kumimoji="1" lang="zh-CN" altLang="en-US" sz="3200" dirty="0">
              <a:latin typeface="微软雅黑"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022283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630545"/>
            <a:ext cx="8083296" cy="830997"/>
          </a:xfrm>
          <a:prstGeom prst="rect">
            <a:avLst/>
          </a:prstGeom>
          <a:noFill/>
        </p:spPr>
        <p:txBody>
          <a:bodyPr wrap="square" rtlCol="0">
            <a:spAutoFit/>
          </a:bodyPr>
          <a:lstStyle/>
          <a:p>
            <a:pPr algn="ctr"/>
            <a:r>
              <a:rPr kumimoji="1" lang="en-US" altLang="zh-CN" sz="4800" dirty="0">
                <a:latin typeface="Microsoft YaHei" panose="020B0503020204020204" pitchFamily="34" charset="-122"/>
                <a:ea typeface="Microsoft YaHei" panose="020B0503020204020204" pitchFamily="34" charset="-122"/>
              </a:rPr>
              <a:t>2</a:t>
            </a:r>
            <a:r>
              <a:rPr kumimoji="1" lang="zh-CN" altLang="en-US" sz="4800" dirty="0">
                <a:latin typeface="Microsoft YaHei" panose="020B0503020204020204" pitchFamily="34" charset="-122"/>
                <a:ea typeface="Microsoft YaHei" panose="020B0503020204020204" pitchFamily="34" charset="-122"/>
              </a:rPr>
              <a:t>种存储的比较</a:t>
            </a:r>
          </a:p>
        </p:txBody>
      </p:sp>
      <p:graphicFrame>
        <p:nvGraphicFramePr>
          <p:cNvPr id="2" name="表格 1">
            <a:extLst>
              <a:ext uri="{FF2B5EF4-FFF2-40B4-BE49-F238E27FC236}">
                <a16:creationId xmlns:a16="http://schemas.microsoft.com/office/drawing/2014/main" id="{4663431E-1EED-3D43-874A-DA0AC84A9A42}"/>
              </a:ext>
            </a:extLst>
          </p:cNvPr>
          <p:cNvGraphicFramePr>
            <a:graphicFrameLocks noGrp="1"/>
          </p:cNvGraphicFramePr>
          <p:nvPr>
            <p:extLst>
              <p:ext uri="{D42A27DB-BD31-4B8C-83A1-F6EECF244321}">
                <p14:modId xmlns:p14="http://schemas.microsoft.com/office/powerpoint/2010/main" val="2177561858"/>
              </p:ext>
            </p:extLst>
          </p:nvPr>
        </p:nvGraphicFramePr>
        <p:xfrm>
          <a:off x="1436577" y="2190308"/>
          <a:ext cx="9685079" cy="4037147"/>
        </p:xfrm>
        <a:graphic>
          <a:graphicData uri="http://schemas.openxmlformats.org/drawingml/2006/table">
            <a:tbl>
              <a:tblPr firstRow="1" bandRow="1">
                <a:tableStyleId>{5C22544A-7EE6-4342-B048-85BDC9FD1C3A}</a:tableStyleId>
              </a:tblPr>
              <a:tblGrid>
                <a:gridCol w="2840296">
                  <a:extLst>
                    <a:ext uri="{9D8B030D-6E8A-4147-A177-3AD203B41FA5}">
                      <a16:colId xmlns:a16="http://schemas.microsoft.com/office/drawing/2014/main" val="1518701826"/>
                    </a:ext>
                  </a:extLst>
                </a:gridCol>
                <a:gridCol w="2840296">
                  <a:extLst>
                    <a:ext uri="{9D8B030D-6E8A-4147-A177-3AD203B41FA5}">
                      <a16:colId xmlns:a16="http://schemas.microsoft.com/office/drawing/2014/main" val="1290482723"/>
                    </a:ext>
                  </a:extLst>
                </a:gridCol>
                <a:gridCol w="4004487">
                  <a:extLst>
                    <a:ext uri="{9D8B030D-6E8A-4147-A177-3AD203B41FA5}">
                      <a16:colId xmlns:a16="http://schemas.microsoft.com/office/drawing/2014/main" val="2617057251"/>
                    </a:ext>
                  </a:extLst>
                </a:gridCol>
              </a:tblGrid>
              <a:tr h="730531">
                <a:tc>
                  <a:txBody>
                    <a:bodyPr/>
                    <a:lstStyle/>
                    <a:p>
                      <a:endParaRPr lang="zh-CN" altLang="en-US" sz="3200" dirty="0"/>
                    </a:p>
                  </a:txBody>
                  <a:tcPr/>
                </a:tc>
                <a:tc>
                  <a:txBody>
                    <a:bodyPr/>
                    <a:lstStyle/>
                    <a:p>
                      <a:pPr algn="ctr"/>
                      <a:r>
                        <a:rPr lang="zh-CN" altLang="en-US" sz="3200" dirty="0"/>
                        <a:t>顺序存储</a:t>
                      </a:r>
                    </a:p>
                  </a:txBody>
                  <a:tcPr/>
                </a:tc>
                <a:tc>
                  <a:txBody>
                    <a:bodyPr/>
                    <a:lstStyle/>
                    <a:p>
                      <a:pPr algn="ctr"/>
                      <a:r>
                        <a:rPr lang="zh-CN" altLang="en-US" sz="3200" dirty="0"/>
                        <a:t>链式存储</a:t>
                      </a:r>
                    </a:p>
                  </a:txBody>
                  <a:tcPr/>
                </a:tc>
                <a:extLst>
                  <a:ext uri="{0D108BD9-81ED-4DB2-BD59-A6C34878D82A}">
                    <a16:rowId xmlns:a16="http://schemas.microsoft.com/office/drawing/2014/main" val="2810421024"/>
                  </a:ext>
                </a:extLst>
              </a:tr>
              <a:tr h="730531">
                <a:tc>
                  <a:txBody>
                    <a:bodyPr/>
                    <a:lstStyle/>
                    <a:p>
                      <a:pPr algn="ctr"/>
                      <a:r>
                        <a:rPr lang="zh-CN" altLang="en-US" sz="3200" dirty="0"/>
                        <a:t>参考类似</a:t>
                      </a:r>
                    </a:p>
                  </a:txBody>
                  <a:tcPr/>
                </a:tc>
                <a:tc>
                  <a:txBody>
                    <a:bodyPr/>
                    <a:lstStyle/>
                    <a:p>
                      <a:r>
                        <a:rPr lang="zh-CN" altLang="en-US" sz="3200" dirty="0"/>
                        <a:t>数组</a:t>
                      </a:r>
                    </a:p>
                  </a:txBody>
                  <a:tcPr/>
                </a:tc>
                <a:tc>
                  <a:txBody>
                    <a:bodyPr/>
                    <a:lstStyle/>
                    <a:p>
                      <a:r>
                        <a:rPr lang="zh-CN" altLang="en-US" sz="3200" dirty="0"/>
                        <a:t>单链表</a:t>
                      </a:r>
                    </a:p>
                  </a:txBody>
                  <a:tcPr/>
                </a:tc>
                <a:extLst>
                  <a:ext uri="{0D108BD9-81ED-4DB2-BD59-A6C34878D82A}">
                    <a16:rowId xmlns:a16="http://schemas.microsoft.com/office/drawing/2014/main" val="1280835036"/>
                  </a:ext>
                </a:extLst>
              </a:tr>
              <a:tr h="2576085">
                <a:tc>
                  <a:txBody>
                    <a:bodyPr/>
                    <a:lstStyle/>
                    <a:p>
                      <a:pPr algn="ctr"/>
                      <a:r>
                        <a:rPr lang="zh-CN" altLang="en-US" sz="3200" dirty="0"/>
                        <a:t>实现方式</a:t>
                      </a:r>
                    </a:p>
                  </a:txBody>
                  <a:tcPr/>
                </a:tc>
                <a:tc>
                  <a:txBody>
                    <a:bodyPr/>
                    <a:lstStyle/>
                    <a:p>
                      <a:r>
                        <a:rPr lang="zh-CN" altLang="en-US" sz="3200" dirty="0"/>
                        <a:t>用数组作为基本数据结构，再进行扩展成栈</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dirty="0"/>
                        <a:t>用单链表作为基本数据结构，再进行扩展成栈</a:t>
                      </a:r>
                    </a:p>
                    <a:p>
                      <a:endParaRPr lang="zh-CN" altLang="en-US" sz="3200" dirty="0"/>
                    </a:p>
                  </a:txBody>
                  <a:tcPr/>
                </a:tc>
                <a:extLst>
                  <a:ext uri="{0D108BD9-81ED-4DB2-BD59-A6C34878D82A}">
                    <a16:rowId xmlns:a16="http://schemas.microsoft.com/office/drawing/2014/main" val="2932627399"/>
                  </a:ext>
                </a:extLst>
              </a:tr>
            </a:tbl>
          </a:graphicData>
        </a:graphic>
      </p:graphicFrame>
    </p:spTree>
    <p:extLst>
      <p:ext uri="{BB962C8B-B14F-4D97-AF65-F5344CB8AC3E}">
        <p14:creationId xmlns:p14="http://schemas.microsoft.com/office/powerpoint/2010/main" val="1282156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630545"/>
            <a:ext cx="8083296" cy="830997"/>
          </a:xfrm>
          <a:prstGeom prst="rect">
            <a:avLst/>
          </a:prstGeom>
          <a:noFill/>
        </p:spPr>
        <p:txBody>
          <a:bodyPr wrap="square" rtlCol="0">
            <a:spAutoFit/>
          </a:bodyPr>
          <a:lstStyle/>
          <a:p>
            <a:pPr algn="ctr"/>
            <a:r>
              <a:rPr kumimoji="1" lang="en-US" altLang="zh-CN" sz="4800" dirty="0">
                <a:latin typeface="Microsoft YaHei" panose="020B0503020204020204" pitchFamily="34" charset="-122"/>
                <a:ea typeface="Microsoft YaHei" panose="020B0503020204020204" pitchFamily="34" charset="-122"/>
              </a:rPr>
              <a:t>2.</a:t>
            </a:r>
            <a:r>
              <a:rPr kumimoji="1" lang="zh-CN" altLang="en-US" sz="4800" dirty="0">
                <a:latin typeface="Microsoft YaHei" panose="020B0503020204020204" pitchFamily="34" charset="-122"/>
                <a:ea typeface="Microsoft YaHei" panose="020B0503020204020204" pitchFamily="34" charset="-122"/>
              </a:rPr>
              <a:t>栈的抽象数据类型</a:t>
            </a:r>
          </a:p>
        </p:txBody>
      </p:sp>
      <p:sp>
        <p:nvSpPr>
          <p:cNvPr id="8" name="文本框 7">
            <a:extLst>
              <a:ext uri="{FF2B5EF4-FFF2-40B4-BE49-F238E27FC236}">
                <a16:creationId xmlns:a16="http://schemas.microsoft.com/office/drawing/2014/main" id="{75D7D6ED-43A8-DC4B-84B6-AB03F6270117}"/>
              </a:ext>
            </a:extLst>
          </p:cNvPr>
          <p:cNvSpPr txBox="1"/>
          <p:nvPr/>
        </p:nvSpPr>
        <p:spPr>
          <a:xfrm>
            <a:off x="1610041" y="2636874"/>
            <a:ext cx="9001251" cy="954107"/>
          </a:xfrm>
          <a:prstGeom prst="rect">
            <a:avLst/>
          </a:prstGeom>
          <a:noFill/>
        </p:spPr>
        <p:txBody>
          <a:bodyPr wrap="square" rtlCol="0">
            <a:spAutoFit/>
          </a:bodyPr>
          <a:lstStyle/>
          <a:p>
            <a:r>
              <a:rPr kumimoji="1" lang="zh-CN" altLang="en-US" sz="2800" dirty="0">
                <a:latin typeface="Microsoft YaHei" panose="020B0503020204020204" pitchFamily="34" charset="-122"/>
                <a:ea typeface="Microsoft YaHei" panose="020B0503020204020204" pitchFamily="34" charset="-122"/>
              </a:rPr>
              <a:t>抽象数据类型就是 不管它是用顺序存储还是链式存储，都是从这个类型展开具体定义的</a:t>
            </a:r>
            <a:endParaRPr kumimoji="1" lang="zh-CN" altLang="en-US" sz="2800" dirty="0">
              <a:latin typeface="微软雅黑"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ED9B93DC-5880-9D4B-AD03-2A9ADCF8E4D4}"/>
              </a:ext>
            </a:extLst>
          </p:cNvPr>
          <p:cNvSpPr txBox="1"/>
          <p:nvPr/>
        </p:nvSpPr>
        <p:spPr>
          <a:xfrm>
            <a:off x="540000" y="1800000"/>
            <a:ext cx="1070042" cy="542675"/>
          </a:xfrm>
          <a:prstGeom prst="rect">
            <a:avLst/>
          </a:prstGeom>
          <a:solidFill>
            <a:schemeClr val="accent2"/>
          </a:solidFill>
        </p:spPr>
        <p:txBody>
          <a:bodyPr wrap="square" rtlCol="0">
            <a:spAutoFit/>
          </a:bodyPr>
          <a:lstStyle/>
          <a:p>
            <a:r>
              <a:rPr kumimoji="1" lang="zh-CN" altLang="en-US" sz="2800" dirty="0">
                <a:solidFill>
                  <a:schemeClr val="bg1"/>
                </a:solidFill>
                <a:latin typeface="Microsoft YaHei" panose="020B0503020204020204" pitchFamily="34" charset="-122"/>
                <a:ea typeface="Microsoft YaHei" panose="020B0503020204020204" pitchFamily="34" charset="-122"/>
              </a:rPr>
              <a:t>定义</a:t>
            </a:r>
          </a:p>
        </p:txBody>
      </p:sp>
    </p:spTree>
    <p:extLst>
      <p:ext uri="{BB962C8B-B14F-4D97-AF65-F5344CB8AC3E}">
        <p14:creationId xmlns:p14="http://schemas.microsoft.com/office/powerpoint/2010/main" val="349801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630545"/>
            <a:ext cx="8083296" cy="830997"/>
          </a:xfrm>
          <a:prstGeom prst="rect">
            <a:avLst/>
          </a:prstGeom>
          <a:noFill/>
        </p:spPr>
        <p:txBody>
          <a:bodyPr wrap="square" rtlCol="0">
            <a:spAutoFit/>
          </a:bodyPr>
          <a:lstStyle/>
          <a:p>
            <a:pPr algn="ctr"/>
            <a:r>
              <a:rPr kumimoji="1" lang="en-US" altLang="zh-CN" sz="4800" dirty="0">
                <a:latin typeface="Microsoft YaHei" panose="020B0503020204020204" pitchFamily="34" charset="-122"/>
                <a:ea typeface="Microsoft YaHei" panose="020B0503020204020204" pitchFamily="34" charset="-122"/>
              </a:rPr>
              <a:t>2.</a:t>
            </a:r>
            <a:r>
              <a:rPr kumimoji="1" lang="zh-CN" altLang="en-US" sz="4800" dirty="0">
                <a:latin typeface="Microsoft YaHei" panose="020B0503020204020204" pitchFamily="34" charset="-122"/>
                <a:ea typeface="Microsoft YaHei" panose="020B0503020204020204" pitchFamily="34" charset="-122"/>
              </a:rPr>
              <a:t>栈的抽象数据类型</a:t>
            </a:r>
          </a:p>
        </p:txBody>
      </p:sp>
      <p:pic>
        <p:nvPicPr>
          <p:cNvPr id="4" name="图片 3">
            <a:extLst>
              <a:ext uri="{FF2B5EF4-FFF2-40B4-BE49-F238E27FC236}">
                <a16:creationId xmlns:a16="http://schemas.microsoft.com/office/drawing/2014/main" id="{4D10E680-1E48-D546-AB81-A9A790445568}"/>
              </a:ext>
            </a:extLst>
          </p:cNvPr>
          <p:cNvPicPr>
            <a:picLocks noChangeAspect="1"/>
          </p:cNvPicPr>
          <p:nvPr/>
        </p:nvPicPr>
        <p:blipFill>
          <a:blip r:embed="rId3"/>
          <a:stretch>
            <a:fillRect/>
          </a:stretch>
        </p:blipFill>
        <p:spPr>
          <a:xfrm>
            <a:off x="1735375" y="1632930"/>
            <a:ext cx="8812124" cy="5182540"/>
          </a:xfrm>
          <a:prstGeom prst="rect">
            <a:avLst/>
          </a:prstGeom>
        </p:spPr>
      </p:pic>
    </p:spTree>
    <p:extLst>
      <p:ext uri="{BB962C8B-B14F-4D97-AF65-F5344CB8AC3E}">
        <p14:creationId xmlns:p14="http://schemas.microsoft.com/office/powerpoint/2010/main" val="2073115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630545"/>
            <a:ext cx="8083296" cy="830997"/>
          </a:xfrm>
          <a:prstGeom prst="rect">
            <a:avLst/>
          </a:prstGeom>
          <a:noFill/>
        </p:spPr>
        <p:txBody>
          <a:bodyPr wrap="square" rtlCol="0">
            <a:spAutoFit/>
          </a:bodyPr>
          <a:lstStyle/>
          <a:p>
            <a:pPr algn="ctr"/>
            <a:r>
              <a:rPr kumimoji="1" lang="en-US" altLang="zh-CN" sz="4800" dirty="0">
                <a:latin typeface="Microsoft YaHei" panose="020B0503020204020204" pitchFamily="34" charset="-122"/>
                <a:ea typeface="Microsoft YaHei" panose="020B0503020204020204" pitchFamily="34" charset="-122"/>
              </a:rPr>
              <a:t>2.</a:t>
            </a:r>
            <a:r>
              <a:rPr kumimoji="1" lang="zh-CN" altLang="en-US" sz="4800" dirty="0">
                <a:latin typeface="Microsoft YaHei" panose="020B0503020204020204" pitchFamily="34" charset="-122"/>
                <a:ea typeface="Microsoft YaHei" panose="020B0503020204020204" pitchFamily="34" charset="-122"/>
              </a:rPr>
              <a:t>栈顺序存储例子</a:t>
            </a:r>
          </a:p>
        </p:txBody>
      </p:sp>
      <p:sp>
        <p:nvSpPr>
          <p:cNvPr id="9" name="文本框 8">
            <a:extLst>
              <a:ext uri="{FF2B5EF4-FFF2-40B4-BE49-F238E27FC236}">
                <a16:creationId xmlns:a16="http://schemas.microsoft.com/office/drawing/2014/main" id="{ED9B93DC-5880-9D4B-AD03-2A9ADCF8E4D4}"/>
              </a:ext>
            </a:extLst>
          </p:cNvPr>
          <p:cNvSpPr txBox="1"/>
          <p:nvPr/>
        </p:nvSpPr>
        <p:spPr>
          <a:xfrm>
            <a:off x="5338824" y="4298481"/>
            <a:ext cx="1514352" cy="523220"/>
          </a:xfrm>
          <a:prstGeom prst="rect">
            <a:avLst/>
          </a:prstGeom>
          <a:solidFill>
            <a:schemeClr val="accent2"/>
          </a:solidFill>
        </p:spPr>
        <p:txBody>
          <a:bodyPr wrap="square" rtlCol="0">
            <a:spAutoFit/>
          </a:bodyPr>
          <a:lstStyle/>
          <a:p>
            <a:r>
              <a:rPr kumimoji="1" lang="zh-CN" altLang="en-US" sz="2800" dirty="0">
                <a:solidFill>
                  <a:schemeClr val="bg1"/>
                </a:solidFill>
                <a:latin typeface="Microsoft YaHei" panose="020B0503020204020204" pitchFamily="34" charset="-122"/>
                <a:ea typeface="Microsoft YaHei" panose="020B0503020204020204" pitchFamily="34" charset="-122"/>
              </a:rPr>
              <a:t>上代码</a:t>
            </a:r>
          </a:p>
        </p:txBody>
      </p:sp>
    </p:spTree>
    <p:extLst>
      <p:ext uri="{BB962C8B-B14F-4D97-AF65-F5344CB8AC3E}">
        <p14:creationId xmlns:p14="http://schemas.microsoft.com/office/powerpoint/2010/main" val="9874785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4371</TotalTime>
  <Words>1327</Words>
  <Application>Microsoft Macintosh PowerPoint</Application>
  <PresentationFormat>宽屏</PresentationFormat>
  <Paragraphs>241</Paragraphs>
  <Slides>27</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等线</vt:lpstr>
      <vt:lpstr>等线 Light</vt:lpstr>
      <vt:lpstr>微软雅黑</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C语言与数据结构</dc:title>
  <dc:creator>Microsoft Office User</dc:creator>
  <cp:lastModifiedBy>Microsoft Office User</cp:lastModifiedBy>
  <cp:revision>236</cp:revision>
  <dcterms:created xsi:type="dcterms:W3CDTF">2019-09-24T01:18:33Z</dcterms:created>
  <dcterms:modified xsi:type="dcterms:W3CDTF">2020-03-06T08:51:09Z</dcterms:modified>
</cp:coreProperties>
</file>