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8" r:id="rId2"/>
    <p:sldId id="266" r:id="rId3"/>
    <p:sldId id="259" r:id="rId4"/>
    <p:sldId id="285" r:id="rId5"/>
    <p:sldId id="286" r:id="rId6"/>
    <p:sldId id="281" r:id="rId7"/>
    <p:sldId id="282" r:id="rId8"/>
    <p:sldId id="283" r:id="rId9"/>
    <p:sldId id="284" r:id="rId10"/>
    <p:sldId id="261" r:id="rId11"/>
    <p:sldId id="260" r:id="rId12"/>
    <p:sldId id="267" r:id="rId13"/>
    <p:sldId id="270" r:id="rId14"/>
    <p:sldId id="268" r:id="rId15"/>
    <p:sldId id="269" r:id="rId16"/>
    <p:sldId id="272" r:id="rId17"/>
    <p:sldId id="262" r:id="rId18"/>
    <p:sldId id="276" r:id="rId19"/>
    <p:sldId id="277" r:id="rId20"/>
    <p:sldId id="275" r:id="rId21"/>
    <p:sldId id="273" r:id="rId22"/>
    <p:sldId id="278" r:id="rId23"/>
    <p:sldId id="264" r:id="rId24"/>
    <p:sldId id="279" r:id="rId25"/>
    <p:sldId id="265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259"/>
            <p14:sldId id="285"/>
            <p14:sldId id="286"/>
            <p14:sldId id="281"/>
            <p14:sldId id="282"/>
            <p14:sldId id="283"/>
            <p14:sldId id="284"/>
            <p14:sldId id="261"/>
            <p14:sldId id="260"/>
            <p14:sldId id="267"/>
            <p14:sldId id="270"/>
            <p14:sldId id="268"/>
            <p14:sldId id="269"/>
            <p14:sldId id="272"/>
            <p14:sldId id="262"/>
            <p14:sldId id="276"/>
            <p14:sldId id="277"/>
            <p14:sldId id="275"/>
            <p14:sldId id="273"/>
            <p14:sldId id="278"/>
            <p14:sldId id="264"/>
            <p14:sldId id="279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99"/>
    <p:restoredTop sz="63073"/>
  </p:normalViewPr>
  <p:slideViewPr>
    <p:cSldViewPr snapToGrid="0" snapToObjects="1">
      <p:cViewPr varScale="1">
        <p:scale>
          <a:sx n="61" d="100"/>
          <a:sy n="61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2019/12/3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zh-CN" altLang="en-US" dirty="0"/>
              <a:t>一种是纯数学计算的算法，它具有唯一性，比如求最小公倍数，最大公约数，这些和数据结构的关系还没那么大。可以认为这种算法是从数学推导而来。</a:t>
            </a:r>
            <a:endParaRPr kumimoji="1" lang="en-US" altLang="zh-CN" dirty="0"/>
          </a:p>
          <a:p>
            <a:pPr marL="228600" indent="-228600">
              <a:buFont typeface="+mj-lt"/>
              <a:buAutoNum type="arabicPeriod"/>
            </a:pPr>
            <a:r>
              <a:rPr kumimoji="1" lang="zh-CN" altLang="en-US" dirty="0"/>
              <a:t>另一种算法不是从数学公式而来，而更多的是人的主观解决问题的想法：比如 排序，如何快速地将一堆乱的数字排成从小到大，这个时候，每个人会有不同的解决方法。 有些人会用冒泡，有些人会用插入排序，在遇到这些非单纯数学类型问题，就更多需要数据结构来作为算法实施的基础。我们这门课程的数据结构和算法，主要探讨第</a:t>
            </a:r>
            <a:r>
              <a:rPr kumimoji="1" lang="en-US" altLang="zh-CN" dirty="0"/>
              <a:t>2</a:t>
            </a:r>
            <a:r>
              <a:rPr kumimoji="1" lang="zh-CN" altLang="en-US" dirty="0"/>
              <a:t>类问题。</a:t>
            </a:r>
            <a:endParaRPr kumimoji="1" lang="en-US" altLang="zh-CN" dirty="0"/>
          </a:p>
          <a:p>
            <a:pPr marL="228600" indent="-228600">
              <a:buFont typeface="+mj-lt"/>
              <a:buAutoNum type="arabicPeriod"/>
            </a:pPr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zh-CN" altLang="en-US" dirty="0"/>
              <a:t>没有最好的数据结构，只有最合适的数据结构，选择好了合适的数据结构之后。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2987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8E57A1-C481-6944-857F-EAC8E932B5ED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639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8E57A1-C481-6944-857F-EAC8E932B5ED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1437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87616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5926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9350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另一个例子：狗会叫，猫会叫，鸭子也会叫，那他们可以抽象成 一个动物对象，这个动物对象有叫这个动作，但至于具体如何叫，就不是抽象数据模型的职责了，而是具体数据类型的职责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0683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另一个例子：狗会叫，猫会叫，鸭子也会叫，那他们可以抽象成 一个动物对象，这个动物对象有叫这个动作，但至于具体如何叫，就不是抽象数据模型的职责了，而是具体数据类型的职责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7134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如何练出人鱼线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马甲线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）热身，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）练上腹，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）练下腹 ；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）练习侧腹；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）拉伸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0560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如何练出人鱼线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马甲线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）热身，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）练上腹，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）练下腹 ；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）练习侧腹；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）拉伸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9337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4547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4922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在数据结构中，我们谈论的最多的是 数据元素，然后再往下谈数据项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8470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0885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7563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3486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2019/12/3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image" Target="../media/image28.png"/><Relationship Id="rId3" Type="http://schemas.openxmlformats.org/officeDocument/2006/relationships/image" Target="../media/image1.png"/><Relationship Id="rId21" Type="http://schemas.openxmlformats.org/officeDocument/2006/relationships/image" Target="../media/image31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openxmlformats.org/officeDocument/2006/relationships/image" Target="../media/image25.svg"/><Relationship Id="rId10" Type="http://schemas.openxmlformats.org/officeDocument/2006/relationships/image" Target="../media/image20.png"/><Relationship Id="rId19" Type="http://schemas.openxmlformats.org/officeDocument/2006/relationships/image" Target="../media/image29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第二节课 算法</a:t>
            </a:r>
          </a:p>
        </p:txBody>
      </p:sp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062230" y="3405618"/>
            <a:ext cx="4718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E8407CAD-F2B2-DF46-A66A-1BCD3014F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945171"/>
            <a:ext cx="6009192" cy="3340061"/>
          </a:xfrm>
          <a:prstGeom prst="rect">
            <a:avLst/>
          </a:prstGeom>
        </p:spPr>
      </p:pic>
      <p:pic>
        <p:nvPicPr>
          <p:cNvPr id="6" name="图形 5" descr="指向右边的反手食指">
            <a:extLst>
              <a:ext uri="{FF2B5EF4-FFF2-40B4-BE49-F238E27FC236}">
                <a16:creationId xmlns:a16="http://schemas.microsoft.com/office/drawing/2014/main" id="{210154C2-D6BF-9C40-9D52-D6661602CC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81728" y="3177055"/>
            <a:ext cx="914400" cy="9144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7995B31-82C8-C642-A774-9385BFAA8FE6}"/>
              </a:ext>
            </a:extLst>
          </p:cNvPr>
          <p:cNvSpPr txBox="1"/>
          <p:nvPr/>
        </p:nvSpPr>
        <p:spPr>
          <a:xfrm>
            <a:off x="555501" y="3280312"/>
            <a:ext cx="45338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最重要的是你能</a:t>
            </a:r>
          </a:p>
        </p:txBody>
      </p:sp>
    </p:spTree>
    <p:extLst>
      <p:ext uri="{BB962C8B-B14F-4D97-AF65-F5344CB8AC3E}">
        <p14:creationId xmlns:p14="http://schemas.microsoft.com/office/powerpoint/2010/main" val="306877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基本概念和术语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4F4AE6-F503-274F-B468-03857D5E30E3}"/>
              </a:ext>
            </a:extLst>
          </p:cNvPr>
          <p:cNvSpPr txBox="1"/>
          <p:nvPr/>
        </p:nvSpPr>
        <p:spPr>
          <a:xfrm>
            <a:off x="1280160" y="2545180"/>
            <a:ext cx="9906000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A0D0146-AE6A-4145-B11A-22C60D660A13}"/>
              </a:ext>
            </a:extLst>
          </p:cNvPr>
          <p:cNvSpPr txBox="1"/>
          <p:nvPr/>
        </p:nvSpPr>
        <p:spPr>
          <a:xfrm>
            <a:off x="1280160" y="3398921"/>
            <a:ext cx="3206496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数据元素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B541B04-B74C-674E-BFA6-4C3FFD833B80}"/>
              </a:ext>
            </a:extLst>
          </p:cNvPr>
          <p:cNvSpPr txBox="1"/>
          <p:nvPr/>
        </p:nvSpPr>
        <p:spPr>
          <a:xfrm>
            <a:off x="1280160" y="4191937"/>
            <a:ext cx="1548384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数据项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1C0EF3-6218-6449-A3AA-350B7CAB5DC6}"/>
              </a:ext>
            </a:extLst>
          </p:cNvPr>
          <p:cNvSpPr txBox="1"/>
          <p:nvPr/>
        </p:nvSpPr>
        <p:spPr>
          <a:xfrm>
            <a:off x="2938272" y="4191937"/>
            <a:ext cx="1548384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数据项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067B865-0BD9-944E-8F69-9278F08ADF11}"/>
              </a:ext>
            </a:extLst>
          </p:cNvPr>
          <p:cNvSpPr txBox="1"/>
          <p:nvPr/>
        </p:nvSpPr>
        <p:spPr>
          <a:xfrm>
            <a:off x="4602480" y="3398921"/>
            <a:ext cx="3206496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数据元素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AED3848-FC64-CF4C-A301-376B994EBB39}"/>
              </a:ext>
            </a:extLst>
          </p:cNvPr>
          <p:cNvSpPr txBox="1"/>
          <p:nvPr/>
        </p:nvSpPr>
        <p:spPr>
          <a:xfrm>
            <a:off x="4602480" y="4191937"/>
            <a:ext cx="1548384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数据项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9C9BCE6-D4FD-B345-BCB5-5F070827AA8D}"/>
              </a:ext>
            </a:extLst>
          </p:cNvPr>
          <p:cNvSpPr txBox="1"/>
          <p:nvPr/>
        </p:nvSpPr>
        <p:spPr>
          <a:xfrm>
            <a:off x="6260592" y="4191937"/>
            <a:ext cx="1548384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数据项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98310AF-69FC-6B4C-AF92-9C98362045BB}"/>
              </a:ext>
            </a:extLst>
          </p:cNvPr>
          <p:cNvSpPr txBox="1"/>
          <p:nvPr/>
        </p:nvSpPr>
        <p:spPr>
          <a:xfrm>
            <a:off x="7979664" y="3398921"/>
            <a:ext cx="3206496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数据元素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7A6AFEA-8C40-E447-BC04-20C8EDB69E96}"/>
              </a:ext>
            </a:extLst>
          </p:cNvPr>
          <p:cNvSpPr txBox="1"/>
          <p:nvPr/>
        </p:nvSpPr>
        <p:spPr>
          <a:xfrm>
            <a:off x="7979664" y="4191937"/>
            <a:ext cx="1548384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数据项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EE53CA6-A051-2446-8D76-2DAB9618D7AA}"/>
              </a:ext>
            </a:extLst>
          </p:cNvPr>
          <p:cNvSpPr txBox="1"/>
          <p:nvPr/>
        </p:nvSpPr>
        <p:spPr>
          <a:xfrm>
            <a:off x="9637776" y="4191937"/>
            <a:ext cx="1548384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数据项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009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060316" y="2708415"/>
            <a:ext cx="10839384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描述客观事物的符号 且可以输入到计算机里面被计算机程序处理</a:t>
            </a:r>
          </a:p>
        </p:txBody>
      </p:sp>
      <p:pic>
        <p:nvPicPr>
          <p:cNvPr id="7" name="图形 6" descr="音乐">
            <a:extLst>
              <a:ext uri="{FF2B5EF4-FFF2-40B4-BE49-F238E27FC236}">
                <a16:creationId xmlns:a16="http://schemas.microsoft.com/office/drawing/2014/main" id="{BD48103E-648E-FD4D-BA23-A6B5F3D23E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14584" y="4808580"/>
            <a:ext cx="914400" cy="914400"/>
          </a:xfrm>
          <a:prstGeom prst="rect">
            <a:avLst/>
          </a:prstGeom>
        </p:spPr>
      </p:pic>
      <p:pic>
        <p:nvPicPr>
          <p:cNvPr id="11" name="图形 10" descr="图像">
            <a:extLst>
              <a:ext uri="{FF2B5EF4-FFF2-40B4-BE49-F238E27FC236}">
                <a16:creationId xmlns:a16="http://schemas.microsoft.com/office/drawing/2014/main" id="{DA175986-B919-994E-88A0-4980FD24A0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37396" y="4808580"/>
            <a:ext cx="914400" cy="914400"/>
          </a:xfrm>
          <a:prstGeom prst="rect">
            <a:avLst/>
          </a:prstGeom>
        </p:spPr>
      </p:pic>
      <p:pic>
        <p:nvPicPr>
          <p:cNvPr id="20" name="图形 19" descr="媒体演示文稿">
            <a:extLst>
              <a:ext uri="{FF2B5EF4-FFF2-40B4-BE49-F238E27FC236}">
                <a16:creationId xmlns:a16="http://schemas.microsoft.com/office/drawing/2014/main" id="{20099E10-BB47-2143-997A-27EF3B6371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60208" y="4808580"/>
            <a:ext cx="914400" cy="91440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421C8F8E-3B10-EE48-8A33-65687856F696}"/>
              </a:ext>
            </a:extLst>
          </p:cNvPr>
          <p:cNvSpPr txBox="1"/>
          <p:nvPr/>
        </p:nvSpPr>
        <p:spPr>
          <a:xfrm>
            <a:off x="2736972" y="5927098"/>
            <a:ext cx="126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声音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E21ED8F-2A72-804F-9BD8-F850A6CA22BA}"/>
              </a:ext>
            </a:extLst>
          </p:cNvPr>
          <p:cNvSpPr txBox="1"/>
          <p:nvPr/>
        </p:nvSpPr>
        <p:spPr>
          <a:xfrm>
            <a:off x="5118288" y="5932456"/>
            <a:ext cx="126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图片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C526962-F1E2-C64D-8752-B5D50E221AE9}"/>
              </a:ext>
            </a:extLst>
          </p:cNvPr>
          <p:cNvSpPr txBox="1"/>
          <p:nvPr/>
        </p:nvSpPr>
        <p:spPr>
          <a:xfrm>
            <a:off x="7582596" y="5927098"/>
            <a:ext cx="126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视频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14B615A-42FE-3D43-A5FE-3CE42167EDA2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5875164-0528-F14B-A965-675C7C0B97D0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2943226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数据元素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834108" y="2651199"/>
            <a:ext cx="11107608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组成数据的基本单元，在计算机中通常作为整体处理，也被称为记录</a:t>
            </a:r>
          </a:p>
        </p:txBody>
      </p:sp>
      <p:pic>
        <p:nvPicPr>
          <p:cNvPr id="5" name="图形 4" descr="男士">
            <a:extLst>
              <a:ext uri="{FF2B5EF4-FFF2-40B4-BE49-F238E27FC236}">
                <a16:creationId xmlns:a16="http://schemas.microsoft.com/office/drawing/2014/main" id="{483F5A48-E1E9-5049-AD60-7F5E02FB6E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83302" y="4479909"/>
            <a:ext cx="1124118" cy="1124118"/>
          </a:xfrm>
          <a:prstGeom prst="rect">
            <a:avLst/>
          </a:prstGeom>
        </p:spPr>
      </p:pic>
      <p:pic>
        <p:nvPicPr>
          <p:cNvPr id="8" name="图形 7" descr="女士">
            <a:extLst>
              <a:ext uri="{FF2B5EF4-FFF2-40B4-BE49-F238E27FC236}">
                <a16:creationId xmlns:a16="http://schemas.microsoft.com/office/drawing/2014/main" id="{98E196E6-BB28-554E-AC7D-E438D3243D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63896" y="4441070"/>
            <a:ext cx="1124118" cy="1124118"/>
          </a:xfrm>
          <a:prstGeom prst="rect">
            <a:avLst/>
          </a:prstGeom>
        </p:spPr>
      </p:pic>
      <p:pic>
        <p:nvPicPr>
          <p:cNvPr id="10" name="图形 9" descr="汽车">
            <a:extLst>
              <a:ext uri="{FF2B5EF4-FFF2-40B4-BE49-F238E27FC236}">
                <a16:creationId xmlns:a16="http://schemas.microsoft.com/office/drawing/2014/main" id="{A536C3FC-B485-8D49-970D-A75CCC76A1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00234" y="4629909"/>
            <a:ext cx="914400" cy="914400"/>
          </a:xfrm>
          <a:prstGeom prst="rect">
            <a:avLst/>
          </a:prstGeom>
        </p:spPr>
      </p:pic>
      <p:pic>
        <p:nvPicPr>
          <p:cNvPr id="13" name="图形 12" descr="狗">
            <a:extLst>
              <a:ext uri="{FF2B5EF4-FFF2-40B4-BE49-F238E27FC236}">
                <a16:creationId xmlns:a16="http://schemas.microsoft.com/office/drawing/2014/main" id="{71AFDA0F-B6E8-8F44-9294-139EADB056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20330" y="5907282"/>
            <a:ext cx="914400" cy="914400"/>
          </a:xfrm>
          <a:prstGeom prst="rect">
            <a:avLst/>
          </a:prstGeom>
        </p:spPr>
      </p:pic>
      <p:pic>
        <p:nvPicPr>
          <p:cNvPr id="15" name="图形 14" descr="衬衫">
            <a:extLst>
              <a:ext uri="{FF2B5EF4-FFF2-40B4-BE49-F238E27FC236}">
                <a16:creationId xmlns:a16="http://schemas.microsoft.com/office/drawing/2014/main" id="{4C4755C9-D992-F142-A26C-F0CF60A455B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99901" y="5907282"/>
            <a:ext cx="914400" cy="914400"/>
          </a:xfrm>
          <a:prstGeom prst="rect">
            <a:avLst/>
          </a:prstGeom>
        </p:spPr>
      </p:pic>
      <p:pic>
        <p:nvPicPr>
          <p:cNvPr id="17" name="图形 16" descr="耳机">
            <a:extLst>
              <a:ext uri="{FF2B5EF4-FFF2-40B4-BE49-F238E27FC236}">
                <a16:creationId xmlns:a16="http://schemas.microsoft.com/office/drawing/2014/main" id="{5B7B8C88-94B9-234D-AF98-64E2B8BE86A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886924" y="4545929"/>
            <a:ext cx="914400" cy="914400"/>
          </a:xfrm>
          <a:prstGeom prst="rect">
            <a:avLst/>
          </a:prstGeom>
        </p:spPr>
      </p:pic>
      <p:pic>
        <p:nvPicPr>
          <p:cNvPr id="19" name="图形 18" descr="牙刷">
            <a:extLst>
              <a:ext uri="{FF2B5EF4-FFF2-40B4-BE49-F238E27FC236}">
                <a16:creationId xmlns:a16="http://schemas.microsoft.com/office/drawing/2014/main" id="{F1A86240-02E8-824F-BEC7-5F7BC144230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970904" y="4584768"/>
            <a:ext cx="914400" cy="914400"/>
          </a:xfrm>
          <a:prstGeom prst="rect">
            <a:avLst/>
          </a:prstGeom>
        </p:spPr>
      </p:pic>
      <p:pic>
        <p:nvPicPr>
          <p:cNvPr id="25" name="图形 24" descr="葡萄">
            <a:extLst>
              <a:ext uri="{FF2B5EF4-FFF2-40B4-BE49-F238E27FC236}">
                <a16:creationId xmlns:a16="http://schemas.microsoft.com/office/drawing/2014/main" id="{0F99C1EB-F68E-6645-9341-BC20B121590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950550" y="5907282"/>
            <a:ext cx="914400" cy="914400"/>
          </a:xfrm>
          <a:prstGeom prst="rect">
            <a:avLst/>
          </a:prstGeom>
        </p:spPr>
      </p:pic>
      <p:pic>
        <p:nvPicPr>
          <p:cNvPr id="28" name="图形 27" descr="枞树">
            <a:extLst>
              <a:ext uri="{FF2B5EF4-FFF2-40B4-BE49-F238E27FC236}">
                <a16:creationId xmlns:a16="http://schemas.microsoft.com/office/drawing/2014/main" id="{48956E84-93BE-8E45-90F4-D81D0E3766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970904" y="5834706"/>
            <a:ext cx="914400" cy="9144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F1566B6-4AAF-5F49-8A67-4072FACD54DF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F21D548-4705-D14F-911E-09284F323ED9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24070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7DA9EE-0AE3-E849-9D47-C012AF08BB7C}"/>
              </a:ext>
            </a:extLst>
          </p:cNvPr>
          <p:cNvSpPr txBox="1"/>
          <p:nvPr/>
        </p:nvSpPr>
        <p:spPr>
          <a:xfrm>
            <a:off x="875778" y="2599627"/>
            <a:ext cx="1060164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一个数据元素可以由若干个数据项构成，其实不可分割的最小单位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F4C9F1C-8D9E-5B4D-B72C-4607DE1DDB69}"/>
              </a:ext>
            </a:extLst>
          </p:cNvPr>
          <p:cNvSpPr txBox="1"/>
          <p:nvPr/>
        </p:nvSpPr>
        <p:spPr>
          <a:xfrm>
            <a:off x="1060316" y="4949504"/>
            <a:ext cx="10762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户口本里你的年龄，姓名，出生地点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02A832-49B7-8043-8A96-E30A0A5F5F11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EBD4C1E-4944-7840-A855-E43020815F7D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76332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5750F13-0022-0C46-8E22-C3D3831976D9}"/>
              </a:ext>
            </a:extLst>
          </p:cNvPr>
          <p:cNvSpPr txBox="1"/>
          <p:nvPr/>
        </p:nvSpPr>
        <p:spPr>
          <a:xfrm>
            <a:off x="1060316" y="2612168"/>
            <a:ext cx="9845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相互之间存在一种或者多种关系的数据元素的集合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13A0DF-C087-3646-9689-6CBFDDE40FED}"/>
              </a:ext>
            </a:extLst>
          </p:cNvPr>
          <p:cNvSpPr txBox="1"/>
          <p:nvPr/>
        </p:nvSpPr>
        <p:spPr>
          <a:xfrm>
            <a:off x="1060316" y="4634331"/>
            <a:ext cx="92715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所有同学组成的我们医信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1901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班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以各个元器件为元素组成的电脑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你所认识的朋友的关系网络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CEBA86-89F6-AC48-BA4E-FAE56B3CD8C5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2584A8-4723-3F49-A359-94E250841FE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1850266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逻辑结构与物理结构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8B39A7-0C86-C54C-BB15-3011A3CE8BAC}"/>
              </a:ext>
            </a:extLst>
          </p:cNvPr>
          <p:cNvSpPr txBox="1"/>
          <p:nvPr/>
        </p:nvSpPr>
        <p:spPr>
          <a:xfrm>
            <a:off x="2155465" y="2402958"/>
            <a:ext cx="301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集合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1DD6AB-C2EE-9149-BB47-64458F4E6E15}"/>
              </a:ext>
            </a:extLst>
          </p:cNvPr>
          <p:cNvSpPr txBox="1"/>
          <p:nvPr/>
        </p:nvSpPr>
        <p:spPr>
          <a:xfrm>
            <a:off x="2155465" y="3310270"/>
            <a:ext cx="301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线性结构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E780627-2E17-7841-93BD-0C851F88B3D9}"/>
              </a:ext>
            </a:extLst>
          </p:cNvPr>
          <p:cNvSpPr txBox="1"/>
          <p:nvPr/>
        </p:nvSpPr>
        <p:spPr>
          <a:xfrm>
            <a:off x="2116563" y="4217582"/>
            <a:ext cx="301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树形结构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93A7A58-EA74-094D-8D1D-824CA39D4FBA}"/>
              </a:ext>
            </a:extLst>
          </p:cNvPr>
          <p:cNvSpPr txBox="1"/>
          <p:nvPr/>
        </p:nvSpPr>
        <p:spPr>
          <a:xfrm>
            <a:off x="2155465" y="5124893"/>
            <a:ext cx="301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图形结构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3DF18BB-EFAF-C342-B8C7-2230103014C2}"/>
              </a:ext>
            </a:extLst>
          </p:cNvPr>
          <p:cNvSpPr txBox="1"/>
          <p:nvPr/>
        </p:nvSpPr>
        <p:spPr>
          <a:xfrm>
            <a:off x="8939033" y="2850845"/>
            <a:ext cx="2700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顺序存储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AFE7919-16FB-844A-A8F4-FB946DCB2FC2}"/>
              </a:ext>
            </a:extLst>
          </p:cNvPr>
          <p:cNvSpPr txBox="1"/>
          <p:nvPr/>
        </p:nvSpPr>
        <p:spPr>
          <a:xfrm>
            <a:off x="8939033" y="4542987"/>
            <a:ext cx="2700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链式存储</a:t>
            </a: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A410C7D7-0722-2043-ABCF-3FC13F2005CC}"/>
              </a:ext>
            </a:extLst>
          </p:cNvPr>
          <p:cNvCxnSpPr/>
          <p:nvPr/>
        </p:nvCxnSpPr>
        <p:spPr>
          <a:xfrm>
            <a:off x="6493549" y="2594344"/>
            <a:ext cx="0" cy="27432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7E55CB9-54D2-534E-8CCD-1F7EF4D8DADA}"/>
              </a:ext>
            </a:extLst>
          </p:cNvPr>
          <p:cNvSpPr txBox="1"/>
          <p:nvPr/>
        </p:nvSpPr>
        <p:spPr>
          <a:xfrm>
            <a:off x="4530073" y="3749749"/>
            <a:ext cx="1765005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逻辑结构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B496FD7-446F-4B4A-B69D-4E0EDCC63D60}"/>
              </a:ext>
            </a:extLst>
          </p:cNvPr>
          <p:cNvSpPr txBox="1"/>
          <p:nvPr/>
        </p:nvSpPr>
        <p:spPr>
          <a:xfrm>
            <a:off x="6720379" y="3749749"/>
            <a:ext cx="1786265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物理结构</a:t>
            </a:r>
          </a:p>
        </p:txBody>
      </p:sp>
    </p:spTree>
    <p:extLst>
      <p:ext uri="{BB962C8B-B14F-4D97-AF65-F5344CB8AC3E}">
        <p14:creationId xmlns:p14="http://schemas.microsoft.com/office/powerpoint/2010/main" val="392936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逻辑结构之集合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8B39A7-0C86-C54C-BB15-3011A3CE8BAC}"/>
              </a:ext>
            </a:extLst>
          </p:cNvPr>
          <p:cNvSpPr txBox="1"/>
          <p:nvPr/>
        </p:nvSpPr>
        <p:spPr>
          <a:xfrm>
            <a:off x="1060316" y="2513397"/>
            <a:ext cx="4883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集合中的元素除了属于同一个集合外，它们之间没有其他关系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22E4A41-0E8D-274C-86D0-EF511E074246}"/>
              </a:ext>
            </a:extLst>
          </p:cNvPr>
          <p:cNvSpPr/>
          <p:nvPr/>
        </p:nvSpPr>
        <p:spPr>
          <a:xfrm>
            <a:off x="7102549" y="2033833"/>
            <a:ext cx="4104167" cy="41041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7DB0991-7700-0F4E-9D9C-031425A87902}"/>
              </a:ext>
            </a:extLst>
          </p:cNvPr>
          <p:cNvSpPr/>
          <p:nvPr/>
        </p:nvSpPr>
        <p:spPr>
          <a:xfrm>
            <a:off x="8196593" y="2619239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29DF7DB-5294-C54A-80C5-E18C7CBE5AB2}"/>
              </a:ext>
            </a:extLst>
          </p:cNvPr>
          <p:cNvSpPr/>
          <p:nvPr/>
        </p:nvSpPr>
        <p:spPr>
          <a:xfrm>
            <a:off x="7728489" y="3739667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CD4E9B7-F3D1-0D4B-B204-C2036091C4D6}"/>
              </a:ext>
            </a:extLst>
          </p:cNvPr>
          <p:cNvSpPr/>
          <p:nvPr/>
        </p:nvSpPr>
        <p:spPr>
          <a:xfrm>
            <a:off x="8352264" y="4736584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95AEB77-6002-0B4A-AAEE-A4EC2492A1AF}"/>
              </a:ext>
            </a:extLst>
          </p:cNvPr>
          <p:cNvSpPr/>
          <p:nvPr/>
        </p:nvSpPr>
        <p:spPr>
          <a:xfrm>
            <a:off x="9467602" y="2560519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6902768-67A8-7B44-A446-C08021D93C29}"/>
              </a:ext>
            </a:extLst>
          </p:cNvPr>
          <p:cNvSpPr/>
          <p:nvPr/>
        </p:nvSpPr>
        <p:spPr>
          <a:xfrm>
            <a:off x="9601230" y="4649449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7E182D15-68AB-5145-A6BD-99289AB34A98}"/>
              </a:ext>
            </a:extLst>
          </p:cNvPr>
          <p:cNvSpPr/>
          <p:nvPr/>
        </p:nvSpPr>
        <p:spPr>
          <a:xfrm>
            <a:off x="9966523" y="3604984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560EAD8-8672-0548-88A6-9F80473069B0}"/>
              </a:ext>
            </a:extLst>
          </p:cNvPr>
          <p:cNvSpPr/>
          <p:nvPr/>
        </p:nvSpPr>
        <p:spPr>
          <a:xfrm>
            <a:off x="8821588" y="3616156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68BBC7D-691C-794A-8C5B-601C1119CBA3}"/>
              </a:ext>
            </a:extLst>
          </p:cNvPr>
          <p:cNvSpPr txBox="1"/>
          <p:nvPr/>
        </p:nvSpPr>
        <p:spPr>
          <a:xfrm>
            <a:off x="1060316" y="4736584"/>
            <a:ext cx="55585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公交车上的乘客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假设他们彼此不认识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EDD751B5-5FE5-1648-8324-D07DD55BFDEE}"/>
              </a:ext>
            </a:extLst>
          </p:cNvPr>
          <p:cNvCxnSpPr/>
          <p:nvPr/>
        </p:nvCxnSpPr>
        <p:spPr>
          <a:xfrm>
            <a:off x="6438819" y="2965487"/>
            <a:ext cx="0" cy="2648504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C46E39FF-6C96-3F4A-9006-82A11DB80257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7FA2ACC-6A32-D847-B638-40BC77891D9C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3494705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逻辑结构之线性结构</a:t>
            </a:r>
            <a:endParaRPr kumimoji="1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1DD6AB-C2EE-9149-BB47-64458F4E6E15}"/>
              </a:ext>
            </a:extLst>
          </p:cNvPr>
          <p:cNvSpPr txBox="1"/>
          <p:nvPr/>
        </p:nvSpPr>
        <p:spPr>
          <a:xfrm>
            <a:off x="1053068" y="2735580"/>
            <a:ext cx="4883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元素一对一的关系</a:t>
            </a: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19490AE7-2CA5-5742-BBC5-CC4EC40E0105}"/>
              </a:ext>
            </a:extLst>
          </p:cNvPr>
          <p:cNvSpPr/>
          <p:nvPr/>
        </p:nvSpPr>
        <p:spPr>
          <a:xfrm>
            <a:off x="7212423" y="2550495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DD7CEE69-3AB9-0043-9AF6-7880DFC1B62B}"/>
              </a:ext>
            </a:extLst>
          </p:cNvPr>
          <p:cNvSpPr/>
          <p:nvPr/>
        </p:nvSpPr>
        <p:spPr>
          <a:xfrm>
            <a:off x="8405039" y="2563391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FA3802B9-724B-0F41-8B8B-671C2A50B0EA}"/>
              </a:ext>
            </a:extLst>
          </p:cNvPr>
          <p:cNvSpPr/>
          <p:nvPr/>
        </p:nvSpPr>
        <p:spPr>
          <a:xfrm>
            <a:off x="10703441" y="2563391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72DE78F4-9398-7444-B4C7-82B6FB558A91}"/>
              </a:ext>
            </a:extLst>
          </p:cNvPr>
          <p:cNvSpPr/>
          <p:nvPr/>
        </p:nvSpPr>
        <p:spPr>
          <a:xfrm>
            <a:off x="9608286" y="2563391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24784B94-8FC2-DB46-BA7E-BF3630C840DA}"/>
              </a:ext>
            </a:extLst>
          </p:cNvPr>
          <p:cNvCxnSpPr>
            <a:stCxn id="3" idx="3"/>
          </p:cNvCxnSpPr>
          <p:nvPr/>
        </p:nvCxnSpPr>
        <p:spPr>
          <a:xfrm>
            <a:off x="7765316" y="2826942"/>
            <a:ext cx="639723" cy="12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BD4014F8-E349-854B-9582-684CEFA7CD6F}"/>
              </a:ext>
            </a:extLst>
          </p:cNvPr>
          <p:cNvCxnSpPr>
            <a:stCxn id="10" idx="3"/>
          </p:cNvCxnSpPr>
          <p:nvPr/>
        </p:nvCxnSpPr>
        <p:spPr>
          <a:xfrm flipV="1">
            <a:off x="8957932" y="2826941"/>
            <a:ext cx="650354" cy="12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83E119F-B4AC-FF4C-9612-8BF0F5A6722D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>
            <a:off x="10161179" y="2839838"/>
            <a:ext cx="5422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5E0DDB7B-06EF-304D-88C0-8EC9360E3260}"/>
              </a:ext>
            </a:extLst>
          </p:cNvPr>
          <p:cNvSpPr/>
          <p:nvPr/>
        </p:nvSpPr>
        <p:spPr>
          <a:xfrm>
            <a:off x="10703441" y="3800014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5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777960D3-50F7-3946-AEA8-FB21D2B9B5AE}"/>
              </a:ext>
            </a:extLst>
          </p:cNvPr>
          <p:cNvSpPr/>
          <p:nvPr/>
        </p:nvSpPr>
        <p:spPr>
          <a:xfrm>
            <a:off x="9608286" y="3800014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6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C01A6B24-7E6E-424E-B9D0-6FF057FBB454}"/>
              </a:ext>
            </a:extLst>
          </p:cNvPr>
          <p:cNvSpPr/>
          <p:nvPr/>
        </p:nvSpPr>
        <p:spPr>
          <a:xfrm>
            <a:off x="8397065" y="3800012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7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22825CE1-77B4-E946-8D91-BFCBF5D723D6}"/>
              </a:ext>
            </a:extLst>
          </p:cNvPr>
          <p:cNvSpPr/>
          <p:nvPr/>
        </p:nvSpPr>
        <p:spPr>
          <a:xfrm>
            <a:off x="7301910" y="3800013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8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437D65B2-1122-B747-900F-993EB858939E}"/>
              </a:ext>
            </a:extLst>
          </p:cNvPr>
          <p:cNvCxnSpPr>
            <a:stCxn id="12" idx="2"/>
            <a:endCxn id="25" idx="0"/>
          </p:cNvCxnSpPr>
          <p:nvPr/>
        </p:nvCxnSpPr>
        <p:spPr>
          <a:xfrm>
            <a:off x="10979888" y="3116284"/>
            <a:ext cx="0" cy="683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65FB0D54-72B8-F34B-89A4-7FD3F888F466}"/>
              </a:ext>
            </a:extLst>
          </p:cNvPr>
          <p:cNvCxnSpPr>
            <a:stCxn id="25" idx="1"/>
            <a:endCxn id="26" idx="3"/>
          </p:cNvCxnSpPr>
          <p:nvPr/>
        </p:nvCxnSpPr>
        <p:spPr>
          <a:xfrm flipH="1">
            <a:off x="10161179" y="4076461"/>
            <a:ext cx="5422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527B7B72-6484-1547-8A13-ED5E84BF7923}"/>
              </a:ext>
            </a:extLst>
          </p:cNvPr>
          <p:cNvCxnSpPr>
            <a:stCxn id="26" idx="1"/>
            <a:endCxn id="27" idx="3"/>
          </p:cNvCxnSpPr>
          <p:nvPr/>
        </p:nvCxnSpPr>
        <p:spPr>
          <a:xfrm flipH="1" flipV="1">
            <a:off x="8949958" y="4076459"/>
            <a:ext cx="658328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F1C3762E-D05B-8A4A-9014-66D6C3EB293F}"/>
              </a:ext>
            </a:extLst>
          </p:cNvPr>
          <p:cNvCxnSpPr>
            <a:stCxn id="27" idx="1"/>
            <a:endCxn id="28" idx="3"/>
          </p:cNvCxnSpPr>
          <p:nvPr/>
        </p:nvCxnSpPr>
        <p:spPr>
          <a:xfrm flipH="1">
            <a:off x="7854803" y="4076459"/>
            <a:ext cx="54226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C22A4F09-EAEC-444A-99DB-AFB8D9FACC44}"/>
              </a:ext>
            </a:extLst>
          </p:cNvPr>
          <p:cNvSpPr txBox="1"/>
          <p:nvPr/>
        </p:nvSpPr>
        <p:spPr>
          <a:xfrm>
            <a:off x="1053068" y="4614514"/>
            <a:ext cx="37639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食堂排队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1" lang="zh-CN" altLang="en-US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贪吃蛇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EF6ACACA-C4ED-1045-B962-38FBFA36EDDC}"/>
              </a:ext>
            </a:extLst>
          </p:cNvPr>
          <p:cNvCxnSpPr>
            <a:cxnSpLocks/>
          </p:cNvCxnSpPr>
          <p:nvPr/>
        </p:nvCxnSpPr>
        <p:spPr>
          <a:xfrm>
            <a:off x="6096000" y="2563391"/>
            <a:ext cx="0" cy="27436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887A520C-8818-E348-AC3C-290C565CB1C6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822E9D5-7BDF-BA4A-BB96-4277D18769E1}"/>
              </a:ext>
            </a:extLst>
          </p:cNvPr>
          <p:cNvSpPr txBox="1"/>
          <p:nvPr/>
        </p:nvSpPr>
        <p:spPr>
          <a:xfrm>
            <a:off x="538718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1243619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逻辑结构之树形结构</a:t>
            </a:r>
            <a:endParaRPr kumimoji="1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1DD6AB-C2EE-9149-BB47-64458F4E6E15}"/>
              </a:ext>
            </a:extLst>
          </p:cNvPr>
          <p:cNvSpPr txBox="1"/>
          <p:nvPr/>
        </p:nvSpPr>
        <p:spPr>
          <a:xfrm>
            <a:off x="1016647" y="2593819"/>
            <a:ext cx="4883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一对多的关系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66D452F-C85C-C749-8A03-9312B4F36A08}"/>
              </a:ext>
            </a:extLst>
          </p:cNvPr>
          <p:cNvSpPr/>
          <p:nvPr/>
        </p:nvSpPr>
        <p:spPr>
          <a:xfrm>
            <a:off x="9544370" y="2389508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877E317-3F43-854B-B689-423CD1A8B837}"/>
              </a:ext>
            </a:extLst>
          </p:cNvPr>
          <p:cNvSpPr/>
          <p:nvPr/>
        </p:nvSpPr>
        <p:spPr>
          <a:xfrm>
            <a:off x="8776065" y="3370521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248DBF4-1BD9-9C4F-81DC-FCEC192FDF62}"/>
              </a:ext>
            </a:extLst>
          </p:cNvPr>
          <p:cNvSpPr/>
          <p:nvPr/>
        </p:nvSpPr>
        <p:spPr>
          <a:xfrm>
            <a:off x="10543539" y="3370521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31FDE13-6DA0-6240-B5BD-41E92C9FD460}"/>
              </a:ext>
            </a:extLst>
          </p:cNvPr>
          <p:cNvSpPr/>
          <p:nvPr/>
        </p:nvSpPr>
        <p:spPr>
          <a:xfrm>
            <a:off x="8161357" y="4274460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ADAD4A9-E266-C84E-843B-E8DF4E6F2BD6}"/>
              </a:ext>
            </a:extLst>
          </p:cNvPr>
          <p:cNvSpPr/>
          <p:nvPr/>
        </p:nvSpPr>
        <p:spPr>
          <a:xfrm>
            <a:off x="9299285" y="4274460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5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D2347EF-5528-1640-9800-63486F45B558}"/>
              </a:ext>
            </a:extLst>
          </p:cNvPr>
          <p:cNvSpPr/>
          <p:nvPr/>
        </p:nvSpPr>
        <p:spPr>
          <a:xfrm>
            <a:off x="10067590" y="4274460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6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E84C1E0-382D-284E-BF72-4D03C4893E73}"/>
              </a:ext>
            </a:extLst>
          </p:cNvPr>
          <p:cNvSpPr/>
          <p:nvPr/>
        </p:nvSpPr>
        <p:spPr>
          <a:xfrm>
            <a:off x="11164873" y="4293889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7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CBDEB58B-9DB5-A04E-BA03-F6179777C325}"/>
              </a:ext>
            </a:extLst>
          </p:cNvPr>
          <p:cNvCxnSpPr>
            <a:stCxn id="3" idx="3"/>
            <a:endCxn id="5" idx="7"/>
          </p:cNvCxnSpPr>
          <p:nvPr/>
        </p:nvCxnSpPr>
        <p:spPr>
          <a:xfrm flipH="1">
            <a:off x="9222661" y="2836104"/>
            <a:ext cx="398333" cy="611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9276C912-19E1-CD4C-9E66-1B66B8EF585B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8607953" y="3893741"/>
            <a:ext cx="321709" cy="457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E292E97-120B-554D-B84F-130A103E957E}"/>
              </a:ext>
            </a:extLst>
          </p:cNvPr>
          <p:cNvCxnSpPr>
            <a:stCxn id="3" idx="5"/>
            <a:endCxn id="6" idx="1"/>
          </p:cNvCxnSpPr>
          <p:nvPr/>
        </p:nvCxnSpPr>
        <p:spPr>
          <a:xfrm>
            <a:off x="9990966" y="2836104"/>
            <a:ext cx="629197" cy="611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E2143F9D-00F0-6A4D-AD4F-0DDA948D6103}"/>
              </a:ext>
            </a:extLst>
          </p:cNvPr>
          <p:cNvCxnSpPr>
            <a:stCxn id="5" idx="5"/>
            <a:endCxn id="9" idx="0"/>
          </p:cNvCxnSpPr>
          <p:nvPr/>
        </p:nvCxnSpPr>
        <p:spPr>
          <a:xfrm>
            <a:off x="9222661" y="3817117"/>
            <a:ext cx="338234" cy="457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0E4FDAB-6F35-9D41-A340-1E72E5175B0F}"/>
              </a:ext>
            </a:extLst>
          </p:cNvPr>
          <p:cNvCxnSpPr>
            <a:stCxn id="6" idx="4"/>
            <a:endCxn id="10" idx="7"/>
          </p:cNvCxnSpPr>
          <p:nvPr/>
        </p:nvCxnSpPr>
        <p:spPr>
          <a:xfrm flipH="1">
            <a:off x="10514186" y="3893741"/>
            <a:ext cx="290963" cy="457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06D9DD90-62D5-6447-B671-7DC0DF530A12}"/>
              </a:ext>
            </a:extLst>
          </p:cNvPr>
          <p:cNvCxnSpPr>
            <a:stCxn id="6" idx="5"/>
            <a:endCxn id="11" idx="0"/>
          </p:cNvCxnSpPr>
          <p:nvPr/>
        </p:nvCxnSpPr>
        <p:spPr>
          <a:xfrm>
            <a:off x="10990135" y="3817117"/>
            <a:ext cx="436348" cy="476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478081CB-D7AD-1E4B-86F3-85808FD2D75A}"/>
              </a:ext>
            </a:extLst>
          </p:cNvPr>
          <p:cNvSpPr txBox="1"/>
          <p:nvPr/>
        </p:nvSpPr>
        <p:spPr>
          <a:xfrm>
            <a:off x="1058710" y="4274460"/>
            <a:ext cx="38915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学校领导管理层级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家谱</a:t>
            </a: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B841BE36-5641-C84F-9C85-E85D2F0A0D36}"/>
              </a:ext>
            </a:extLst>
          </p:cNvPr>
          <p:cNvCxnSpPr/>
          <p:nvPr/>
        </p:nvCxnSpPr>
        <p:spPr>
          <a:xfrm>
            <a:off x="6358270" y="2523461"/>
            <a:ext cx="0" cy="275527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7F600341-63B8-AF4D-BAD6-2BF8E74E3376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FBBA129-64B8-EB48-81CB-81BAD9DD0A08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2775958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3653856" y="2136565"/>
            <a:ext cx="7443216" cy="6125945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数据结构与算法的关系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什么是算法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ea typeface="Microsoft YaHei" panose="020B0503020204020204" pitchFamily="34" charset="-122"/>
              </a:rPr>
              <a:t>算法的特性</a:t>
            </a: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算法的设计要求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算法效率的度量方式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算法时间复杂度和空间复杂度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/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	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逻辑结构之图形结构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1DD6AB-C2EE-9149-BB47-64458F4E6E15}"/>
              </a:ext>
            </a:extLst>
          </p:cNvPr>
          <p:cNvSpPr txBox="1"/>
          <p:nvPr/>
        </p:nvSpPr>
        <p:spPr>
          <a:xfrm>
            <a:off x="1060316" y="2639063"/>
            <a:ext cx="4883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多对多的关系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00C279D-4053-1F4A-9B90-9D3F5E0C5FF4}"/>
              </a:ext>
            </a:extLst>
          </p:cNvPr>
          <p:cNvSpPr/>
          <p:nvPr/>
        </p:nvSpPr>
        <p:spPr>
          <a:xfrm>
            <a:off x="9207795" y="2523461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142F24C-B1ED-544A-9772-6A0B15BA7EF3}"/>
              </a:ext>
            </a:extLst>
          </p:cNvPr>
          <p:cNvSpPr/>
          <p:nvPr/>
        </p:nvSpPr>
        <p:spPr>
          <a:xfrm>
            <a:off x="7814928" y="2672316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9E102D9-E4A4-5A41-83FC-A825A645DE61}"/>
              </a:ext>
            </a:extLst>
          </p:cNvPr>
          <p:cNvSpPr/>
          <p:nvPr/>
        </p:nvSpPr>
        <p:spPr>
          <a:xfrm>
            <a:off x="10911496" y="2140688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784851CA-7BB1-9443-A12E-F39B66EC1707}"/>
              </a:ext>
            </a:extLst>
          </p:cNvPr>
          <p:cNvSpPr/>
          <p:nvPr/>
        </p:nvSpPr>
        <p:spPr>
          <a:xfrm>
            <a:off x="8867551" y="3761739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E2AFB24-A235-F248-B526-FE8871877B77}"/>
              </a:ext>
            </a:extLst>
          </p:cNvPr>
          <p:cNvSpPr/>
          <p:nvPr/>
        </p:nvSpPr>
        <p:spPr>
          <a:xfrm>
            <a:off x="8293392" y="4584443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6C2F58D-0960-1B4F-B035-46F9C6E87BAB}"/>
              </a:ext>
            </a:extLst>
          </p:cNvPr>
          <p:cNvSpPr/>
          <p:nvPr/>
        </p:nvSpPr>
        <p:spPr>
          <a:xfrm>
            <a:off x="9990010" y="4802410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B06014A-369D-A445-AF4E-FA6EE19454E7}"/>
              </a:ext>
            </a:extLst>
          </p:cNvPr>
          <p:cNvSpPr/>
          <p:nvPr/>
        </p:nvSpPr>
        <p:spPr>
          <a:xfrm>
            <a:off x="10501816" y="3654057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2EF50E52-0D2E-C24E-9DB5-32C564ECC319}"/>
              </a:ext>
            </a:extLst>
          </p:cNvPr>
          <p:cNvCxnSpPr>
            <a:stCxn id="13" idx="6"/>
            <a:endCxn id="5" idx="2"/>
          </p:cNvCxnSpPr>
          <p:nvPr/>
        </p:nvCxnSpPr>
        <p:spPr>
          <a:xfrm flipV="1">
            <a:off x="8346556" y="2789275"/>
            <a:ext cx="861239" cy="148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974061DE-76B9-7343-9E9E-DCA9BB32C320}"/>
              </a:ext>
            </a:extLst>
          </p:cNvPr>
          <p:cNvCxnSpPr>
            <a:stCxn id="5" idx="6"/>
            <a:endCxn id="14" idx="3"/>
          </p:cNvCxnSpPr>
          <p:nvPr/>
        </p:nvCxnSpPr>
        <p:spPr>
          <a:xfrm flipV="1">
            <a:off x="9739423" y="2594461"/>
            <a:ext cx="1249928" cy="194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597D093B-B591-674E-818A-EED2FC05D9BE}"/>
              </a:ext>
            </a:extLst>
          </p:cNvPr>
          <p:cNvCxnSpPr>
            <a:stCxn id="14" idx="4"/>
            <a:endCxn id="18" idx="0"/>
          </p:cNvCxnSpPr>
          <p:nvPr/>
        </p:nvCxnSpPr>
        <p:spPr>
          <a:xfrm flipH="1">
            <a:off x="10767630" y="2672316"/>
            <a:ext cx="409680" cy="981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6B362712-4335-2B40-9F1F-16C0BCDC4E5D}"/>
              </a:ext>
            </a:extLst>
          </p:cNvPr>
          <p:cNvCxnSpPr>
            <a:stCxn id="13" idx="5"/>
          </p:cNvCxnSpPr>
          <p:nvPr/>
        </p:nvCxnSpPr>
        <p:spPr>
          <a:xfrm>
            <a:off x="8268701" y="3126089"/>
            <a:ext cx="864664" cy="793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2E3BF2E2-339B-6E45-B37E-E1E326719110}"/>
              </a:ext>
            </a:extLst>
          </p:cNvPr>
          <p:cNvCxnSpPr>
            <a:stCxn id="5" idx="4"/>
            <a:endCxn id="15" idx="0"/>
          </p:cNvCxnSpPr>
          <p:nvPr/>
        </p:nvCxnSpPr>
        <p:spPr>
          <a:xfrm flipH="1">
            <a:off x="9133365" y="3055089"/>
            <a:ext cx="340244" cy="706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6C52B32E-9877-0F4D-B9B4-CBD101254CED}"/>
              </a:ext>
            </a:extLst>
          </p:cNvPr>
          <p:cNvCxnSpPr>
            <a:stCxn id="5" idx="4"/>
            <a:endCxn id="18" idx="1"/>
          </p:cNvCxnSpPr>
          <p:nvPr/>
        </p:nvCxnSpPr>
        <p:spPr>
          <a:xfrm>
            <a:off x="9473609" y="3055089"/>
            <a:ext cx="1106062" cy="676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808027C6-F506-334A-A3FB-9719034AEB8F}"/>
              </a:ext>
            </a:extLst>
          </p:cNvPr>
          <p:cNvCxnSpPr>
            <a:stCxn id="15" idx="6"/>
          </p:cNvCxnSpPr>
          <p:nvPr/>
        </p:nvCxnSpPr>
        <p:spPr>
          <a:xfrm flipV="1">
            <a:off x="9399179" y="3802912"/>
            <a:ext cx="1102637" cy="224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6E9B9927-9127-CE43-9DAC-BF07C32194C4}"/>
              </a:ext>
            </a:extLst>
          </p:cNvPr>
          <p:cNvCxnSpPr>
            <a:stCxn id="13" idx="4"/>
            <a:endCxn id="16" idx="1"/>
          </p:cNvCxnSpPr>
          <p:nvPr/>
        </p:nvCxnSpPr>
        <p:spPr>
          <a:xfrm>
            <a:off x="8080742" y="3203944"/>
            <a:ext cx="290505" cy="1458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BA14F345-797D-5845-9346-0A0AD245E894}"/>
              </a:ext>
            </a:extLst>
          </p:cNvPr>
          <p:cNvCxnSpPr>
            <a:stCxn id="16" idx="6"/>
            <a:endCxn id="17" idx="2"/>
          </p:cNvCxnSpPr>
          <p:nvPr/>
        </p:nvCxnSpPr>
        <p:spPr>
          <a:xfrm>
            <a:off x="8825020" y="4850257"/>
            <a:ext cx="1164990" cy="217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421BC171-BFCD-8B48-8E98-35C057451BBB}"/>
              </a:ext>
            </a:extLst>
          </p:cNvPr>
          <p:cNvCxnSpPr>
            <a:stCxn id="18" idx="4"/>
            <a:endCxn id="17" idx="7"/>
          </p:cNvCxnSpPr>
          <p:nvPr/>
        </p:nvCxnSpPr>
        <p:spPr>
          <a:xfrm flipH="1">
            <a:off x="10443783" y="4185685"/>
            <a:ext cx="323847" cy="69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18BA4D9C-DC96-9941-8FF3-C336AF98E8E5}"/>
              </a:ext>
            </a:extLst>
          </p:cNvPr>
          <p:cNvCxnSpPr>
            <a:stCxn id="15" idx="5"/>
            <a:endCxn id="17" idx="1"/>
          </p:cNvCxnSpPr>
          <p:nvPr/>
        </p:nvCxnSpPr>
        <p:spPr>
          <a:xfrm>
            <a:off x="9321324" y="4215512"/>
            <a:ext cx="746541" cy="664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EC039046-EF5E-BD47-8A1E-30FA679EB76E}"/>
              </a:ext>
            </a:extLst>
          </p:cNvPr>
          <p:cNvCxnSpPr/>
          <p:nvPr/>
        </p:nvCxnSpPr>
        <p:spPr>
          <a:xfrm>
            <a:off x="6387912" y="2691868"/>
            <a:ext cx="0" cy="264217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5568CB30-CAA3-584C-AC33-D8F1937E38E2}"/>
              </a:ext>
            </a:extLst>
          </p:cNvPr>
          <p:cNvSpPr txBox="1"/>
          <p:nvPr/>
        </p:nvSpPr>
        <p:spPr>
          <a:xfrm>
            <a:off x="1060316" y="4850257"/>
            <a:ext cx="40403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朋友圈关系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地图上各个地里坐标间的关系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032162B-6EF7-5948-9041-B182B66CF6C5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5C3E9F9-1AB3-6347-9842-4567B3713F40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1971374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物理结构之顺序存储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8B39A7-0C86-C54C-BB15-3011A3CE8BAC}"/>
              </a:ext>
            </a:extLst>
          </p:cNvPr>
          <p:cNvSpPr txBox="1"/>
          <p:nvPr/>
        </p:nvSpPr>
        <p:spPr>
          <a:xfrm>
            <a:off x="1060316" y="2629617"/>
            <a:ext cx="5305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数据放在地址连续的存储单元内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70408F1-AB85-AA40-9C08-0F289E060179}"/>
              </a:ext>
            </a:extLst>
          </p:cNvPr>
          <p:cNvSpPr/>
          <p:nvPr/>
        </p:nvSpPr>
        <p:spPr>
          <a:xfrm>
            <a:off x="2874410" y="5385217"/>
            <a:ext cx="1360968" cy="1011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kumimoji="1" lang="zh-CN" altLang="en-US" dirty="0"/>
              <a:t>宿舍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F67DE27-35C6-C347-915F-E686D62FE512}"/>
              </a:ext>
            </a:extLst>
          </p:cNvPr>
          <p:cNvSpPr/>
          <p:nvPr/>
        </p:nvSpPr>
        <p:spPr>
          <a:xfrm>
            <a:off x="4235378" y="5369268"/>
            <a:ext cx="1360968" cy="1027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zh-CN" altLang="en-US" dirty="0"/>
              <a:t>宿舍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DF8F16D-F7FC-674A-A7F9-8131D3344ABD}"/>
              </a:ext>
            </a:extLst>
          </p:cNvPr>
          <p:cNvSpPr/>
          <p:nvPr/>
        </p:nvSpPr>
        <p:spPr>
          <a:xfrm>
            <a:off x="5596346" y="5385217"/>
            <a:ext cx="1360968" cy="1011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宿舍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37C5FC2-EF2F-D841-9339-022D72B4AD70}"/>
              </a:ext>
            </a:extLst>
          </p:cNvPr>
          <p:cNvSpPr/>
          <p:nvPr/>
        </p:nvSpPr>
        <p:spPr>
          <a:xfrm>
            <a:off x="6957314" y="5385217"/>
            <a:ext cx="1360968" cy="1011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宿舍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400F6A7-CC21-094B-B73E-BABF1539766F}"/>
              </a:ext>
            </a:extLst>
          </p:cNvPr>
          <p:cNvSpPr/>
          <p:nvPr/>
        </p:nvSpPr>
        <p:spPr>
          <a:xfrm>
            <a:off x="8318282" y="5369269"/>
            <a:ext cx="1360968" cy="103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r>
              <a:rPr kumimoji="1" lang="zh-CN" altLang="en-US" dirty="0"/>
              <a:t>宿舍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DD2E7CA-F7F0-D74F-82D6-C6943CD00844}"/>
              </a:ext>
            </a:extLst>
          </p:cNvPr>
          <p:cNvSpPr txBox="1"/>
          <p:nvPr/>
        </p:nvSpPr>
        <p:spPr>
          <a:xfrm>
            <a:off x="1060316" y="4592413"/>
            <a:ext cx="4883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宿舍楼中房间的分布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2109D4F-30FB-9044-B23C-BA51FAC22827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B13D066-0347-7D4C-A40D-F832629A508D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252402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物理结构之链式存储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8B39A7-0C86-C54C-BB15-3011A3CE8BAC}"/>
              </a:ext>
            </a:extLst>
          </p:cNvPr>
          <p:cNvSpPr txBox="1"/>
          <p:nvPr/>
        </p:nvSpPr>
        <p:spPr>
          <a:xfrm>
            <a:off x="1060316" y="2517956"/>
            <a:ext cx="4883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数据不需要放在连续的地址，彼此之间靠指针链接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696FA4B1-DAA3-DC46-94A6-5756C9236029}"/>
              </a:ext>
            </a:extLst>
          </p:cNvPr>
          <p:cNvSpPr txBox="1"/>
          <p:nvPr/>
        </p:nvSpPr>
        <p:spPr>
          <a:xfrm>
            <a:off x="1060316" y="4624785"/>
            <a:ext cx="9424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快递运送路径，每个地点可以是地理上不连续的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41987309-7879-7F47-9BEC-7B6CFE45D8C8}"/>
              </a:ext>
            </a:extLst>
          </p:cNvPr>
          <p:cNvSpPr txBox="1"/>
          <p:nvPr/>
        </p:nvSpPr>
        <p:spPr>
          <a:xfrm>
            <a:off x="1252506" y="5519359"/>
            <a:ext cx="2041451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杭州某电商仓库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F9D59F5-AE61-884B-981F-1FD78275EE2E}"/>
              </a:ext>
            </a:extLst>
          </p:cNvPr>
          <p:cNvSpPr txBox="1"/>
          <p:nvPr/>
        </p:nvSpPr>
        <p:spPr>
          <a:xfrm>
            <a:off x="5202865" y="5519359"/>
            <a:ext cx="178627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临安中转站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51C97AC6-53ED-D444-AB0E-669287433D6E}"/>
              </a:ext>
            </a:extLst>
          </p:cNvPr>
          <p:cNvSpPr txBox="1"/>
          <p:nvPr/>
        </p:nvSpPr>
        <p:spPr>
          <a:xfrm>
            <a:off x="8412848" y="5519359"/>
            <a:ext cx="2977116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杭州医学院快递暂存处</a:t>
            </a:r>
          </a:p>
        </p:txBody>
      </p:sp>
      <p:sp>
        <p:nvSpPr>
          <p:cNvPr id="77" name="右箭头 76">
            <a:extLst>
              <a:ext uri="{FF2B5EF4-FFF2-40B4-BE49-F238E27FC236}">
                <a16:creationId xmlns:a16="http://schemas.microsoft.com/office/drawing/2014/main" id="{884A59C4-F007-7540-B472-0EC9E062B522}"/>
              </a:ext>
            </a:extLst>
          </p:cNvPr>
          <p:cNvSpPr/>
          <p:nvPr/>
        </p:nvSpPr>
        <p:spPr>
          <a:xfrm>
            <a:off x="3871307" y="5610448"/>
            <a:ext cx="754207" cy="200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右箭头 78">
            <a:extLst>
              <a:ext uri="{FF2B5EF4-FFF2-40B4-BE49-F238E27FC236}">
                <a16:creationId xmlns:a16="http://schemas.microsoft.com/office/drawing/2014/main" id="{03E87D7E-6AB5-8B4F-839E-98363522F39C}"/>
              </a:ext>
            </a:extLst>
          </p:cNvPr>
          <p:cNvSpPr/>
          <p:nvPr/>
        </p:nvSpPr>
        <p:spPr>
          <a:xfrm>
            <a:off x="7322288" y="5633033"/>
            <a:ext cx="754207" cy="200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6126B31-4C92-574D-879A-4E7C0FA6E11E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DAF9193-B02D-F243-94BB-D19A49495A0A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967268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抽象数据类型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C06E22-F109-EA44-9D19-22F4DF899685}"/>
              </a:ext>
            </a:extLst>
          </p:cNvPr>
          <p:cNvSpPr txBox="1"/>
          <p:nvPr/>
        </p:nvSpPr>
        <p:spPr>
          <a:xfrm>
            <a:off x="1060316" y="2568157"/>
            <a:ext cx="3822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数据类型定义：一种性质相同数值的集合以及在这个集合上的操作的总称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6A3AB08-F682-8644-9E76-F4DA45B18013}"/>
              </a:ext>
            </a:extLst>
          </p:cNvPr>
          <p:cNvSpPr txBox="1"/>
          <p:nvPr/>
        </p:nvSpPr>
        <p:spPr>
          <a:xfrm>
            <a:off x="1060316" y="4785646"/>
            <a:ext cx="2849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float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1B316BA-3FB8-4C42-A63A-6A032A63760E}"/>
              </a:ext>
            </a:extLst>
          </p:cNvPr>
          <p:cNvSpPr txBox="1"/>
          <p:nvPr/>
        </p:nvSpPr>
        <p:spPr>
          <a:xfrm>
            <a:off x="5987315" y="2539533"/>
            <a:ext cx="4954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抽象数据模型： 在一个数据模型及其上面定义的操作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0A94F8EC-5382-5C44-9AF8-2DCE2B526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048772"/>
              </p:ext>
            </p:extLst>
          </p:nvPr>
        </p:nvGraphicFramePr>
        <p:xfrm>
          <a:off x="5987315" y="4708702"/>
          <a:ext cx="6204685" cy="1815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937">
                  <a:extLst>
                    <a:ext uri="{9D8B030D-6E8A-4147-A177-3AD203B41FA5}">
                      <a16:colId xmlns:a16="http://schemas.microsoft.com/office/drawing/2014/main" val="63678742"/>
                    </a:ext>
                  </a:extLst>
                </a:gridCol>
                <a:gridCol w="1240937">
                  <a:extLst>
                    <a:ext uri="{9D8B030D-6E8A-4147-A177-3AD203B41FA5}">
                      <a16:colId xmlns:a16="http://schemas.microsoft.com/office/drawing/2014/main" val="2780537876"/>
                    </a:ext>
                  </a:extLst>
                </a:gridCol>
                <a:gridCol w="1240937">
                  <a:extLst>
                    <a:ext uri="{9D8B030D-6E8A-4147-A177-3AD203B41FA5}">
                      <a16:colId xmlns:a16="http://schemas.microsoft.com/office/drawing/2014/main" val="3605558048"/>
                    </a:ext>
                  </a:extLst>
                </a:gridCol>
                <a:gridCol w="1240937">
                  <a:extLst>
                    <a:ext uri="{9D8B030D-6E8A-4147-A177-3AD203B41FA5}">
                      <a16:colId xmlns:a16="http://schemas.microsoft.com/office/drawing/2014/main" val="2059347844"/>
                    </a:ext>
                  </a:extLst>
                </a:gridCol>
                <a:gridCol w="1240937">
                  <a:extLst>
                    <a:ext uri="{9D8B030D-6E8A-4147-A177-3AD203B41FA5}">
                      <a16:colId xmlns:a16="http://schemas.microsoft.com/office/drawing/2014/main" val="3825369775"/>
                    </a:ext>
                  </a:extLst>
                </a:gridCol>
              </a:tblGrid>
              <a:tr h="6052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1+1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1/1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731177"/>
                  </a:ext>
                </a:extLst>
              </a:tr>
              <a:tr h="6052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Float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1.23+4.56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1.23-4.56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1.23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4.56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1.23/4.56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8810"/>
                  </a:ext>
                </a:extLst>
              </a:tr>
              <a:tr h="60529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抽象类型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849423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4332E611-6A41-B34B-AF37-D982BE2DDB58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A900BD6-DA4D-F44B-BFC9-865373183C85}"/>
              </a:ext>
            </a:extLst>
          </p:cNvPr>
          <p:cNvSpPr txBox="1"/>
          <p:nvPr/>
        </p:nvSpPr>
        <p:spPr>
          <a:xfrm>
            <a:off x="5583044" y="3902968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C88158F-12A7-1A4D-A222-2651AF2F4A71}"/>
              </a:ext>
            </a:extLst>
          </p:cNvPr>
          <p:cNvSpPr txBox="1"/>
          <p:nvPr/>
        </p:nvSpPr>
        <p:spPr>
          <a:xfrm>
            <a:off x="5583044" y="1770834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4AA2B17-AB4A-774C-9989-8545382EAB10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7427DAA8-AFAF-8644-A718-C64C3D9B953A}"/>
              </a:ext>
            </a:extLst>
          </p:cNvPr>
          <p:cNvCxnSpPr/>
          <p:nvPr/>
        </p:nvCxnSpPr>
        <p:spPr>
          <a:xfrm>
            <a:off x="4883285" y="2704835"/>
            <a:ext cx="0" cy="27037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045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这堂课我们学了撒？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1635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12861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数据结构与算法的关系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2791206" y="2449835"/>
            <a:ext cx="660958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数据结构 是 容器，它是一个碗，一个盆。</a:t>
            </a:r>
            <a:endParaRPr kumimoji="1" lang="en-US" altLang="zh-CN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算法的最终目的是处理数据，但数据不能单独存在，它需要“装在”数据结构这个容器。</a:t>
            </a:r>
            <a:endParaRPr kumimoji="1" lang="en-US" altLang="zh-CN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例子： 从小到大对一堆数字排序</a:t>
            </a:r>
            <a:endParaRPr kumimoji="1" lang="en-US" altLang="zh-CN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547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97921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什么是算法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497525" y="3167390"/>
            <a:ext cx="660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算法是求解特定问题的具体步骤的描述</a:t>
            </a:r>
            <a:endParaRPr kumimoji="1" lang="zh-CN" altLang="en-US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6CDE6D4-CD62-F54D-8387-CC8450155ED7}"/>
              </a:ext>
            </a:extLst>
          </p:cNvPr>
          <p:cNvSpPr txBox="1"/>
          <p:nvPr/>
        </p:nvSpPr>
        <p:spPr>
          <a:xfrm>
            <a:off x="427483" y="2210721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B57B80C-F7DA-E54C-A1CE-536C59DB36E7}"/>
              </a:ext>
            </a:extLst>
          </p:cNvPr>
          <p:cNvSpPr txBox="1"/>
          <p:nvPr/>
        </p:nvSpPr>
        <p:spPr>
          <a:xfrm>
            <a:off x="427483" y="4104604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3433AD2-A4D3-6446-9E74-D784C1E73FCD}"/>
              </a:ext>
            </a:extLst>
          </p:cNvPr>
          <p:cNvSpPr txBox="1"/>
          <p:nvPr/>
        </p:nvSpPr>
        <p:spPr>
          <a:xfrm>
            <a:off x="1497525" y="5041818"/>
            <a:ext cx="66095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从滨江校区到临安校区，走什么路线时间最短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8234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2117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24694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算法的特性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5D53784-BFCD-254F-B2DF-946E3F080433}"/>
              </a:ext>
            </a:extLst>
          </p:cNvPr>
          <p:cNvSpPr txBox="1"/>
          <p:nvPr/>
        </p:nvSpPr>
        <p:spPr>
          <a:xfrm>
            <a:off x="1412464" y="2339163"/>
            <a:ext cx="10262085" cy="3894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个或者多个输入。</a:t>
            </a:r>
            <a:endParaRPr kumimoji="1" lang="zh-CN" altLang="en-US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输出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个或者多个输出。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有穷性：有限步骤后结束，不会出现无限循环。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确定性：每一步都是确定的，不会出现二义性。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可行性：可以在现实中计算机中实现，给你一台笔记本，你不能设计一个银河计算机才能运行的算法。</a:t>
            </a:r>
          </a:p>
        </p:txBody>
      </p:sp>
    </p:spTree>
    <p:extLst>
      <p:ext uri="{BB962C8B-B14F-4D97-AF65-F5344CB8AC3E}">
        <p14:creationId xmlns:p14="http://schemas.microsoft.com/office/powerpoint/2010/main" val="2410509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4126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算法的设计要求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A8FD9E-655D-F742-ACDB-18BF84BE05B3}"/>
              </a:ext>
            </a:extLst>
          </p:cNvPr>
          <p:cNvSpPr txBox="1"/>
          <p:nvPr/>
        </p:nvSpPr>
        <p:spPr>
          <a:xfrm>
            <a:off x="3749626" y="2706606"/>
            <a:ext cx="5713476" cy="1955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首先它要是正确的</a:t>
            </a:r>
            <a:endParaRPr kumimoji="1" lang="zh-CN" altLang="en-US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其次它要可读性强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还要具备健壮性</a:t>
            </a:r>
          </a:p>
        </p:txBody>
      </p:sp>
    </p:spTree>
    <p:extLst>
      <p:ext uri="{BB962C8B-B14F-4D97-AF65-F5344CB8AC3E}">
        <p14:creationId xmlns:p14="http://schemas.microsoft.com/office/powerpoint/2010/main" val="2839735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4126"/>
            <a:ext cx="8083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算法效率的度量方式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3262530" y="3054391"/>
            <a:ext cx="6609588" cy="1308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事后统计方法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事前估算方法</a:t>
            </a:r>
          </a:p>
        </p:txBody>
      </p:sp>
    </p:spTree>
    <p:extLst>
      <p:ext uri="{BB962C8B-B14F-4D97-AF65-F5344CB8AC3E}">
        <p14:creationId xmlns:p14="http://schemas.microsoft.com/office/powerpoint/2010/main" val="1742615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914400" y="581161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kumimoji="1" lang="en-US" altLang="zh-CN" sz="480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算法时间复杂度和空间复杂度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B7CBEC2-6522-3240-BC8F-18E4B252FA67}"/>
              </a:ext>
            </a:extLst>
          </p:cNvPr>
          <p:cNvSpPr txBox="1"/>
          <p:nvPr/>
        </p:nvSpPr>
        <p:spPr>
          <a:xfrm>
            <a:off x="4070604" y="3759070"/>
            <a:ext cx="660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找工作面试题涉及最多的课程之一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A8FD9E-655D-F742-ACDB-18BF84BE05B3}"/>
              </a:ext>
            </a:extLst>
          </p:cNvPr>
          <p:cNvSpPr txBox="1"/>
          <p:nvPr/>
        </p:nvSpPr>
        <p:spPr>
          <a:xfrm>
            <a:off x="4070604" y="4974336"/>
            <a:ext cx="5713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考研计算机专业笔试必考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4070604" y="2487168"/>
            <a:ext cx="660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所有编程语言，都需要数据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结构</a:t>
            </a:r>
          </a:p>
        </p:txBody>
      </p:sp>
      <p:pic>
        <p:nvPicPr>
          <p:cNvPr id="20" name="图形 19" descr="程序员">
            <a:extLst>
              <a:ext uri="{FF2B5EF4-FFF2-40B4-BE49-F238E27FC236}">
                <a16:creationId xmlns:a16="http://schemas.microsoft.com/office/drawing/2014/main" id="{7CE67446-4AFD-E246-A3E8-B036D5B5A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74264" y="2358230"/>
            <a:ext cx="760766" cy="760766"/>
          </a:xfrm>
          <a:prstGeom prst="rect">
            <a:avLst/>
          </a:prstGeom>
        </p:spPr>
      </p:pic>
      <p:pic>
        <p:nvPicPr>
          <p:cNvPr id="22" name="图形 21" descr="程序员">
            <a:extLst>
              <a:ext uri="{FF2B5EF4-FFF2-40B4-BE49-F238E27FC236}">
                <a16:creationId xmlns:a16="http://schemas.microsoft.com/office/drawing/2014/main" id="{3A3197C3-8271-014B-8E69-EFD15F75A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74264" y="3591296"/>
            <a:ext cx="760766" cy="760766"/>
          </a:xfrm>
          <a:prstGeom prst="rect">
            <a:avLst/>
          </a:prstGeom>
        </p:spPr>
      </p:pic>
      <p:pic>
        <p:nvPicPr>
          <p:cNvPr id="23" name="图形 22" descr="程序员">
            <a:extLst>
              <a:ext uri="{FF2B5EF4-FFF2-40B4-BE49-F238E27FC236}">
                <a16:creationId xmlns:a16="http://schemas.microsoft.com/office/drawing/2014/main" id="{83E6CB48-F36C-C947-BB24-D8A91C6CF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74264" y="4801787"/>
            <a:ext cx="760766" cy="76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09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1125</Words>
  <Application>Microsoft Macintosh PowerPoint</Application>
  <PresentationFormat>宽屏</PresentationFormat>
  <Paragraphs>210</Paragraphs>
  <Slides>25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等线</vt:lpstr>
      <vt:lpstr>等线 Light</vt:lpstr>
      <vt:lpstr>Microsoft YaHei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115</cp:revision>
  <dcterms:created xsi:type="dcterms:W3CDTF">2019-09-24T01:18:33Z</dcterms:created>
  <dcterms:modified xsi:type="dcterms:W3CDTF">2019-12-03T02:31:00Z</dcterms:modified>
</cp:coreProperties>
</file>