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8" r:id="rId2"/>
    <p:sldId id="266" r:id="rId3"/>
    <p:sldId id="259" r:id="rId4"/>
    <p:sldId id="285" r:id="rId5"/>
    <p:sldId id="286" r:id="rId6"/>
    <p:sldId id="281" r:id="rId7"/>
    <p:sldId id="282" r:id="rId8"/>
    <p:sldId id="283" r:id="rId9"/>
    <p:sldId id="291" r:id="rId10"/>
    <p:sldId id="288" r:id="rId11"/>
    <p:sldId id="289" r:id="rId12"/>
    <p:sldId id="290" r:id="rId13"/>
    <p:sldId id="284" r:id="rId14"/>
    <p:sldId id="293" r:id="rId15"/>
    <p:sldId id="294" r:id="rId16"/>
    <p:sldId id="295" r:id="rId17"/>
    <p:sldId id="296" r:id="rId18"/>
    <p:sldId id="297" r:id="rId19"/>
    <p:sldId id="292" r:id="rId20"/>
    <p:sldId id="298" r:id="rId21"/>
    <p:sldId id="279" r:id="rId22"/>
    <p:sldId id="265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12EA202-3C21-D94E-81F8-383C0CB766DB}">
          <p14:sldIdLst>
            <p14:sldId id="258"/>
          </p14:sldIdLst>
        </p14:section>
        <p14:section name="无标题节" id="{7F9DBBA9-7A2A-E140-81C6-6683700F6D2B}">
          <p14:sldIdLst>
            <p14:sldId id="266"/>
            <p14:sldId id="259"/>
            <p14:sldId id="285"/>
            <p14:sldId id="286"/>
            <p14:sldId id="281"/>
            <p14:sldId id="282"/>
            <p14:sldId id="283"/>
            <p14:sldId id="291"/>
            <p14:sldId id="288"/>
            <p14:sldId id="289"/>
            <p14:sldId id="290"/>
            <p14:sldId id="284"/>
            <p14:sldId id="293"/>
            <p14:sldId id="294"/>
            <p14:sldId id="295"/>
            <p14:sldId id="296"/>
            <p14:sldId id="297"/>
            <p14:sldId id="292"/>
            <p14:sldId id="298"/>
            <p14:sldId id="279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0"/>
    <p:restoredTop sz="63073"/>
  </p:normalViewPr>
  <p:slideViewPr>
    <p:cSldViewPr snapToGrid="0" snapToObjects="1">
      <p:cViewPr varScale="1">
        <p:scale>
          <a:sx n="61" d="100"/>
          <a:sy n="61" d="100"/>
        </p:scale>
        <p:origin x="22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3546E-20F6-7649-A9A4-4E4A245D3E82}" type="datetimeFigureOut">
              <a:rPr kumimoji="1" lang="zh-CN" altLang="en-US" smtClean="0"/>
              <a:t>2020/2/9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E57A1-C481-6944-857F-EAC8E932B5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61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kumimoji="1" lang="zh-CN" altLang="en-US" dirty="0"/>
              <a:t>一种是纯数学计算的算法，它具有唯一性，比如求最小公倍数，最大公约数，这些和数据结构的关系还没那么大。可以认为这种算法是从数学推导而来。</a:t>
            </a:r>
            <a:endParaRPr kumimoji="1" lang="en-US" altLang="zh-CN" dirty="0"/>
          </a:p>
          <a:p>
            <a:pPr marL="228600" indent="-228600">
              <a:buFont typeface="+mj-lt"/>
              <a:buAutoNum type="arabicPeriod"/>
            </a:pPr>
            <a:r>
              <a:rPr kumimoji="1" lang="zh-CN" altLang="en-US" dirty="0"/>
              <a:t>另一种算法不是从数学公式而来，而更多的是人的主观解决问题的想法：比如 排序，如何快速地将一堆乱的数字排成从小到大，这个时候，每个人会有不同的解决方法。 有些人会用冒泡，有些人会用插入排序，在遇到这些非单纯数学类型问题，就更多需要数据结构来作为算法实施的基础。我们这门课程的数据结构和算法，主要探讨第</a:t>
            </a:r>
            <a:r>
              <a:rPr kumimoji="1" lang="en-US" altLang="zh-CN" dirty="0"/>
              <a:t>2</a:t>
            </a:r>
            <a:r>
              <a:rPr kumimoji="1" lang="zh-CN" altLang="en-US" dirty="0"/>
              <a:t>类问题。</a:t>
            </a:r>
            <a:endParaRPr kumimoji="1" lang="en-US" altLang="zh-CN" dirty="0"/>
          </a:p>
          <a:p>
            <a:pPr marL="228600" indent="-228600">
              <a:buFont typeface="+mj-lt"/>
              <a:buAutoNum type="arabicPeriod"/>
            </a:pPr>
            <a:endParaRPr kumimoji="1"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zh-CN" altLang="en-US" dirty="0"/>
              <a:t>没有最好的数据结构，只有最合适的数据结构，选择好了合适的数据结构之后。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2987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如何练出人鱼线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马甲线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）热身，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）练上腹，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）练下腹 ；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）练习侧腹；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）拉伸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0560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如何练出人鱼线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马甲线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）热身，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）练上腹，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）练下腹 ；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）练习侧腹；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）拉伸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9337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7341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/**</a:t>
            </a:r>
            <a:endParaRPr lang="zh-CN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例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，执行较多次数的算法</a:t>
            </a:r>
          </a:p>
          <a:p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总共执行了 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1+(n+1)+n+1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</a:t>
            </a:r>
          </a:p>
          <a:p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endParaRPr lang="zh-CN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0, sum = 0, n = 100; //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(int 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0; 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 n; 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++) //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n+1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 += 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//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printf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("the sum from 1 to 100 is: %d", sum); //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</a:t>
            </a:r>
          </a:p>
          <a:p>
            <a:b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/**</a:t>
            </a:r>
            <a:endParaRPr lang="zh-CN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例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，执行较少次数的算法</a:t>
            </a:r>
          </a:p>
          <a:p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总共执行了 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</a:t>
            </a:r>
          </a:p>
          <a:p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endParaRPr lang="zh-CN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sum2 = 0, n2 = 100; //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sum2 = (1 + n2) * n2 / 2; //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</a:t>
            </a:r>
          </a:p>
          <a:p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printf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("the sum from 1 to 100 is: %d", sum2); //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</a:t>
            </a:r>
          </a:p>
          <a:p>
            <a:r>
              <a:rPr kumimoji="1" lang="zh-CN" altLang="en-US" dirty="0"/>
              <a:t>截屏</a:t>
            </a:r>
            <a:r>
              <a:rPr kumimoji="1" lang="en-US" altLang="zh-CN" dirty="0"/>
              <a:t>2019-12-0313.52.00.png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7924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780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另一个例子：狗会叫，猫会叫，鸭子也会叫，那他们可以抽象成 一个动物对象，这个动物对象有叫这个动作，但至于具体如何叫，就不是抽象数据模型的职责了，而是具体数据类型的职责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110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7134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985E7-AD5F-3443-8BB8-066DBE30A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2B2CBD-0FC4-3740-A613-AB7C49BB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BB39B-099A-AC4C-A764-5CFC611A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2BBC2-7964-964F-8BF9-F3989B2B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3C90-A51C-1141-89C2-007DE3F8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76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C5051-4D33-D245-9A58-1FAAF9B6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D678C-829A-3B42-8594-9185B5614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D5765-7915-6E4B-BCBD-3755176B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14BEC-EBA0-5248-8408-11F81ED0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15DA3-296D-4D48-A221-CDEE3E5F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1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5EE393-BBF1-C744-BE5C-C9514841B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8D564-48A2-B049-AFA1-310ED30FE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BC9C1-97AF-E341-B299-23BA7B94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4BF9F-C28A-934B-A0CB-D63D7BBC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41ADA-BA2D-5A49-8DBD-7FDBCBA0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66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8F6C4-8876-B04C-A968-60A25A86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933AA-7949-DA45-8483-815D70FB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6F07E-E9C8-DF4F-811B-D33F8173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7EAEA-C9E3-194D-9670-61A49828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BA323-77EB-E344-B990-98358B8F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72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EB8CC-9B16-5B47-8646-688D9AD7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AF32D-FE45-B840-A45B-9F6BC17F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D500E-0FFC-624C-979F-64B74E89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D6219-859B-2C4F-AAE5-F528699F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AB5A8-E384-D742-8E54-9D03D564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70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DAB73-EAEC-034A-9850-98D1F072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BC799-2889-7C42-B591-61B1C8CF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BE2DE6-F13A-9F4D-938E-BF6C35645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8024A-9026-374A-9835-0921E9EA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2FA65-A95A-8D42-8FF6-73019793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21F13-F798-9F4F-97E0-3FAF1DE4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55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64F6E-2DA7-6845-8B7A-1BB71524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DD0D5-B856-1841-9B26-823A0757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975FD-F7B8-AA46-AB0A-7A4DD13C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47B958-00CA-A341-B59E-756A79F93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EABC66-C7BD-DF46-ABD6-7CE34DF1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CC4104-9AD5-584F-86AE-4156E0AF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4BB21-8115-8342-B618-1B1CB257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08F2E7-D748-7947-895B-85B583E3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1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A26DC-7E91-6149-8A18-CB0C58A1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57088E-D40C-F045-A780-7DFF2B66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CD306C-29A0-0045-9C38-BA6B0C5A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2ED1B5-616B-8046-BC0D-CDEC1F90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10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42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C01B-2BE2-1042-B066-B7D57FA4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FA9F5-DE12-6E41-9F1B-007593FD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6BBB9-02CE-6E44-B3AF-C7A83FDC0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7B0F8E-DE15-BE49-AF57-244E4414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20EDC-8FB3-F84C-830F-00394D1F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C8968-C125-9247-B429-F6A3A40F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80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1D079-429A-6A45-8CDD-CCECB97E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B0CA4F-9514-0F4E-9682-E4ACCC9BA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42C43-F2AA-2444-BF8A-3E1AB31E0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649E7-08E4-4242-8CAE-AC76E4D5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B62DF-5A2F-DA49-9173-97EB4515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B3A4E-450D-9B48-BB40-F6EA89E7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45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CD426-84E5-8849-9DD7-FDE666C1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20EFB-1FAF-FA4F-9215-EE73958A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5F518-E84F-1943-82BB-BBB660585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BB65-7B3F-4D4E-A397-BBFD82890A5A}" type="datetimeFigureOut">
              <a:rPr kumimoji="1" lang="zh-CN" altLang="en-US" smtClean="0"/>
              <a:t>2020/2/9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0857A-C26A-6948-A4AD-80020C676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047B8-469F-ED4E-9078-E1AF4277B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07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FCDB2B-2A29-6F48-BC50-9F60F3C62818}"/>
              </a:ext>
            </a:extLst>
          </p:cNvPr>
          <p:cNvSpPr txBox="1"/>
          <p:nvPr/>
        </p:nvSpPr>
        <p:spPr>
          <a:xfrm>
            <a:off x="2033847" y="1969299"/>
            <a:ext cx="775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数据结构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127D42-A344-F84F-ACAF-337DAB666471}"/>
              </a:ext>
            </a:extLst>
          </p:cNvPr>
          <p:cNvSpPr txBox="1"/>
          <p:nvPr/>
        </p:nvSpPr>
        <p:spPr>
          <a:xfrm>
            <a:off x="8249055" y="5155661"/>
            <a:ext cx="3942945" cy="121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医学信息工程  叶寒锋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E-mail:zjyesir@yeah.net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A64C46-B417-4845-ADDE-3A369FD9E238}"/>
              </a:ext>
            </a:extLst>
          </p:cNvPr>
          <p:cNvSpPr txBox="1"/>
          <p:nvPr/>
        </p:nvSpPr>
        <p:spPr>
          <a:xfrm>
            <a:off x="1700784" y="3518102"/>
            <a:ext cx="850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第二节课 算法</a:t>
            </a:r>
          </a:p>
        </p:txBody>
      </p:sp>
      <p:pic>
        <p:nvPicPr>
          <p:cNvPr id="5" name="图片 2">
            <a:extLst>
              <a:ext uri="{FF2B5EF4-FFF2-40B4-BE49-F238E27FC236}">
                <a16:creationId xmlns:a16="http://schemas.microsoft.com/office/drawing/2014/main" id="{B4FA3CA5-A898-3F4E-A894-02C5547C2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680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446566" y="297712"/>
            <a:ext cx="114831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事后统计方法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4405658-FC46-854C-892C-375D28A20E2F}"/>
              </a:ext>
            </a:extLst>
          </p:cNvPr>
          <p:cNvSpPr txBox="1"/>
          <p:nvPr/>
        </p:nvSpPr>
        <p:spPr>
          <a:xfrm>
            <a:off x="1828800" y="3040912"/>
            <a:ext cx="71876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根据算法编写好的程序已经输入数据。利用计算机运行，获取运行时间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D51AF73-86F8-824D-8410-BCD57A89591D}"/>
              </a:ext>
            </a:extLst>
          </p:cNvPr>
          <p:cNvSpPr txBox="1"/>
          <p:nvPr/>
        </p:nvSpPr>
        <p:spPr>
          <a:xfrm>
            <a:off x="427483" y="2210721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5ADC759-6D2D-FD46-A10B-4F605A84DC92}"/>
              </a:ext>
            </a:extLst>
          </p:cNvPr>
          <p:cNvSpPr txBox="1"/>
          <p:nvPr/>
        </p:nvSpPr>
        <p:spPr>
          <a:xfrm>
            <a:off x="476798" y="4519045"/>
            <a:ext cx="1070042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缺点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D1503E7-CB1C-F949-BA10-09F1CFDD62EF}"/>
              </a:ext>
            </a:extLst>
          </p:cNvPr>
          <p:cNvSpPr txBox="1"/>
          <p:nvPr/>
        </p:nvSpPr>
        <p:spPr>
          <a:xfrm>
            <a:off x="1546840" y="5042265"/>
            <a:ext cx="101683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>
              <a:buFont typeface="+mj-lt"/>
              <a:buAutoNum type="arabicPeriod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要事先编好程序，若是复杂的算法，还浪费时间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indent="-342900">
              <a:buFont typeface="+mj-lt"/>
              <a:buAutoNum type="arabicPeriod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硬件条件影响大，计算机更新换代，操作系统，编译器等软件也影响程序运行，就算同一台笔记本，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cpu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和内存使用也不一样。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indent="-342900">
              <a:buFont typeface="+mj-lt"/>
              <a:buAutoNum type="arabicPeriod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测试数据设计困难：规模大小，数据集合是否偏向某个算法。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0824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446566" y="297712"/>
            <a:ext cx="114831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事前估算方法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F24B753-A4DC-DA4C-8C50-C9E364A1B676}"/>
              </a:ext>
            </a:extLst>
          </p:cNvPr>
          <p:cNvSpPr txBox="1"/>
          <p:nvPr/>
        </p:nvSpPr>
        <p:spPr>
          <a:xfrm>
            <a:off x="1828800" y="3040912"/>
            <a:ext cx="71876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在计算机程序编之前，依据统计方法对算法进行估算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19594A9-96FF-1047-8AE7-55502359EB7D}"/>
              </a:ext>
            </a:extLst>
          </p:cNvPr>
          <p:cNvSpPr txBox="1"/>
          <p:nvPr/>
        </p:nvSpPr>
        <p:spPr>
          <a:xfrm>
            <a:off x="427483" y="2210721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</p:spTree>
    <p:extLst>
      <p:ext uri="{BB962C8B-B14F-4D97-AF65-F5344CB8AC3E}">
        <p14:creationId xmlns:p14="http://schemas.microsoft.com/office/powerpoint/2010/main" val="2107868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914400" y="297712"/>
            <a:ext cx="110153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事前估算方法举例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F22189C-9F78-E646-9843-1DC0FEF313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4512" y="2849526"/>
            <a:ext cx="5665027" cy="262495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90C68CC-1997-EA4B-A7C0-61557D1735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2875" y="2849526"/>
            <a:ext cx="6496884" cy="262495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DDAA4A7-0785-AA4E-AF58-EF1C75FE144F}"/>
              </a:ext>
            </a:extLst>
          </p:cNvPr>
          <p:cNvSpPr txBox="1"/>
          <p:nvPr/>
        </p:nvSpPr>
        <p:spPr>
          <a:xfrm>
            <a:off x="54343" y="1594885"/>
            <a:ext cx="1318437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算法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28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8E751BD-37AC-674F-A8FB-D600689629B6}"/>
              </a:ext>
            </a:extLst>
          </p:cNvPr>
          <p:cNvSpPr txBox="1"/>
          <p:nvPr/>
        </p:nvSpPr>
        <p:spPr>
          <a:xfrm>
            <a:off x="5805374" y="1594885"/>
            <a:ext cx="1318437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算法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28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2613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914400" y="581161"/>
            <a:ext cx="1036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6.1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算法时间复杂度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ED00F3C-4D67-9945-A46D-A663E09036D9}"/>
              </a:ext>
            </a:extLst>
          </p:cNvPr>
          <p:cNvSpPr txBox="1"/>
          <p:nvPr/>
        </p:nvSpPr>
        <p:spPr>
          <a:xfrm>
            <a:off x="1828800" y="3040912"/>
            <a:ext cx="71876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在进行算法分析时，语句总执行次数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T(n)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是关于问题规模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的函数，进而分析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T(n)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随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的变化情况并确定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T(n)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的数量级。 也称算法的时间度量。 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T(n)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=O(f(n)),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它表示随着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的增长，算法执行时间的增长率和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f(n)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增长率相同。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511EEBB-619F-0C45-A9DA-BA9D07BE6B38}"/>
              </a:ext>
            </a:extLst>
          </p:cNvPr>
          <p:cNvSpPr txBox="1"/>
          <p:nvPr/>
        </p:nvSpPr>
        <p:spPr>
          <a:xfrm>
            <a:off x="427483" y="2210721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</p:spTree>
    <p:extLst>
      <p:ext uri="{BB962C8B-B14F-4D97-AF65-F5344CB8AC3E}">
        <p14:creationId xmlns:p14="http://schemas.microsoft.com/office/powerpoint/2010/main" val="3558409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914400" y="581161"/>
            <a:ext cx="1036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6.1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算法时间复杂度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ED00F3C-4D67-9945-A46D-A663E09036D9}"/>
              </a:ext>
            </a:extLst>
          </p:cNvPr>
          <p:cNvSpPr txBox="1"/>
          <p:nvPr/>
        </p:nvSpPr>
        <p:spPr>
          <a:xfrm>
            <a:off x="1828800" y="3040912"/>
            <a:ext cx="71876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=1,b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=2;</a:t>
            </a: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sum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a+b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511EEBB-619F-0C45-A9DA-BA9D07BE6B38}"/>
              </a:ext>
            </a:extLst>
          </p:cNvPr>
          <p:cNvSpPr txBox="1"/>
          <p:nvPr/>
        </p:nvSpPr>
        <p:spPr>
          <a:xfrm>
            <a:off x="427482" y="2169042"/>
            <a:ext cx="3272647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O(1),</a:t>
            </a:r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常数阶</a:t>
            </a:r>
          </a:p>
        </p:txBody>
      </p:sp>
    </p:spTree>
    <p:extLst>
      <p:ext uri="{BB962C8B-B14F-4D97-AF65-F5344CB8AC3E}">
        <p14:creationId xmlns:p14="http://schemas.microsoft.com/office/powerpoint/2010/main" val="1358154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914400" y="581161"/>
            <a:ext cx="1036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6.1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算法时间复杂度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ED00F3C-4D67-9945-A46D-A663E09036D9}"/>
              </a:ext>
            </a:extLst>
          </p:cNvPr>
          <p:cNvSpPr txBox="1"/>
          <p:nvPr/>
        </p:nvSpPr>
        <p:spPr>
          <a:xfrm>
            <a:off x="2063805" y="2972092"/>
            <a:ext cx="71876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array[]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{1,2,3,4,5,6,7,8,9…999,1000}</a:t>
            </a: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1000;</a:t>
            </a: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for(int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=0;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&lt;n;++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){</a:t>
            </a: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sum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+=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511EEBB-619F-0C45-A9DA-BA9D07BE6B38}"/>
              </a:ext>
            </a:extLst>
          </p:cNvPr>
          <p:cNvSpPr txBox="1"/>
          <p:nvPr/>
        </p:nvSpPr>
        <p:spPr>
          <a:xfrm>
            <a:off x="427482" y="2169042"/>
            <a:ext cx="3272647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O(n),</a:t>
            </a:r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线性阶</a:t>
            </a:r>
          </a:p>
        </p:txBody>
      </p:sp>
    </p:spTree>
    <p:extLst>
      <p:ext uri="{BB962C8B-B14F-4D97-AF65-F5344CB8AC3E}">
        <p14:creationId xmlns:p14="http://schemas.microsoft.com/office/powerpoint/2010/main" val="3553010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914400" y="581161"/>
            <a:ext cx="1036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6.1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算法时间复杂度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ED00F3C-4D67-9945-A46D-A663E09036D9}"/>
              </a:ext>
            </a:extLst>
          </p:cNvPr>
          <p:cNvSpPr txBox="1"/>
          <p:nvPr/>
        </p:nvSpPr>
        <p:spPr>
          <a:xfrm>
            <a:off x="0" y="2913321"/>
            <a:ext cx="121920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寻找二维数组中最小的数值的下标；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array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二维矩阵，均为正整数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100,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min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-1,array[100][100]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={{1,2,3…99,100}…{1,2,3…99,100}}</a:t>
            </a: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for(int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=0;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&lt;n;++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){</a:t>
            </a: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for(int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j;j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&lt;n;++j){</a:t>
            </a: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if(min&lt;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array[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][j]){</a:t>
            </a: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	/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*代码*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}</a:t>
            </a: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}</a:t>
            </a: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511EEBB-619F-0C45-A9DA-BA9D07BE6B38}"/>
              </a:ext>
            </a:extLst>
          </p:cNvPr>
          <p:cNvSpPr txBox="1"/>
          <p:nvPr/>
        </p:nvSpPr>
        <p:spPr>
          <a:xfrm>
            <a:off x="427482" y="2169042"/>
            <a:ext cx="3272647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O(n</a:t>
            </a:r>
            <a:r>
              <a:rPr kumimoji="1" lang="en-US" altLang="zh-CN" sz="2800" baseline="30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),</a:t>
            </a:r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平方阶</a:t>
            </a:r>
          </a:p>
        </p:txBody>
      </p:sp>
    </p:spTree>
    <p:extLst>
      <p:ext uri="{BB962C8B-B14F-4D97-AF65-F5344CB8AC3E}">
        <p14:creationId xmlns:p14="http://schemas.microsoft.com/office/powerpoint/2010/main" val="326898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914400" y="581161"/>
            <a:ext cx="1036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6.1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算法时间复杂度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ED00F3C-4D67-9945-A46D-A663E09036D9}"/>
              </a:ext>
            </a:extLst>
          </p:cNvPr>
          <p:cNvSpPr txBox="1"/>
          <p:nvPr/>
        </p:nvSpPr>
        <p:spPr>
          <a:xfrm>
            <a:off x="2063805" y="2972092"/>
            <a:ext cx="718760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求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log</a:t>
            </a:r>
            <a:r>
              <a:rPr kumimoji="1" lang="en-US" altLang="zh-CN" sz="2800" baseline="-25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的整数部分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count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=1;</a:t>
            </a: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log_2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0;</a:t>
            </a: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While(count&lt;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n){</a:t>
            </a: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count=count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2;</a:t>
            </a: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log_2++;</a:t>
            </a: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  <a:p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Printf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(“log</a:t>
            </a:r>
            <a:r>
              <a:rPr kumimoji="1" lang="en-US" altLang="zh-CN" sz="2800" baseline="-25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%d”,log_2);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511EEBB-619F-0C45-A9DA-BA9D07BE6B38}"/>
              </a:ext>
            </a:extLst>
          </p:cNvPr>
          <p:cNvSpPr txBox="1"/>
          <p:nvPr/>
        </p:nvSpPr>
        <p:spPr>
          <a:xfrm>
            <a:off x="427482" y="2169042"/>
            <a:ext cx="3272647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O(</a:t>
            </a:r>
            <a:r>
              <a:rPr kumimoji="1" lang="en-US" altLang="zh-CN" sz="28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logN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),</a:t>
            </a:r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对数阶</a:t>
            </a:r>
          </a:p>
        </p:txBody>
      </p:sp>
    </p:spTree>
    <p:extLst>
      <p:ext uri="{BB962C8B-B14F-4D97-AF65-F5344CB8AC3E}">
        <p14:creationId xmlns:p14="http://schemas.microsoft.com/office/powerpoint/2010/main" val="3988200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914400" y="581161"/>
            <a:ext cx="1036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6.1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常见时间复杂度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A75BC57-31DD-E549-92A4-E71BE2AAF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077735"/>
              </p:ext>
            </p:extLst>
          </p:nvPr>
        </p:nvGraphicFramePr>
        <p:xfrm>
          <a:off x="1721293" y="2101899"/>
          <a:ext cx="8953794" cy="272528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84598">
                  <a:extLst>
                    <a:ext uri="{9D8B030D-6E8A-4147-A177-3AD203B41FA5}">
                      <a16:colId xmlns:a16="http://schemas.microsoft.com/office/drawing/2014/main" val="3469997331"/>
                    </a:ext>
                  </a:extLst>
                </a:gridCol>
                <a:gridCol w="2984598">
                  <a:extLst>
                    <a:ext uri="{9D8B030D-6E8A-4147-A177-3AD203B41FA5}">
                      <a16:colId xmlns:a16="http://schemas.microsoft.com/office/drawing/2014/main" val="1298377177"/>
                    </a:ext>
                  </a:extLst>
                </a:gridCol>
                <a:gridCol w="2984598">
                  <a:extLst>
                    <a:ext uri="{9D8B030D-6E8A-4147-A177-3AD203B41FA5}">
                      <a16:colId xmlns:a16="http://schemas.microsoft.com/office/drawing/2014/main" val="4069427280"/>
                    </a:ext>
                  </a:extLst>
                </a:gridCol>
              </a:tblGrid>
              <a:tr h="389326">
                <a:tc>
                  <a:txBody>
                    <a:bodyPr/>
                    <a:lstStyle/>
                    <a:p>
                      <a:r>
                        <a:rPr lang="zh-CN" altLang="en-US" dirty="0"/>
                        <a:t>执行次数函数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非正式术语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938087"/>
                  </a:ext>
                </a:extLst>
              </a:tr>
              <a:tr h="389326"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O(1)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常数阶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278607"/>
                  </a:ext>
                </a:extLst>
              </a:tr>
              <a:tr h="389326">
                <a:tc>
                  <a:txBody>
                    <a:bodyPr/>
                    <a:lstStyle/>
                    <a:p>
                      <a:r>
                        <a:rPr lang="en-US" altLang="zh-CN" dirty="0"/>
                        <a:t>3n+7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O(n)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线性阶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992577"/>
                  </a:ext>
                </a:extLst>
              </a:tr>
              <a:tr h="389326">
                <a:tc>
                  <a:txBody>
                    <a:bodyPr/>
                    <a:lstStyle/>
                    <a:p>
                      <a:r>
                        <a:rPr lang="en-US" altLang="zh-CN" dirty="0"/>
                        <a:t>2n</a:t>
                      </a:r>
                      <a:r>
                        <a:rPr lang="en-US" altLang="zh-CN" baseline="30000" dirty="0"/>
                        <a:t>2</a:t>
                      </a:r>
                      <a:r>
                        <a:rPr lang="en-US" altLang="zh-CN" baseline="0" dirty="0"/>
                        <a:t>+5n+9</a:t>
                      </a:r>
                      <a:endParaRPr lang="zh-CN" alt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O(n</a:t>
                      </a:r>
                      <a:r>
                        <a:rPr lang="en-US" altLang="zh-CN" baseline="30000" dirty="0"/>
                        <a:t>2</a:t>
                      </a:r>
                      <a:r>
                        <a:rPr lang="en-US" altLang="zh-CN" baseline="0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平方阶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815234"/>
                  </a:ext>
                </a:extLst>
              </a:tr>
              <a:tr h="389326">
                <a:tc>
                  <a:txBody>
                    <a:bodyPr/>
                    <a:lstStyle/>
                    <a:p>
                      <a:r>
                        <a:rPr lang="en-US" altLang="zh-CN" dirty="0"/>
                        <a:t>5log</a:t>
                      </a:r>
                      <a:r>
                        <a:rPr lang="en-US" altLang="zh-CN" baseline="-25000" dirty="0"/>
                        <a:t>2</a:t>
                      </a:r>
                      <a:r>
                        <a:rPr lang="en-US" altLang="zh-CN" baseline="0" dirty="0"/>
                        <a:t>n+8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O(log</a:t>
                      </a:r>
                      <a:r>
                        <a:rPr lang="en-US" altLang="zh-CN" baseline="-25000" dirty="0"/>
                        <a:t>2</a:t>
                      </a:r>
                      <a:r>
                        <a:rPr lang="en-US" altLang="zh-CN" baseline="0" dirty="0"/>
                        <a:t>n)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对数阶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860563"/>
                  </a:ext>
                </a:extLst>
              </a:tr>
              <a:tr h="389326">
                <a:tc>
                  <a:txBody>
                    <a:bodyPr/>
                    <a:lstStyle/>
                    <a:p>
                      <a:r>
                        <a:rPr lang="en-US" altLang="zh-CN" dirty="0"/>
                        <a:t>n</a:t>
                      </a:r>
                      <a:r>
                        <a:rPr lang="en-US" altLang="zh-CN" baseline="30000" dirty="0"/>
                        <a:t>3</a:t>
                      </a:r>
                      <a:r>
                        <a:rPr lang="en-US" altLang="zh-CN" baseline="0" dirty="0"/>
                        <a:t>+4n+2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O(n</a:t>
                      </a:r>
                      <a:r>
                        <a:rPr lang="en-US" altLang="zh-CN" baseline="30000" dirty="0"/>
                        <a:t>3</a:t>
                      </a:r>
                      <a:r>
                        <a:rPr lang="en-US" altLang="zh-CN" baseline="0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立方阶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402412"/>
                  </a:ext>
                </a:extLst>
              </a:tr>
              <a:tr h="389326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r>
                        <a:rPr lang="en-US" altLang="zh-CN" baseline="30000" dirty="0"/>
                        <a:t>n</a:t>
                      </a:r>
                      <a:r>
                        <a:rPr lang="en-US" altLang="zh-CN" baseline="0" dirty="0"/>
                        <a:t>+3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O(2</a:t>
                      </a:r>
                      <a:r>
                        <a:rPr lang="en-US" altLang="zh-CN" baseline="30000" dirty="0"/>
                        <a:t>n</a:t>
                      </a:r>
                      <a:r>
                        <a:rPr lang="en-US" altLang="zh-CN" baseline="0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指数阶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639339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49A53C4D-4556-CA48-8479-3D6946593BCB}"/>
              </a:ext>
            </a:extLst>
          </p:cNvPr>
          <p:cNvSpPr txBox="1"/>
          <p:nvPr/>
        </p:nvSpPr>
        <p:spPr>
          <a:xfrm>
            <a:off x="1275907" y="5550195"/>
            <a:ext cx="10356112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O(1)</a:t>
            </a:r>
            <a:r>
              <a:rPr lang="zh-CN" altLang="en-US" sz="2400" dirty="0"/>
              <a:t> </a:t>
            </a:r>
            <a:r>
              <a:rPr lang="en-US" altLang="zh-CN" sz="2400" dirty="0"/>
              <a:t>&lt;</a:t>
            </a:r>
            <a:r>
              <a:rPr lang="zh-CN" altLang="en-US" sz="2400" dirty="0"/>
              <a:t> </a:t>
            </a:r>
            <a:r>
              <a:rPr lang="en-US" altLang="zh-CN" sz="2400" dirty="0"/>
              <a:t>O(log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n)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&lt;</a:t>
            </a:r>
            <a:r>
              <a:rPr lang="en-US" altLang="zh-CN" sz="2400" dirty="0"/>
              <a:t> O(n)</a:t>
            </a:r>
            <a:r>
              <a:rPr lang="zh-CN" altLang="en-US" sz="2400" dirty="0"/>
              <a:t> </a:t>
            </a:r>
            <a:r>
              <a:rPr lang="en-US" altLang="zh-CN" sz="2400" dirty="0"/>
              <a:t>&lt; O(n</a:t>
            </a:r>
            <a:r>
              <a:rPr lang="zh-CN" altLang="en-US" sz="2400" dirty="0"/>
              <a:t>*</a:t>
            </a:r>
            <a:r>
              <a:rPr lang="en-US" altLang="zh-CN" sz="2400" dirty="0"/>
              <a:t>log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n)</a:t>
            </a:r>
            <a:r>
              <a:rPr lang="zh-CN" altLang="en-US" sz="2400" dirty="0"/>
              <a:t> </a:t>
            </a:r>
            <a:r>
              <a:rPr lang="en-US" altLang="zh-CN" sz="2400" dirty="0"/>
              <a:t>&lt;</a:t>
            </a:r>
            <a:r>
              <a:rPr lang="zh-CN" altLang="en-US" sz="2400" dirty="0"/>
              <a:t> </a:t>
            </a:r>
            <a:r>
              <a:rPr lang="en-US" altLang="zh-CN" sz="2400" dirty="0"/>
              <a:t>O(n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)</a:t>
            </a:r>
            <a:r>
              <a:rPr lang="zh-CN" altLang="en-US" sz="2400" dirty="0"/>
              <a:t> </a:t>
            </a:r>
            <a:r>
              <a:rPr lang="en-US" altLang="zh-CN" sz="2400" dirty="0"/>
              <a:t>&lt; O(n</a:t>
            </a:r>
            <a:r>
              <a:rPr lang="en-US" altLang="zh-CN" sz="2400" baseline="30000" dirty="0"/>
              <a:t>3</a:t>
            </a:r>
            <a:r>
              <a:rPr lang="en-US" altLang="zh-CN" sz="2400" dirty="0"/>
              <a:t>)</a:t>
            </a:r>
            <a:r>
              <a:rPr lang="zh-CN" altLang="en-US" sz="2400" dirty="0"/>
              <a:t> </a:t>
            </a:r>
            <a:r>
              <a:rPr lang="en-US" altLang="zh-CN" sz="2400" dirty="0"/>
              <a:t>&lt; O(2</a:t>
            </a:r>
            <a:r>
              <a:rPr lang="en-US" altLang="zh-CN" sz="2400" baseline="30000" dirty="0"/>
              <a:t>n</a:t>
            </a:r>
            <a:r>
              <a:rPr lang="en-US" altLang="zh-CN" sz="2400" dirty="0"/>
              <a:t>)</a:t>
            </a:r>
            <a:r>
              <a:rPr lang="zh-CN" altLang="en-US" sz="2400" dirty="0"/>
              <a:t> </a:t>
            </a:r>
            <a:r>
              <a:rPr lang="en-US" altLang="zh-CN" sz="2400" dirty="0"/>
              <a:t>&lt;O(n!)</a:t>
            </a:r>
            <a:r>
              <a:rPr lang="zh-CN" altLang="en-US" sz="2400" dirty="0"/>
              <a:t> </a:t>
            </a:r>
            <a:r>
              <a:rPr lang="en-US" altLang="zh-CN" sz="2400" dirty="0"/>
              <a:t>&lt;</a:t>
            </a:r>
            <a:r>
              <a:rPr lang="zh-CN" altLang="en-US" sz="2400" dirty="0"/>
              <a:t> </a:t>
            </a:r>
            <a:r>
              <a:rPr lang="en-US" altLang="zh-CN" sz="2400" dirty="0"/>
              <a:t>O(</a:t>
            </a:r>
            <a:r>
              <a:rPr lang="en-US" altLang="zh-CN" sz="2400" dirty="0" err="1"/>
              <a:t>n</a:t>
            </a:r>
            <a:r>
              <a:rPr lang="en-US" altLang="zh-CN" sz="2400" baseline="30000" dirty="0" err="1"/>
              <a:t>n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47627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914400" y="581161"/>
            <a:ext cx="1036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6.2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算法空间复杂度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A9324FF-2762-6C41-989A-A77E73D679CD}"/>
              </a:ext>
            </a:extLst>
          </p:cNvPr>
          <p:cNvSpPr txBox="1"/>
          <p:nvPr/>
        </p:nvSpPr>
        <p:spPr>
          <a:xfrm>
            <a:off x="1828800" y="3040912"/>
            <a:ext cx="71876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和算法复杂度公式类似，只是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O(n)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=O(f(n))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f(n)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表示的是程序所需空间随着问题规模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增长而体现的函数。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7BE97CF-761B-F542-80CB-DEBAEDE9CA16}"/>
              </a:ext>
            </a:extLst>
          </p:cNvPr>
          <p:cNvSpPr txBox="1"/>
          <p:nvPr/>
        </p:nvSpPr>
        <p:spPr>
          <a:xfrm>
            <a:off x="427483" y="2210721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DAB7B4F-AA21-0D4D-AAFA-C290719B634A}"/>
              </a:ext>
            </a:extLst>
          </p:cNvPr>
          <p:cNvSpPr txBox="1"/>
          <p:nvPr/>
        </p:nvSpPr>
        <p:spPr>
          <a:xfrm>
            <a:off x="427484" y="4786462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6AD365B-0A74-5544-A51B-C8836A8626E1}"/>
              </a:ext>
            </a:extLst>
          </p:cNvPr>
          <p:cNvSpPr txBox="1"/>
          <p:nvPr/>
        </p:nvSpPr>
        <p:spPr>
          <a:xfrm>
            <a:off x="1497525" y="5507665"/>
            <a:ext cx="796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一个需要定义 </a:t>
            </a:r>
            <a:r>
              <a:rPr kumimoji="1" lang="en-US" altLang="zh-CN" dirty="0"/>
              <a:t>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array[]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{1,2,3,….</a:t>
            </a:r>
            <a:r>
              <a:rPr kumimoji="1" lang="zh-CN" altLang="en-US" dirty="0"/>
              <a:t> </a:t>
            </a:r>
            <a:r>
              <a:rPr kumimoji="1" lang="en-US" altLang="zh-CN" dirty="0"/>
              <a:t>n-1,n}</a:t>
            </a:r>
            <a:r>
              <a:rPr kumimoji="1" lang="zh-CN" altLang="en-US" dirty="0"/>
              <a:t> 的程序，至少是 </a:t>
            </a:r>
            <a:r>
              <a:rPr kumimoji="1" lang="en-US" altLang="zh-CN" dirty="0"/>
              <a:t>O(n)</a:t>
            </a:r>
            <a:r>
              <a:rPr kumimoji="1" lang="zh-CN" altLang="en-US" dirty="0"/>
              <a:t>的空间复杂度</a:t>
            </a:r>
          </a:p>
        </p:txBody>
      </p:sp>
    </p:spTree>
    <p:extLst>
      <p:ext uri="{BB962C8B-B14F-4D97-AF65-F5344CB8AC3E}">
        <p14:creationId xmlns:p14="http://schemas.microsoft.com/office/powerpoint/2010/main" val="3056199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3653856" y="2136565"/>
            <a:ext cx="7443216" cy="6125945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数据结构与算法的关系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什么是算法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ea typeface="Microsoft YaHei" panose="020B0503020204020204" pitchFamily="34" charset="-122"/>
              </a:rPr>
              <a:t>算法的特性</a:t>
            </a:r>
            <a:endParaRPr kumimoji="1" lang="en-US" altLang="zh-CN" sz="2800" dirty="0"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算法的设计要求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算法效率的度量方式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算法时间复杂度和空间复杂度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/>
          </a:p>
          <a:p>
            <a:endParaRPr kumimoji="1" lang="en-US" altLang="zh-CN" sz="2800" dirty="0"/>
          </a:p>
          <a:p>
            <a:r>
              <a:rPr kumimoji="1" lang="en-US" altLang="zh-CN" sz="2800" dirty="0"/>
              <a:t>	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38558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914400" y="772546"/>
            <a:ext cx="1036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6.3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时间和空间之间的代价转换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A9324FF-2762-6C41-989A-A77E73D679CD}"/>
              </a:ext>
            </a:extLst>
          </p:cNvPr>
          <p:cNvSpPr txBox="1"/>
          <p:nvPr/>
        </p:nvSpPr>
        <p:spPr>
          <a:xfrm>
            <a:off x="1828800" y="3040912"/>
            <a:ext cx="71876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时间换空间：存储有限的机器上，只能靠“慢慢”执行来弥补存储空间的不足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空间换时间：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cache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的思想，多存历史数据，在之后的处理中直接拿来用</a:t>
            </a:r>
          </a:p>
        </p:txBody>
      </p:sp>
    </p:spTree>
    <p:extLst>
      <p:ext uri="{BB962C8B-B14F-4D97-AF65-F5344CB8AC3E}">
        <p14:creationId xmlns:p14="http://schemas.microsoft.com/office/powerpoint/2010/main" val="2238703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28088" y="2921168"/>
            <a:ext cx="7735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这堂课我们学了撒？</a:t>
            </a:r>
          </a:p>
        </p:txBody>
      </p:sp>
    </p:spTree>
    <p:extLst>
      <p:ext uri="{BB962C8B-B14F-4D97-AF65-F5344CB8AC3E}">
        <p14:creationId xmlns:p14="http://schemas.microsoft.com/office/powerpoint/2010/main" val="33383724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1635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12861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数据结构与算法的关系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2791206" y="2449835"/>
            <a:ext cx="660958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数据结构 是 容器，它是一个碗，一个盆。</a:t>
            </a:r>
            <a:endParaRPr kumimoji="1" lang="en-US" altLang="zh-CN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算法的最终目的是处理数据，但数据不能单独存在，它需要“装在”数据结构这个容器。</a:t>
            </a:r>
            <a:endParaRPr kumimoji="1" lang="en-US" altLang="zh-CN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例子： 从小到大对一堆数字排序</a:t>
            </a:r>
            <a:endParaRPr kumimoji="1" lang="en-US" altLang="zh-CN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5474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97921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什么是算法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497525" y="3167390"/>
            <a:ext cx="6609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算法是求解特定问题的具体步骤的描述</a:t>
            </a:r>
            <a:endParaRPr kumimoji="1" lang="zh-CN" altLang="en-US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6CDE6D4-CD62-F54D-8387-CC8450155ED7}"/>
              </a:ext>
            </a:extLst>
          </p:cNvPr>
          <p:cNvSpPr txBox="1"/>
          <p:nvPr/>
        </p:nvSpPr>
        <p:spPr>
          <a:xfrm>
            <a:off x="427483" y="2210721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B57B80C-F7DA-E54C-A1CE-536C59DB36E7}"/>
              </a:ext>
            </a:extLst>
          </p:cNvPr>
          <p:cNvSpPr txBox="1"/>
          <p:nvPr/>
        </p:nvSpPr>
        <p:spPr>
          <a:xfrm>
            <a:off x="427483" y="4104604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3433AD2-A4D3-6446-9E74-D784C1E73FCD}"/>
              </a:ext>
            </a:extLst>
          </p:cNvPr>
          <p:cNvSpPr txBox="1"/>
          <p:nvPr/>
        </p:nvSpPr>
        <p:spPr>
          <a:xfrm>
            <a:off x="1497525" y="5041818"/>
            <a:ext cx="66095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从滨江校区到临安校区，走什么路线时间最短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8234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2117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24694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算法的特性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5D53784-BFCD-254F-B2DF-946E3F080433}"/>
              </a:ext>
            </a:extLst>
          </p:cNvPr>
          <p:cNvSpPr txBox="1"/>
          <p:nvPr/>
        </p:nvSpPr>
        <p:spPr>
          <a:xfrm>
            <a:off x="1412464" y="2339163"/>
            <a:ext cx="10262085" cy="3894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输入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个或者多个输入。</a:t>
            </a:r>
            <a:endParaRPr kumimoji="1" lang="zh-CN" altLang="en-US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输出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个或者多个输出。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有穷性：有限步骤后结束，不会出现无限循环。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确定性：每一步都是确定的，不会出现二义性。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可行性：可以在现实中计算机中实现，给你一台笔记本，你不能设计一个银河计算机才能运行的算法。</a:t>
            </a:r>
          </a:p>
        </p:txBody>
      </p:sp>
    </p:spTree>
    <p:extLst>
      <p:ext uri="{BB962C8B-B14F-4D97-AF65-F5344CB8AC3E}">
        <p14:creationId xmlns:p14="http://schemas.microsoft.com/office/powerpoint/2010/main" val="2410509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4126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算法的设计要求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A8FD9E-655D-F742-ACDB-18BF84BE05B3}"/>
              </a:ext>
            </a:extLst>
          </p:cNvPr>
          <p:cNvSpPr txBox="1"/>
          <p:nvPr/>
        </p:nvSpPr>
        <p:spPr>
          <a:xfrm>
            <a:off x="3749626" y="2706606"/>
            <a:ext cx="5713476" cy="1955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首先它要是正确的</a:t>
            </a:r>
            <a:endParaRPr kumimoji="1" lang="zh-CN" altLang="en-US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其次它要可读性强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还要具备健壮性</a:t>
            </a:r>
          </a:p>
        </p:txBody>
      </p:sp>
    </p:spTree>
    <p:extLst>
      <p:ext uri="{BB962C8B-B14F-4D97-AF65-F5344CB8AC3E}">
        <p14:creationId xmlns:p14="http://schemas.microsoft.com/office/powerpoint/2010/main" val="2839735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12860"/>
            <a:ext cx="80832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算法效率的度量方式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3262530" y="3054391"/>
            <a:ext cx="6609588" cy="2601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0.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影响算法实际运行时间的因素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事后统计方法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事前估算方法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2615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1328432" y="754707"/>
            <a:ext cx="9535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影响算法实际运行时间的因素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902155" y="2097463"/>
            <a:ext cx="6609588" cy="2601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算法采用的策略方法，即算法本身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编译产生的代码质量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问题的输入规模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机器执行指令的速度</a:t>
            </a:r>
          </a:p>
        </p:txBody>
      </p:sp>
      <p:sp>
        <p:nvSpPr>
          <p:cNvPr id="10" name="左箭头 9">
            <a:extLst>
              <a:ext uri="{FF2B5EF4-FFF2-40B4-BE49-F238E27FC236}">
                <a16:creationId xmlns:a16="http://schemas.microsoft.com/office/drawing/2014/main" id="{BF7B1FB7-59E2-6741-89E0-6E77C3F6E191}"/>
              </a:ext>
            </a:extLst>
          </p:cNvPr>
          <p:cNvSpPr/>
          <p:nvPr/>
        </p:nvSpPr>
        <p:spPr>
          <a:xfrm>
            <a:off x="7315200" y="3011489"/>
            <a:ext cx="829340" cy="3030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左箭头 11">
            <a:extLst>
              <a:ext uri="{FF2B5EF4-FFF2-40B4-BE49-F238E27FC236}">
                <a16:creationId xmlns:a16="http://schemas.microsoft.com/office/drawing/2014/main" id="{2B98FF84-F7D2-8340-B840-ED51CC53F762}"/>
              </a:ext>
            </a:extLst>
          </p:cNvPr>
          <p:cNvSpPr/>
          <p:nvPr/>
        </p:nvSpPr>
        <p:spPr>
          <a:xfrm>
            <a:off x="7315200" y="4275176"/>
            <a:ext cx="829340" cy="3030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4B5C7CE-6F1C-754F-8D17-72CEE0E73947}"/>
              </a:ext>
            </a:extLst>
          </p:cNvPr>
          <p:cNvSpPr txBox="1"/>
          <p:nvPr/>
        </p:nvSpPr>
        <p:spPr>
          <a:xfrm>
            <a:off x="8378455" y="2876463"/>
            <a:ext cx="3035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软件影响</a:t>
            </a:r>
            <a:r>
              <a:rPr kumimoji="1" lang="en-US" altLang="zh-CN" sz="2800" dirty="0"/>
              <a:t>(</a:t>
            </a:r>
            <a:r>
              <a:rPr kumimoji="1" lang="zh-CN" altLang="en-US" sz="2800" dirty="0"/>
              <a:t>外界）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955EEA3-5476-864F-8228-FAB244577F4F}"/>
              </a:ext>
            </a:extLst>
          </p:cNvPr>
          <p:cNvSpPr txBox="1"/>
          <p:nvPr/>
        </p:nvSpPr>
        <p:spPr>
          <a:xfrm>
            <a:off x="8399720" y="4275176"/>
            <a:ext cx="2636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硬件影响</a:t>
            </a:r>
            <a:r>
              <a:rPr kumimoji="1" lang="en-US" altLang="zh-CN" sz="2800" dirty="0"/>
              <a:t>(</a:t>
            </a:r>
            <a:r>
              <a:rPr kumimoji="1" lang="zh-CN" altLang="en-US" sz="2800" dirty="0"/>
              <a:t>外界）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DE62623-F3E6-3C4E-883B-CCF2C26EFDAE}"/>
              </a:ext>
            </a:extLst>
          </p:cNvPr>
          <p:cNvSpPr txBox="1"/>
          <p:nvPr/>
        </p:nvSpPr>
        <p:spPr>
          <a:xfrm>
            <a:off x="2964233" y="5474080"/>
            <a:ext cx="6609587" cy="95410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1</a:t>
            </a:r>
            <a:r>
              <a:rPr kumimoji="1" lang="zh-CN" altLang="en-US" sz="2800" dirty="0"/>
              <a:t>和</a:t>
            </a:r>
            <a:r>
              <a:rPr kumimoji="1" lang="en-US" altLang="zh-CN" sz="2800" dirty="0"/>
              <a:t>3</a:t>
            </a:r>
            <a:r>
              <a:rPr kumimoji="1" lang="zh-CN" altLang="en-US" sz="2800" dirty="0"/>
              <a:t>是算法设计者可控的，我们在讨论算法优劣的时候，主要针对这两方面</a:t>
            </a:r>
          </a:p>
        </p:txBody>
      </p:sp>
    </p:spTree>
    <p:extLst>
      <p:ext uri="{BB962C8B-B14F-4D97-AF65-F5344CB8AC3E}">
        <p14:creationId xmlns:p14="http://schemas.microsoft.com/office/powerpoint/2010/main" val="3090494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/>
      <p:bldP spid="15" grpId="0"/>
      <p:bldP spid="16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36190</TotalTime>
  <Words>1471</Words>
  <Application>Microsoft Macintosh PowerPoint</Application>
  <PresentationFormat>宽屏</PresentationFormat>
  <Paragraphs>162</Paragraphs>
  <Slides>22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等线</vt:lpstr>
      <vt:lpstr>等线 Light</vt:lpstr>
      <vt:lpstr>Microsoft YaHei</vt:lpstr>
      <vt:lpstr>Microsoft YaHei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C语言与数据结构</dc:title>
  <dc:creator>Microsoft Office User</dc:creator>
  <cp:lastModifiedBy>Microsoft Office User</cp:lastModifiedBy>
  <cp:revision>170</cp:revision>
  <dcterms:created xsi:type="dcterms:W3CDTF">2019-09-24T01:18:33Z</dcterms:created>
  <dcterms:modified xsi:type="dcterms:W3CDTF">2020-02-09T11:59:19Z</dcterms:modified>
</cp:coreProperties>
</file>