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8" r:id="rId2"/>
    <p:sldId id="266" r:id="rId3"/>
    <p:sldId id="259" r:id="rId4"/>
    <p:sldId id="289" r:id="rId5"/>
    <p:sldId id="280" r:id="rId6"/>
    <p:sldId id="285" r:id="rId7"/>
    <p:sldId id="286" r:id="rId8"/>
    <p:sldId id="290" r:id="rId9"/>
    <p:sldId id="283" r:id="rId10"/>
    <p:sldId id="291" r:id="rId11"/>
    <p:sldId id="294" r:id="rId12"/>
    <p:sldId id="295" r:id="rId13"/>
    <p:sldId id="299" r:id="rId14"/>
    <p:sldId id="298" r:id="rId15"/>
    <p:sldId id="296" r:id="rId16"/>
    <p:sldId id="301" r:id="rId17"/>
    <p:sldId id="300" r:id="rId18"/>
    <p:sldId id="302" r:id="rId19"/>
    <p:sldId id="292" r:id="rId20"/>
    <p:sldId id="288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12EA202-3C21-D94E-81F8-383C0CB766DB}">
          <p14:sldIdLst>
            <p14:sldId id="258"/>
          </p14:sldIdLst>
        </p14:section>
        <p14:section name="无标题节" id="{7F9DBBA9-7A2A-E140-81C6-6683700F6D2B}">
          <p14:sldIdLst>
            <p14:sldId id="266"/>
            <p14:sldId id="259"/>
            <p14:sldId id="289"/>
            <p14:sldId id="280"/>
            <p14:sldId id="285"/>
            <p14:sldId id="286"/>
            <p14:sldId id="290"/>
            <p14:sldId id="283"/>
            <p14:sldId id="291"/>
            <p14:sldId id="294"/>
            <p14:sldId id="295"/>
            <p14:sldId id="299"/>
            <p14:sldId id="298"/>
            <p14:sldId id="296"/>
            <p14:sldId id="301"/>
            <p14:sldId id="300"/>
            <p14:sldId id="302"/>
            <p14:sldId id="292"/>
            <p14:sldId id="28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90"/>
    <p:restoredTop sz="63025"/>
  </p:normalViewPr>
  <p:slideViewPr>
    <p:cSldViewPr snapToGrid="0" snapToObjects="1">
      <p:cViewPr varScale="1">
        <p:scale>
          <a:sx n="62" d="100"/>
          <a:sy n="62" d="100"/>
        </p:scale>
        <p:origin x="21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C3546E-20F6-7649-A9A4-4E4A245D3E82}" type="datetimeFigureOut">
              <a:rPr kumimoji="1" lang="zh-CN" altLang="en-US" smtClean="0"/>
              <a:t>2020/4/20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8E57A1-C481-6944-857F-EAC8E932B5E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4613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三元组的元素以行序为主序存储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28448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三元组的元素以行序为主序存储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2010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三元组的元素以行序为主序存储， 回 过头去对于上一章的三元组 演示一下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790387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三元组的元素以行序为主序存储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10791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680157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912877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648123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58561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12805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1985E7-AD5F-3443-8BB8-066DBE30AD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A2B2CBD-0FC4-3740-A613-AB7C49BBBA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BBB39B-099A-AC4C-A764-5CFC611AF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2020/4/20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D2BBC2-7964-964F-8BF9-F3989B2B1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033C90-A51C-1141-89C2-007DE3F88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01764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0C5051-4D33-D245-9A58-1FAAF9B67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29D678C-829A-3B42-8594-9185B5614E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6D5765-7915-6E4B-BCBD-3755176BD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2020/4/20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114BEC-EBA0-5248-8408-11F81ED00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A15DA3-296D-4D48-A221-CDEE3E5F7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8815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B5EE393-BBF1-C744-BE5C-C9514841B9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C48D564-48A2-B049-AFA1-310ED30FED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2BC9C1-97AF-E341-B299-23BA7B941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2020/4/20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64BF9F-C28A-934B-A0CB-D63D7BBC6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541ADA-BA2D-5A49-8DBD-7FDBCBA02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0666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48F6C4-8876-B04C-A968-60A25A865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1933AA-7949-DA45-8483-815D70FB3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06F07E-E9C8-DF4F-811B-D33F81735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2020/4/20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07EAEA-C9E3-194D-9670-61A498284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0BA323-77EB-E344-B990-98358B8F0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8723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0EB8CC-9B16-5B47-8646-688D9AD7A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0AF32D-FE45-B840-A45B-9F6BC17FF6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4D500E-0FFC-624C-979F-64B74E894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2020/4/20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CD6219-859B-2C4F-AAE5-F528699FB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DAB5A8-E384-D742-8E54-9D03D564D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1700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DDAB73-EAEC-034A-9850-98D1F0729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2BC799-2889-7C42-B591-61B1C8CFA3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4BE2DE6-F13A-9F4D-938E-BF6C35645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98024A-9026-374A-9835-0921E9EA0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2020/4/20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12FA65-A95A-8D42-8FF6-73019793C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F21F13-F798-9F4F-97E0-3FAF1DE42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7556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164F6E-2DA7-6845-8B7A-1BB71524C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5DD0D5-B856-1841-9B26-823A07572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A7975FD-F7B8-AA46-AB0A-7A4DD13C26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647B958-00CA-A341-B59E-756A79F935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4EABC66-C7BD-DF46-ABD6-7CE34DF19F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2CC4104-9AD5-584F-86AE-4156E0AF6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2020/4/20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574BB21-8115-8342-B618-1B1CB257A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908F2E7-D748-7947-895B-85B583E38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72114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AA26DC-7E91-6149-8A18-CB0C58A1A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C57088E-D40C-F045-A780-7DFF2B661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2020/4/20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ACD306C-29A0-0045-9C38-BA6B0C5A5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32ED1B5-616B-8046-BC0D-CDEC1F906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91102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gradFill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7427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CEC01B-2BE2-1042-B066-B7D57FA4B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8FA9F5-DE12-6E41-9F1B-007593FDF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B46BBB9-02CE-6E44-B3AF-C7A83FDC00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7B0F8E-DE15-BE49-AF57-244E4414D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2020/4/20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620EDC-8FB3-F84C-830F-00394D1F8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AC8968-C125-9247-B429-F6A3A40FC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8808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61D079-429A-6A45-8CDD-CCECB97E4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5B0CA4F-9514-0F4E-9682-E4ACCC9BA6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842C43-F2AA-2444-BF8A-3E1AB31E0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9649E7-08E4-4242-8CAE-AC76E4D5D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2020/4/20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DB62DF-5A2F-DA49-9173-97EB45153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FB3A4E-450D-9B48-BB40-F6EA89E7B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4456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04CD426-84E5-8849-9DD7-FDE666C14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420EFB-1FAF-FA4F-9215-EE73958A6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25F518-E84F-1943-82BB-BBB6605853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9BB65-7B3F-4D4E-A397-BBFD82890A5A}" type="datetimeFigureOut">
              <a:rPr kumimoji="1" lang="zh-CN" altLang="en-US" smtClean="0"/>
              <a:t>2020/4/20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A0857A-C26A-6948-A4AD-80020C6760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D047B8-469F-ED4E-9078-E1AF4277BD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0077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tif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3FCDB2B-2A29-6F48-BC50-9F60F3C62818}"/>
              </a:ext>
            </a:extLst>
          </p:cNvPr>
          <p:cNvSpPr txBox="1"/>
          <p:nvPr/>
        </p:nvSpPr>
        <p:spPr>
          <a:xfrm>
            <a:off x="2033847" y="1969299"/>
            <a:ext cx="77585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7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数据结构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A127D42-A344-F84F-ACAF-337DAB666471}"/>
              </a:ext>
            </a:extLst>
          </p:cNvPr>
          <p:cNvSpPr txBox="1"/>
          <p:nvPr/>
        </p:nvSpPr>
        <p:spPr>
          <a:xfrm>
            <a:off x="8249055" y="5155661"/>
            <a:ext cx="3942945" cy="1219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医学信息工程  叶寒锋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E-mail:zjyesir@yeah.net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4A64C46-B417-4845-ADDE-3A369FD9E238}"/>
              </a:ext>
            </a:extLst>
          </p:cNvPr>
          <p:cNvSpPr txBox="1"/>
          <p:nvPr/>
        </p:nvSpPr>
        <p:spPr>
          <a:xfrm>
            <a:off x="1700784" y="3518102"/>
            <a:ext cx="8503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</a:t>
            </a:r>
            <a:r>
              <a:rPr kumimoji="1" lang="en-US" altLang="zh-CN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</a:t>
            </a:r>
            <a:r>
              <a:rPr kumimoji="1" lang="zh-CN" altLang="en-US" sz="4000">
                <a:latin typeface="Microsoft YaHei" panose="020B0503020204020204" pitchFamily="34" charset="-122"/>
                <a:ea typeface="Microsoft YaHei" panose="020B0503020204020204" pitchFamily="34" charset="-122"/>
              </a:rPr>
              <a:t>节</a:t>
            </a:r>
            <a:r>
              <a:rPr kumimoji="1"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课 数组和广义表 </a:t>
            </a:r>
          </a:p>
        </p:txBody>
      </p:sp>
      <p:pic>
        <p:nvPicPr>
          <p:cNvPr id="5" name="图片 2">
            <a:extLst>
              <a:ext uri="{FF2B5EF4-FFF2-40B4-BE49-F238E27FC236}">
                <a16:creationId xmlns:a16="http://schemas.microsoft.com/office/drawing/2014/main" id="{1E0890B1-6D36-F444-BAFF-9326BB5440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8" t="9651" r="2068" b="9219"/>
          <a:stretch>
            <a:fillRect/>
          </a:stretch>
        </p:blipFill>
        <p:spPr bwMode="auto">
          <a:xfrm>
            <a:off x="9186863" y="0"/>
            <a:ext cx="3005137" cy="7826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26805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718220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稀疏矩阵的存储方式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348A353-F74A-F749-85B3-0743B6EAB0EF}"/>
              </a:ext>
            </a:extLst>
          </p:cNvPr>
          <p:cNvSpPr txBox="1"/>
          <p:nvPr/>
        </p:nvSpPr>
        <p:spPr>
          <a:xfrm>
            <a:off x="1610042" y="2701636"/>
            <a:ext cx="645965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/>
              <a:t>我们用三元组对象存储一个矩阵元素</a:t>
            </a:r>
            <a:endParaRPr kumimoji="1" lang="en-US" altLang="zh-CN" sz="2800" dirty="0"/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sz="2800" dirty="0"/>
              <a:t>行坐标</a:t>
            </a:r>
            <a:endParaRPr kumimoji="1" lang="en-US" altLang="zh-CN" sz="2800" dirty="0"/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sz="2800" dirty="0"/>
              <a:t>纵坐标</a:t>
            </a:r>
            <a:endParaRPr kumimoji="1" lang="en-US" altLang="zh-CN" sz="2800" dirty="0"/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sz="2800" dirty="0"/>
              <a:t>数值</a:t>
            </a:r>
            <a:endParaRPr kumimoji="1" lang="en-US" altLang="zh-CN" sz="2800" dirty="0"/>
          </a:p>
          <a:p>
            <a:r>
              <a:rPr kumimoji="1" lang="zh-CN" altLang="en-US" sz="2800" dirty="0"/>
              <a:t>比如右图的第</a:t>
            </a:r>
            <a:r>
              <a:rPr kumimoji="1" lang="en-US" altLang="zh-CN" sz="2800" dirty="0"/>
              <a:t>2</a:t>
            </a:r>
            <a:r>
              <a:rPr kumimoji="1" lang="zh-CN" altLang="en-US" sz="2800" dirty="0"/>
              <a:t>行第</a:t>
            </a:r>
            <a:r>
              <a:rPr kumimoji="1" lang="en-US" altLang="zh-CN" sz="2800" dirty="0"/>
              <a:t>1</a:t>
            </a:r>
            <a:r>
              <a:rPr kumimoji="1" lang="zh-CN" altLang="en-US" sz="2800" dirty="0"/>
              <a:t>列 </a:t>
            </a:r>
            <a:r>
              <a:rPr kumimoji="1" lang="en-US" altLang="zh-CN" sz="2800" dirty="0"/>
              <a:t>12</a:t>
            </a:r>
            <a:r>
              <a:rPr kumimoji="1" lang="zh-CN" altLang="en-US" sz="2800" dirty="0"/>
              <a:t>数值，表示为</a:t>
            </a:r>
            <a:endParaRPr kumimoji="1" lang="en-US" altLang="zh-CN" sz="2800" dirty="0"/>
          </a:p>
          <a:p>
            <a:r>
              <a:rPr kumimoji="1" lang="en-US" altLang="zh-CN" sz="2800" dirty="0"/>
              <a:t>(1,0,12)</a:t>
            </a:r>
            <a:r>
              <a:rPr kumimoji="1" lang="zh-CN" altLang="en-US" sz="2800" dirty="0"/>
              <a:t> </a:t>
            </a:r>
            <a:endParaRPr kumimoji="1" lang="en-US" altLang="zh-CN" sz="2800" dirty="0"/>
          </a:p>
          <a:p>
            <a:r>
              <a:rPr kumimoji="1" lang="zh-CN" altLang="en-US" sz="2800" dirty="0"/>
              <a:t>整个矩阵就是由一个个这样的三元组组成。</a:t>
            </a:r>
            <a:endParaRPr kumimoji="1" lang="en-US" altLang="zh-CN" sz="28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AAFB269-7076-7448-92B5-5A2E650021D7}"/>
              </a:ext>
            </a:extLst>
          </p:cNvPr>
          <p:cNvSpPr txBox="1"/>
          <p:nvPr/>
        </p:nvSpPr>
        <p:spPr>
          <a:xfrm>
            <a:off x="540000" y="180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定义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FFE7B75-EDE6-B846-AA58-A86EA4BD8A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5307" y="2701636"/>
            <a:ext cx="3284682" cy="2496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4833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718220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稀疏矩阵的存储结构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BAFCC5F-F76C-BB40-B0EE-C84ADF4222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3031" y="2426243"/>
            <a:ext cx="8585938" cy="3451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535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718220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稀疏矩阵转置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---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普通方法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6C0738A-BB57-5943-83A5-3F0B4E40D5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0321" y="5522454"/>
            <a:ext cx="4114800" cy="1138687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07322001-2190-3149-96B0-7FB10F144AE4}"/>
              </a:ext>
            </a:extLst>
          </p:cNvPr>
          <p:cNvSpPr txBox="1"/>
          <p:nvPr/>
        </p:nvSpPr>
        <p:spPr>
          <a:xfrm>
            <a:off x="2730156" y="5958294"/>
            <a:ext cx="1252543" cy="40011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普通方式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9F68F2C-05A3-DB49-8C0A-1E099F00C1D2}"/>
              </a:ext>
            </a:extLst>
          </p:cNvPr>
          <p:cNvSpPr txBox="1"/>
          <p:nvPr/>
        </p:nvSpPr>
        <p:spPr>
          <a:xfrm>
            <a:off x="768927" y="2014274"/>
            <a:ext cx="4592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/>
              <a:t>m</a:t>
            </a:r>
            <a:r>
              <a:rPr kumimoji="1" lang="zh-CN" altLang="en-US" sz="2400" dirty="0"/>
              <a:t>*</a:t>
            </a:r>
            <a:r>
              <a:rPr kumimoji="1" lang="en-US" altLang="zh-CN" sz="2400" dirty="0"/>
              <a:t>n</a:t>
            </a:r>
            <a:r>
              <a:rPr kumimoji="1" lang="zh-CN" altLang="en-US" sz="2400" dirty="0"/>
              <a:t> 的矩阵 转置为 </a:t>
            </a:r>
            <a:r>
              <a:rPr kumimoji="1" lang="en-US" altLang="zh-CN" sz="2400" dirty="0"/>
              <a:t>n</a:t>
            </a:r>
            <a:r>
              <a:rPr kumimoji="1" lang="zh-CN" altLang="en-US" sz="2400" dirty="0"/>
              <a:t>*</a:t>
            </a:r>
            <a:r>
              <a:rPr kumimoji="1" lang="en-US" altLang="zh-CN" sz="2400" dirty="0"/>
              <a:t>m</a:t>
            </a:r>
            <a:r>
              <a:rPr kumimoji="1" lang="zh-CN" altLang="en-US" sz="2400" dirty="0"/>
              <a:t>的矩阵</a:t>
            </a:r>
          </a:p>
        </p:txBody>
      </p:sp>
      <p:sp>
        <p:nvSpPr>
          <p:cNvPr id="7" name="右箭头 6">
            <a:extLst>
              <a:ext uri="{FF2B5EF4-FFF2-40B4-BE49-F238E27FC236}">
                <a16:creationId xmlns:a16="http://schemas.microsoft.com/office/drawing/2014/main" id="{13A44816-55FC-A744-AA89-9533AB9D7021}"/>
              </a:ext>
            </a:extLst>
          </p:cNvPr>
          <p:cNvSpPr/>
          <p:nvPr/>
        </p:nvSpPr>
        <p:spPr>
          <a:xfrm>
            <a:off x="5922045" y="3754319"/>
            <a:ext cx="651352" cy="3989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6EB9312E-0DB4-3C46-9C31-B1BD5EFB23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2368" y="2850225"/>
            <a:ext cx="4114799" cy="2207172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9E5D674D-137F-B341-84CC-1AE7B8C937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08276" y="2851787"/>
            <a:ext cx="3491673" cy="2213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7636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804268"/>
            <a:ext cx="89392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稀疏矩阵转置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---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三元组方法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AB93817-33FD-B243-9703-0C94F54E95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4094" y="2385168"/>
            <a:ext cx="2739407" cy="366856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90A0A0C-AAA3-7241-918E-9DDF3734E8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6965" y="2385168"/>
            <a:ext cx="2631458" cy="3668563"/>
          </a:xfrm>
          <a:prstGeom prst="rect">
            <a:avLst/>
          </a:prstGeom>
        </p:spPr>
      </p:pic>
      <p:sp>
        <p:nvSpPr>
          <p:cNvPr id="7" name="右箭头 6">
            <a:extLst>
              <a:ext uri="{FF2B5EF4-FFF2-40B4-BE49-F238E27FC236}">
                <a16:creationId xmlns:a16="http://schemas.microsoft.com/office/drawing/2014/main" id="{13A44816-55FC-A744-AA89-9533AB9D7021}"/>
              </a:ext>
            </a:extLst>
          </p:cNvPr>
          <p:cNvSpPr/>
          <p:nvPr/>
        </p:nvSpPr>
        <p:spPr>
          <a:xfrm>
            <a:off x="5824557" y="4177321"/>
            <a:ext cx="651352" cy="3989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7F423ED8-5218-EB46-855E-C3CD7549F1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0339" y="3522191"/>
            <a:ext cx="2442699" cy="131026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6F090F7A-8A6A-B445-9752-BEC73F4458F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32652" y="3522191"/>
            <a:ext cx="2204412" cy="1397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2862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90712151-9817-CA4C-94A5-348C554E63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429000"/>
            <a:ext cx="6553200" cy="3289300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8B909BCD-922F-E148-9490-E76F8F6D08D7}"/>
              </a:ext>
            </a:extLst>
          </p:cNvPr>
          <p:cNvSpPr txBox="1"/>
          <p:nvPr/>
        </p:nvSpPr>
        <p:spPr>
          <a:xfrm>
            <a:off x="7579637" y="934300"/>
            <a:ext cx="4030631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m*n </a:t>
            </a:r>
            <a:r>
              <a:rPr kumimoji="1" lang="zh-CN" altLang="en-US" dirty="0">
                <a:solidFill>
                  <a:schemeClr val="bg1"/>
                </a:solidFill>
              </a:rPr>
              <a:t>的矩阵 转置为 </a:t>
            </a:r>
            <a:r>
              <a:rPr kumimoji="1" lang="en-US" altLang="zh-CN" dirty="0">
                <a:solidFill>
                  <a:schemeClr val="bg1"/>
                </a:solidFill>
              </a:rPr>
              <a:t>n*m</a:t>
            </a:r>
            <a:r>
              <a:rPr kumimoji="1" lang="zh-CN" altLang="en-US" dirty="0">
                <a:solidFill>
                  <a:schemeClr val="bg1"/>
                </a:solidFill>
              </a:rPr>
              <a:t>的矩阵</a:t>
            </a:r>
          </a:p>
          <a:p>
            <a:r>
              <a:rPr kumimoji="1" lang="zh-CN" altLang="en-US" dirty="0">
                <a:solidFill>
                  <a:schemeClr val="bg1"/>
                </a:solidFill>
              </a:rPr>
              <a:t>三元组以行序为主序存储</a:t>
            </a:r>
            <a:endParaRPr kumimoji="1" lang="en-US" altLang="zh-CN" dirty="0">
              <a:solidFill>
                <a:schemeClr val="bg1"/>
              </a:solidFill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A439DB26-2565-7746-94EB-C1413A37D6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84129" y="2329743"/>
            <a:ext cx="3021650" cy="1620809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01731BA1-B5A4-874E-A11A-9710CBDE81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84129" y="4802446"/>
            <a:ext cx="3021650" cy="1915854"/>
          </a:xfrm>
          <a:prstGeom prst="rect">
            <a:avLst/>
          </a:prstGeom>
        </p:spPr>
      </p:pic>
      <p:sp>
        <p:nvSpPr>
          <p:cNvPr id="5" name="下箭头 4">
            <a:extLst>
              <a:ext uri="{FF2B5EF4-FFF2-40B4-BE49-F238E27FC236}">
                <a16:creationId xmlns:a16="http://schemas.microsoft.com/office/drawing/2014/main" id="{CCAB4EF7-BB4D-DB4F-900F-070641ACE2CB}"/>
              </a:ext>
            </a:extLst>
          </p:cNvPr>
          <p:cNvSpPr/>
          <p:nvPr/>
        </p:nvSpPr>
        <p:spPr>
          <a:xfrm>
            <a:off x="9397526" y="4131972"/>
            <a:ext cx="394855" cy="5383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DD5D71A-18C2-2144-8FBD-CD8EC3BA1A9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1300" y="777947"/>
            <a:ext cx="6070600" cy="23622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D5F9401B-21F4-D54C-91E1-50D479EB990E}"/>
              </a:ext>
            </a:extLst>
          </p:cNvPr>
          <p:cNvSpPr txBox="1"/>
          <p:nvPr/>
        </p:nvSpPr>
        <p:spPr>
          <a:xfrm>
            <a:off x="789709" y="139700"/>
            <a:ext cx="4052455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基本结构重新放这里，有助于理解</a:t>
            </a:r>
          </a:p>
        </p:txBody>
      </p:sp>
    </p:spTree>
    <p:extLst>
      <p:ext uri="{BB962C8B-B14F-4D97-AF65-F5344CB8AC3E}">
        <p14:creationId xmlns:p14="http://schemas.microsoft.com/office/powerpoint/2010/main" val="16547575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1667948" y="727363"/>
            <a:ext cx="88561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稀疏矩阵转置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---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三元组方法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2C695EC-DD41-184A-965A-C83FF64BEC6B}"/>
              </a:ext>
            </a:extLst>
          </p:cNvPr>
          <p:cNvSpPr txBox="1"/>
          <p:nvPr/>
        </p:nvSpPr>
        <p:spPr>
          <a:xfrm>
            <a:off x="2054352" y="2125867"/>
            <a:ext cx="885610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算法分析： 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将矩阵行列数值互换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每个三元组中的 </a:t>
            </a:r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i,j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互换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重排列三元组之间的次序也可以实现矩阵的转置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若是保持行优先存储，那转置后也要保持行优先存储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252510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718220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广义表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9DE8AEE-0F45-714A-B649-B888A96B400F}"/>
              </a:ext>
            </a:extLst>
          </p:cNvPr>
          <p:cNvSpPr txBox="1"/>
          <p:nvPr/>
        </p:nvSpPr>
        <p:spPr>
          <a:xfrm>
            <a:off x="2327566" y="2182091"/>
            <a:ext cx="9601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广义表是广义表结点组成的链表。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广义表结点由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部分组成：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914400" lvl="1" indent="-457200">
              <a:buFont typeface="+mj-lt"/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类型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371600" lvl="2" indent="-457200">
              <a:buFont typeface="+mj-lt"/>
              <a:buAutoNum type="alphaLcParenR"/>
            </a:pP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表示数值位存储的是具体数值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371600" lvl="2" indent="-457200">
              <a:buFont typeface="+mj-lt"/>
              <a:buAutoNum type="alphaLcParenR"/>
            </a:pP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表示数值位指向另一条广义表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914400" lvl="1" indent="-457200">
              <a:buFont typeface="+mj-lt"/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数值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根据类型存储不同的数据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914400" lvl="1" indent="-457200">
              <a:buFont typeface="+mj-lt"/>
              <a:buAutoNum type="arabicPeriod"/>
            </a:pP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next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指针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若是具体数值类型，可省略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A2B1B33-EA04-A646-8949-CC33F62CED5A}"/>
              </a:ext>
            </a:extLst>
          </p:cNvPr>
          <p:cNvSpPr/>
          <p:nvPr/>
        </p:nvSpPr>
        <p:spPr>
          <a:xfrm>
            <a:off x="5403276" y="5465618"/>
            <a:ext cx="97674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tag</a:t>
            </a:r>
            <a:endParaRPr kumimoji="1"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6826CDB-9876-3249-828E-F779B7D0F740}"/>
              </a:ext>
            </a:extLst>
          </p:cNvPr>
          <p:cNvSpPr/>
          <p:nvPr/>
        </p:nvSpPr>
        <p:spPr>
          <a:xfrm>
            <a:off x="6380022" y="5474762"/>
            <a:ext cx="97674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data</a:t>
            </a:r>
            <a:endParaRPr kumimoji="1"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7E9AE32-888A-DC46-A737-237DE73BA88F}"/>
              </a:ext>
            </a:extLst>
          </p:cNvPr>
          <p:cNvSpPr/>
          <p:nvPr/>
        </p:nvSpPr>
        <p:spPr>
          <a:xfrm>
            <a:off x="7356768" y="5474762"/>
            <a:ext cx="97674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next</a:t>
            </a:r>
            <a:endParaRPr kumimoji="1"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B4EEB15-0931-4A45-B274-5471D86FC203}"/>
              </a:ext>
            </a:extLst>
          </p:cNvPr>
          <p:cNvSpPr txBox="1"/>
          <p:nvPr/>
        </p:nvSpPr>
        <p:spPr>
          <a:xfrm>
            <a:off x="2327566" y="5770448"/>
            <a:ext cx="220287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广义表结点的结构</a:t>
            </a:r>
          </a:p>
        </p:txBody>
      </p:sp>
    </p:spTree>
    <p:extLst>
      <p:ext uri="{BB962C8B-B14F-4D97-AF65-F5344CB8AC3E}">
        <p14:creationId xmlns:p14="http://schemas.microsoft.com/office/powerpoint/2010/main" val="2872235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718220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广义表例子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01FA0F1-5579-0440-B128-51CCAD8697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7643" y="4223322"/>
            <a:ext cx="5630557" cy="250693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A585BAE-795C-DC4A-80AB-D5AABFA045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4248" y="1734122"/>
            <a:ext cx="8153400" cy="248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5219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718220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广义表主要的知识点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9DE8AEE-0F45-714A-B649-B888A96B400F}"/>
              </a:ext>
            </a:extLst>
          </p:cNvPr>
          <p:cNvSpPr txBox="1"/>
          <p:nvPr/>
        </p:nvSpPr>
        <p:spPr>
          <a:xfrm>
            <a:off x="1295400" y="2644170"/>
            <a:ext cx="9601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广义表是递归定义的，列表本身可以是其他表的子表， 理论上可以无限扩展。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列表可以共享，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链表可以包含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链表，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链表也可以包含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链表，只要通过指针指向即可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69246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228088" y="2921168"/>
            <a:ext cx="77358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6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这堂课我们学了啥？</a:t>
            </a:r>
          </a:p>
        </p:txBody>
      </p:sp>
    </p:spTree>
    <p:extLst>
      <p:ext uri="{BB962C8B-B14F-4D97-AF65-F5344CB8AC3E}">
        <p14:creationId xmlns:p14="http://schemas.microsoft.com/office/powerpoint/2010/main" val="885256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这节课讲啥？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94230C-E86E-7247-BAC6-5F43DED3D0AF}"/>
              </a:ext>
            </a:extLst>
          </p:cNvPr>
          <p:cNvSpPr txBox="1"/>
          <p:nvPr/>
        </p:nvSpPr>
        <p:spPr>
          <a:xfrm>
            <a:off x="4308311" y="2140527"/>
            <a:ext cx="3575378" cy="5061551"/>
          </a:xfrm>
          <a:prstGeom prst="rect">
            <a:avLst/>
          </a:prstGeom>
          <a:noFill/>
        </p:spPr>
        <p:txBody>
          <a:bodyPr wrap="square" tIns="360000" bIns="360000" rtlCol="0">
            <a:spAutoFit/>
          </a:bodyPr>
          <a:lstStyle/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数组及顺序存储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spcBef>
                <a:spcPts val="100"/>
              </a:spcBef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数组的压缩存储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spcBef>
                <a:spcPts val="100"/>
              </a:spcBef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稀疏矩阵</a:t>
            </a: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广义表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概念了解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</a:p>
          <a:p>
            <a:endParaRPr kumimoji="1" lang="zh-CN" altLang="en-US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2800" dirty="0"/>
          </a:p>
          <a:p>
            <a:endParaRPr kumimoji="1" lang="en-US" altLang="zh-CN" sz="2800" dirty="0"/>
          </a:p>
          <a:p>
            <a:r>
              <a:rPr kumimoji="1" lang="en-US" altLang="zh-CN" sz="2800" dirty="0"/>
              <a:t>	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385583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2917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751877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数组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EFC4C1D-ECA4-5B4B-A241-92DFA4F89344}"/>
              </a:ext>
            </a:extLst>
          </p:cNvPr>
          <p:cNvSpPr txBox="1"/>
          <p:nvPr/>
        </p:nvSpPr>
        <p:spPr>
          <a:xfrm>
            <a:off x="540000" y="180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定义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53F8E16-9A47-E448-A048-431C15C4AE6F}"/>
              </a:ext>
            </a:extLst>
          </p:cNvPr>
          <p:cNvSpPr txBox="1"/>
          <p:nvPr/>
        </p:nvSpPr>
        <p:spPr>
          <a:xfrm>
            <a:off x="1610042" y="2576945"/>
            <a:ext cx="900946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数据结构中的数组的定义和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中的定义一样，在这里不再展开，可以参照书中的精确定义。平时常用的一维，二维数组，学会用这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类数组暂且足够了。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矩阵是用是数学工程上的概念，在编程的时候是用二维数组来表示的，可以认为就是二维数组。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35474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45F4F07-F32E-1E47-BA7C-1570A86A6F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6890" y="689531"/>
            <a:ext cx="7264400" cy="58547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A879D28-0DCD-A64A-827E-7AA6C49EDF2E}"/>
              </a:ext>
            </a:extLst>
          </p:cNvPr>
          <p:cNvSpPr txBox="1"/>
          <p:nvPr/>
        </p:nvSpPr>
        <p:spPr>
          <a:xfrm>
            <a:off x="9081654" y="3034145"/>
            <a:ext cx="2618509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数组的抽象结构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4576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630545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数组 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---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顺序存储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5D7D6ED-43A8-DC4B-84B6-AB03F6270117}"/>
              </a:ext>
            </a:extLst>
          </p:cNvPr>
          <p:cNvSpPr txBox="1"/>
          <p:nvPr/>
        </p:nvSpPr>
        <p:spPr>
          <a:xfrm>
            <a:off x="1736739" y="2680854"/>
            <a:ext cx="871852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顺序存储的数组关键的几个数值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起始地址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元素个数</a:t>
            </a:r>
            <a:endParaRPr kumimoji="1" lang="en-US" altLang="zh-CN" sz="2800" dirty="0">
              <a:latin typeface="微软雅黑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在</a:t>
            </a:r>
            <a:r>
              <a:rPr kumimoji="1" lang="en-US" altLang="zh-CN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java</a:t>
            </a:r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课程中已经讲过数组的这些知识，请参照</a:t>
            </a:r>
            <a:r>
              <a:rPr kumimoji="1" lang="en-US" altLang="zh-CN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java</a:t>
            </a:r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课程中的 数组章节</a:t>
            </a:r>
          </a:p>
        </p:txBody>
      </p:sp>
    </p:spTree>
    <p:extLst>
      <p:ext uri="{BB962C8B-B14F-4D97-AF65-F5344CB8AC3E}">
        <p14:creationId xmlns:p14="http://schemas.microsoft.com/office/powerpoint/2010/main" val="1022283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630545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数组的压缩存储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5D7D6ED-43A8-DC4B-84B6-AB03F6270117}"/>
              </a:ext>
            </a:extLst>
          </p:cNvPr>
          <p:cNvSpPr txBox="1"/>
          <p:nvPr/>
        </p:nvSpPr>
        <p:spPr>
          <a:xfrm>
            <a:off x="1610041" y="2576591"/>
            <a:ext cx="987312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在大数组中，若里面许多数值是相同的或者是</a:t>
            </a:r>
            <a:r>
              <a:rPr kumimoji="1" lang="en-US" altLang="zh-CN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0</a:t>
            </a:r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，有时为了节省存储空间，对这类数组进行压缩存储。所谓的压缩，是指为多个相同元素只分配一个空间，对</a:t>
            </a:r>
            <a:r>
              <a:rPr kumimoji="1" lang="en-US" altLang="zh-CN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0</a:t>
            </a:r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元素不分配空间。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D9B93DC-5880-9D4B-AD03-2A9ADCF8E4D4}"/>
              </a:ext>
            </a:extLst>
          </p:cNvPr>
          <p:cNvSpPr txBox="1"/>
          <p:nvPr/>
        </p:nvSpPr>
        <p:spPr>
          <a:xfrm>
            <a:off x="540000" y="180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定义</a:t>
            </a:r>
          </a:p>
        </p:txBody>
      </p:sp>
    </p:spTree>
    <p:extLst>
      <p:ext uri="{BB962C8B-B14F-4D97-AF65-F5344CB8AC3E}">
        <p14:creationId xmlns:p14="http://schemas.microsoft.com/office/powerpoint/2010/main" val="2691737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655874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特殊矩阵之 对称矩阵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275013F-1E50-5746-9477-18108EB5C9A8}"/>
              </a:ext>
            </a:extLst>
          </p:cNvPr>
          <p:cNvSpPr txBox="1"/>
          <p:nvPr/>
        </p:nvSpPr>
        <p:spPr>
          <a:xfrm>
            <a:off x="2279073" y="1673105"/>
            <a:ext cx="99129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对称矩阵 ，</a:t>
            </a:r>
            <a:r>
              <a:rPr kumimoji="1" lang="en-US" altLang="zh-CN" sz="2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kumimoji="1" lang="en-US" altLang="zh-CN" sz="2800" baseline="-250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ij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kumimoji="1" lang="en-US" altLang="zh-CN" sz="2800" baseline="-250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ji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（其中 </a:t>
            </a:r>
            <a:r>
              <a:rPr kumimoji="1" lang="en-US" altLang="zh-CN" sz="2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是二维矩阵中的下标）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可以如下存储， 这样节省了一半的空间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DE6C929-7BA9-CB4E-B425-B481E21ADE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2660" y="3880807"/>
            <a:ext cx="10579679" cy="1520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531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655874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特殊矩阵之单位矩阵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275013F-1E50-5746-9477-18108EB5C9A8}"/>
              </a:ext>
            </a:extLst>
          </p:cNvPr>
          <p:cNvSpPr txBox="1"/>
          <p:nvPr/>
        </p:nvSpPr>
        <p:spPr>
          <a:xfrm>
            <a:off x="2279073" y="1673105"/>
            <a:ext cx="99129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kumimoji="1" lang="en-US" altLang="zh-CN" sz="2800" baseline="-250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ii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，其他都是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，其中行数等于列数，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B3A5F99-F68D-BF48-9418-3A7AAE4ADC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5327" y="2696153"/>
            <a:ext cx="6443519" cy="146569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4C73AC15-86FD-5A4C-8BA8-73923814A7BF}"/>
              </a:ext>
            </a:extLst>
          </p:cNvPr>
          <p:cNvSpPr txBox="1"/>
          <p:nvPr/>
        </p:nvSpPr>
        <p:spPr>
          <a:xfrm>
            <a:off x="2279073" y="4613564"/>
            <a:ext cx="8153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可以将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*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的二维数组降维到一维数组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{1,1,1…}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只要行下标和列下标相同，就是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，否        则是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</a:p>
          <a:p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再进一步降维，只要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个数值长度的数组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{1,0},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判断条件一样。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A2B8046-9128-7442-BA5C-09CD1EC21CA8}"/>
              </a:ext>
            </a:extLst>
          </p:cNvPr>
          <p:cNvSpPr txBox="1"/>
          <p:nvPr/>
        </p:nvSpPr>
        <p:spPr>
          <a:xfrm>
            <a:off x="9684327" y="5848183"/>
            <a:ext cx="2265218" cy="707886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压缩也就是某些程度的降维</a:t>
            </a:r>
          </a:p>
        </p:txBody>
      </p:sp>
    </p:spTree>
    <p:extLst>
      <p:ext uri="{BB962C8B-B14F-4D97-AF65-F5344CB8AC3E}">
        <p14:creationId xmlns:p14="http://schemas.microsoft.com/office/powerpoint/2010/main" val="3888324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718220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稀疏矩阵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348A353-F74A-F749-85B3-0743B6EAB0EF}"/>
              </a:ext>
            </a:extLst>
          </p:cNvPr>
          <p:cNvSpPr txBox="1"/>
          <p:nvPr/>
        </p:nvSpPr>
        <p:spPr>
          <a:xfrm>
            <a:off x="1610042" y="2701636"/>
            <a:ext cx="8988685" cy="1419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/>
              <a:t>假设在</a:t>
            </a:r>
            <a:r>
              <a:rPr kumimoji="1" lang="en-US" altLang="zh-CN" sz="2800" dirty="0"/>
              <a:t>m</a:t>
            </a:r>
            <a:r>
              <a:rPr kumimoji="1" lang="zh-CN" altLang="en-US" sz="2800" dirty="0"/>
              <a:t>*</a:t>
            </a:r>
            <a:r>
              <a:rPr kumimoji="1" lang="en-US" altLang="zh-CN" sz="2800" dirty="0"/>
              <a:t>n</a:t>
            </a:r>
            <a:r>
              <a:rPr kumimoji="1" lang="zh-CN" altLang="en-US" sz="2800" dirty="0"/>
              <a:t>的矩阵中，有</a:t>
            </a:r>
            <a:r>
              <a:rPr kumimoji="1" lang="en-US" altLang="zh-CN" sz="2800" dirty="0"/>
              <a:t>t</a:t>
            </a:r>
            <a:r>
              <a:rPr kumimoji="1" lang="zh-CN" altLang="en-US" sz="2800" dirty="0"/>
              <a:t>个元素不为</a:t>
            </a:r>
            <a:r>
              <a:rPr kumimoji="1" lang="en-US" altLang="zh-CN" sz="2800" dirty="0"/>
              <a:t>0</a:t>
            </a:r>
            <a:r>
              <a:rPr kumimoji="1" lang="zh-CN" altLang="en-US" sz="2800" dirty="0"/>
              <a:t>，令</a:t>
            </a:r>
            <a:r>
              <a:rPr kumimoji="1" lang="en-US" altLang="zh-CN" sz="2800" dirty="0"/>
              <a:t>α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=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t/(m</a:t>
            </a:r>
            <a:r>
              <a:rPr kumimoji="1" lang="zh-CN" altLang="en-US" sz="2800" dirty="0"/>
              <a:t>*</a:t>
            </a:r>
            <a:r>
              <a:rPr kumimoji="1" lang="en-US" altLang="zh-CN" sz="2800" dirty="0"/>
              <a:t>n)</a:t>
            </a:r>
            <a:r>
              <a:rPr kumimoji="1" lang="zh-CN" altLang="en-US" sz="2800" dirty="0"/>
              <a:t> 为矩阵的稀疏因子。通常认为，</a:t>
            </a:r>
            <a:r>
              <a:rPr kumimoji="1" lang="en-US" altLang="zh-CN" sz="2800" dirty="0"/>
              <a:t>α≤0.05</a:t>
            </a:r>
            <a:r>
              <a:rPr kumimoji="1" lang="zh-CN" altLang="en-US" sz="2800" dirty="0"/>
              <a:t>的时候成为稀疏矩阵。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AAFB269-7076-7448-92B5-5A2E650021D7}"/>
              </a:ext>
            </a:extLst>
          </p:cNvPr>
          <p:cNvSpPr txBox="1"/>
          <p:nvPr/>
        </p:nvSpPr>
        <p:spPr>
          <a:xfrm>
            <a:off x="540000" y="180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定义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FFE7B75-EDE6-B846-AA58-A86EA4BD8A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3659" y="4218019"/>
            <a:ext cx="3284682" cy="2496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615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3320</TotalTime>
  <Words>802</Words>
  <Application>Microsoft Macintosh PowerPoint</Application>
  <PresentationFormat>宽屏</PresentationFormat>
  <Paragraphs>93</Paragraphs>
  <Slides>20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7" baseType="lpstr">
      <vt:lpstr>等线</vt:lpstr>
      <vt:lpstr>等线 Light</vt:lpstr>
      <vt:lpstr>Microsoft YaHei</vt:lpstr>
      <vt:lpstr>Microsoft YaHei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C语言与数据结构</dc:title>
  <dc:creator>Microsoft Office User</dc:creator>
  <cp:lastModifiedBy>Microsoft Office User</cp:lastModifiedBy>
  <cp:revision>293</cp:revision>
  <dcterms:created xsi:type="dcterms:W3CDTF">2019-09-24T01:18:33Z</dcterms:created>
  <dcterms:modified xsi:type="dcterms:W3CDTF">2020-04-19T23:59:21Z</dcterms:modified>
</cp:coreProperties>
</file>