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0" r:id="rId2"/>
    <p:sldId id="446" r:id="rId3"/>
    <p:sldId id="447" r:id="rId4"/>
    <p:sldId id="337" r:id="rId5"/>
    <p:sldId id="478" r:id="rId6"/>
    <p:sldId id="450" r:id="rId7"/>
    <p:sldId id="451" r:id="rId8"/>
    <p:sldId id="452" r:id="rId9"/>
    <p:sldId id="479" r:id="rId10"/>
    <p:sldId id="335" r:id="rId11"/>
    <p:sldId id="509" r:id="rId12"/>
    <p:sldId id="462" r:id="rId13"/>
    <p:sldId id="327" r:id="rId14"/>
    <p:sldId id="481" r:id="rId15"/>
    <p:sldId id="482" r:id="rId16"/>
    <p:sldId id="483" r:id="rId17"/>
    <p:sldId id="463" r:id="rId18"/>
    <p:sldId id="501" r:id="rId19"/>
    <p:sldId id="502" r:id="rId20"/>
    <p:sldId id="495" r:id="rId21"/>
    <p:sldId id="504" r:id="rId22"/>
    <p:sldId id="505" r:id="rId23"/>
    <p:sldId id="506" r:id="rId24"/>
    <p:sldId id="507" r:id="rId25"/>
    <p:sldId id="508" r:id="rId26"/>
    <p:sldId id="503" r:id="rId27"/>
    <p:sldId id="460" r:id="rId28"/>
  </p:sldIdLst>
  <p:sldSz cx="9906000" cy="6858000" type="A4"/>
  <p:notesSz cx="7099300" cy="10234613"/>
  <p:defaultTextStyle>
    <a:defPPr>
      <a:defRPr lang="en-US"/>
    </a:defPPr>
    <a:lvl1pPr marL="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91531-9191-425A-87C2-8AA4CDED2396}" v="90" dt="2025-08-25T18:52:3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 horzBarState="maximized"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48" y="120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87383" y="287384"/>
            <a:ext cx="6810966" cy="513080"/>
          </a:xfrm>
          <a:prstGeom prst="rect">
            <a:avLst/>
          </a:prstGeom>
        </p:spPr>
        <p:txBody>
          <a:bodyPr vert="horz" lIns="99946" tIns="49974" rIns="99946" bIns="49974" rtlCol="0"/>
          <a:lstStyle>
            <a:lvl1pPr algn="l">
              <a:defRPr sz="1300"/>
            </a:lvl1pPr>
          </a:lstStyle>
          <a:p>
            <a:pPr algn="l"/>
            <a:r>
              <a:rPr kumimoji="1" lang="ja-JP" altLang="en-US" dirty="0">
                <a:latin typeface="ヒカリ角ゴ Normal Heavy" panose="020B0400000000000000" charset="-128"/>
                <a:ea typeface="ヒカリ角ゴ Normal Heavy" panose="020B0400000000000000" charset="-128"/>
                <a:cs typeface="ヒカリ角ゴ Normal Heavy" panose="020B0400000000000000" charset="-128"/>
              </a:rPr>
              <a:t>中学物理 ～実験の基本思考～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95810" y="9560058"/>
            <a:ext cx="2783813" cy="513080"/>
          </a:xfrm>
          <a:prstGeom prst="rect">
            <a:avLst/>
          </a:prstGeom>
        </p:spPr>
        <p:txBody>
          <a:bodyPr vert="horz" lIns="99946" tIns="49974" rIns="99946" bIns="49974" rtlCol="0" anchor="ctr" anchorCtr="0"/>
          <a:lstStyle>
            <a:lvl1pPr algn="r">
              <a:defRPr sz="1300"/>
            </a:lvl1pPr>
          </a:lstStyle>
          <a:p>
            <a:pPr>
              <a:lnSpc>
                <a:spcPct val="100000"/>
              </a:lnSpc>
            </a:pPr>
            <a:fld id="{DA420034-BF4B-405D-8914-167741DAB706}" type="slidenum">
              <a:rPr kumimoji="1" lang="ja-JP" altLang="en-US" smtClean="0">
                <a:latin typeface="Pretendard JP Black" panose="02000A03000000020004" charset="-128"/>
                <a:ea typeface="Pretendard JP Black" panose="02000A03000000020004" charset="-128"/>
              </a:rPr>
              <a:t>‹#›</a:t>
            </a:fld>
            <a:endParaRPr kumimoji="1" lang="ja-JP" altLang="en-US">
              <a:latin typeface="Pretendard JP Black" panose="02000A03000000020004" charset="-128"/>
              <a:ea typeface="Pretendard JP Black" panose="02000A030000000200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r">
              <a:defRPr sz="1400"/>
            </a:lvl1pPr>
          </a:lstStyle>
          <a:p>
            <a:fld id="{0F5249E7-E526-41BC-878D-DBB27AF3BCB6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292" tIns="54146" rIns="108292" bIns="5414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1"/>
            <a:ext cx="5679440" cy="4029879"/>
          </a:xfrm>
          <a:prstGeom prst="rect">
            <a:avLst/>
          </a:prstGeom>
        </p:spPr>
        <p:txBody>
          <a:bodyPr vert="horz" lIns="108292" tIns="54146" rIns="108292" bIns="5414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r">
              <a:defRPr sz="14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410" indent="-232410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（タイトル）</a:t>
            </a:r>
          </a:p>
        </p:txBody>
      </p:sp>
      <p:sp>
        <p:nvSpPr>
          <p:cNvPr id="8" name="Google Shape;16;p3"/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765" lvl="0" indent="-2787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/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r>
              <a:rPr lang="ja-JP" altLang="en-US" sz="4390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/>
          <p:cNvCxnSpPr/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（終）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95300" rtl="0" eaLnBrk="1" latinLnBrk="0" hangingPunct="1">
        <a:spcBef>
          <a:spcPct val="0"/>
        </a:spcBef>
        <a:buNone/>
        <a:defRPr kumimoji="1" sz="2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02590" indent="-154940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6191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7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6pPr>
      <a:lvl7pPr marL="16097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7pPr>
      <a:lvl8pPr marL="18573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2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5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2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8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17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2"/>
              </a:rPr>
              <a:t>https://youtu.be/E43-CfukEgs?t=86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378181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  <a:endParaRPr lang="en-US" altLang="ja-JP" sz="2000" b="1">
              <a:ea typeface="+mn-lt"/>
              <a:cs typeface="+mn-lt"/>
            </a:endParaRP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1:26 </a:t>
            </a:r>
            <a:r>
              <a:rPr kumimoji="1" lang="ja-JP" altLang="en-US" sz="2000">
                <a:ea typeface="+mn-lt"/>
                <a:cs typeface="+mn-lt"/>
              </a:rPr>
              <a:t>～ </a:t>
            </a:r>
            <a:r>
              <a:rPr kumimoji="1" lang="en-US" altLang="ja-JP" sz="2000">
                <a:ea typeface="+mn-lt"/>
                <a:cs typeface="+mn-lt"/>
              </a:rPr>
              <a:t>1:37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627E-5D69-1087-B7D1-8D5A444C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910C2195-0341-2878-5597-B265FCF538DD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01790FBD-FB92-2477-1FA4-101D3F18ED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228425-480F-E2C0-FD85-EE76EF9F624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A6FF1719-4298-FD71-EBE2-62BFEF6D53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E20F21-67F2-E24F-415C-DA3EFA062FE6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531B221-EF01-42EB-7C1F-22D0F421FED1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6E20890B-0041-6D81-727C-1417437FFE64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2B2EA4F8-6C53-3ADB-673F-86D5A2776146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F51D2A-4B85-0512-D36F-36C61C159F79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5B909627-D4CE-77D0-44F9-A3C2148F68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49DF3FF-6AC3-E0D9-B6C2-B72304CAF140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0B44440-B601-4FD0-F49C-A0F2966A7063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D61B9F7-7A56-8CBE-A345-3F7A26817144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DCCA52D0-719C-B77C-B5D1-AE1A3588B5BF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7B8307-530B-C198-5A39-6F8174A254CB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876F-C508-B497-828F-A7885F45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2ECB8149-B847-5CDF-35B4-96288B7DA6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B039565-8F6C-18E2-4C99-DD43E15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5EFD11DA-7F57-EFC8-3D9E-64CA86F5A0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3E8F89-FBC8-6D9B-4C36-DE6BEB646F42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ACC06B1-E720-212F-0B0A-307B9F29673E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13748DC3-BB8A-B62B-037D-D815B41FD506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5FAC80D7-DCFD-A876-072C-163987299395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B00389-C97D-F092-98A7-9AC2AD50886D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A29CA176-A0A2-0A43-0F8D-8478C7FFDCB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FA5496F-93CB-0DB0-BC91-F3752452EEEF}"/>
              </a:ext>
            </a:extLst>
          </p:cNvPr>
          <p:cNvSpPr/>
          <p:nvPr/>
        </p:nvSpPr>
        <p:spPr>
          <a:xfrm>
            <a:off x="2151561" y="2221733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A482AFA-F762-C3A0-8436-D911F8F40F27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8B169C3B-20F6-9499-1D8F-C0103E46FEE4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0A10C62-B8AC-4FD4-F126-849F0624B6B2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E7819AF3-C817-10B8-EFA6-9039D0068365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2DAB31-250B-EEEE-80F3-874AF26BCD7C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4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DB8C525B-9DD7-E238-D480-03F03E223CA7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「　　　　　　」</a:t>
            </a:r>
            <a:r>
              <a:rPr kumimoji="1" lang="ja-JP" altLang="en-US" sz="3200" dirty="0"/>
              <a:t>が生じている！</a:t>
            </a:r>
          </a:p>
        </p:txBody>
      </p:sp>
    </p:spTree>
    <p:extLst>
      <p:ext uri="{BB962C8B-B14F-4D97-AF65-F5344CB8AC3E}">
        <p14:creationId xmlns:p14="http://schemas.microsoft.com/office/powerpoint/2010/main" val="2545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3898" y="3429000"/>
            <a:ext cx="676275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48198" y="4246754"/>
            <a:ext cx="232410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8197" y="5064508"/>
            <a:ext cx="4524377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2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78180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2:52</a:t>
            </a:r>
            <a:r>
              <a:rPr kumimoji="1" lang="ja-JP" altLang="en-US" sz="2000">
                <a:ea typeface="+mn-lt"/>
                <a:cs typeface="+mn-lt"/>
              </a:rPr>
              <a:t> ～ </a:t>
            </a:r>
            <a:r>
              <a:rPr kumimoji="1" lang="en-US" altLang="ja-JP" sz="2000">
                <a:ea typeface="+mn-lt"/>
                <a:cs typeface="+mn-lt"/>
              </a:rPr>
              <a:t>3:21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26309" y="3918313"/>
            <a:ext cx="4611464" cy="17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95" indent="-696595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95" indent="-696595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057900" y="2501900"/>
            <a:ext cx="358457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6601" y="3323494"/>
            <a:ext cx="3467100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832102" y="4319231"/>
            <a:ext cx="6235698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17889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pic>
        <p:nvPicPr>
          <p:cNvPr id="2" name="Picture 2" descr="走る男の子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881361" y="6113488"/>
            <a:ext cx="2141444" cy="668311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正方形/長方形 11"/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で力がはたらく．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83127" y="1356923"/>
            <a:ext cx="3863974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0727" y="2550723"/>
            <a:ext cx="188277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99849" y="3162767"/>
            <a:ext cx="604051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943050" y="3162767"/>
            <a:ext cx="10612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05850" y="3820315"/>
            <a:ext cx="15946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0727" y="5662869"/>
            <a:ext cx="41402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99849" y="4400940"/>
            <a:ext cx="253669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993847" y="4400940"/>
            <a:ext cx="151770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1" y="2778950"/>
            <a:ext cx="3424305" cy="31345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28705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実際に実験をせず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頭の中でシミュレーション</a:t>
            </a:r>
            <a:r>
              <a:rPr lang="ja-JP" altLang="en-US" sz="6000" dirty="0">
                <a:latin typeface="+mn-ea"/>
              </a:rPr>
              <a:t>し，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　　　　　　　　</a:t>
            </a:r>
            <a:endParaRPr lang="en-US" altLang="ja-JP" sz="6000" dirty="0">
              <a:latin typeface="+mn-ea"/>
            </a:endParaRPr>
          </a:p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論理的に起こり得ることを考察する方法．</a:t>
            </a:r>
            <a:endParaRPr lang="en-US" altLang="ja-JP" sz="6000" dirty="0"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26142" y="2733675"/>
            <a:ext cx="619461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EF41D-4A3C-FC61-5BD9-F4773D06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/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commons.wikimedia.org/wiki/File:Aristotle_Altemps_Inv8575.jpg</a:t>
            </a:r>
            <a:endParaRPr kumimoji="1" lang="en-US" altLang="ja-JP" dirty="0">
              <a:hlinkClick r:id="rId3"/>
            </a:endParaRPr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32228B-2986-3084-F421-9C6F8C8EB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commons.wikimedia.org/wiki/File:Galileo-sustermans2.jpg</a:t>
            </a:r>
            <a:endParaRPr kumimoji="1" lang="ja-JP" altLang="en-US" dirty="0"/>
          </a:p>
        </p:txBody>
      </p:sp>
      <p:sp>
        <p:nvSpPr>
          <p:cNvPr id="6" name="吹き出し: 角を丸めた四角形 5"/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-0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6" name="楕円 5"/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8" name="テキスト プレースホルダー 36"/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788</Words>
  <Application>Microsoft Office PowerPoint</Application>
  <PresentationFormat>A4 210 x 297 mm</PresentationFormat>
  <Paragraphs>146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前々回の実験</vt:lpstr>
      <vt:lpstr>実験</vt:lpstr>
      <vt:lpstr>実験</vt:lpstr>
      <vt:lpstr>本日の目的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ガリレオが行った思考実験-0</vt:lpstr>
      <vt:lpstr>アリストテレスの価値観</vt:lpstr>
      <vt:lpstr>ガリレオが行った思考実験-1</vt:lpstr>
      <vt:lpstr>ガリレオが行った思考実験-2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力の性質 No. 3</vt:lpstr>
      <vt:lpstr>目には目を，歯には歯を…</vt:lpstr>
      <vt:lpstr>なぜ前に進めるのか？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2025-08-25T18:52:37Z</dcterms:created>
  <dcterms:modified xsi:type="dcterms:W3CDTF">2025-09-30T15:24:42Z</dcterms:modified>
</cp:coreProperties>
</file>