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90" r:id="rId2"/>
    <p:sldId id="446" r:id="rId3"/>
    <p:sldId id="447" r:id="rId4"/>
    <p:sldId id="337" r:id="rId5"/>
    <p:sldId id="478" r:id="rId6"/>
    <p:sldId id="450" r:id="rId7"/>
    <p:sldId id="451" r:id="rId8"/>
    <p:sldId id="452" r:id="rId9"/>
    <p:sldId id="479" r:id="rId10"/>
    <p:sldId id="335" r:id="rId11"/>
    <p:sldId id="509" r:id="rId12"/>
    <p:sldId id="462" r:id="rId13"/>
    <p:sldId id="327" r:id="rId14"/>
    <p:sldId id="481" r:id="rId15"/>
    <p:sldId id="482" r:id="rId16"/>
    <p:sldId id="483" r:id="rId17"/>
    <p:sldId id="463" r:id="rId18"/>
    <p:sldId id="501" r:id="rId19"/>
    <p:sldId id="502" r:id="rId20"/>
    <p:sldId id="495" r:id="rId21"/>
    <p:sldId id="504" r:id="rId22"/>
    <p:sldId id="505" r:id="rId23"/>
    <p:sldId id="506" r:id="rId24"/>
    <p:sldId id="507" r:id="rId25"/>
    <p:sldId id="508" r:id="rId26"/>
    <p:sldId id="503" r:id="rId27"/>
    <p:sldId id="460" r:id="rId28"/>
  </p:sldIdLst>
  <p:sldSz cx="9906000" cy="6858000" type="A4"/>
  <p:notesSz cx="7099300" cy="10234613"/>
  <p:defaultTextStyle>
    <a:defPPr>
      <a:defRPr lang="en-US"/>
    </a:defPPr>
    <a:lvl1pPr marL="0" algn="l" defTabSz="6096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800" algn="l" defTabSz="6096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600" algn="l" defTabSz="6096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400" algn="l" defTabSz="6096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9200" algn="l" defTabSz="6096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4000" algn="l" defTabSz="6096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8800" algn="l" defTabSz="6096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3600" algn="l" defTabSz="6096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8400" algn="l" defTabSz="6096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>
          <p15:clr>
            <a:srgbClr val="A4A3A4"/>
          </p15:clr>
        </p15:guide>
        <p15:guide id="2" pos="15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E91531-9191-425A-87C2-8AA4CDED2396}" v="90" dt="2025-08-25T18:52:37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310" y="114"/>
      </p:cViewPr>
      <p:guideLst>
        <p:guide orient="horz" pos="1440"/>
        <p:guide pos="15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98348" cy="513080"/>
          </a:xfrm>
          <a:prstGeom prst="rect">
            <a:avLst/>
          </a:prstGeom>
        </p:spPr>
        <p:txBody>
          <a:bodyPr vert="horz" lIns="99946" tIns="49974" rIns="99946" bIns="49974" rtlCol="0"/>
          <a:lstStyle>
            <a:lvl1pPr algn="l">
              <a:defRPr sz="1300"/>
            </a:lvl1pPr>
          </a:lstStyle>
          <a:p>
            <a:pPr algn="l"/>
            <a:r>
              <a:rPr kumimoji="1" lang="ja-JP" altLang="en-US">
                <a:latin typeface="ヒカリ角ゴ Normal Heavy" panose="020B0400000000000000" charset="-128"/>
                <a:ea typeface="ヒカリ角ゴ Normal Heavy" panose="020B0400000000000000" charset="-128"/>
                <a:cs typeface="ヒカリ角ゴ Normal Heavy" panose="020B0400000000000000" charset="-128"/>
              </a:rPr>
              <a:t>中学物理 ～実験の基本思考～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1936" y="9721850"/>
            <a:ext cx="2965365" cy="513080"/>
          </a:xfrm>
          <a:prstGeom prst="rect">
            <a:avLst/>
          </a:prstGeom>
        </p:spPr>
        <p:txBody>
          <a:bodyPr vert="horz" lIns="99946" tIns="49974" rIns="99946" bIns="49974" rtlCol="0" anchor="ctr" anchorCtr="0"/>
          <a:lstStyle>
            <a:lvl1pPr algn="r">
              <a:defRPr sz="1300"/>
            </a:lvl1pPr>
          </a:lstStyle>
          <a:p>
            <a:pPr>
              <a:lnSpc>
                <a:spcPct val="100000"/>
              </a:lnSpc>
            </a:pPr>
            <a:fld id="{DA420034-BF4B-405D-8914-167741DAB706}" type="slidenum">
              <a:rPr kumimoji="1" lang="ja-JP" altLang="en-US" smtClean="0">
                <a:latin typeface="Pretendard JP Black" panose="02000A03000000020004" charset="-128"/>
                <a:ea typeface="Pretendard JP Black" panose="02000A03000000020004" charset="-128"/>
              </a:rPr>
              <a:t>‹#›</a:t>
            </a:fld>
            <a:endParaRPr kumimoji="1" lang="ja-JP" altLang="en-US">
              <a:latin typeface="Pretendard JP Black" panose="02000A03000000020004" charset="-128"/>
              <a:ea typeface="Pretendard JP Black" panose="02000A030000000200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3508"/>
          </a:xfrm>
          <a:prstGeom prst="rect">
            <a:avLst/>
          </a:prstGeom>
        </p:spPr>
        <p:txBody>
          <a:bodyPr vert="horz" lIns="108292" tIns="54146" rIns="108292" bIns="54146" rtlCol="0"/>
          <a:lstStyle>
            <a:lvl1pPr algn="l">
              <a:defRPr sz="14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2"/>
            <a:ext cx="3076363" cy="513508"/>
          </a:xfrm>
          <a:prstGeom prst="rect">
            <a:avLst/>
          </a:prstGeom>
        </p:spPr>
        <p:txBody>
          <a:bodyPr vert="horz" lIns="108292" tIns="54146" rIns="108292" bIns="54146" rtlCol="0"/>
          <a:lstStyle>
            <a:lvl1pPr algn="r">
              <a:defRPr sz="1400"/>
            </a:lvl1pPr>
          </a:lstStyle>
          <a:p>
            <a:fld id="{0F5249E7-E526-41BC-878D-DBB27AF3BCB6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8292" tIns="54146" rIns="108292" bIns="54146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925411"/>
            <a:ext cx="5679440" cy="4029879"/>
          </a:xfrm>
          <a:prstGeom prst="rect">
            <a:avLst/>
          </a:prstGeom>
        </p:spPr>
        <p:txBody>
          <a:bodyPr vert="horz" lIns="108292" tIns="54146" rIns="108292" bIns="54146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6363" cy="513507"/>
          </a:xfrm>
          <a:prstGeom prst="rect">
            <a:avLst/>
          </a:prstGeom>
        </p:spPr>
        <p:txBody>
          <a:bodyPr vert="horz" lIns="108292" tIns="54146" rIns="108292" bIns="54146" rtlCol="0" anchor="b"/>
          <a:lstStyle>
            <a:lvl1pPr algn="l">
              <a:defRPr sz="14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8"/>
            <a:ext cx="3076363" cy="513507"/>
          </a:xfrm>
          <a:prstGeom prst="rect">
            <a:avLst/>
          </a:prstGeom>
        </p:spPr>
        <p:txBody>
          <a:bodyPr vert="horz" lIns="108292" tIns="54146" rIns="108292" bIns="54146" rtlCol="0" anchor="b"/>
          <a:lstStyle>
            <a:lvl1pPr algn="r">
              <a:defRPr sz="1400"/>
            </a:lvl1pPr>
          </a:lstStyle>
          <a:p>
            <a:fld id="{79E39443-4C2A-4AA4-9DFB-12BD22F5B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_日付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/>
          <p:cNvSpPr>
            <a:spLocks noGrp="1"/>
          </p:cNvSpPr>
          <p:nvPr>
            <p:ph type="body" sz="quarter" idx="16" hasCustomPrompt="1"/>
          </p:nvPr>
        </p:nvSpPr>
        <p:spPr>
          <a:xfrm>
            <a:off x="440262" y="948258"/>
            <a:ext cx="5241925" cy="215476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/>
            </a:lvl1pPr>
          </a:lstStyle>
          <a:p>
            <a:pPr lvl="0"/>
            <a:r>
              <a:rPr kumimoji="1" lang="ja-JP" altLang="en-US"/>
              <a:t>（タイトル）</a:t>
            </a:r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4" hasCustomPrompt="1"/>
          </p:nvPr>
        </p:nvSpPr>
        <p:spPr>
          <a:xfrm>
            <a:off x="454025" y="4629151"/>
            <a:ext cx="5365750" cy="1716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32410" indent="-232410">
              <a:buFont typeface="Wingdings" panose="05000000000000000000" pitchFamily="2" charset="2"/>
              <a:buChar char="u"/>
              <a:defRPr sz="18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cxnSp>
        <p:nvCxnSpPr>
          <p:cNvPr id="20" name="直線コネクタ 19"/>
          <p:cNvCxnSpPr/>
          <p:nvPr/>
        </p:nvCxnSpPr>
        <p:spPr>
          <a:xfrm flipH="1" flipV="1">
            <a:off x="454026" y="4008967"/>
            <a:ext cx="9458854" cy="423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プレースホルダー 14"/>
          <p:cNvSpPr>
            <a:spLocks noGrp="1"/>
          </p:cNvSpPr>
          <p:nvPr>
            <p:ph type="body" sz="quarter" idx="13" hasCustomPrompt="1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（名前）</a:t>
            </a:r>
          </a:p>
        </p:txBody>
      </p:sp>
      <p:sp>
        <p:nvSpPr>
          <p:cNvPr id="4" name="テキスト プレースホルダー 14"/>
          <p:cNvSpPr>
            <a:spLocks noGrp="1"/>
          </p:cNvSpPr>
          <p:nvPr>
            <p:ph type="body" sz="quarter" idx="12" hasCustomPrompt="1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（所属）</a:t>
            </a:r>
          </a:p>
        </p:txBody>
      </p:sp>
      <p:cxnSp>
        <p:nvCxnSpPr>
          <p:cNvPr id="5" name="直線コネクタ 4"/>
          <p:cNvCxnSpPr/>
          <p:nvPr userDrawn="1"/>
        </p:nvCxnSpPr>
        <p:spPr>
          <a:xfrm flipH="1">
            <a:off x="7415741" y="5588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 userDrawn="1"/>
        </p:nvCxnSpPr>
        <p:spPr>
          <a:xfrm flipH="1">
            <a:off x="7415741" y="6350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プレースホルダー 11"/>
          <p:cNvSpPr>
            <a:spLocks noGrp="1"/>
          </p:cNvSpPr>
          <p:nvPr>
            <p:ph type="body" sz="quarter" idx="11" hasCustomPrompt="1"/>
          </p:nvPr>
        </p:nvSpPr>
        <p:spPr>
          <a:xfrm>
            <a:off x="7415743" y="677338"/>
            <a:ext cx="2483379" cy="541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20XX.XX.XX</a:t>
            </a:r>
            <a:endParaRPr kumimoji="1" lang="ja-JP" altLang="en-US"/>
          </a:p>
        </p:txBody>
      </p:sp>
      <p:cxnSp>
        <p:nvCxnSpPr>
          <p:cNvPr id="10" name="直線コネクタ 9"/>
          <p:cNvCxnSpPr/>
          <p:nvPr/>
        </p:nvCxnSpPr>
        <p:spPr>
          <a:xfrm flipH="1">
            <a:off x="7415741" y="12192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区切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sp>
        <p:nvSpPr>
          <p:cNvPr id="5" name="テキスト プレースホルダー 45"/>
          <p:cNvSpPr>
            <a:spLocks noGrp="1"/>
          </p:cNvSpPr>
          <p:nvPr>
            <p:ph type="body" sz="quarter" idx="10" hasCustomPrompt="1"/>
          </p:nvPr>
        </p:nvSpPr>
        <p:spPr>
          <a:xfrm>
            <a:off x="774691" y="2647876"/>
            <a:ext cx="1114750" cy="126959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48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H="1">
            <a:off x="774691" y="5193467"/>
            <a:ext cx="913131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774691" y="4064718"/>
            <a:ext cx="913131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44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9pPr>
          </a:lstStyle>
          <a:p>
            <a:r>
              <a:rPr lang="ja-JP" altLang="en-US"/>
              <a:t>（タイトル）</a:t>
            </a:r>
          </a:p>
        </p:txBody>
      </p:sp>
      <p:sp>
        <p:nvSpPr>
          <p:cNvPr id="8" name="Google Shape;16;p3"/>
          <p:cNvSpPr txBox="1">
            <a:spLocks noGrp="1"/>
          </p:cNvSpPr>
          <p:nvPr>
            <p:ph type="subTitle" idx="1" hasCustomPrompt="1"/>
          </p:nvPr>
        </p:nvSpPr>
        <p:spPr>
          <a:xfrm>
            <a:off x="774691" y="5195583"/>
            <a:ext cx="9131310" cy="1150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78765" lvl="0" indent="-27876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n"/>
              <a:defRPr sz="18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ja-JP" altLang="en-US"/>
              <a:t>（サブタイトル）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20" hasCustomPrompt="1"/>
          </p:nvPr>
        </p:nvSpPr>
        <p:spPr>
          <a:xfrm>
            <a:off x="3794231" y="864129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/>
              <a:t>（タイトル）</a:t>
            </a:r>
          </a:p>
        </p:txBody>
      </p:sp>
      <p:sp>
        <p:nvSpPr>
          <p:cNvPr id="46" name="テキスト プレースホルダー 45"/>
          <p:cNvSpPr>
            <a:spLocks noGrp="1"/>
          </p:cNvSpPr>
          <p:nvPr>
            <p:ph type="body" sz="quarter" idx="10" hasCustomPrompt="1"/>
          </p:nvPr>
        </p:nvSpPr>
        <p:spPr>
          <a:xfrm>
            <a:off x="2786067" y="873076"/>
            <a:ext cx="938207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sp>
        <p:nvSpPr>
          <p:cNvPr id="32" name="TextBox 32"/>
          <p:cNvSpPr txBox="1"/>
          <p:nvPr/>
        </p:nvSpPr>
        <p:spPr>
          <a:xfrm>
            <a:off x="0" y="864129"/>
            <a:ext cx="2238723" cy="948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000"/>
              </a:lnSpc>
            </a:pPr>
            <a:r>
              <a:rPr lang="ja-JP" altLang="en-US" sz="4390" b="0">
                <a:solidFill>
                  <a:srgbClr val="222222"/>
                </a:solidFill>
                <a:latin typeface="+mn-ea"/>
                <a:ea typeface="+mn-ea"/>
              </a:rPr>
              <a:t>目次</a:t>
            </a:r>
          </a:p>
        </p:txBody>
      </p:sp>
      <p:sp>
        <p:nvSpPr>
          <p:cNvPr id="48" name="テキスト プレースホルダー 45"/>
          <p:cNvSpPr>
            <a:spLocks noGrp="1"/>
          </p:cNvSpPr>
          <p:nvPr>
            <p:ph type="body" sz="quarter" idx="12" hasCustomPrompt="1"/>
          </p:nvPr>
        </p:nvSpPr>
        <p:spPr>
          <a:xfrm>
            <a:off x="2786067" y="2954992"/>
            <a:ext cx="938206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sp>
        <p:nvSpPr>
          <p:cNvPr id="50" name="テキスト プレースホルダー 45"/>
          <p:cNvSpPr>
            <a:spLocks noGrp="1"/>
          </p:cNvSpPr>
          <p:nvPr>
            <p:ph type="body" sz="quarter" idx="14" hasCustomPrompt="1"/>
          </p:nvPr>
        </p:nvSpPr>
        <p:spPr>
          <a:xfrm>
            <a:off x="2786067" y="5045379"/>
            <a:ext cx="938205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42" name="直線コネクタ 41"/>
          <p:cNvCxnSpPr/>
          <p:nvPr/>
        </p:nvCxnSpPr>
        <p:spPr>
          <a:xfrm>
            <a:off x="2238724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906000" cy="118533"/>
          </a:xfrm>
          <a:prstGeom prst="rect">
            <a:avLst/>
          </a:prstGeom>
        </p:spPr>
      </p:pic>
      <p:sp>
        <p:nvSpPr>
          <p:cNvPr id="4" name="テキスト プレースホルダー 2"/>
          <p:cNvSpPr>
            <a:spLocks noGrp="1"/>
          </p:cNvSpPr>
          <p:nvPr>
            <p:ph type="body" sz="quarter" idx="21" hasCustomPrompt="1"/>
          </p:nvPr>
        </p:nvSpPr>
        <p:spPr>
          <a:xfrm>
            <a:off x="3794231" y="2952750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/>
              <a:t>（タイトル）</a:t>
            </a:r>
          </a:p>
        </p:txBody>
      </p:sp>
      <p:sp>
        <p:nvSpPr>
          <p:cNvPr id="5" name="テキスト プレースホルダー 2"/>
          <p:cNvSpPr>
            <a:spLocks noGrp="1"/>
          </p:cNvSpPr>
          <p:nvPr>
            <p:ph type="body" sz="quarter" idx="22" hasCustomPrompt="1"/>
          </p:nvPr>
        </p:nvSpPr>
        <p:spPr>
          <a:xfrm>
            <a:off x="3794231" y="5041371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/>
              <a:t>（タイトル）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195131"/>
            <a:ext cx="9906000" cy="5336227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Arial" panose="020B0604020202020204" pitchFamily="34" charset="0"/>
              <a:buChar char="•"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13" name="タイトル 2"/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cxnSp>
        <p:nvCxnSpPr>
          <p:cNvPr id="14" name="直線コネクタ 13"/>
          <p:cNvCxnSpPr/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/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4385887"/>
            <a:ext cx="9906000" cy="2145471"/>
          </a:xfrm>
          <a:prstGeom prst="rect">
            <a:avLst/>
          </a:prstGeom>
        </p:spPr>
        <p:txBody>
          <a:bodyPr anchor="ctr"/>
          <a:lstStyle>
            <a:lvl1pPr marL="571500" indent="-5715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13" name="タイトル 2"/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cxnSp>
        <p:nvCxnSpPr>
          <p:cNvPr id="14" name="直線コネクタ 13"/>
          <p:cNvCxnSpPr/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/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直線コネクタ 3"/>
          <p:cNvCxnSpPr/>
          <p:nvPr userDrawn="1"/>
        </p:nvCxnSpPr>
        <p:spPr>
          <a:xfrm>
            <a:off x="529698" y="4385887"/>
            <a:ext cx="884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4953000" y="1195131"/>
            <a:ext cx="4953000" cy="5661084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sp>
        <p:nvSpPr>
          <p:cNvPr id="13" name="タイトル 2"/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cxnSp>
        <p:nvCxnSpPr>
          <p:cNvPr id="14" name="直線コネクタ 13"/>
          <p:cNvCxnSpPr/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/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タイトル 2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8843505" cy="719689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sp>
        <p:nvSpPr>
          <p:cNvPr id="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732177"/>
            <a:ext cx="9906000" cy="424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3080147" y="2430882"/>
            <a:ext cx="3745706" cy="19962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9345" b="0">
                <a:solidFill>
                  <a:schemeClr val="tx1"/>
                </a:solidFill>
                <a:latin typeface="+mn-ea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9pPr>
          </a:lstStyle>
          <a:p>
            <a:r>
              <a:rPr lang="ja-JP" altLang="en-US"/>
              <a:t>（終）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タイトル_下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5147" y="1921054"/>
            <a:ext cx="8595704" cy="4218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25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C70A53EF-E7EC-95B8-DF3A-83D09F5CC0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3696" y="1279551"/>
            <a:ext cx="9412301" cy="296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300" b="0">
                <a:latin typeface="+mn-lt"/>
                <a:ea typeface="+mn-ea"/>
              </a:defRPr>
            </a:lvl1pPr>
          </a:lstStyle>
          <a:p>
            <a:pPr lvl="0"/>
            <a:r>
              <a:rPr kumimoji="1" lang="ja-JP" altLang="en-US"/>
              <a:t>（サブタイトル）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7" y="453035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39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699" y="1244723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oogle Shape;146;p21">
            <a:extLst>
              <a:ext uri="{FF2B5EF4-FFF2-40B4-BE49-F238E27FC236}">
                <a16:creationId xmlns:a16="http://schemas.microsoft.com/office/drawing/2014/main" id="{C5F8DBA6-072D-66AB-C2DD-1E2533B620F3}"/>
              </a:ext>
            </a:extLst>
          </p:cNvPr>
          <p:cNvCxnSpPr/>
          <p:nvPr/>
        </p:nvCxnSpPr>
        <p:spPr>
          <a:xfrm rot="10800000">
            <a:off x="277686" y="6490233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" y="6490233"/>
            <a:ext cx="8595706" cy="3659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9FD305A1-D95A-F1D9-5FC6-6D21D043E91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5706" y="6492014"/>
            <a:ext cx="1310293" cy="365986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13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ja-JP" altLang="en-US"/>
              <a:t>名前の入力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5E2AAA37-2125-4324-A4EE-2D884FE2E1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3" y="1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6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8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ctr" defTabSz="495300" rtl="0" eaLnBrk="1" latinLnBrk="0" hangingPunct="1">
        <a:spcBef>
          <a:spcPct val="0"/>
        </a:spcBef>
        <a:buNone/>
        <a:defRPr kumimoji="1" sz="23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055" indent="-186055" algn="l" defTabSz="4953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735" kern="1200">
          <a:solidFill>
            <a:schemeClr val="tx1"/>
          </a:solidFill>
          <a:latin typeface="+mn-lt"/>
          <a:ea typeface="+mn-ea"/>
          <a:cs typeface="+mn-cs"/>
        </a:defRPr>
      </a:lvl1pPr>
      <a:lvl2pPr marL="402590" indent="-154940" algn="l" defTabSz="4953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515" kern="1200">
          <a:solidFill>
            <a:schemeClr val="tx1"/>
          </a:solidFill>
          <a:latin typeface="+mn-lt"/>
          <a:ea typeface="+mn-ea"/>
          <a:cs typeface="+mn-cs"/>
        </a:defRPr>
      </a:lvl2pPr>
      <a:lvl3pPr marL="619125" indent="-123825" algn="l" defTabSz="4953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6775" indent="-123825" algn="l" defTabSz="4953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85" kern="1200">
          <a:solidFill>
            <a:schemeClr val="tx1"/>
          </a:solidFill>
          <a:latin typeface="+mn-lt"/>
          <a:ea typeface="+mn-ea"/>
          <a:cs typeface="+mn-cs"/>
        </a:defRPr>
      </a:lvl4pPr>
      <a:lvl5pPr marL="1114425" indent="-123825" algn="l" defTabSz="4953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85" kern="1200">
          <a:solidFill>
            <a:schemeClr val="tx1"/>
          </a:solidFill>
          <a:latin typeface="+mn-lt"/>
          <a:ea typeface="+mn-ea"/>
          <a:cs typeface="+mn-cs"/>
        </a:defRPr>
      </a:lvl5pPr>
      <a:lvl6pPr marL="1362075" indent="-123825" algn="l" defTabSz="4953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85" kern="1200">
          <a:solidFill>
            <a:schemeClr val="tx1"/>
          </a:solidFill>
          <a:latin typeface="+mn-lt"/>
          <a:ea typeface="+mn-ea"/>
          <a:cs typeface="+mn-cs"/>
        </a:defRPr>
      </a:lvl6pPr>
      <a:lvl7pPr marL="1609725" indent="-123825" algn="l" defTabSz="4953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85" kern="1200">
          <a:solidFill>
            <a:schemeClr val="tx1"/>
          </a:solidFill>
          <a:latin typeface="+mn-lt"/>
          <a:ea typeface="+mn-ea"/>
          <a:cs typeface="+mn-cs"/>
        </a:defRPr>
      </a:lvl7pPr>
      <a:lvl8pPr marL="1857375" indent="-123825" algn="l" defTabSz="4953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85" kern="1200">
          <a:solidFill>
            <a:schemeClr val="tx1"/>
          </a:solidFill>
          <a:latin typeface="+mn-lt"/>
          <a:ea typeface="+mn-ea"/>
          <a:cs typeface="+mn-cs"/>
        </a:defRPr>
      </a:lvl8pPr>
      <a:lvl9pPr marL="2105025" indent="-123825" algn="l" defTabSz="4953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530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7650" algn="l" defTabSz="49530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95300" algn="l" defTabSz="49530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42950" algn="l" defTabSz="49530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algn="l" defTabSz="49530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38250" algn="l" defTabSz="49530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algn="l" defTabSz="49530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733550" algn="l" defTabSz="49530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81200" algn="l" defTabSz="49530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E43-CfukEgs?t=86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abinoba.com/science/9720.htm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abinoba.com/science/9720.htm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E43-CfukEgs?t=172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ristotle_Altemps_Inv8575.jp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alileo-sustermans2.jpg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abinoba.com/science/9720.html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6600"/>
              <a:t>風船の上に本を乗せて，</a:t>
            </a:r>
            <a:r>
              <a:rPr lang="ja-JP" altLang="en-US" sz="6600">
                <a:solidFill>
                  <a:schemeClr val="accent6"/>
                </a:solidFill>
              </a:rPr>
              <a:t>風船にかかる力</a:t>
            </a:r>
            <a:r>
              <a:rPr lang="ja-JP" altLang="en-US" sz="6600"/>
              <a:t>を考えた．</a:t>
            </a:r>
            <a:endParaRPr lang="en-US" altLang="ja-JP" sz="660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/>
              <a:t>前々回の実験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solidFill>
                  <a:srgbClr val="00B0F0"/>
                </a:solidFill>
              </a:rPr>
              <a:t>アリストテレスの価値観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baseline="30000"/>
              <a:t>[2] </a:t>
            </a:r>
            <a:r>
              <a:rPr lang="en-US" altLang="ja-JP">
                <a:hlinkClick r:id="rId2"/>
              </a:rPr>
              <a:t>https://youtu.be/E43-CfukEgs?t=86</a:t>
            </a:r>
            <a:endParaRPr lang="en-US" altLang="ja-JP"/>
          </a:p>
        </p:txBody>
      </p:sp>
      <p:sp>
        <p:nvSpPr>
          <p:cNvPr id="5" name="正方形/長方形 4"/>
          <p:cNvSpPr/>
          <p:nvPr/>
        </p:nvSpPr>
        <p:spPr>
          <a:xfrm>
            <a:off x="378181" y="1028864"/>
            <a:ext cx="9149637" cy="5152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>
                <a:ea typeface="+mn-lt"/>
                <a:cs typeface="+mn-lt"/>
              </a:rPr>
              <a:t>Brian Cox visits the world's biggest vacuum | Human Universe - BBC</a:t>
            </a:r>
            <a:endParaRPr lang="en-US" altLang="ja-JP" sz="2000" b="1">
              <a:ea typeface="+mn-lt"/>
              <a:cs typeface="+mn-lt"/>
            </a:endParaRPr>
          </a:p>
          <a:p>
            <a:pPr algn="ctr"/>
            <a:endParaRPr kumimoji="1" lang="en-US" altLang="ja-JP" sz="2000">
              <a:ea typeface="+mn-lt"/>
              <a:cs typeface="+mn-lt"/>
            </a:endParaRPr>
          </a:p>
          <a:p>
            <a:pPr algn="ctr"/>
            <a:r>
              <a:rPr kumimoji="1" lang="en-US" altLang="ja-JP" sz="2000">
                <a:ea typeface="+mn-lt"/>
                <a:cs typeface="+mn-lt"/>
              </a:rPr>
              <a:t>Time 1:26 </a:t>
            </a:r>
            <a:r>
              <a:rPr kumimoji="1" lang="ja-JP" altLang="en-US" sz="2000">
                <a:ea typeface="+mn-lt"/>
                <a:cs typeface="+mn-lt"/>
              </a:rPr>
              <a:t>～ </a:t>
            </a:r>
            <a:r>
              <a:rPr kumimoji="1" lang="en-US" altLang="ja-JP" sz="2000">
                <a:ea typeface="+mn-lt"/>
                <a:cs typeface="+mn-lt"/>
              </a:rPr>
              <a:t>1:37</a:t>
            </a:r>
            <a:endParaRPr kumimoji="1" lang="ja-JP" altLang="en-US" sz="2000">
              <a:ea typeface="+mn-lt"/>
              <a:cs typeface="+mn-lt"/>
            </a:endParaRPr>
          </a:p>
        </p:txBody>
      </p:sp>
      <p:sp>
        <p:nvSpPr>
          <p:cNvPr id="4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2627E-5D69-1087-B7D1-8D5A444CE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楕円 26">
            <a:extLst>
              <a:ext uri="{FF2B5EF4-FFF2-40B4-BE49-F238E27FC236}">
                <a16:creationId xmlns:a16="http://schemas.microsoft.com/office/drawing/2014/main" id="{910C2195-0341-2878-5597-B265FCF538DD}"/>
              </a:ext>
            </a:extLst>
          </p:cNvPr>
          <p:cNvSpPr/>
          <p:nvPr/>
        </p:nvSpPr>
        <p:spPr>
          <a:xfrm>
            <a:off x="2151561" y="2219436"/>
            <a:ext cx="913624" cy="929912"/>
          </a:xfrm>
          <a:prstGeom prst="ellipse">
            <a:avLst/>
          </a:prstGeom>
          <a:ln>
            <a:prstDash val="dash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/>
              <a:t>100</a:t>
            </a:r>
          </a:p>
          <a:p>
            <a:pPr algn="ctr"/>
            <a:r>
              <a:rPr kumimoji="1" lang="en-US" altLang="ja-JP" sz="1800" dirty="0"/>
              <a:t>kg</a:t>
            </a:r>
            <a:endParaRPr kumimoji="1" lang="ja-JP" altLang="en-US" sz="1800" dirty="0"/>
          </a:p>
        </p:txBody>
      </p:sp>
      <p:sp>
        <p:nvSpPr>
          <p:cNvPr id="38" name="テキスト プレースホルダー 37">
            <a:extLst>
              <a:ext uri="{FF2B5EF4-FFF2-40B4-BE49-F238E27FC236}">
                <a16:creationId xmlns:a16="http://schemas.microsoft.com/office/drawing/2014/main" id="{01790FBD-FB92-2477-1FA4-101D3F18ED9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12104" y="2344166"/>
            <a:ext cx="6293896" cy="1084806"/>
          </a:xfrm>
          <a:effectLst/>
        </p:spPr>
        <p:txBody>
          <a:bodyPr/>
          <a:lstStyle/>
          <a:p>
            <a:pPr marL="0" indent="0">
              <a:buNone/>
            </a:pPr>
            <a:r>
              <a:rPr lang="ja-JP" altLang="en-US" sz="3200" dirty="0"/>
              <a:t>アリストテレスの価値観：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「重い物体ほど速く落下する！」</a:t>
            </a:r>
            <a:endParaRPr lang="en-US" altLang="ja-JP" sz="3200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5228425-480F-E2C0-FD85-EE76EF9F6246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kumimoji="1" lang="ja-JP" altLang="en-US" dirty="0"/>
              <a:t>ガリレオが行った思考実験</a:t>
            </a:r>
          </a:p>
        </p:txBody>
      </p:sp>
      <p:sp>
        <p:nvSpPr>
          <p:cNvPr id="34" name="テキスト プレースホルダー 33">
            <a:extLst>
              <a:ext uri="{FF2B5EF4-FFF2-40B4-BE49-F238E27FC236}">
                <a16:creationId xmlns:a16="http://schemas.microsoft.com/office/drawing/2014/main" id="{A6FF1719-4298-FD71-EBE2-62BFEF6D530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effectLst/>
        </p:spPr>
        <p:txBody>
          <a:bodyPr/>
          <a:lstStyle/>
          <a:p>
            <a:r>
              <a:rPr lang="en-US" altLang="ja-JP" baseline="30000" dirty="0"/>
              <a:t>[1] </a:t>
            </a:r>
            <a:r>
              <a:rPr lang="en-US" altLang="ja-JP" dirty="0">
                <a:hlinkClick r:id="rId2"/>
              </a:rPr>
              <a:t>https://www.manabinoba.com/science/9720.html</a:t>
            </a:r>
            <a:endParaRPr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FE20F21-67F2-E24F-415C-DA3EFA062FE6}"/>
              </a:ext>
            </a:extLst>
          </p:cNvPr>
          <p:cNvSpPr txBox="1"/>
          <p:nvPr/>
        </p:nvSpPr>
        <p:spPr>
          <a:xfrm>
            <a:off x="1063639" y="1704443"/>
            <a:ext cx="146404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同時に落下</a:t>
            </a: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9531B221-EF01-42EB-7C1F-22D0F421FED1}"/>
              </a:ext>
            </a:extLst>
          </p:cNvPr>
          <p:cNvGrpSpPr/>
          <p:nvPr/>
        </p:nvGrpSpPr>
        <p:grpSpPr>
          <a:xfrm>
            <a:off x="3612104" y="3651324"/>
            <a:ext cx="6269930" cy="1884440"/>
            <a:chOff x="3612103" y="3651323"/>
            <a:chExt cx="6293897" cy="1597264"/>
          </a:xfrm>
          <a:effectLst/>
        </p:grpSpPr>
        <p:sp>
          <p:nvSpPr>
            <p:cNvPr id="24" name="テキスト プレースホルダー 1">
              <a:extLst>
                <a:ext uri="{FF2B5EF4-FFF2-40B4-BE49-F238E27FC236}">
                  <a16:creationId xmlns:a16="http://schemas.microsoft.com/office/drawing/2014/main" id="{6E20890B-0041-6D81-727C-1417437FFE64}"/>
                </a:ext>
              </a:extLst>
            </p:cNvPr>
            <p:cNvSpPr txBox="1">
              <a:spLocks/>
            </p:cNvSpPr>
            <p:nvPr/>
          </p:nvSpPr>
          <p:spPr>
            <a:xfrm>
              <a:off x="3612103" y="4111968"/>
              <a:ext cx="6293897" cy="1136619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60963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3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95325" indent="-190510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2038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6853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6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7648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8129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8611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90930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3200" dirty="0">
                  <a:latin typeface="+mn-lt"/>
                </a:rPr>
                <a:t>2</a:t>
              </a:r>
              <a:r>
                <a:rPr lang="ja-JP" altLang="en-US" sz="3200" dirty="0">
                  <a:latin typeface="+mn-lt"/>
                </a:rPr>
                <a:t>つの物体を</a:t>
              </a:r>
              <a:r>
                <a:rPr lang="ja-JP" altLang="en-US" sz="3200" dirty="0">
                  <a:solidFill>
                    <a:schemeClr val="accent6"/>
                  </a:solidFill>
                  <a:latin typeface="+mn-lt"/>
                </a:rPr>
                <a:t>切れない糸</a:t>
              </a:r>
              <a:r>
                <a:rPr lang="ja-JP" altLang="en-US" sz="3200" dirty="0">
                  <a:latin typeface="+mn-lt"/>
                </a:rPr>
                <a:t>で繋いで落とすと？</a:t>
              </a:r>
            </a:p>
          </p:txBody>
        </p:sp>
        <p:sp>
          <p:nvSpPr>
            <p:cNvPr id="25" name="テキスト プレースホルダー 1">
              <a:extLst>
                <a:ext uri="{FF2B5EF4-FFF2-40B4-BE49-F238E27FC236}">
                  <a16:creationId xmlns:a16="http://schemas.microsoft.com/office/drawing/2014/main" id="{2B2EA4F8-6C53-3ADB-673F-86D5A2776146}"/>
                </a:ext>
              </a:extLst>
            </p:cNvPr>
            <p:cNvSpPr txBox="1">
              <a:spLocks/>
            </p:cNvSpPr>
            <p:nvPr/>
          </p:nvSpPr>
          <p:spPr>
            <a:xfrm>
              <a:off x="3612529" y="3651323"/>
              <a:ext cx="6293468" cy="441001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60963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3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95325" indent="-190510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2038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6853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6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7648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8129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8611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90930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3200" dirty="0">
                  <a:latin typeface="+mn-lt"/>
                </a:rPr>
                <a:t>↓</a:t>
              </a:r>
              <a:endParaRPr lang="en-US" altLang="ja-JP" sz="3200" dirty="0">
                <a:latin typeface="+mn-lt"/>
              </a:endParaRPr>
            </a:p>
          </p:txBody>
        </p:sp>
      </p:grp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3F51D2A-4B85-0512-D36F-36C61C159F79}"/>
              </a:ext>
            </a:extLst>
          </p:cNvPr>
          <p:cNvCxnSpPr>
            <a:cxnSpLocks/>
          </p:cNvCxnSpPr>
          <p:nvPr/>
        </p:nvCxnSpPr>
        <p:spPr>
          <a:xfrm flipH="1">
            <a:off x="402217" y="3152631"/>
            <a:ext cx="29347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5B909627-D4CE-77D0-44F9-A3C2148F68D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  <a:effectLst/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49DF3FF-6AC3-E0D9-B6C2-B72304CAF140}"/>
              </a:ext>
            </a:extLst>
          </p:cNvPr>
          <p:cNvGrpSpPr/>
          <p:nvPr/>
        </p:nvGrpSpPr>
        <p:grpSpPr>
          <a:xfrm>
            <a:off x="669199" y="2216153"/>
            <a:ext cx="2395986" cy="935492"/>
            <a:chOff x="669199" y="2216153"/>
            <a:chExt cx="2395986" cy="935492"/>
          </a:xfrm>
          <a:effectLst/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A0B44440-B601-4FD0-F49C-A0F2966A7063}"/>
                </a:ext>
              </a:extLst>
            </p:cNvPr>
            <p:cNvSpPr/>
            <p:nvPr/>
          </p:nvSpPr>
          <p:spPr>
            <a:xfrm>
              <a:off x="2151561" y="2216153"/>
              <a:ext cx="913624" cy="92991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800" dirty="0"/>
                <a:t>100</a:t>
              </a:r>
            </a:p>
            <a:p>
              <a:pPr algn="ctr"/>
              <a:r>
                <a:rPr kumimoji="1" lang="en-US" altLang="ja-JP" sz="1800" dirty="0"/>
                <a:t>kg</a:t>
              </a:r>
              <a:endParaRPr kumimoji="1" lang="ja-JP" altLang="en-US" sz="1800" dirty="0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4D61B9F7-7A56-8CBE-A345-3F7A26817144}"/>
                </a:ext>
              </a:extLst>
            </p:cNvPr>
            <p:cNvSpPr/>
            <p:nvPr/>
          </p:nvSpPr>
          <p:spPr>
            <a:xfrm>
              <a:off x="669199" y="2540001"/>
              <a:ext cx="620894" cy="61164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1 </a:t>
              </a:r>
            </a:p>
            <a:p>
              <a:pPr algn="ctr"/>
              <a:r>
                <a:rPr kumimoji="1" lang="en-US" altLang="ja-JP" sz="1400" dirty="0"/>
                <a:t>kg</a:t>
              </a:r>
              <a:endParaRPr kumimoji="1" lang="ja-JP" altLang="en-US" sz="1400" dirty="0"/>
            </a:p>
          </p:txBody>
        </p:sp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DCCA52D0-719C-B77C-B5D1-AE1A3588B5BF}"/>
                </a:ext>
              </a:extLst>
            </p:cNvPr>
            <p:cNvSpPr/>
            <p:nvPr/>
          </p:nvSpPr>
          <p:spPr>
            <a:xfrm>
              <a:off x="1290093" y="2584790"/>
              <a:ext cx="861468" cy="439275"/>
            </a:xfrm>
            <a:custGeom>
              <a:avLst/>
              <a:gdLst>
                <a:gd name="connsiteX0" fmla="*/ 0 w 854869"/>
                <a:gd name="connsiteY0" fmla="*/ 263299 h 439275"/>
                <a:gd name="connsiteX1" fmla="*/ 261937 w 854869"/>
                <a:gd name="connsiteY1" fmla="*/ 3742 h 439275"/>
                <a:gd name="connsiteX2" fmla="*/ 583406 w 854869"/>
                <a:gd name="connsiteY2" fmla="*/ 437130 h 439275"/>
                <a:gd name="connsiteX3" fmla="*/ 854869 w 854869"/>
                <a:gd name="connsiteY3" fmla="*/ 139474 h 43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4869" h="439275">
                  <a:moveTo>
                    <a:pt x="0" y="263299"/>
                  </a:moveTo>
                  <a:cubicBezTo>
                    <a:pt x="82351" y="119034"/>
                    <a:pt x="164703" y="-25230"/>
                    <a:pt x="261937" y="3742"/>
                  </a:cubicBezTo>
                  <a:cubicBezTo>
                    <a:pt x="359171" y="32714"/>
                    <a:pt x="484584" y="414508"/>
                    <a:pt x="583406" y="437130"/>
                  </a:cubicBezTo>
                  <a:cubicBezTo>
                    <a:pt x="682228" y="459752"/>
                    <a:pt x="768548" y="299613"/>
                    <a:pt x="854869" y="13947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07B8307-530B-C198-5A39-6F8174A254CB}"/>
              </a:ext>
            </a:extLst>
          </p:cNvPr>
          <p:cNvSpPr/>
          <p:nvPr/>
        </p:nvSpPr>
        <p:spPr>
          <a:xfrm>
            <a:off x="3336926" y="5598723"/>
            <a:ext cx="5391153" cy="733425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880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A876F-C508-B497-828F-A7885F459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テキスト プレースホルダー 37">
            <a:extLst>
              <a:ext uri="{FF2B5EF4-FFF2-40B4-BE49-F238E27FC236}">
                <a16:creationId xmlns:a16="http://schemas.microsoft.com/office/drawing/2014/main" id="{2ECB8149-B847-5CDF-35B4-96288B7DA64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12104" y="2344166"/>
            <a:ext cx="6293896" cy="1084806"/>
          </a:xfrm>
          <a:effectLst/>
        </p:spPr>
        <p:txBody>
          <a:bodyPr/>
          <a:lstStyle/>
          <a:p>
            <a:pPr marL="0" indent="0">
              <a:buNone/>
            </a:pPr>
            <a:r>
              <a:rPr lang="ja-JP" altLang="en-US" sz="3200" dirty="0"/>
              <a:t>アリストテレスの価値観：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「重い物体ほど速く落下する！」</a:t>
            </a:r>
            <a:endParaRPr lang="en-US" altLang="ja-JP" sz="3200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1B039565-8F6C-18E2-4C99-DD43E159ACE6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kumimoji="1" lang="ja-JP" altLang="en-US" dirty="0"/>
              <a:t>ガリレオが行った思考実験</a:t>
            </a:r>
          </a:p>
        </p:txBody>
      </p:sp>
      <p:sp>
        <p:nvSpPr>
          <p:cNvPr id="34" name="テキスト プレースホルダー 33">
            <a:extLst>
              <a:ext uri="{FF2B5EF4-FFF2-40B4-BE49-F238E27FC236}">
                <a16:creationId xmlns:a16="http://schemas.microsoft.com/office/drawing/2014/main" id="{5EFD11DA-7F57-EFC8-3D9E-64CA86F5A0C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effectLst/>
        </p:spPr>
        <p:txBody>
          <a:bodyPr/>
          <a:lstStyle/>
          <a:p>
            <a:r>
              <a:rPr lang="en-US" altLang="ja-JP" baseline="30000" dirty="0"/>
              <a:t>[1] </a:t>
            </a:r>
            <a:r>
              <a:rPr lang="en-US" altLang="ja-JP" dirty="0">
                <a:hlinkClick r:id="rId2"/>
              </a:rPr>
              <a:t>https://www.manabinoba.com/science/9720.html</a:t>
            </a:r>
            <a:endParaRPr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63E8F89-FBC8-6D9B-4C36-DE6BEB646F42}"/>
              </a:ext>
            </a:extLst>
          </p:cNvPr>
          <p:cNvSpPr txBox="1"/>
          <p:nvPr/>
        </p:nvSpPr>
        <p:spPr>
          <a:xfrm>
            <a:off x="1063639" y="1704443"/>
            <a:ext cx="146404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同時に落下</a:t>
            </a: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6ACC06B1-E720-212F-0B0A-307B9F29673E}"/>
              </a:ext>
            </a:extLst>
          </p:cNvPr>
          <p:cNvGrpSpPr/>
          <p:nvPr/>
        </p:nvGrpSpPr>
        <p:grpSpPr>
          <a:xfrm>
            <a:off x="3612104" y="3651324"/>
            <a:ext cx="6269930" cy="1884440"/>
            <a:chOff x="3612103" y="3651323"/>
            <a:chExt cx="6293897" cy="1597264"/>
          </a:xfrm>
          <a:effectLst/>
        </p:grpSpPr>
        <p:sp>
          <p:nvSpPr>
            <p:cNvPr id="24" name="テキスト プレースホルダー 1">
              <a:extLst>
                <a:ext uri="{FF2B5EF4-FFF2-40B4-BE49-F238E27FC236}">
                  <a16:creationId xmlns:a16="http://schemas.microsoft.com/office/drawing/2014/main" id="{13748DC3-BB8A-B62B-037D-D815B41FD506}"/>
                </a:ext>
              </a:extLst>
            </p:cNvPr>
            <p:cNvSpPr txBox="1">
              <a:spLocks/>
            </p:cNvSpPr>
            <p:nvPr/>
          </p:nvSpPr>
          <p:spPr>
            <a:xfrm>
              <a:off x="3612103" y="4111968"/>
              <a:ext cx="6293897" cy="1136619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60963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3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95325" indent="-190510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2038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6853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6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7648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8129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8611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90930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3200" dirty="0">
                  <a:latin typeface="+mn-lt"/>
                </a:rPr>
                <a:t>2</a:t>
              </a:r>
              <a:r>
                <a:rPr lang="ja-JP" altLang="en-US" sz="3200" dirty="0">
                  <a:latin typeface="+mn-lt"/>
                </a:rPr>
                <a:t>つの物体を</a:t>
              </a:r>
              <a:r>
                <a:rPr lang="ja-JP" altLang="en-US" sz="3200" dirty="0">
                  <a:solidFill>
                    <a:schemeClr val="accent6"/>
                  </a:solidFill>
                  <a:latin typeface="+mn-lt"/>
                </a:rPr>
                <a:t>切れない糸</a:t>
              </a:r>
              <a:r>
                <a:rPr lang="ja-JP" altLang="en-US" sz="3200" dirty="0">
                  <a:latin typeface="+mn-lt"/>
                </a:rPr>
                <a:t>で繋いで落とすと？</a:t>
              </a:r>
            </a:p>
          </p:txBody>
        </p:sp>
        <p:sp>
          <p:nvSpPr>
            <p:cNvPr id="25" name="テキスト プレースホルダー 1">
              <a:extLst>
                <a:ext uri="{FF2B5EF4-FFF2-40B4-BE49-F238E27FC236}">
                  <a16:creationId xmlns:a16="http://schemas.microsoft.com/office/drawing/2014/main" id="{5FAC80D7-DCFD-A876-072C-163987299395}"/>
                </a:ext>
              </a:extLst>
            </p:cNvPr>
            <p:cNvSpPr txBox="1">
              <a:spLocks/>
            </p:cNvSpPr>
            <p:nvPr/>
          </p:nvSpPr>
          <p:spPr>
            <a:xfrm>
              <a:off x="3612529" y="3651323"/>
              <a:ext cx="6293468" cy="441001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60963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3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95325" indent="-190510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2038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6853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6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7648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8129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8611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90930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3200" dirty="0">
                  <a:latin typeface="+mn-lt"/>
                </a:rPr>
                <a:t>↓</a:t>
              </a:r>
              <a:endParaRPr lang="en-US" altLang="ja-JP" sz="3200" dirty="0">
                <a:latin typeface="+mn-lt"/>
              </a:endParaRPr>
            </a:p>
          </p:txBody>
        </p:sp>
      </p:grp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4B00389-C97D-F092-98A7-9AC2AD50886D}"/>
              </a:ext>
            </a:extLst>
          </p:cNvPr>
          <p:cNvCxnSpPr>
            <a:cxnSpLocks/>
          </p:cNvCxnSpPr>
          <p:nvPr/>
        </p:nvCxnSpPr>
        <p:spPr>
          <a:xfrm flipH="1">
            <a:off x="402217" y="3152631"/>
            <a:ext cx="29347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A29CA176-A0A2-0A43-0F8D-8478C7FFDCB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  <a:effectLst/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FA5496F-93CB-0DB0-BC91-F3752452EEEF}"/>
              </a:ext>
            </a:extLst>
          </p:cNvPr>
          <p:cNvSpPr/>
          <p:nvPr/>
        </p:nvSpPr>
        <p:spPr>
          <a:xfrm>
            <a:off x="2151561" y="2221733"/>
            <a:ext cx="913624" cy="929912"/>
          </a:xfrm>
          <a:prstGeom prst="ellipse">
            <a:avLst/>
          </a:prstGeom>
          <a:ln>
            <a:prstDash val="dash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/>
              <a:t>100</a:t>
            </a:r>
          </a:p>
          <a:p>
            <a:pPr algn="ctr"/>
            <a:r>
              <a:rPr kumimoji="1" lang="en-US" altLang="ja-JP" sz="1800" dirty="0"/>
              <a:t>kg</a:t>
            </a:r>
            <a:endParaRPr kumimoji="1" lang="ja-JP" altLang="en-US" sz="1800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A482AFA-F762-C3A0-8436-D911F8F40F27}"/>
              </a:ext>
            </a:extLst>
          </p:cNvPr>
          <p:cNvGrpSpPr/>
          <p:nvPr/>
        </p:nvGrpSpPr>
        <p:grpSpPr>
          <a:xfrm>
            <a:off x="669199" y="2216153"/>
            <a:ext cx="2395986" cy="935492"/>
            <a:chOff x="669199" y="2216153"/>
            <a:chExt cx="2395986" cy="935492"/>
          </a:xfrm>
          <a:effectLst/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8B169C3B-20F6-9499-1D8F-C0103E46FEE4}"/>
                </a:ext>
              </a:extLst>
            </p:cNvPr>
            <p:cNvSpPr/>
            <p:nvPr/>
          </p:nvSpPr>
          <p:spPr>
            <a:xfrm>
              <a:off x="2151561" y="2216153"/>
              <a:ext cx="913624" cy="92991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800" dirty="0"/>
                <a:t>100</a:t>
              </a:r>
            </a:p>
            <a:p>
              <a:pPr algn="ctr"/>
              <a:r>
                <a:rPr kumimoji="1" lang="en-US" altLang="ja-JP" sz="1800" dirty="0"/>
                <a:t>kg</a:t>
              </a:r>
              <a:endParaRPr kumimoji="1" lang="ja-JP" altLang="en-US" sz="1800" dirty="0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80A10C62-B8AC-4FD4-F126-849F0624B6B2}"/>
                </a:ext>
              </a:extLst>
            </p:cNvPr>
            <p:cNvSpPr/>
            <p:nvPr/>
          </p:nvSpPr>
          <p:spPr>
            <a:xfrm>
              <a:off x="669199" y="2540001"/>
              <a:ext cx="620894" cy="61164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1 </a:t>
              </a:r>
            </a:p>
            <a:p>
              <a:pPr algn="ctr"/>
              <a:r>
                <a:rPr kumimoji="1" lang="en-US" altLang="ja-JP" sz="1400" dirty="0"/>
                <a:t>kg</a:t>
              </a:r>
              <a:endParaRPr kumimoji="1" lang="ja-JP" altLang="en-US" sz="1400" dirty="0"/>
            </a:p>
          </p:txBody>
        </p:sp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E7819AF3-C817-10B8-EFA6-9039D0068365}"/>
                </a:ext>
              </a:extLst>
            </p:cNvPr>
            <p:cNvSpPr/>
            <p:nvPr/>
          </p:nvSpPr>
          <p:spPr>
            <a:xfrm>
              <a:off x="1290093" y="2584790"/>
              <a:ext cx="861468" cy="439275"/>
            </a:xfrm>
            <a:custGeom>
              <a:avLst/>
              <a:gdLst>
                <a:gd name="connsiteX0" fmla="*/ 0 w 854869"/>
                <a:gd name="connsiteY0" fmla="*/ 263299 h 439275"/>
                <a:gd name="connsiteX1" fmla="*/ 261937 w 854869"/>
                <a:gd name="connsiteY1" fmla="*/ 3742 h 439275"/>
                <a:gd name="connsiteX2" fmla="*/ 583406 w 854869"/>
                <a:gd name="connsiteY2" fmla="*/ 437130 h 439275"/>
                <a:gd name="connsiteX3" fmla="*/ 854869 w 854869"/>
                <a:gd name="connsiteY3" fmla="*/ 139474 h 43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4869" h="439275">
                  <a:moveTo>
                    <a:pt x="0" y="263299"/>
                  </a:moveTo>
                  <a:cubicBezTo>
                    <a:pt x="82351" y="119034"/>
                    <a:pt x="164703" y="-25230"/>
                    <a:pt x="261937" y="3742"/>
                  </a:cubicBezTo>
                  <a:cubicBezTo>
                    <a:pt x="359171" y="32714"/>
                    <a:pt x="484584" y="414508"/>
                    <a:pt x="583406" y="437130"/>
                  </a:cubicBezTo>
                  <a:cubicBezTo>
                    <a:pt x="682228" y="459752"/>
                    <a:pt x="768548" y="299613"/>
                    <a:pt x="854869" y="13947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82DAB31-250B-EEEE-80F3-874AF26BCD7C}"/>
              </a:ext>
            </a:extLst>
          </p:cNvPr>
          <p:cNvSpPr/>
          <p:nvPr/>
        </p:nvSpPr>
        <p:spPr>
          <a:xfrm>
            <a:off x="3336926" y="5598723"/>
            <a:ext cx="5391153" cy="733425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4341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B502ADB-AF47-A521-948A-7CE52341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パラドクスだった！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062891-9EDD-6E1F-08F3-935B26951E6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3FA60F9-C24A-8D98-78D8-6DC701C1C20F}"/>
              </a:ext>
            </a:extLst>
          </p:cNvPr>
          <p:cNvSpPr/>
          <p:nvPr/>
        </p:nvSpPr>
        <p:spPr>
          <a:xfrm>
            <a:off x="1792822" y="3406559"/>
            <a:ext cx="2439202" cy="11957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/>
              <a:t>100 kg</a:t>
            </a:r>
            <a:r>
              <a:rPr kumimoji="1" lang="ja-JP" altLang="en-US" sz="2400" dirty="0"/>
              <a:t>の鉄球に</a:t>
            </a:r>
            <a:endParaRPr kumimoji="1" lang="en-US" altLang="ja-JP" sz="2400" dirty="0"/>
          </a:p>
          <a:p>
            <a:r>
              <a:rPr kumimoji="1" lang="ja-JP" altLang="en-US" sz="2400" dirty="0"/>
              <a:t>引っ張られて</a:t>
            </a:r>
            <a:endParaRPr kumimoji="1" lang="en-US" altLang="ja-JP" sz="2400" dirty="0"/>
          </a:p>
          <a:p>
            <a:r>
              <a:rPr kumimoji="1" lang="ja-JP" altLang="en-US" sz="2400" dirty="0">
                <a:solidFill>
                  <a:schemeClr val="tx1"/>
                </a:solidFill>
              </a:rPr>
              <a:t>より速く</a:t>
            </a:r>
            <a:r>
              <a:rPr kumimoji="1" lang="ja-JP" altLang="en-US" sz="2400" dirty="0"/>
              <a:t>落ちる．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F1DA84F-6334-6AB2-D86E-FEBE74B15DA5}"/>
              </a:ext>
            </a:extLst>
          </p:cNvPr>
          <p:cNvSpPr/>
          <p:nvPr/>
        </p:nvSpPr>
        <p:spPr>
          <a:xfrm>
            <a:off x="5673977" y="3406559"/>
            <a:ext cx="2439202" cy="1195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/>
              <a:t>1 kg</a:t>
            </a:r>
            <a:r>
              <a:rPr kumimoji="1" lang="ja-JP" altLang="en-US" sz="2400" dirty="0"/>
              <a:t>の鉄球に</a:t>
            </a:r>
            <a:endParaRPr kumimoji="1" lang="en-US" altLang="ja-JP" sz="2400" dirty="0"/>
          </a:p>
          <a:p>
            <a:r>
              <a:rPr kumimoji="1" lang="ja-JP" altLang="en-US" sz="2400" dirty="0"/>
              <a:t>引っ張られて</a:t>
            </a:r>
            <a:endParaRPr kumimoji="1" lang="en-US" altLang="ja-JP" sz="2400" dirty="0"/>
          </a:p>
          <a:p>
            <a:r>
              <a:rPr kumimoji="1" lang="ja-JP" altLang="en-US" sz="2400" dirty="0">
                <a:solidFill>
                  <a:schemeClr val="tx1"/>
                </a:solidFill>
              </a:rPr>
              <a:t>より遅く</a:t>
            </a:r>
            <a:r>
              <a:rPr kumimoji="1" lang="ja-JP" altLang="en-US" sz="2400" dirty="0"/>
              <a:t>落ちる．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12D98F1-34E2-6F98-543D-9B10F4CFA61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012423" y="2631005"/>
            <a:ext cx="0" cy="775554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0A5D3AF-18A9-E77C-0092-7A5EB2837F6A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6893578" y="2631004"/>
            <a:ext cx="1" cy="775555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B8DACF3-6787-F1A3-845D-CE067AA0F88D}"/>
              </a:ext>
            </a:extLst>
          </p:cNvPr>
          <p:cNvSpPr/>
          <p:nvPr/>
        </p:nvSpPr>
        <p:spPr>
          <a:xfrm>
            <a:off x="1406999" y="1823173"/>
            <a:ext cx="7043014" cy="8095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重い物体ほど速く落下する！</a:t>
            </a:r>
            <a:endParaRPr kumimoji="1" lang="ja-JP" altLang="en-US" sz="3200" dirty="0"/>
          </a:p>
        </p:txBody>
      </p:sp>
      <p:sp>
        <p:nvSpPr>
          <p:cNvPr id="45" name="矢印: 左右 44">
            <a:extLst>
              <a:ext uri="{FF2B5EF4-FFF2-40B4-BE49-F238E27FC236}">
                <a16:creationId xmlns:a16="http://schemas.microsoft.com/office/drawing/2014/main" id="{DB8C525B-9DD7-E238-D480-03F03E223CA7}"/>
              </a:ext>
            </a:extLst>
          </p:cNvPr>
          <p:cNvSpPr/>
          <p:nvPr/>
        </p:nvSpPr>
        <p:spPr>
          <a:xfrm>
            <a:off x="3608293" y="4991924"/>
            <a:ext cx="2689411" cy="1113843"/>
          </a:xfrm>
          <a:prstGeom prst="leftRightArrow">
            <a:avLst>
              <a:gd name="adj1" fmla="val 38421"/>
              <a:gd name="adj2" fmla="val 4263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逆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7A1486C-C0DF-4181-DCCC-4CE96EB3F993}"/>
              </a:ext>
            </a:extLst>
          </p:cNvPr>
          <p:cNvSpPr/>
          <p:nvPr/>
        </p:nvSpPr>
        <p:spPr>
          <a:xfrm>
            <a:off x="731220" y="4991924"/>
            <a:ext cx="8443555" cy="111384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accent6"/>
                </a:solidFill>
              </a:rPr>
              <a:t>「　　　　　　」</a:t>
            </a:r>
            <a:r>
              <a:rPr kumimoji="1" lang="ja-JP" altLang="en-US" sz="3200" dirty="0"/>
              <a:t>が生じている！</a:t>
            </a:r>
          </a:p>
        </p:txBody>
      </p:sp>
    </p:spTree>
    <p:extLst>
      <p:ext uri="{BB962C8B-B14F-4D97-AF65-F5344CB8AC3E}">
        <p14:creationId xmlns:p14="http://schemas.microsoft.com/office/powerpoint/2010/main" val="254530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/>
              <a:t>知りたいのは，</a:t>
            </a:r>
            <a:r>
              <a:rPr lang="ja-JP" altLang="en-US" sz="4400">
                <a:solidFill>
                  <a:schemeClr val="accent6"/>
                </a:solidFill>
              </a:rPr>
              <a:t>質量</a:t>
            </a:r>
            <a:r>
              <a:rPr kumimoji="1" lang="ja-JP" altLang="en-US" sz="4400">
                <a:solidFill>
                  <a:schemeClr val="accent6"/>
                </a:solidFill>
              </a:rPr>
              <a:t>によって落ちる時間が変わるの</a:t>
            </a:r>
            <a:r>
              <a:rPr lang="ja-JP" altLang="en-US" sz="4400">
                <a:solidFill>
                  <a:schemeClr val="accent6"/>
                </a:solidFill>
              </a:rPr>
              <a:t>か</a:t>
            </a:r>
            <a:r>
              <a:rPr lang="ja-JP" altLang="en-US" sz="4400"/>
              <a:t>．</a:t>
            </a:r>
            <a:endParaRPr lang="en-US" altLang="ja-JP" sz="44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ja-JP" altLang="en-US" sz="4400"/>
              <a:t>質量以外の条件を合わせることで，</a:t>
            </a:r>
            <a:r>
              <a:rPr lang="ja-JP" altLang="en-US" sz="4400">
                <a:solidFill>
                  <a:schemeClr val="accent6"/>
                </a:solidFill>
              </a:rPr>
              <a:t>原因と結果の関係が明らか</a:t>
            </a:r>
            <a:r>
              <a:rPr lang="ja-JP" altLang="en-US" sz="4400"/>
              <a:t>になる．</a:t>
            </a:r>
            <a:endParaRPr lang="en-US" altLang="ja-JP" sz="44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/>
              <a:t>この実験方法を</a:t>
            </a:r>
            <a:r>
              <a:rPr kumimoji="1" lang="ja-JP" altLang="en-US" sz="4400">
                <a:solidFill>
                  <a:schemeClr val="accent6"/>
                </a:solidFill>
              </a:rPr>
              <a:t>対照実験</a:t>
            </a:r>
            <a:r>
              <a:rPr kumimoji="1" lang="ja-JP" altLang="en-US" sz="4400"/>
              <a:t>という．</a:t>
            </a:r>
            <a:endParaRPr kumimoji="1" lang="en-US" altLang="ja-JP" sz="44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/>
              <a:t>白い羽の方が，</a:t>
            </a:r>
            <a:r>
              <a:rPr kumimoji="1" lang="ja-JP" altLang="en-US" sz="4400">
                <a:solidFill>
                  <a:schemeClr val="accent6"/>
                </a:solidFill>
              </a:rPr>
              <a:t>空気抵抗があった</a:t>
            </a:r>
            <a:r>
              <a:rPr kumimoji="1" lang="ja-JP" altLang="en-US" sz="4400"/>
              <a:t>と考えられる．</a:t>
            </a:r>
            <a:endParaRPr kumimoji="1" lang="en-US" altLang="ja-JP" sz="440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実験は条件を合わせる必要がある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723898" y="3429000"/>
            <a:ext cx="6762752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648198" y="4246754"/>
            <a:ext cx="2324102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648197" y="5064508"/>
            <a:ext cx="4524377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ガリレオ</a:t>
            </a:r>
            <a:r>
              <a:rPr lang="ja-JP" altLang="en-US">
                <a:solidFill>
                  <a:srgbClr val="00B0F0"/>
                </a:solidFill>
              </a:rPr>
              <a:t>の疑問は正しかった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baseline="30000" dirty="0"/>
              <a:t>[2] </a:t>
            </a:r>
            <a:r>
              <a:rPr lang="en-US" altLang="ja-JP" dirty="0">
                <a:hlinkClick r:id="rId2"/>
              </a:rPr>
              <a:t>https://youtu.be/E43-CfukEgs?t=172</a:t>
            </a:r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378180" y="1028864"/>
            <a:ext cx="9149637" cy="5152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>
                <a:ea typeface="+mn-lt"/>
                <a:cs typeface="+mn-lt"/>
              </a:rPr>
              <a:t>Brian Cox visits the world's biggest vacuum | Human Universe - BBC</a:t>
            </a:r>
          </a:p>
          <a:p>
            <a:pPr algn="ctr"/>
            <a:endParaRPr kumimoji="1" lang="en-US" altLang="ja-JP" sz="2000">
              <a:ea typeface="+mn-lt"/>
              <a:cs typeface="+mn-lt"/>
            </a:endParaRPr>
          </a:p>
          <a:p>
            <a:pPr algn="ctr"/>
            <a:r>
              <a:rPr kumimoji="1" lang="en-US" altLang="ja-JP" sz="2000">
                <a:ea typeface="+mn-lt"/>
                <a:cs typeface="+mn-lt"/>
              </a:rPr>
              <a:t>Time 2:52</a:t>
            </a:r>
            <a:r>
              <a:rPr kumimoji="1" lang="ja-JP" altLang="en-US" sz="2000">
                <a:ea typeface="+mn-lt"/>
                <a:cs typeface="+mn-lt"/>
              </a:rPr>
              <a:t> ～ </a:t>
            </a:r>
            <a:r>
              <a:rPr kumimoji="1" lang="en-US" altLang="ja-JP" sz="2000">
                <a:ea typeface="+mn-lt"/>
                <a:cs typeface="+mn-lt"/>
              </a:rPr>
              <a:t>3:21</a:t>
            </a:r>
            <a:endParaRPr kumimoji="1" lang="ja-JP" altLang="en-US" sz="2000">
              <a:ea typeface="+mn-lt"/>
              <a:cs typeface="+mn-lt"/>
            </a:endParaRPr>
          </a:p>
        </p:txBody>
      </p:sp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71380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/>
              <a:t>大きい石と小さい石，</a:t>
            </a:r>
            <a:r>
              <a:rPr lang="ja-JP" altLang="en-US">
                <a:solidFill>
                  <a:schemeClr val="accent6"/>
                </a:solidFill>
              </a:rPr>
              <a:t>どちらが速く落ちる</a:t>
            </a:r>
            <a:r>
              <a:rPr lang="ja-JP" altLang="en-US"/>
              <a:t>？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質問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sz="quarter" idx="24"/>
          </p:nvPr>
        </p:nvSpPr>
        <p:spPr>
          <a:xfrm>
            <a:off x="0" y="2312064"/>
            <a:ext cx="9906000" cy="2233869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/>
              <a:t>風船の上に本を乗せたら，</a:t>
            </a:r>
            <a:r>
              <a:rPr lang="ja-JP" altLang="en-US">
                <a:solidFill>
                  <a:schemeClr val="accent6"/>
                </a:solidFill>
              </a:rPr>
              <a:t>風船は</a:t>
            </a:r>
            <a:r>
              <a:rPr lang="ja-JP" altLang="en-US"/>
              <a:t>どうなった？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実験考察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accent6"/>
                </a:solidFill>
              </a:rPr>
              <a:t>風船が本に与える力</a:t>
            </a:r>
            <a:r>
              <a:rPr kumimoji="1" lang="ja-JP" altLang="en-US" sz="3200"/>
              <a:t>についてまで考えられるとなお良い．</a:t>
            </a:r>
          </a:p>
        </p:txBody>
      </p:sp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ja-JP" altLang="en-US" sz="11500"/>
              <a:t>力は</a:t>
            </a:r>
            <a:r>
              <a:rPr lang="ja-JP" altLang="en-US" sz="11500">
                <a:solidFill>
                  <a:schemeClr val="accent6"/>
                </a:solidFill>
              </a:rPr>
              <a:t>物体を</a:t>
            </a:r>
            <a:endParaRPr lang="en-US" altLang="ja-JP" sz="1150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ja-JP" altLang="en-US" sz="11500">
                <a:solidFill>
                  <a:schemeClr val="accent6"/>
                </a:solidFill>
              </a:rPr>
              <a:t>支える</a:t>
            </a:r>
            <a:r>
              <a:rPr lang="ja-JP" altLang="en-US" sz="11500"/>
              <a:t>！</a:t>
            </a: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力</a:t>
            </a:r>
            <a:r>
              <a:rPr kumimoji="1" lang="ja-JP" altLang="en-US"/>
              <a:t>の性質 </a:t>
            </a:r>
            <a:r>
              <a:rPr kumimoji="1" lang="en-US" altLang="ja-JP"/>
              <a:t>No. 3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926309" y="3918313"/>
            <a:ext cx="4611464" cy="17445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96595" indent="-696595">
              <a:buFont typeface="Arial" panose="020B0604020202020204" pitchFamily="34" charset="0"/>
              <a:buChar char="•"/>
            </a:pPr>
            <a:r>
              <a:rPr lang="en-US" altLang="ja-JP"/>
              <a:t>1</a:t>
            </a:r>
            <a:r>
              <a:rPr lang="ja-JP" altLang="en-US"/>
              <a:t>つの物体がもう一方の物体に力を加えると，</a:t>
            </a:r>
            <a:r>
              <a:rPr lang="ja-JP" altLang="en-US">
                <a:solidFill>
                  <a:schemeClr val="accent6"/>
                </a:solidFill>
              </a:rPr>
              <a:t>同じ大きさ</a:t>
            </a:r>
            <a:r>
              <a:rPr lang="ja-JP" altLang="en-US"/>
              <a:t>，</a:t>
            </a:r>
            <a:r>
              <a:rPr lang="ja-JP" altLang="en-US">
                <a:solidFill>
                  <a:schemeClr val="accent6"/>
                </a:solidFill>
              </a:rPr>
              <a:t>逆向きの力</a:t>
            </a:r>
            <a:r>
              <a:rPr lang="ja-JP" altLang="en-US"/>
              <a:t>がはたらく．</a:t>
            </a:r>
            <a:endParaRPr lang="en-US" altLang="ja-JP"/>
          </a:p>
          <a:p>
            <a:pPr marL="696595" indent="-696595">
              <a:buFont typeface="Arial" panose="020B0604020202020204" pitchFamily="34" charset="0"/>
              <a:buChar char="•"/>
            </a:pPr>
            <a:r>
              <a:rPr lang="ja-JP" altLang="en-US"/>
              <a:t>これを</a:t>
            </a:r>
            <a:r>
              <a:rPr lang="ja-JP" altLang="en-US">
                <a:solidFill>
                  <a:schemeClr val="accent6"/>
                </a:solidFill>
              </a:rPr>
              <a:t>作用・反作用の法則</a:t>
            </a:r>
            <a:r>
              <a:rPr lang="ja-JP" altLang="en-US"/>
              <a:t>という．</a:t>
            </a:r>
            <a:endParaRPr lang="en-US" altLang="ja-JP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目には目を，歯には歯を</a:t>
            </a:r>
            <a:r>
              <a:rPr lang="en-US" altLang="ja-JP"/>
              <a:t>…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6057900" y="2501900"/>
            <a:ext cx="3584575" cy="927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736601" y="3323494"/>
            <a:ext cx="3467100" cy="927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832102" y="4319231"/>
            <a:ext cx="6235698" cy="927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実験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9786">
            <a:off x="3503889" y="3030425"/>
            <a:ext cx="2898222" cy="289822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71863" y="1788930"/>
            <a:ext cx="1762272" cy="3388985"/>
          </a:xfrm>
          <a:prstGeom prst="rect">
            <a:avLst/>
          </a:prstGeom>
        </p:spPr>
      </p:pic>
      <p:sp>
        <p:nvSpPr>
          <p:cNvPr id="6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横から見た足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1309">
            <a:off x="6537744" y="1821366"/>
            <a:ext cx="2304317" cy="230431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ja-JP" altLang="en-US"/>
              <a:t>なぜ</a:t>
            </a:r>
            <a:r>
              <a:rPr lang="ja-JP" altLang="en-US">
                <a:solidFill>
                  <a:srgbClr val="00B0F0"/>
                </a:solidFill>
              </a:rPr>
              <a:t>前に進める</a:t>
            </a:r>
            <a:r>
              <a:rPr lang="ja-JP" altLang="en-US"/>
              <a:t>のか？</a:t>
            </a:r>
            <a:endParaRPr kumimoji="1" lang="ja-JP" altLang="en-US"/>
          </a:p>
        </p:txBody>
      </p:sp>
      <p:pic>
        <p:nvPicPr>
          <p:cNvPr id="2" name="Picture 2" descr="走る男の子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2768" y="1099415"/>
            <a:ext cx="2820259" cy="429169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4551338" y="4904626"/>
            <a:ext cx="4471467" cy="524261"/>
          </a:xfrm>
          <a:prstGeom prst="rect">
            <a:avLst/>
          </a:prstGeom>
          <a:gradFill flip="none" rotWithShape="1">
            <a:gsLst>
              <a:gs pos="0">
                <a:srgbClr val="996633">
                  <a:tint val="66000"/>
                  <a:satMod val="160000"/>
                </a:srgbClr>
              </a:gs>
              <a:gs pos="50000">
                <a:srgbClr val="996633">
                  <a:tint val="44500"/>
                  <a:satMod val="160000"/>
                </a:srgbClr>
              </a:gs>
              <a:gs pos="100000">
                <a:srgbClr val="996633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996633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rgbClr val="996633"/>
                </a:solidFill>
              </a:rPr>
              <a:t>地面</a:t>
            </a:r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5272795" y="4875201"/>
            <a:ext cx="1063838" cy="112972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>
            <a:off x="6365387" y="3745962"/>
            <a:ext cx="1064393" cy="116525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529484" y="4387422"/>
            <a:ext cx="839877" cy="65774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600"/>
          </a:p>
        </p:txBody>
      </p:sp>
      <p:cxnSp>
        <p:nvCxnSpPr>
          <p:cNvPr id="21" name="直線コネクタ 20"/>
          <p:cNvCxnSpPr/>
          <p:nvPr/>
        </p:nvCxnSpPr>
        <p:spPr>
          <a:xfrm flipV="1">
            <a:off x="1369359" y="1878751"/>
            <a:ext cx="4872878" cy="2508670"/>
          </a:xfrm>
          <a:prstGeom prst="line">
            <a:avLst/>
          </a:prstGeom>
          <a:ln w="38100">
            <a:prstDash val="dash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1369361" y="5045166"/>
            <a:ext cx="4950757" cy="1534922"/>
          </a:xfrm>
          <a:prstGeom prst="line">
            <a:avLst/>
          </a:prstGeom>
          <a:ln w="38100">
            <a:prstDash val="dash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4494306" y="3127922"/>
            <a:ext cx="1356922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ja-JP" altLang="en-US" sz="2800">
                <a:solidFill>
                  <a:schemeClr val="accent1"/>
                </a:solidFill>
              </a:rPr>
              <a:t>反作用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6883066" y="5714097"/>
            <a:ext cx="1152033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800">
                <a:solidFill>
                  <a:schemeClr val="accent6"/>
                </a:solidFill>
              </a:rPr>
              <a:t>作用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3441538" y="2368995"/>
            <a:ext cx="1152033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accent6"/>
                </a:solidFill>
              </a:rPr>
              <a:t>拡大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6881361" y="6113488"/>
            <a:ext cx="2141444" cy="668311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12" name="正方形/長方形 11"/>
          <p:cNvSpPr/>
          <p:nvPr/>
        </p:nvSpPr>
        <p:spPr>
          <a:xfrm>
            <a:off x="3712948" y="3525030"/>
            <a:ext cx="2141444" cy="1034678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5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  <a:effectLst/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24"/>
          </p:nvPr>
        </p:nvSpPr>
        <p:spPr>
          <a:xfrm>
            <a:off x="0" y="1195130"/>
            <a:ext cx="9906000" cy="3671381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力は</a:t>
            </a:r>
            <a:r>
              <a:rPr lang="ja-JP" altLang="en-US">
                <a:solidFill>
                  <a:schemeClr val="accent6"/>
                </a:solidFill>
              </a:rPr>
              <a:t>物体に</a:t>
            </a:r>
            <a:r>
              <a:rPr lang="ja-JP" altLang="en-US"/>
              <a:t>どのような「はたらき」をするか</a:t>
            </a:r>
            <a:r>
              <a:rPr lang="en-US" altLang="ja-JP"/>
              <a:t>1</a:t>
            </a:r>
            <a:r>
              <a:rPr lang="ja-JP" altLang="en-US"/>
              <a:t>つ答えよ．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24"/>
          </p:nvPr>
        </p:nvSpPr>
        <p:spPr>
          <a:xfrm>
            <a:off x="0" y="1195131"/>
            <a:ext cx="9906000" cy="3671381"/>
          </a:xfrm>
        </p:spPr>
        <p:txBody>
          <a:bodyPr/>
          <a:lstStyle/>
          <a:p>
            <a:pPr marL="0" indent="0">
              <a:buNone/>
            </a:pPr>
            <a:r>
              <a:rPr lang="ja-JP" altLang="en-US">
                <a:solidFill>
                  <a:schemeClr val="accent6"/>
                </a:solidFill>
              </a:rPr>
              <a:t>物体間の接触以外</a:t>
            </a:r>
            <a:r>
              <a:rPr lang="ja-JP" altLang="en-US"/>
              <a:t>で力が「はたらく」ことはあるか答えよ．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31221" y="4866512"/>
            <a:ext cx="8443555" cy="10884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71380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実験の結果との</a:t>
            </a:r>
            <a:r>
              <a:rPr lang="ja-JP" altLang="en-US">
                <a:solidFill>
                  <a:schemeClr val="accent6"/>
                </a:solidFill>
              </a:rPr>
              <a:t>因果関係を結びつけるための実験方法</a:t>
            </a:r>
            <a:r>
              <a:rPr lang="ja-JP" altLang="en-US"/>
              <a:t>を答えよ．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71380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力がつり合うときの</a:t>
            </a:r>
            <a:r>
              <a:rPr lang="en-US" altLang="ja-JP">
                <a:solidFill>
                  <a:schemeClr val="accent6"/>
                </a:solidFill>
              </a:rPr>
              <a:t>2</a:t>
            </a:r>
            <a:r>
              <a:rPr lang="ja-JP" altLang="en-US">
                <a:solidFill>
                  <a:schemeClr val="accent6"/>
                </a:solidFill>
              </a:rPr>
              <a:t>力の関係</a:t>
            </a:r>
            <a:r>
              <a:rPr lang="ja-JP" altLang="en-US"/>
              <a:t>を</a:t>
            </a:r>
            <a:r>
              <a:rPr lang="en-US" altLang="ja-JP"/>
              <a:t>1</a:t>
            </a:r>
            <a:r>
              <a:rPr lang="ja-JP" altLang="en-US"/>
              <a:t>つ答えよ．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66302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ガリレオ・ガリレイは「</a:t>
            </a:r>
            <a:r>
              <a:rPr lang="ja-JP" altLang="en-US">
                <a:solidFill>
                  <a:schemeClr val="accent6"/>
                </a:solidFill>
              </a:rPr>
              <a:t>科学の言語は〇〇である</a:t>
            </a:r>
            <a:r>
              <a:rPr lang="ja-JP" altLang="en-US"/>
              <a:t>」と言った．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5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31222" y="4861434"/>
            <a:ext cx="8443555" cy="10884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ja-JP" altLang="en-US" sz="3600"/>
              <a:t>実験を行う上では，</a:t>
            </a:r>
            <a:r>
              <a:rPr lang="ja-JP" altLang="en-US" sz="3600">
                <a:solidFill>
                  <a:schemeClr val="accent6"/>
                </a:solidFill>
              </a:rPr>
              <a:t>結果との因果関係</a:t>
            </a:r>
            <a:r>
              <a:rPr lang="ja-JP" altLang="en-US" sz="3600"/>
              <a:t>が重要である．</a:t>
            </a:r>
            <a:endParaRPr lang="en-US" altLang="ja-JP" sz="3600"/>
          </a:p>
          <a:p>
            <a:pPr>
              <a:buClr>
                <a:schemeClr val="tx1"/>
              </a:buClr>
            </a:pPr>
            <a:r>
              <a:rPr lang="ja-JP" altLang="en-US" sz="3600">
                <a:solidFill>
                  <a:schemeClr val="accent6"/>
                </a:solidFill>
              </a:rPr>
              <a:t>対照実験</a:t>
            </a:r>
            <a:r>
              <a:rPr lang="ja-JP" altLang="en-US" sz="3600"/>
              <a:t>を行うことで明らかになる．</a:t>
            </a:r>
            <a:endParaRPr lang="en-US" altLang="ja-JP" sz="3600"/>
          </a:p>
          <a:p>
            <a:pPr>
              <a:buClr>
                <a:schemeClr val="tx1"/>
              </a:buClr>
            </a:pPr>
            <a:r>
              <a:rPr lang="ja-JP" altLang="en-US" sz="3600"/>
              <a:t>力には物体に対して，</a:t>
            </a:r>
            <a:r>
              <a:rPr lang="ja-JP" altLang="en-US" sz="3600">
                <a:solidFill>
                  <a:schemeClr val="accent6"/>
                </a:solidFill>
              </a:rPr>
              <a:t>形</a:t>
            </a:r>
            <a:r>
              <a:rPr lang="ja-JP" altLang="en-US" sz="3600"/>
              <a:t>を変える，</a:t>
            </a:r>
            <a:r>
              <a:rPr lang="ja-JP" altLang="en-US" sz="3600">
                <a:solidFill>
                  <a:schemeClr val="accent6"/>
                </a:solidFill>
              </a:rPr>
              <a:t>動き</a:t>
            </a:r>
            <a:r>
              <a:rPr lang="ja-JP" altLang="en-US" sz="3600"/>
              <a:t>を変える，</a:t>
            </a:r>
            <a:r>
              <a:rPr lang="ja-JP" altLang="en-US" sz="3600">
                <a:solidFill>
                  <a:schemeClr val="accent6"/>
                </a:solidFill>
              </a:rPr>
              <a:t>支える</a:t>
            </a:r>
            <a:r>
              <a:rPr lang="ja-JP" altLang="en-US" sz="3600"/>
              <a:t>という性質を持つ．</a:t>
            </a:r>
            <a:endParaRPr lang="en-US" altLang="ja-JP" sz="3600"/>
          </a:p>
          <a:p>
            <a:pPr>
              <a:buClr>
                <a:schemeClr val="tx1"/>
              </a:buClr>
            </a:pPr>
            <a:r>
              <a:rPr lang="ja-JP" altLang="en-US" sz="3600"/>
              <a:t>力を物体に加えると，</a:t>
            </a:r>
            <a:r>
              <a:rPr lang="ja-JP" altLang="en-US" sz="3600">
                <a:solidFill>
                  <a:schemeClr val="accent6"/>
                </a:solidFill>
              </a:rPr>
              <a:t>同じ大きさ</a:t>
            </a:r>
            <a:r>
              <a:rPr lang="ja-JP" altLang="en-US" sz="3600"/>
              <a:t>・</a:t>
            </a:r>
            <a:r>
              <a:rPr lang="ja-JP" altLang="en-US" sz="3600">
                <a:solidFill>
                  <a:schemeClr val="accent6"/>
                </a:solidFill>
              </a:rPr>
              <a:t>逆向き</a:t>
            </a:r>
            <a:r>
              <a:rPr lang="ja-JP" altLang="en-US" sz="3600"/>
              <a:t>で力がはたらく．</a:t>
            </a:r>
          </a:p>
          <a:p>
            <a:pPr>
              <a:buClr>
                <a:schemeClr val="tx1"/>
              </a:buClr>
            </a:pPr>
            <a:r>
              <a:rPr lang="ja-JP" altLang="en-US" sz="3600">
                <a:solidFill>
                  <a:schemeClr val="accent6"/>
                </a:solidFill>
              </a:rPr>
              <a:t>作用・反作用の法則</a:t>
            </a:r>
            <a:r>
              <a:rPr lang="ja-JP" altLang="en-US" sz="3600"/>
              <a:t>という．</a:t>
            </a: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まとめ</a:t>
            </a:r>
            <a:endParaRPr kumimoji="1" lang="ja-JP" altLang="en-US"/>
          </a:p>
        </p:txBody>
      </p:sp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683127" y="1356923"/>
            <a:ext cx="3863974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720727" y="2550723"/>
            <a:ext cx="1882773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199849" y="3162767"/>
            <a:ext cx="604051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943050" y="3162767"/>
            <a:ext cx="1061250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405850" y="3820315"/>
            <a:ext cx="1594650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20727" y="5662869"/>
            <a:ext cx="4140200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199849" y="4400940"/>
            <a:ext cx="2536692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7993847" y="4400940"/>
            <a:ext cx="1517705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47CE7D-B93C-0337-3CF1-00DD16EB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終</a:t>
            </a:r>
          </a:p>
        </p:txBody>
      </p:sp>
    </p:spTree>
    <p:extLst>
      <p:ext uri="{BB962C8B-B14F-4D97-AF65-F5344CB8AC3E}">
        <p14:creationId xmlns:p14="http://schemas.microsoft.com/office/powerpoint/2010/main" val="290257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実験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731" y="2778950"/>
            <a:ext cx="3424305" cy="313455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71863" y="2870530"/>
            <a:ext cx="1762272" cy="3388985"/>
          </a:xfrm>
          <a:prstGeom prst="rect">
            <a:avLst/>
          </a:prstGeom>
        </p:spPr>
      </p:pic>
      <p:sp>
        <p:nvSpPr>
          <p:cNvPr id="6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24"/>
          </p:nvPr>
        </p:nvSpPr>
        <p:spPr/>
        <p:txBody>
          <a:bodyPr anchor="ctr"/>
          <a:lstStyle/>
          <a:p>
            <a:pPr>
              <a:buClr>
                <a:schemeClr val="tx1"/>
              </a:buClr>
            </a:pPr>
            <a:r>
              <a:rPr lang="ja-JP" altLang="en-US" sz="7200">
                <a:solidFill>
                  <a:schemeClr val="accent6"/>
                </a:solidFill>
              </a:rPr>
              <a:t>直感と反する現象</a:t>
            </a:r>
            <a:r>
              <a:rPr lang="ja-JP" altLang="en-US" sz="7200"/>
              <a:t>を感じる！</a:t>
            </a:r>
            <a:endParaRPr lang="en-US" altLang="ja-JP" sz="7200"/>
          </a:p>
          <a:p>
            <a:pPr>
              <a:buClr>
                <a:schemeClr val="tx1"/>
              </a:buClr>
            </a:pPr>
            <a:r>
              <a:rPr lang="ja-JP" altLang="en-US" sz="7200">
                <a:solidFill>
                  <a:schemeClr val="accent6"/>
                </a:solidFill>
              </a:rPr>
              <a:t>身近な現象を論理的に</a:t>
            </a:r>
            <a:r>
              <a:rPr lang="ja-JP" altLang="en-US" sz="7200"/>
              <a:t>理解する！</a:t>
            </a: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本日の目的</a:t>
            </a:r>
            <a:endParaRPr kumimoji="1" lang="ja-JP" altLang="en-US"/>
          </a:p>
        </p:txBody>
      </p:sp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9"/>
          <p:cNvSpPr>
            <a:spLocks noGrp="1"/>
          </p:cNvSpPr>
          <p:nvPr>
            <p:ph type="body" sz="quarter" idx="24"/>
          </p:nvPr>
        </p:nvSpPr>
        <p:spPr>
          <a:xfrm>
            <a:off x="0" y="1195131"/>
            <a:ext cx="10031506" cy="5336227"/>
          </a:xfrm>
        </p:spPr>
        <p:txBody>
          <a:bodyPr anchor="ctr"/>
          <a:lstStyle/>
          <a:p>
            <a:pPr marL="696595" indent="-69659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6000" dirty="0">
                <a:latin typeface="+mn-ea"/>
              </a:rPr>
              <a:t>実際に実験をせず</a:t>
            </a:r>
            <a:r>
              <a:rPr lang="ja-JP" altLang="en-US" sz="6000" dirty="0">
                <a:solidFill>
                  <a:schemeClr val="accent6"/>
                </a:solidFill>
                <a:latin typeface="+mn-ea"/>
              </a:rPr>
              <a:t>頭の中でシミュレーション</a:t>
            </a:r>
            <a:r>
              <a:rPr lang="ja-JP" altLang="en-US" sz="6000" dirty="0">
                <a:latin typeface="+mn-ea"/>
              </a:rPr>
              <a:t>し，</a:t>
            </a:r>
            <a:r>
              <a:rPr lang="ja-JP" altLang="en-US" sz="6000" dirty="0">
                <a:solidFill>
                  <a:schemeClr val="accent6"/>
                </a:solidFill>
                <a:latin typeface="+mn-ea"/>
              </a:rPr>
              <a:t>　　　　　　　　</a:t>
            </a:r>
            <a:endParaRPr lang="en-US" altLang="ja-JP" sz="6000" dirty="0">
              <a:latin typeface="+mn-ea"/>
            </a:endParaRPr>
          </a:p>
          <a:p>
            <a:pPr marL="696595" indent="-69659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6000" dirty="0">
                <a:latin typeface="+mn-ea"/>
              </a:rPr>
              <a:t>論理的に起こり得ることを考察する方法．</a:t>
            </a:r>
            <a:endParaRPr lang="en-US" altLang="ja-JP" sz="6000" dirty="0">
              <a:latin typeface="+mn-ea"/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思考実験とは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726142" y="2733675"/>
            <a:ext cx="6194612" cy="1028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9EF41D-4A3C-FC61-5BD9-F4773D061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48" y="567960"/>
            <a:ext cx="4199834" cy="562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吹き出し: 角を丸めた四角形 11"/>
          <p:cNvSpPr/>
          <p:nvPr/>
        </p:nvSpPr>
        <p:spPr>
          <a:xfrm>
            <a:off x="5163426" y="3568507"/>
            <a:ext cx="4127130" cy="2111611"/>
          </a:xfrm>
          <a:prstGeom prst="wedgeRoundRectCallout">
            <a:avLst>
              <a:gd name="adj1" fmla="val -95414"/>
              <a:gd name="adj2" fmla="val -5237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/>
              <a:t>大きな石は</a:t>
            </a:r>
            <a:endParaRPr kumimoji="1" lang="en-US" altLang="ja-JP" sz="3200"/>
          </a:p>
          <a:p>
            <a:pPr algn="ctr"/>
            <a:r>
              <a:rPr kumimoji="1" lang="ja-JP" altLang="en-US" sz="3200"/>
              <a:t>小さな石よりも</a:t>
            </a:r>
            <a:endParaRPr kumimoji="1" lang="en-US" altLang="ja-JP" sz="3200"/>
          </a:p>
          <a:p>
            <a:pPr algn="ctr"/>
            <a:r>
              <a:rPr kumimoji="1" lang="ja-JP" altLang="en-US" sz="3200">
                <a:solidFill>
                  <a:schemeClr val="accent6"/>
                </a:solidFill>
              </a:rPr>
              <a:t>速く落ちる</a:t>
            </a:r>
            <a:r>
              <a:rPr kumimoji="1" lang="ja-JP" altLang="en-US" sz="3200">
                <a:solidFill>
                  <a:schemeClr val="tx1"/>
                </a:solidFill>
              </a:rPr>
              <a:t>ん</a:t>
            </a:r>
            <a:r>
              <a:rPr kumimoji="1" lang="ja-JP" altLang="en-US" sz="3200"/>
              <a:t>だ！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3"/>
              </a:rPr>
              <a:t>commons.wikimedia.org/wiki/File:Aristotle_Altemps_Inv8575.jpg</a:t>
            </a:r>
            <a:endParaRPr kumimoji="1" lang="en-US" altLang="ja-JP" dirty="0">
              <a:hlinkClick r:id="rId3"/>
            </a:endParaRPr>
          </a:p>
        </p:txBody>
      </p:sp>
      <p:sp>
        <p:nvSpPr>
          <p:cNvPr id="14" name="タイトル 2"/>
          <p:cNvSpPr>
            <a:spLocks noGrp="1"/>
          </p:cNvSpPr>
          <p:nvPr>
            <p:ph type="title"/>
          </p:nvPr>
        </p:nvSpPr>
        <p:spPr>
          <a:xfrm>
            <a:off x="4547982" y="1177881"/>
            <a:ext cx="5358018" cy="1227201"/>
          </a:xfrm>
        </p:spPr>
        <p:txBody>
          <a:bodyPr anchor="ctr"/>
          <a:lstStyle/>
          <a:p>
            <a:pPr algn="ctr"/>
            <a:r>
              <a:rPr lang="ja-JP" altLang="en-US"/>
              <a:t>アリストテレス</a:t>
            </a:r>
            <a:br>
              <a:rPr kumimoji="1" lang="en-US" altLang="ja-JP"/>
            </a:br>
            <a:r>
              <a:rPr lang="ja-JP" altLang="en-US" sz="2800"/>
              <a:t>（</a:t>
            </a:r>
            <a:r>
              <a:rPr lang="en-US" altLang="ja-JP" sz="2800"/>
              <a:t>B.C. 384-322</a:t>
            </a:r>
            <a:r>
              <a:rPr lang="ja-JP" altLang="en-US" sz="2800"/>
              <a:t>年）</a:t>
            </a:r>
            <a:endParaRPr kumimoji="1" lang="ja-JP" altLang="en-US"/>
          </a:p>
        </p:txBody>
      </p:sp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24"/>
          </p:nvPr>
        </p:nvSpPr>
        <p:spPr>
          <a:xfrm>
            <a:off x="0" y="2755230"/>
            <a:ext cx="9906000" cy="2233868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/>
              <a:t>大きい石と小さい石，</a:t>
            </a:r>
            <a:r>
              <a:rPr lang="ja-JP" altLang="en-US">
                <a:solidFill>
                  <a:schemeClr val="accent6"/>
                </a:solidFill>
              </a:rPr>
              <a:t>どちらが速く落ちる</a:t>
            </a:r>
            <a:r>
              <a:rPr lang="ja-JP" altLang="en-US"/>
              <a:t>？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質問</a:t>
            </a:r>
          </a:p>
        </p:txBody>
      </p:sp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9332228B-2986-3084-F421-9C6F8C8EBD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29" y="616610"/>
            <a:ext cx="4197597" cy="562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プレースホルダー 3"/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3"/>
              </a:rPr>
              <a:t>commons.wikimedia.org/wiki/File:Galileo-sustermans2.jpg</a:t>
            </a:r>
            <a:endParaRPr kumimoji="1" lang="ja-JP" altLang="en-US" dirty="0"/>
          </a:p>
        </p:txBody>
      </p:sp>
      <p:sp>
        <p:nvSpPr>
          <p:cNvPr id="6" name="吹き出し: 角を丸めた四角形 5"/>
          <p:cNvSpPr/>
          <p:nvPr/>
        </p:nvSpPr>
        <p:spPr>
          <a:xfrm>
            <a:off x="500550" y="3568507"/>
            <a:ext cx="4127130" cy="2111611"/>
          </a:xfrm>
          <a:prstGeom prst="wedgeRoundRectCallout">
            <a:avLst>
              <a:gd name="adj1" fmla="val 91024"/>
              <a:gd name="adj2" fmla="val -7204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accent6"/>
                </a:solidFill>
              </a:rPr>
              <a:t>自分の目で観察</a:t>
            </a:r>
            <a:r>
              <a:rPr kumimoji="1" lang="ja-JP" altLang="en-US" sz="3200">
                <a:solidFill>
                  <a:schemeClr val="tx1"/>
                </a:solidFill>
              </a:rPr>
              <a:t>して</a:t>
            </a: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確かめる！</a:t>
            </a:r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0" y="1177882"/>
            <a:ext cx="5128230" cy="1227200"/>
          </a:xfrm>
        </p:spPr>
        <p:txBody>
          <a:bodyPr/>
          <a:lstStyle/>
          <a:p>
            <a:pPr algn="ctr"/>
            <a:r>
              <a:rPr lang="ja-JP" altLang="en-US"/>
              <a:t>ガリレオ・ガリレイ</a:t>
            </a:r>
            <a:br>
              <a:rPr lang="en-US" altLang="ja-JP" sz="4800"/>
            </a:br>
            <a:r>
              <a:rPr lang="ja-JP" altLang="en-US" sz="2800"/>
              <a:t>（</a:t>
            </a:r>
            <a:r>
              <a:rPr lang="en-US" altLang="ja-JP" sz="2800"/>
              <a:t>A.D. 1564-1642</a:t>
            </a:r>
            <a:r>
              <a:rPr lang="ja-JP" altLang="en-US" sz="2800"/>
              <a:t>年）</a:t>
            </a:r>
            <a:endParaRPr lang="ja-JP" altLang="en-US"/>
          </a:p>
        </p:txBody>
      </p:sp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ガリレオが行った思考実験</a:t>
            </a:r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baseline="30000"/>
              <a:t>[1] </a:t>
            </a:r>
            <a:r>
              <a:rPr lang="en-US" altLang="ja-JP">
                <a:hlinkClick r:id="rId2"/>
              </a:rPr>
              <a:t>https://www.manabinoba.com/science/9720.html</a:t>
            </a:r>
            <a:endParaRPr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2151561" y="2216153"/>
            <a:ext cx="913624" cy="9299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/>
              <a:t>100</a:t>
            </a:r>
          </a:p>
          <a:p>
            <a:pPr algn="ctr"/>
            <a:r>
              <a:rPr kumimoji="1" lang="en-US" altLang="ja-JP" sz="1800"/>
              <a:t>kg</a:t>
            </a:r>
            <a:endParaRPr kumimoji="1" lang="ja-JP" altLang="en-US" sz="1800"/>
          </a:p>
        </p:txBody>
      </p:sp>
      <p:sp>
        <p:nvSpPr>
          <p:cNvPr id="6" name="楕円 5"/>
          <p:cNvSpPr/>
          <p:nvPr/>
        </p:nvSpPr>
        <p:spPr>
          <a:xfrm>
            <a:off x="669199" y="2540001"/>
            <a:ext cx="620894" cy="6116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1 </a:t>
            </a:r>
          </a:p>
          <a:p>
            <a:pPr algn="ctr"/>
            <a:r>
              <a:rPr kumimoji="1" lang="en-US" altLang="ja-JP" sz="1400"/>
              <a:t>kg</a:t>
            </a:r>
            <a:endParaRPr kumimoji="1" lang="ja-JP" altLang="en-US" sz="1400"/>
          </a:p>
        </p:txBody>
      </p:sp>
      <p:sp>
        <p:nvSpPr>
          <p:cNvPr id="8" name="テキスト プレースホルダー 36"/>
          <p:cNvSpPr>
            <a:spLocks noGrp="1"/>
          </p:cNvSpPr>
          <p:nvPr>
            <p:ph type="body" sz="quarter" idx="24"/>
          </p:nvPr>
        </p:nvSpPr>
        <p:spPr>
          <a:xfrm>
            <a:off x="3612532" y="3307690"/>
            <a:ext cx="6293468" cy="1111111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3200"/>
              <a:t>アリストテレスの価値観：</a:t>
            </a:r>
            <a:endParaRPr lang="en-US" altLang="ja-JP" sz="3200"/>
          </a:p>
          <a:p>
            <a:pPr marL="0" indent="0">
              <a:buNone/>
            </a:pPr>
            <a:r>
              <a:rPr lang="ja-JP" altLang="en-US" sz="3200"/>
              <a:t>「重い物体ほど速く落下する！」</a:t>
            </a:r>
            <a:endParaRPr lang="en-US" altLang="ja-JP" sz="320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63639" y="1704443"/>
            <a:ext cx="146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/>
              <a:t>同時に落下</a:t>
            </a:r>
          </a:p>
        </p:txBody>
      </p:sp>
      <p:cxnSp>
        <p:nvCxnSpPr>
          <p:cNvPr id="20" name="直線コネクタ 19"/>
          <p:cNvCxnSpPr/>
          <p:nvPr/>
        </p:nvCxnSpPr>
        <p:spPr>
          <a:xfrm flipH="1">
            <a:off x="402217" y="3152631"/>
            <a:ext cx="29347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3336926" y="5598723"/>
            <a:ext cx="5391153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CEAF6"/>
      </a:accent2>
      <a:accent3>
        <a:srgbClr val="70AD47"/>
      </a:accent3>
      <a:accent4>
        <a:srgbClr val="ED7D31"/>
      </a:accent4>
      <a:accent5>
        <a:srgbClr val="FFC000"/>
      </a:accent5>
      <a:accent6>
        <a:srgbClr val="FF42A1"/>
      </a:accent6>
      <a:hlink>
        <a:srgbClr val="0563C1"/>
      </a:hlink>
      <a:folHlink>
        <a:srgbClr val="954F72"/>
      </a:folHlink>
    </a:clrScheme>
    <a:fontScheme name="V1">
      <a:majorFont>
        <a:latin typeface="Pretendard JP Medium"/>
        <a:ea typeface="ヒカリ角ゴ Normal Medium"/>
        <a:cs typeface=""/>
      </a:majorFont>
      <a:minorFont>
        <a:latin typeface="Pretendard JP Black"/>
        <a:ea typeface="ヒカリ角ゴ Normal Heavy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1224</Words>
  <Application>Microsoft Office PowerPoint</Application>
  <PresentationFormat>A4 210 x 297 mm</PresentationFormat>
  <Paragraphs>146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3" baseType="lpstr">
      <vt:lpstr>Pretendard JP Black</vt:lpstr>
      <vt:lpstr>ヒカリ角ゴ Normal Heavy</vt:lpstr>
      <vt:lpstr>游ゴシック</vt:lpstr>
      <vt:lpstr>Arial</vt:lpstr>
      <vt:lpstr>Wingdings</vt:lpstr>
      <vt:lpstr>Template</vt:lpstr>
      <vt:lpstr>前々回の実験</vt:lpstr>
      <vt:lpstr>実験</vt:lpstr>
      <vt:lpstr>実験</vt:lpstr>
      <vt:lpstr>本日の目的</vt:lpstr>
      <vt:lpstr>思考実験とは</vt:lpstr>
      <vt:lpstr>アリストテレス （B.C. 384-322年）</vt:lpstr>
      <vt:lpstr>質問</vt:lpstr>
      <vt:lpstr>ガリレオ・ガリレイ （A.D. 1564-1642年）</vt:lpstr>
      <vt:lpstr>ガリレオが行った思考実験</vt:lpstr>
      <vt:lpstr>アリストテレスの価値観</vt:lpstr>
      <vt:lpstr>ガリレオが行った思考実験</vt:lpstr>
      <vt:lpstr>ガリレオが行った思考実験</vt:lpstr>
      <vt:lpstr>パラドクスだった！</vt:lpstr>
      <vt:lpstr>実験は条件を合わせる必要がある</vt:lpstr>
      <vt:lpstr>ガリレオの疑問は正しかった</vt:lpstr>
      <vt:lpstr>質問</vt:lpstr>
      <vt:lpstr>実験考察</vt:lpstr>
      <vt:lpstr>力の性質 No. 3</vt:lpstr>
      <vt:lpstr>目には目を，歯には歯を…</vt:lpstr>
      <vt:lpstr>なぜ前に進めるのか？</vt:lpstr>
      <vt:lpstr>復習課題1</vt:lpstr>
      <vt:lpstr>復習課題2</vt:lpstr>
      <vt:lpstr>復習課題3</vt:lpstr>
      <vt:lpstr>復習課題4</vt:lpstr>
      <vt:lpstr>復習課題5</vt:lpstr>
      <vt:lpstr>まとめ</vt:lpstr>
      <vt:lpstr>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2025-08-25T18:52:37Z</dcterms:created>
  <dcterms:modified xsi:type="dcterms:W3CDTF">2025-08-25T19:27:13Z</dcterms:modified>
</cp:coreProperties>
</file>