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390" r:id="rId3"/>
    <p:sldId id="446" r:id="rId4"/>
    <p:sldId id="447" r:id="rId5"/>
    <p:sldId id="337" r:id="rId6"/>
    <p:sldId id="478" r:id="rId7"/>
    <p:sldId id="450" r:id="rId8"/>
    <p:sldId id="451" r:id="rId9"/>
    <p:sldId id="452" r:id="rId10"/>
    <p:sldId id="479" r:id="rId11"/>
    <p:sldId id="335" r:id="rId12"/>
    <p:sldId id="509" r:id="rId13"/>
    <p:sldId id="462" r:id="rId14"/>
    <p:sldId id="327" r:id="rId15"/>
    <p:sldId id="481" r:id="rId16"/>
    <p:sldId id="482" r:id="rId17"/>
    <p:sldId id="483" r:id="rId18"/>
    <p:sldId id="463" r:id="rId19"/>
    <p:sldId id="501" r:id="rId20"/>
    <p:sldId id="502" r:id="rId21"/>
    <p:sldId id="495" r:id="rId22"/>
    <p:sldId id="504" r:id="rId23"/>
    <p:sldId id="505" r:id="rId24"/>
    <p:sldId id="506" r:id="rId25"/>
    <p:sldId id="507" r:id="rId26"/>
    <p:sldId id="508" r:id="rId27"/>
    <p:sldId id="503" r:id="rId28"/>
    <p:sldId id="460" r:id="rId29"/>
  </p:sldIdLst>
  <p:sldSz cx="9906000" cy="6858000" type="A4"/>
  <p:notesSz cx="7099300" cy="10234295"/>
  <p:embeddedFontLst>
    <p:embeddedFont>
      <p:font typeface="游ゴシック" panose="020B0400000000000000" charset="-128"/>
      <p:regular r:id="rId35"/>
    </p:embeddedFont>
  </p:embeddedFontLst>
  <p:defaultTextStyle>
    <a:defPPr>
      <a:defRPr lang="en-US"/>
    </a:defPPr>
    <a:lvl1pPr marL="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98" y="120"/>
      </p:cViewPr>
      <p:guideLst>
        <p:guide orient="horz" pos="1440"/>
        <p:guide pos="154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400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font" Target="fonts/font1.fntdata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87383" y="287384"/>
            <a:ext cx="6810966" cy="513080"/>
          </a:xfrm>
          <a:prstGeom prst="rect">
            <a:avLst/>
          </a:prstGeom>
        </p:spPr>
        <p:txBody>
          <a:bodyPr vert="horz" lIns="99946" tIns="49974" rIns="99946" bIns="49974" rtlCol="0"/>
          <a:lstStyle>
            <a:lvl1pPr algn="l">
              <a:defRPr sz="1300"/>
            </a:lvl1pPr>
          </a:lstStyle>
          <a:p>
            <a:pPr algn="l"/>
            <a:r>
              <a:rPr kumimoji="1" lang="ja-JP" altLang="en-US" dirty="0">
                <a:latin typeface="ヒカリ角ゴ Normal Heavy" panose="020B0400000000000000" charset="-128"/>
                <a:ea typeface="ヒカリ角ゴ Normal Heavy" panose="020B0400000000000000" charset="-128"/>
                <a:cs typeface="ヒカリ角ゴ Normal Heavy" panose="020B0400000000000000" charset="-128"/>
              </a:rPr>
              <a:t>中学物理 ～実験の基本思考～</a:t>
            </a:r>
            <a:endParaRPr kumimoji="1" lang="ja-JP" altLang="en-US" dirty="0">
              <a:latin typeface="ヒカリ角ゴ Normal Heavy" panose="020B0400000000000000" charset="-128"/>
              <a:ea typeface="ヒカリ角ゴ Normal Heavy" panose="020B0400000000000000" charset="-128"/>
              <a:cs typeface="ヒカリ角ゴ Normal Heavy" panose="020B040000000000000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995810" y="9560058"/>
            <a:ext cx="2783813" cy="513080"/>
          </a:xfrm>
          <a:prstGeom prst="rect">
            <a:avLst/>
          </a:prstGeom>
        </p:spPr>
        <p:txBody>
          <a:bodyPr vert="horz" lIns="99946" tIns="49974" rIns="99946" bIns="49974" rtlCol="0" anchor="ctr" anchorCtr="0"/>
          <a:lstStyle>
            <a:lvl1pPr algn="r">
              <a:defRPr sz="1300"/>
            </a:lvl1pPr>
          </a:lstStyle>
          <a:p>
            <a:pPr>
              <a:lnSpc>
                <a:spcPct val="100000"/>
              </a:lnSpc>
            </a:pPr>
            <a:fld id="{DA420034-BF4B-405D-8914-167741DAB706}" type="slidenum">
              <a:rPr kumimoji="1" lang="ja-JP" altLang="en-US" smtClean="0">
                <a:latin typeface="Pretendard JP Black" panose="02000A03000000020004" charset="-128"/>
                <a:ea typeface="Pretendard JP Black" panose="02000A03000000020004" charset="-128"/>
              </a:rPr>
            </a:fld>
            <a:endParaRPr kumimoji="1" lang="ja-JP" altLang="en-US">
              <a:latin typeface="Pretendard JP Black" panose="02000A03000000020004" charset="-128"/>
              <a:ea typeface="Pretendard JP Black" panose="02000A0300000002000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r">
              <a:defRPr sz="1400"/>
            </a:lvl1pPr>
          </a:lstStyle>
          <a:p>
            <a:fld id="{0F5249E7-E526-41BC-878D-DBB27AF3BCB6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92" tIns="54146" rIns="108292" bIns="541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1"/>
            <a:ext cx="5679440" cy="4029879"/>
          </a:xfrm>
          <a:prstGeom prst="rect">
            <a:avLst/>
          </a:prstGeom>
        </p:spPr>
        <p:txBody>
          <a:bodyPr vert="horz" lIns="108292" tIns="54146" rIns="108292" bIns="54146" rtlCol="0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r">
              <a:defRPr sz="1400"/>
            </a:lvl1pPr>
          </a:lstStyle>
          <a:p>
            <a:fld id="{79E39443-4C2A-4AA4-9DFB-12BD22F5BBC2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  <a:endParaRPr kumimoji="1" lang="ja-JP" altLang="en-US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410" indent="-232410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  <a:endParaRPr kumimoji="1" lang="ja-JP" altLang="en-US"/>
          </a:p>
        </p:txBody>
      </p:sp>
      <p:sp>
        <p:nvSpPr>
          <p:cNvPr id="4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  <a:endParaRPr kumimoji="1" lang="ja-JP" altLang="en-US"/>
          </a:p>
        </p:txBody>
      </p:sp>
      <p:cxnSp>
        <p:nvCxnSpPr>
          <p:cNvPr id="5" name="直線コネクタ 4"/>
          <p:cNvCxnSpPr/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（タイトル）</a:t>
            </a:r>
            <a:endParaRPr lang="ja-JP" altLang="en-US"/>
          </a:p>
        </p:txBody>
      </p:sp>
      <p:sp>
        <p:nvSpPr>
          <p:cNvPr id="8" name="Google Shape;16;p3"/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765" lvl="0" indent="-2787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  <a:endParaRPr kumimoji="1" lang="ja-JP" altLang="en-US"/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r>
              <a:rPr lang="ja-JP" altLang="en-US" sz="4390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  <a:endParaRPr lang="ja-JP" altLang="en-US" sz="4390" b="0">
              <a:solidFill>
                <a:srgbClr val="222222"/>
              </a:solidFill>
              <a:latin typeface="+mn-ea"/>
              <a:ea typeface="+mn-ea"/>
            </a:endParaRPr>
          </a:p>
        </p:txBody>
      </p:sp>
      <p:sp>
        <p:nvSpPr>
          <p:cNvPr id="48" name="テキスト プレースホルダー 4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  <a:endParaRPr kumimoji="1" lang="ja-JP" altLang="en-US"/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  <a:endParaRPr kumimoji="1" lang="ja-JP" altLang="en-US"/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  <a:endParaRPr kumimoji="1" lang="ja-JP" altLang="en-US"/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/>
          <p:cNvCxnSpPr/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  <a:endParaRPr kumimoji="1" lang="ja-JP" altLang="en-US"/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  <a:endParaRPr kumimoji="1" lang="ja-JP" altLang="en-US"/>
          </a:p>
        </p:txBody>
      </p:sp>
      <p:sp>
        <p:nvSpPr>
          <p:cNvPr id="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（終）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ja-JP" altLang="en-US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  <a:endParaRPr kumimoji="1" lang="ja-JP" altLang="en-US"/>
          </a:p>
        </p:txBody>
      </p:sp>
      <p:cxnSp>
        <p:nvCxnSpPr>
          <p:cNvPr id="14" name="直線コネクタ 13"/>
          <p:cNvCxnSpPr/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/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  <a:endParaRPr kumimoji="1" lang="ja-JP" altLang="en-US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95300" rtl="0" eaLnBrk="1" latinLnBrk="0" hangingPunct="1">
        <a:spcBef>
          <a:spcPct val="0"/>
        </a:spcBef>
        <a:buNone/>
        <a:defRPr kumimoji="1" sz="2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02590" indent="-154940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6191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7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6pPr>
      <a:lvl7pPr marL="16097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7pPr>
      <a:lvl8pPr marL="18573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2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5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2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youtu.be/E43-CfukEgs?t=86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manabinoba.com/science/9720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manabinoba.com/science/9720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youtu.be/E43-CfukEgs?t=172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hyperlink" Target="https://www.manabinoba.com/science/9720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 dirty="0">
                <a:latin typeface="+mn-ea"/>
              </a:rPr>
              <a:t>風船の上に本を乗せて，</a:t>
            </a:r>
            <a:r>
              <a:rPr lang="ja-JP" altLang="en-US" sz="6600" dirty="0">
                <a:solidFill>
                  <a:schemeClr val="accent6"/>
                </a:solidFill>
                <a:latin typeface="+mn-ea"/>
              </a:rPr>
              <a:t>風船にかかる力</a:t>
            </a:r>
            <a:r>
              <a:rPr lang="ja-JP" altLang="en-US" sz="6600" dirty="0">
                <a:latin typeface="+mn-ea"/>
              </a:rPr>
              <a:t>を考えた．</a:t>
            </a:r>
            <a:endParaRPr lang="en-US" altLang="ja-JP" sz="66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>
                <a:latin typeface="+mn-ea"/>
              </a:rPr>
              <a:t>前々回の実験</a:t>
            </a:r>
            <a:endParaRPr kumimoji="1" lang="ja-JP" altLang="en-US" sz="4000" dirty="0"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1"/>
              </a:rPr>
              <a:t>https://youtu.be/E43-CfukEgs?t=86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78181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 b="1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1:26 </a:t>
            </a:r>
            <a:r>
              <a:rPr kumimoji="1" lang="ja-JP" altLang="en-US" sz="2000">
                <a:ea typeface="+mn-lt"/>
                <a:cs typeface="+mn-lt"/>
              </a:rPr>
              <a:t>～ </a:t>
            </a:r>
            <a:r>
              <a:rPr kumimoji="1" lang="en-US" altLang="ja-JP" sz="2000">
                <a:ea typeface="+mn-lt"/>
                <a:cs typeface="+mn-lt"/>
              </a:rPr>
              <a:t>1:37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/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  <a:endParaRPr kumimoji="1" lang="en-US" altLang="ja-JP" sz="1800" dirty="0"/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1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  <a:endParaRPr kumimoji="1" lang="ja-JP" altLang="en-US" sz="20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/>
            <p:cNvSpPr txBox="1"/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00" indent="-1905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  <a:endParaRPr lang="ja-JP" altLang="en-US" sz="3200" dirty="0">
                <a:latin typeface="+mn-lt"/>
              </a:endParaRPr>
            </a:p>
          </p:txBody>
        </p:sp>
        <p:sp>
          <p:nvSpPr>
            <p:cNvPr id="25" name="テキスト プレースホルダー 1"/>
            <p:cNvSpPr txBox="1"/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00" indent="-1905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21" name="グループ化 20"/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/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  <a:endParaRPr kumimoji="1" lang="en-US" altLang="ja-JP" sz="1800" dirty="0"/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/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/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/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1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  <a:endParaRPr kumimoji="1" lang="ja-JP" altLang="en-US" sz="2000" dirty="0"/>
          </a:p>
        </p:txBody>
      </p:sp>
      <p:grpSp>
        <p:nvGrpSpPr>
          <p:cNvPr id="37" name="グループ化 36"/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/>
            <p:cNvSpPr txBox="1"/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00" indent="-1905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  <a:endParaRPr lang="ja-JP" altLang="en-US" sz="3200" dirty="0">
                <a:latin typeface="+mn-lt"/>
              </a:endParaRPr>
            </a:p>
          </p:txBody>
        </p:sp>
        <p:sp>
          <p:nvSpPr>
            <p:cNvPr id="25" name="テキスト プレースホルダー 1"/>
            <p:cNvSpPr txBox="1"/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00" indent="-1905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8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0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800" indent="-152400" algn="l" defTabSz="6096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kumimoji="1" sz="133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151561" y="2221733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  <a:endParaRPr kumimoji="1" lang="en-US" altLang="ja-JP" sz="1800" dirty="0"/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/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  <a:endParaRPr kumimoji="1" lang="en-US" altLang="ja-JP" sz="1800" dirty="0"/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/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  <a:endParaRPr kumimoji="1" lang="en-US" altLang="ja-JP" sz="1400" dirty="0"/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/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  <a:endParaRPr kumimoji="1" lang="ja-JP" altLang="en-US" sz="2400" dirty="0"/>
          </a:p>
        </p:txBody>
      </p:sp>
      <p:sp>
        <p:nvSpPr>
          <p:cNvPr id="15" name="正方形/長方形 14"/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  <a:endParaRPr kumimoji="1" lang="ja-JP" altLang="en-US" sz="2400" dirty="0"/>
          </a:p>
        </p:txBody>
      </p:sp>
      <p:cxnSp>
        <p:nvCxnSpPr>
          <p:cNvPr id="8" name="直線コネクタ 7"/>
          <p:cNvCxnSpPr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  <p:sp>
        <p:nvSpPr>
          <p:cNvPr id="45" name="矢印: 左右 44"/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  <a:endParaRPr kumimoji="1" lang="ja-JP" altLang="en-US" sz="2800" dirty="0"/>
          </a:p>
        </p:txBody>
      </p:sp>
      <p:sp>
        <p:nvSpPr>
          <p:cNvPr id="47" name="正方形/長方形 46"/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「　　　　　　」</a:t>
            </a:r>
            <a:r>
              <a:rPr kumimoji="1" lang="ja-JP" altLang="en-US" sz="3200" dirty="0"/>
              <a:t>が生じている！</a:t>
            </a:r>
            <a:endParaRPr kumimoji="1" lang="ja-JP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23898" y="3429000"/>
            <a:ext cx="676275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8198" y="4246754"/>
            <a:ext cx="232410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8197" y="5064508"/>
            <a:ext cx="4524377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1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78180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2:52</a:t>
            </a:r>
            <a:r>
              <a:rPr kumimoji="1" lang="ja-JP" altLang="en-US" sz="2000">
                <a:ea typeface="+mn-lt"/>
                <a:cs typeface="+mn-lt"/>
              </a:rPr>
              <a:t> ～ </a:t>
            </a:r>
            <a:r>
              <a:rPr kumimoji="1" lang="en-US" altLang="ja-JP" sz="2000">
                <a:ea typeface="+mn-lt"/>
                <a:cs typeface="+mn-lt"/>
              </a:rPr>
              <a:t>3:21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368921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 dirty="0"/>
              <a:t>風船の上に本を乗せたら，</a:t>
            </a:r>
            <a:r>
              <a:rPr lang="ja-JP" altLang="en-US" dirty="0">
                <a:solidFill>
                  <a:schemeClr val="accent6"/>
                </a:solidFill>
              </a:rPr>
              <a:t>風船</a:t>
            </a:r>
            <a:endParaRPr lang="en-US" altLang="ja-JP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は</a:t>
            </a:r>
            <a:r>
              <a:rPr lang="ja-JP" altLang="en-US" dirty="0"/>
              <a:t>どうなった？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  <a:endParaRPr kumimoji="1" lang="ja-JP" altLang="en-US" sz="3200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  <a:endParaRPr lang="ja-JP" altLang="en-US" sz="115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6309" y="3918313"/>
            <a:ext cx="4611464" cy="17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95" indent="-696595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95" indent="-696595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057900" y="2501900"/>
            <a:ext cx="358457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6601" y="3323494"/>
            <a:ext cx="3467100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832102" y="4319231"/>
            <a:ext cx="6235698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17889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p>
            <a:r>
              <a:rPr lang="en-US" altLang="ja-JP"/>
              <a:t>https://www.irasutoya.com</a:t>
            </a:r>
            <a:endParaRPr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pic>
        <p:nvPicPr>
          <p:cNvPr id="2" name="Picture 2" descr="走る男の子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  <a:endParaRPr kumimoji="1" lang="ja-JP" altLang="en-US" sz="2400">
              <a:solidFill>
                <a:srgbClr val="996633"/>
              </a:solidFill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  <a:endParaRPr kumimoji="1" lang="ja-JP" altLang="en-US" sz="2800">
              <a:solidFill>
                <a:schemeClr val="accent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  <a:endParaRPr kumimoji="1" lang="ja-JP" altLang="en-US" sz="2800">
              <a:solidFill>
                <a:schemeClr val="accent6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  <a:endParaRPr kumimoji="1" lang="ja-JP" altLang="en-US" sz="2800">
              <a:solidFill>
                <a:schemeClr val="accent6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6881361" y="6113488"/>
            <a:ext cx="2141444" cy="66831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正方形/長方形 11"/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p>
            <a:r>
              <a:rPr lang="en-US" altLang="ja-JP"/>
              <a:t>https://www.irasutoya.com</a:t>
            </a:r>
            <a:endParaRPr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「知りたいこと」と「結果」を</a:t>
            </a:r>
            <a:r>
              <a:rPr lang="ja-JP" altLang="en-US" dirty="0">
                <a:solidFill>
                  <a:schemeClr val="accent6"/>
                </a:solidFill>
              </a:rPr>
              <a:t>結びつけるための実験方法</a:t>
            </a:r>
            <a:r>
              <a:rPr lang="ja-JP" altLang="en-US" dirty="0"/>
              <a:t>を答えよ．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  <a:endParaRPr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で力がはたらく．</a:t>
            </a:r>
            <a:endParaRPr lang="ja-JP" altLang="en-US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  <a:endParaRPr lang="ja-JP" altLang="en-US" sz="3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83127" y="1356923"/>
            <a:ext cx="3863974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727" y="2550723"/>
            <a:ext cx="188277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9849" y="3162767"/>
            <a:ext cx="604051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43050" y="3162767"/>
            <a:ext cx="10612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05850" y="3820315"/>
            <a:ext cx="15946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0727" y="5662869"/>
            <a:ext cx="41402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99849" y="4400940"/>
            <a:ext cx="253669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93847" y="4400940"/>
            <a:ext cx="151770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1" y="2778950"/>
            <a:ext cx="3424305" cy="31345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28705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p>
            <a:r>
              <a:rPr lang="en-US" altLang="ja-JP"/>
              <a:t>https://www.irasutoya.com</a:t>
            </a:r>
            <a:endParaRPr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 dirty="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 dirty="0"/>
              <a:t>を感じる！</a:t>
            </a:r>
            <a:endParaRPr lang="en-US" altLang="ja-JP" sz="7200" dirty="0"/>
          </a:p>
          <a:p>
            <a:pPr>
              <a:buClr>
                <a:schemeClr val="tx1"/>
              </a:buClr>
            </a:pPr>
            <a:r>
              <a:rPr lang="ja-JP" altLang="en-US" sz="7200" dirty="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 dirty="0"/>
              <a:t>理解する！</a:t>
            </a:r>
            <a:endParaRPr lang="ja-JP" altLang="en-US" sz="7200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実際に実験をせず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頭の中でシミュレーション</a:t>
            </a:r>
            <a:r>
              <a:rPr lang="ja-JP" altLang="en-US" sz="6000" dirty="0">
                <a:latin typeface="+mn-ea"/>
              </a:rPr>
              <a:t>し，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　　　　　　　　</a:t>
            </a:r>
            <a:endParaRPr lang="en-US" altLang="ja-JP" sz="6000" dirty="0">
              <a:latin typeface="+mn-ea"/>
            </a:endParaRPr>
          </a:p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論理的に起こり得ることを考察する方法．</a:t>
            </a:r>
            <a:endParaRPr lang="en-US" altLang="ja-JP" sz="60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726142" y="2733675"/>
            <a:ext cx="619461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/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重いモノは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/>
              <a:t>軽いモノよりも</a:t>
            </a:r>
            <a:endParaRPr kumimoji="1" lang="en-US" altLang="ja-JP" sz="3200" dirty="0"/>
          </a:p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 dirty="0">
                <a:solidFill>
                  <a:schemeClr val="tx1"/>
                </a:solidFill>
              </a:rPr>
              <a:t>ん</a:t>
            </a:r>
            <a:r>
              <a:rPr kumimoji="1" lang="ja-JP" altLang="en-US" sz="3200" dirty="0"/>
              <a:t>だ！</a:t>
            </a:r>
            <a:endParaRPr kumimoji="1" lang="ja-JP" altLang="en-US" sz="320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https://commons.wikimedia.org/wiki/File:Aristotle_Altemps_Inv8575.jpg</a:t>
            </a:r>
            <a:endParaRPr kumimoji="1" lang="en-US" altLang="ja-JP" dirty="0"/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 algn="l">
              <a:buNone/>
            </a:pPr>
            <a:r>
              <a:rPr lang="ja-JP" altLang="en-US" dirty="0"/>
              <a:t>同じ大きさの鉄球とビー玉，</a:t>
            </a:r>
            <a:endParaRPr lang="en-US" altLang="ja-JP" dirty="0"/>
          </a:p>
          <a:p>
            <a:pPr marL="0" indent="0" algn="l">
              <a:buNone/>
            </a:pPr>
            <a:r>
              <a:rPr lang="ja-JP" altLang="en-US" dirty="0">
                <a:solidFill>
                  <a:schemeClr val="accent6"/>
                </a:solidFill>
              </a:rPr>
              <a:t>どちらが速く落ちる</a:t>
            </a:r>
            <a:r>
              <a:rPr lang="ja-JP" altLang="en-US" dirty="0"/>
              <a:t>？</a:t>
            </a:r>
            <a:endParaRPr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https://commons.wikimedia.org/wiki/File:Galileo-sustermans2.jpg</a:t>
            </a:r>
            <a:endParaRPr kumimoji="1" lang="ja-JP" altLang="en-US" dirty="0"/>
          </a:p>
        </p:txBody>
      </p:sp>
      <p:sp>
        <p:nvSpPr>
          <p:cNvPr id="6" name="吹き出し: 角を丸めた四角形 5"/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  <a:endParaRPr kumimoji="1" lang="ja-JP" altLang="en-US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-0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1"/>
              </a:rPr>
              <a:t>https://www.manabinoba.com/science/9720.html</a:t>
            </a:r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  <a:endParaRPr kumimoji="1" lang="en-US" altLang="ja-JP" sz="1800"/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6" name="楕円 5"/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  <a:endParaRPr kumimoji="1" lang="en-US" altLang="ja-JP" sz="1400"/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8" name="テキスト プレースホルダー 36"/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  <a:endParaRPr kumimoji="1" lang="ja-JP" altLang="en-US" sz="2000"/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1750</Words>
  <Application>WPS Presentation</Application>
  <PresentationFormat>A4 210 x 297 mm</PresentationFormat>
  <Paragraphs>274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9" baseType="lpstr">
      <vt:lpstr>Arial</vt:lpstr>
      <vt:lpstr>ＭＳ Ｐゴシック</vt:lpstr>
      <vt:lpstr>Wingdings</vt:lpstr>
      <vt:lpstr>ヒカリ角ゴ Normal Heavy</vt:lpstr>
      <vt:lpstr>Pretendard JP Black</vt:lpstr>
      <vt:lpstr>Microsoft YaHei</vt:lpstr>
      <vt:lpstr>ＭＳ Ｐゴシック</vt:lpstr>
      <vt:lpstr>Arial Unicode MS</vt:lpstr>
      <vt:lpstr>ヒカリ角ゴ Normal Medium</vt:lpstr>
      <vt:lpstr>Pretendard JP Medium</vt:lpstr>
      <vt:lpstr>游ゴシック</vt:lpstr>
      <vt:lpstr>Template</vt:lpstr>
      <vt:lpstr>前々回の実験</vt:lpstr>
      <vt:lpstr>実験</vt:lpstr>
      <vt:lpstr>実験</vt:lpstr>
      <vt:lpstr>本日の目的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ガリレオが行った思考実験-0</vt:lpstr>
      <vt:lpstr>アリストテレスの価値観</vt:lpstr>
      <vt:lpstr>ガリレオが行った思考実験-1</vt:lpstr>
      <vt:lpstr>ガリレオが行った思考実験-2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力の性質 No. 3</vt:lpstr>
      <vt:lpstr>目には目を，歯には歯を…</vt:lpstr>
      <vt:lpstr>なぜ前に進めるのか？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ymsak</cp:lastModifiedBy>
  <cp:revision>5</cp:revision>
  <dcterms:created xsi:type="dcterms:W3CDTF">2025-08-25T18:52:00Z</dcterms:created>
  <dcterms:modified xsi:type="dcterms:W3CDTF">2025-10-02T18:02:28Z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1041-11.8.2.8531</vt:lpwstr>
  </property>
</Properties>
</file>