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66" r:id="rId5"/>
    <p:sldId id="256" r:id="rId6"/>
    <p:sldId id="461" r:id="rId7"/>
    <p:sldId id="390" r:id="rId8"/>
    <p:sldId id="338" r:id="rId9"/>
    <p:sldId id="337" r:id="rId10"/>
    <p:sldId id="263" r:id="rId11"/>
    <p:sldId id="463" r:id="rId12"/>
    <p:sldId id="456" r:id="rId13"/>
    <p:sldId id="353" r:id="rId14"/>
    <p:sldId id="464" r:id="rId15"/>
    <p:sldId id="387" r:id="rId16"/>
    <p:sldId id="455" r:id="rId17"/>
    <p:sldId id="388" r:id="rId18"/>
    <p:sldId id="462" r:id="rId19"/>
    <p:sldId id="394" r:id="rId20"/>
    <p:sldId id="336" r:id="rId21"/>
    <p:sldId id="392" r:id="rId22"/>
    <p:sldId id="459" r:id="rId23"/>
    <p:sldId id="260" r:id="rId24"/>
    <p:sldId id="270" r:id="rId25"/>
    <p:sldId id="266" r:id="rId26"/>
    <p:sldId id="351" r:id="rId27"/>
    <p:sldId id="393" r:id="rId28"/>
    <p:sldId id="371" r:id="rId29"/>
    <p:sldId id="372" r:id="rId30"/>
    <p:sldId id="373" r:id="rId31"/>
    <p:sldId id="374" r:id="rId32"/>
    <p:sldId id="375" r:id="rId33"/>
    <p:sldId id="272" r:id="rId34"/>
    <p:sldId id="460" r:id="rId35"/>
    <p:sldId id="465" r:id="rId36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A036F-1B2E-4AC0-A1E4-4EAF1A594857}" v="41" dt="2025-09-29T16:08:0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98" y="120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39443-4C2A-4AA4-9DFB-12BD22F5BBC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4661-F2E3-7A0A-8A5D-E7345C2E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63ACA5-39EE-9352-C8E7-8F8B0521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949209"/>
            <a:ext cx="5810243" cy="581024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D43095-A146-B98E-52EE-79CBCA7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Classroom</a:t>
            </a:r>
            <a:r>
              <a:rPr kumimoji="1" lang="ja-JP" altLang="en-US" dirty="0">
                <a:solidFill>
                  <a:srgbClr val="00B0F0"/>
                </a:solidFill>
              </a:rPr>
              <a:t>招待リンク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21E288-5DCE-BAD7-32C7-7A0CF01DD6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719689"/>
            <a:ext cx="3981450" cy="61383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コードから各自参加してください．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クラスコード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en-US" altLang="ja-JP" sz="4000" dirty="0">
                <a:solidFill>
                  <a:schemeClr val="accent6"/>
                </a:solidFill>
              </a:rPr>
              <a:t>ktq7dbzu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233EFC56-9A8D-C72B-EFA7-0ABAB0E192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7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-0</a:t>
            </a:r>
            <a:endParaRPr kumimoji="1" lang="ja-JP" altLang="en-US" dirty="0"/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8CD62914-2F23-82F3-1F63-D35EA5A2DB36}"/>
              </a:ext>
            </a:extLst>
          </p:cNvPr>
          <p:cNvSpPr txBox="1">
            <a:spLocks/>
          </p:cNvSpPr>
          <p:nvPr/>
        </p:nvSpPr>
        <p:spPr>
          <a:xfrm>
            <a:off x="493699" y="366480"/>
            <a:ext cx="9412301" cy="809528"/>
          </a:xfrm>
          <a:prstGeom prst="rect">
            <a:avLst/>
          </a:prstGeom>
        </p:spPr>
        <p:txBody>
          <a:bodyPr anchor="b"/>
          <a:lstStyle>
            <a:lvl1pPr algn="l" defTabSz="495350" rtl="0" eaLnBrk="1" latinLnBrk="0" hangingPunct="1">
              <a:spcBef>
                <a:spcPct val="0"/>
              </a:spcBef>
              <a:buNone/>
              <a:defRPr kumimoji="1" sz="4000" b="0" kern="120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ja-JP" altLang="en-US" dirty="0"/>
              <a:t>ガリレオが行った思考実験</a:t>
            </a:r>
            <a:r>
              <a:rPr lang="en-US" altLang="ja-JP" dirty="0"/>
              <a:t>-2</a:t>
            </a:r>
            <a:endParaRPr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 dirty="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 dirty="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27" grpId="0" animBg="1"/>
      <p:bldP spid="27" grpId="1" animBg="1"/>
      <p:bldP spid="27" grpId="2" animBg="1"/>
      <p:bldP spid="4" grpId="0"/>
      <p:bldP spid="16" grpId="0"/>
      <p:bldP spid="16" grpId="1"/>
      <p:bldP spid="16" grpId="2"/>
      <p:bldP spid="35" grpId="0"/>
      <p:bldP spid="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同じ大きさの鉄球とビー玉，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2025.10.03</a:t>
            </a:r>
            <a:endParaRPr kumimoji="1" lang="ja-JP" altLang="en-US" sz="2000" dirty="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復習問題（授業アンケート含む）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719689"/>
            <a:ext cx="3981450" cy="61383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コードから各自回答して下さい．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提出期限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chemeClr val="accent6"/>
                </a:solidFill>
              </a:rPr>
              <a:t>本日</a:t>
            </a:r>
            <a:r>
              <a:rPr lang="en-US" altLang="ja-JP" sz="4000" dirty="0">
                <a:solidFill>
                  <a:schemeClr val="accent6"/>
                </a:solidFill>
              </a:rPr>
              <a:t>18:00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293D09D-184F-2703-2DB3-73EFF3781B3D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000"/>
              <a:t>本スライドで用いている図には，</a:t>
            </a:r>
            <a:r>
              <a:rPr lang="ja-JP" altLang="en-US" sz="40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000"/>
              <a:t>を含みます．</a:t>
            </a:r>
            <a:endParaRPr lang="en-US" altLang="ja-JP" sz="4000"/>
          </a:p>
          <a:p>
            <a:r>
              <a:rPr lang="ja-JP" altLang="en-US" sz="4000"/>
              <a:t>そのため，</a:t>
            </a:r>
            <a:r>
              <a:rPr lang="ja-JP" altLang="en-US" sz="40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000"/>
              <a:t>です．</a:t>
            </a:r>
            <a:endParaRPr lang="en-US" altLang="ja-JP" sz="4000"/>
          </a:p>
          <a:p>
            <a:r>
              <a:rPr lang="ja-JP" altLang="en-US" sz="4000"/>
              <a:t>配布資料は，</a:t>
            </a:r>
            <a:r>
              <a:rPr lang="en-US" altLang="ja-JP" sz="4000"/>
              <a:t>QR</a:t>
            </a:r>
            <a:r>
              <a:rPr lang="ja-JP" altLang="en-US" sz="4000"/>
              <a:t>コードからダウンロードできます．</a:t>
            </a:r>
            <a:endParaRPr lang="en-US" altLang="ja-JP" sz="4000"/>
          </a:p>
          <a:p>
            <a:r>
              <a:rPr lang="ja-JP" altLang="en-US" sz="4000"/>
              <a:t>質問があれば</a:t>
            </a:r>
            <a:r>
              <a:rPr lang="ja-JP" altLang="en-US" sz="4000">
                <a:solidFill>
                  <a:schemeClr val="accent6"/>
                </a:solidFill>
              </a:rPr>
              <a:t>自由に発言しても</a:t>
            </a:r>
            <a:r>
              <a:rPr lang="ja-JP" altLang="en-US" sz="4000"/>
              <a:t>大丈夫です．歓迎いたします！</a:t>
            </a:r>
            <a:endParaRPr lang="en-US" altLang="ja-JP" sz="40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-3" y="1231006"/>
            <a:ext cx="9906000" cy="52825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7156AC-5732-3F7E-C496-CF1E57B2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11" y="1195183"/>
            <a:ext cx="4220965" cy="4220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281713"/>
            <a:ext cx="8681721" cy="118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E4AB-27D6-7C36-6F3F-02D77C87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1872D6B-22C0-52F5-D9F2-FFF521A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質疑応答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06D09C-2A81-D585-166F-39B5128465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50037"/>
                  </p:ext>
                </p:extLst>
              </p:nvPr>
            </p:nvGraphicFramePr>
            <p:xfrm>
              <a:off x="0" y="719681"/>
              <a:ext cx="9906000" cy="61383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1"/>
                <a:ext cx="9906000" cy="6138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重いモノは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軽いモノよりも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同じ大きさの鉄球とビー玉，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9F0B78-4818-45DB-98BA-48F10E380839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B48E124C-2C3E-4AC2-8A8F-456A7DEA87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952ab04-0ae3-4d00-bda6-702fdc5fffab"/>
    <ds:schemaRef ds:uri="a9997899-e6ea-448c-9370-6665c1cb1c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A1B57-6D76-4322-9BF2-9A2FD64C7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B2B897-D104-4BF9-BE0F-F3FD333A876C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9997899-e6ea-448c-9370-6665c1cb1ca9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4952ab04-0ae3-4d00-bda6-702fdc5fffab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1009</Words>
  <Application>Microsoft Office PowerPoint</Application>
  <PresentationFormat>A4 210 x 297 mm</PresentationFormat>
  <Paragraphs>188</Paragraphs>
  <Slides>32</Slides>
  <Notes>1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Classroom招待リンク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ガリレオが行った思考実験-0</vt:lpstr>
      <vt:lpstr>アリストテレスの価値観</vt:lpstr>
      <vt:lpstr>ガリレオが行った思考実験-1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復習問題（授業アンケート含む）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中学理科 物理分野 ～実験の基本思考～</dc:title>
  <dc:creator/>
  <cp:lastModifiedBy/>
  <cp:revision>1</cp:revision>
  <dcterms:created xsi:type="dcterms:W3CDTF">2025-08-25T18:53:23Z</dcterms:created>
  <dcterms:modified xsi:type="dcterms:W3CDTF">2025-10-02T16:58:59Z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