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522" r:id="rId3"/>
    <p:sldId id="528" r:id="rId4"/>
    <p:sldId id="529" r:id="rId5"/>
    <p:sldId id="531" r:id="rId6"/>
    <p:sldId id="530" r:id="rId7"/>
    <p:sldId id="532" r:id="rId8"/>
    <p:sldId id="536" r:id="rId9"/>
    <p:sldId id="533" r:id="rId10"/>
    <p:sldId id="534" r:id="rId11"/>
    <p:sldId id="535" r:id="rId12"/>
  </p:sldIdLst>
  <p:sldSz cx="9906000" cy="6858000" type="A4"/>
  <p:notesSz cx="7104063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4107" autoAdjust="0"/>
    <p:restoredTop sz="94667" autoAdjust="0"/>
  </p:normalViewPr>
  <p:slideViewPr>
    <p:cSldViewPr snapToGrid="0">
      <p:cViewPr varScale="1">
        <p:scale>
          <a:sx n="107" d="100"/>
          <a:sy n="107" d="100"/>
        </p:scale>
        <p:origin x="2178" y="102"/>
      </p:cViewPr>
      <p:guideLst>
        <p:guide orient="horz" pos="1440"/>
        <p:guide pos="15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2337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2F2363-DFEA-7A2B-2CE6-E1AA8701A9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CBB43-E31D-44A0-A53C-703516A088F9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EB16FE3-5221-238E-D460-2DAC269E49A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 dirty="0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 dirty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 dirty="0"/>
              <a:t>XX</a:t>
            </a:r>
            <a:endParaRPr kumimoji="1" lang="ja-JP" altLang="en-US" dirty="0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 dirty="0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 dirty="0"/>
              <a:t>（内容）</a:t>
            </a:r>
            <a:endParaRPr kumimoji="1" lang="en-US" altLang="ja-JP" dirty="0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 dirty="0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 dirty="0"/>
              <a:t>（</a:t>
            </a:r>
            <a:r>
              <a:rPr kumimoji="1" lang="en-US" altLang="ja-JP" dirty="0"/>
              <a:t>URL</a:t>
            </a:r>
            <a:r>
              <a:rPr kumimoji="1" lang="ja-JP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x.com/hojicya_study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://www.irasutoya.com/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://www.irasutoya.com/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7.png"/><Relationship Id="rId4" Type="http://schemas.openxmlformats.org/officeDocument/2006/relationships/image" Target="../media/image8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～エネルギーと放射線～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en-US" altLang="ja-JP" sz="2000" dirty="0">
                <a:hlinkClick r:id="rId2"/>
              </a:rPr>
              <a:t>@hojicya_study</a:t>
            </a:r>
            <a:endParaRPr kumimoji="1" lang="ja-JP" altLang="en-US" sz="2000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 dirty="0"/>
              <a:t>ほうじ茶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 dirty="0"/>
              <a:t>Yr. 2025</a:t>
            </a:r>
            <a:endParaRPr kumimoji="1" lang="ja-JP" altLang="en-US" sz="2000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2248125E-6993-14C1-E70F-B0AB3EAC28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2DE58-1197-553D-9A1E-E3E1F0F25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4B9DE364-7AB9-24F5-82B4-E582946D8A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AA0A682C-950D-80DE-8479-F362E038804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蛇口の近くにいれば，</a:t>
            </a:r>
            <a:r>
              <a:rPr lang="ja-JP" altLang="en-US" dirty="0">
                <a:solidFill>
                  <a:schemeClr val="accent6"/>
                </a:solidFill>
              </a:rPr>
              <a:t>多くの水を浴びる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蛇口から少し離れたところにいれば，</a:t>
            </a:r>
            <a:r>
              <a:rPr lang="ja-JP" altLang="en-US" dirty="0">
                <a:solidFill>
                  <a:schemeClr val="accent6"/>
                </a:solidFill>
              </a:rPr>
              <a:t>少し浴びる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蛇口からかなり離れたところにいると</a:t>
            </a:r>
            <a:r>
              <a:rPr lang="ja-JP" altLang="en-US" dirty="0">
                <a:solidFill>
                  <a:schemeClr val="accent6"/>
                </a:solidFill>
              </a:rPr>
              <a:t>少しも浴びない</a:t>
            </a:r>
            <a:r>
              <a:rPr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769E4AE-3E7F-C17A-055F-C53425C72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グレイは「実際に</a:t>
            </a:r>
            <a:r>
              <a:rPr kumimoji="1" lang="ja-JP" altLang="en-US" dirty="0">
                <a:solidFill>
                  <a:schemeClr val="accent6"/>
                </a:solidFill>
              </a:rPr>
              <a:t>浴びた水の量</a:t>
            </a:r>
            <a:r>
              <a:rPr kumimoji="1" lang="ja-JP" altLang="en-US" dirty="0"/>
              <a:t>」である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F27493B-7E76-C79F-5A63-EA14E44999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pic>
        <p:nvPicPr>
          <p:cNvPr id="1026" name="Picture 2" descr="手洗いのイラスト（水ですすぐ）">
            <a:extLst>
              <a:ext uri="{FF2B5EF4-FFF2-40B4-BE49-F238E27FC236}">
                <a16:creationId xmlns:a16="http://schemas.microsoft.com/office/drawing/2014/main" id="{3EBC7553-DA87-AEDE-905E-DD51CC9A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13" y="1930370"/>
            <a:ext cx="3599946" cy="3870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11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D124C-57B0-8A60-0805-281AAF80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6B69425-8B2F-C2C5-9E4E-2C5CE008FF4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dirty="0">
                <a:hlinkClick r:id="rId2"/>
              </a:rPr>
              <a:t>www.irasutoya.com</a:t>
            </a:r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EB009943-F553-7F76-B8E3-DDE9DCA1C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67C68017-8AF2-AA9A-265C-E1D4909CC5F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ja-JP" altLang="en-US" dirty="0"/>
              <a:t>水の温度は体温と同じ</a:t>
            </a:r>
            <a:r>
              <a:rPr lang="en-US" altLang="ja-JP" dirty="0">
                <a:solidFill>
                  <a:schemeClr val="accent6"/>
                </a:solidFill>
              </a:rPr>
              <a:t>36</a:t>
            </a:r>
            <a:r>
              <a:rPr lang="ja-JP" altLang="en-US" dirty="0">
                <a:solidFill>
                  <a:schemeClr val="accent6"/>
                </a:solidFill>
              </a:rPr>
              <a:t>℃程度</a:t>
            </a:r>
            <a:r>
              <a:rPr lang="ja-JP" altLang="en-US" dirty="0"/>
              <a:t>であれば</a:t>
            </a:r>
            <a:r>
              <a:rPr lang="ja-JP" altLang="en-US" dirty="0">
                <a:solidFill>
                  <a:schemeClr val="accent6"/>
                </a:solidFill>
              </a:rPr>
              <a:t>安全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水が凍る温度</a:t>
            </a:r>
            <a:r>
              <a:rPr lang="en-US" altLang="ja-JP" dirty="0">
                <a:solidFill>
                  <a:schemeClr val="accent6"/>
                </a:solidFill>
              </a:rPr>
              <a:t>0</a:t>
            </a:r>
            <a:r>
              <a:rPr lang="ja-JP" altLang="en-US" dirty="0">
                <a:solidFill>
                  <a:schemeClr val="accent6"/>
                </a:solidFill>
              </a:rPr>
              <a:t>℃</a:t>
            </a:r>
            <a:r>
              <a:rPr lang="ja-JP" altLang="en-US" dirty="0"/>
              <a:t>であれば</a:t>
            </a:r>
            <a:r>
              <a:rPr lang="ja-JP" altLang="en-US" dirty="0">
                <a:solidFill>
                  <a:schemeClr val="accent6"/>
                </a:solidFill>
              </a:rPr>
              <a:t>凍傷</a:t>
            </a:r>
            <a:r>
              <a:rPr lang="ja-JP" altLang="en-US" dirty="0"/>
              <a:t>を引き起こす．</a:t>
            </a:r>
            <a:endParaRPr lang="en-US" altLang="ja-JP" dirty="0"/>
          </a:p>
          <a:p>
            <a:r>
              <a:rPr lang="ja-JP" altLang="en-US" dirty="0"/>
              <a:t>水が沸騰する温度</a:t>
            </a:r>
            <a:r>
              <a:rPr lang="en-US" altLang="ja-JP" dirty="0">
                <a:solidFill>
                  <a:schemeClr val="accent6"/>
                </a:solidFill>
              </a:rPr>
              <a:t>100</a:t>
            </a:r>
            <a:r>
              <a:rPr lang="ja-JP" altLang="en-US" dirty="0">
                <a:solidFill>
                  <a:schemeClr val="accent6"/>
                </a:solidFill>
              </a:rPr>
              <a:t>℃</a:t>
            </a:r>
            <a:r>
              <a:rPr lang="ja-JP" altLang="en-US" dirty="0"/>
              <a:t>であれば</a:t>
            </a:r>
            <a:r>
              <a:rPr lang="ja-JP" altLang="en-US" dirty="0">
                <a:solidFill>
                  <a:schemeClr val="accent6"/>
                </a:solidFill>
              </a:rPr>
              <a:t>火傷</a:t>
            </a:r>
            <a:r>
              <a:rPr lang="ja-JP" altLang="en-US" dirty="0"/>
              <a:t>する．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B1B55382-2EC5-9DAB-1A10-BC0E9DD8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600" dirty="0"/>
              <a:t>シーベルトは「</a:t>
            </a:r>
            <a:r>
              <a:rPr kumimoji="1" lang="ja-JP" altLang="en-US" sz="3600" dirty="0">
                <a:solidFill>
                  <a:schemeClr val="accent6"/>
                </a:solidFill>
              </a:rPr>
              <a:t>身体への影響</a:t>
            </a:r>
            <a:r>
              <a:rPr kumimoji="1" lang="ja-JP" altLang="en-US" sz="3600" dirty="0"/>
              <a:t>の強さ」である</a:t>
            </a:r>
          </a:p>
        </p:txBody>
      </p:sp>
      <p:pic>
        <p:nvPicPr>
          <p:cNvPr id="8" name="Picture 10" descr="やけどのイラスト（男性）">
            <a:extLst>
              <a:ext uri="{FF2B5EF4-FFF2-40B4-BE49-F238E27FC236}">
                <a16:creationId xmlns:a16="http://schemas.microsoft.com/office/drawing/2014/main" id="{FB2EFC05-5A8E-624A-4929-07F45B622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276" y="1781448"/>
            <a:ext cx="4365684" cy="409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6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水の循環のイラスト">
            <a:extLst>
              <a:ext uri="{FF2B5EF4-FFF2-40B4-BE49-F238E27FC236}">
                <a16:creationId xmlns:a16="http://schemas.microsoft.com/office/drawing/2014/main" id="{0EA134C5-CC13-B10E-6271-85301767CA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756" y="464451"/>
            <a:ext cx="2191161" cy="1774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103CA40-562D-0E59-1382-80CE08523A5D}"/>
              </a:ext>
            </a:extLst>
          </p:cNvPr>
          <p:cNvSpPr/>
          <p:nvPr/>
        </p:nvSpPr>
        <p:spPr>
          <a:xfrm>
            <a:off x="7658398" y="554261"/>
            <a:ext cx="494797" cy="9562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36" name="グループ化 1135">
            <a:extLst>
              <a:ext uri="{FF2B5EF4-FFF2-40B4-BE49-F238E27FC236}">
                <a16:creationId xmlns:a16="http://schemas.microsoft.com/office/drawing/2014/main" id="{8E759071-6572-B8CE-628C-0257E05A52F0}"/>
              </a:ext>
            </a:extLst>
          </p:cNvPr>
          <p:cNvGrpSpPr/>
          <p:nvPr/>
        </p:nvGrpSpPr>
        <p:grpSpPr>
          <a:xfrm>
            <a:off x="4160014" y="1150979"/>
            <a:ext cx="2583818" cy="1617984"/>
            <a:chOff x="3428763" y="1536770"/>
            <a:chExt cx="2583818" cy="1617984"/>
          </a:xfrm>
        </p:grpSpPr>
        <p:pic>
          <p:nvPicPr>
            <p:cNvPr id="1044" name="Picture 20" descr="海辺・ビーチのイラスト（背景素材）">
              <a:extLst>
                <a:ext uri="{FF2B5EF4-FFF2-40B4-BE49-F238E27FC236}">
                  <a16:creationId xmlns:a16="http://schemas.microsoft.com/office/drawing/2014/main" id="{E7C425FC-DB8D-EBCC-30A0-49984BF3A3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8763" y="1536770"/>
              <a:ext cx="2583818" cy="16179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BB6A01E1-2C54-0C6F-F334-C307BC1B4860}"/>
                </a:ext>
              </a:extLst>
            </p:cNvPr>
            <p:cNvSpPr txBox="1"/>
            <p:nvPr/>
          </p:nvSpPr>
          <p:spPr>
            <a:xfrm>
              <a:off x="4004179" y="2426649"/>
              <a:ext cx="4411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2"/>
                  </a:solidFill>
                </a:rPr>
                <a:t>海</a:t>
              </a:r>
            </a:p>
          </p:txBody>
        </p:sp>
      </p:grp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D87DF7-4CFF-D780-6F18-C4378D3F49A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3C57A22-2A19-A6E0-6A13-642A640E9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身近なエネルギー相関</a:t>
            </a:r>
          </a:p>
        </p:txBody>
      </p:sp>
      <p:grpSp>
        <p:nvGrpSpPr>
          <p:cNvPr id="1142" name="グループ化 1141">
            <a:extLst>
              <a:ext uri="{FF2B5EF4-FFF2-40B4-BE49-F238E27FC236}">
                <a16:creationId xmlns:a16="http://schemas.microsoft.com/office/drawing/2014/main" id="{2089C9C3-6B2C-B77C-1823-C19B81FB1948}"/>
              </a:ext>
            </a:extLst>
          </p:cNvPr>
          <p:cNvGrpSpPr/>
          <p:nvPr/>
        </p:nvGrpSpPr>
        <p:grpSpPr>
          <a:xfrm>
            <a:off x="688311" y="3884058"/>
            <a:ext cx="1661906" cy="757351"/>
            <a:chOff x="688311" y="3884058"/>
            <a:chExt cx="1661906" cy="757351"/>
          </a:xfrm>
        </p:grpSpPr>
        <p:pic>
          <p:nvPicPr>
            <p:cNvPr id="1032" name="Picture 8" descr="石炭のイラスト">
              <a:extLst>
                <a:ext uri="{FF2B5EF4-FFF2-40B4-BE49-F238E27FC236}">
                  <a16:creationId xmlns:a16="http://schemas.microsoft.com/office/drawing/2014/main" id="{B3C3A643-D907-3F6D-68C6-3EEC247099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68871" y="3884058"/>
              <a:ext cx="681346" cy="6813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ドラム缶に入った石油のイラスト">
              <a:extLst>
                <a:ext uri="{FF2B5EF4-FFF2-40B4-BE49-F238E27FC236}">
                  <a16:creationId xmlns:a16="http://schemas.microsoft.com/office/drawing/2014/main" id="{3AB45EAA-BA05-81E3-FE1C-AF4CEE5724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8311" y="3892677"/>
              <a:ext cx="681346" cy="748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36" name="Picture 12" descr="オープンカーのイラスト（車）">
            <a:extLst>
              <a:ext uri="{FF2B5EF4-FFF2-40B4-BE49-F238E27FC236}">
                <a16:creationId xmlns:a16="http://schemas.microsoft.com/office/drawing/2014/main" id="{7ACCE160-7BFF-2889-3F25-AD887F2A6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97" y="5589695"/>
            <a:ext cx="1397479" cy="88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1" name="グループ化 1140">
            <a:extLst>
              <a:ext uri="{FF2B5EF4-FFF2-40B4-BE49-F238E27FC236}">
                <a16:creationId xmlns:a16="http://schemas.microsoft.com/office/drawing/2014/main" id="{54F3BB4B-356F-F54A-D823-7C569DEB3ADB}"/>
              </a:ext>
            </a:extLst>
          </p:cNvPr>
          <p:cNvGrpSpPr/>
          <p:nvPr/>
        </p:nvGrpSpPr>
        <p:grpSpPr>
          <a:xfrm>
            <a:off x="619286" y="1984117"/>
            <a:ext cx="1760761" cy="1145338"/>
            <a:chOff x="619286" y="1984117"/>
            <a:chExt cx="1760761" cy="1145338"/>
          </a:xfrm>
        </p:grpSpPr>
        <p:pic>
          <p:nvPicPr>
            <p:cNvPr id="1038" name="Picture 14" descr="温室植物園のイラスト">
              <a:extLst>
                <a:ext uri="{FF2B5EF4-FFF2-40B4-BE49-F238E27FC236}">
                  <a16:creationId xmlns:a16="http://schemas.microsoft.com/office/drawing/2014/main" id="{BDC0D6DF-EEB6-DDEC-0B47-CDA022D753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4973" y="2384381"/>
              <a:ext cx="745074" cy="74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ウインクする猫のイラスト（茶トラ）">
              <a:extLst>
                <a:ext uri="{FF2B5EF4-FFF2-40B4-BE49-F238E27FC236}">
                  <a16:creationId xmlns:a16="http://schemas.microsoft.com/office/drawing/2014/main" id="{55D20675-E34F-63BB-40DA-E5CFD33F0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286" y="1984117"/>
              <a:ext cx="812808" cy="7450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28" name="Picture 4" descr="雲のイラスト">
            <a:extLst>
              <a:ext uri="{FF2B5EF4-FFF2-40B4-BE49-F238E27FC236}">
                <a16:creationId xmlns:a16="http://schemas.microsoft.com/office/drawing/2014/main" id="{45491EAA-6359-CD00-1665-56856CDC7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643" y="610352"/>
            <a:ext cx="797441" cy="71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D20CACC1-E93C-081A-A6FC-0872BE74FDAA}"/>
              </a:ext>
            </a:extLst>
          </p:cNvPr>
          <p:cNvGrpSpPr/>
          <p:nvPr/>
        </p:nvGrpSpPr>
        <p:grpSpPr>
          <a:xfrm>
            <a:off x="2280496" y="668977"/>
            <a:ext cx="1224140" cy="1240683"/>
            <a:chOff x="2280496" y="668977"/>
            <a:chExt cx="1224140" cy="1240683"/>
          </a:xfrm>
        </p:grpSpPr>
        <p:pic>
          <p:nvPicPr>
            <p:cNvPr id="1030" name="Picture 6" descr="太陽のイラスト（黄）">
              <a:extLst>
                <a:ext uri="{FF2B5EF4-FFF2-40B4-BE49-F238E27FC236}">
                  <a16:creationId xmlns:a16="http://schemas.microsoft.com/office/drawing/2014/main" id="{D8008923-320E-ED88-2ABB-BB63A44B82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0496" y="668977"/>
              <a:ext cx="1224140" cy="12406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6DFEAD52-AB72-D9E0-FA90-17BFA8307FEA}"/>
                </a:ext>
              </a:extLst>
            </p:cNvPr>
            <p:cNvSpPr txBox="1"/>
            <p:nvPr/>
          </p:nvSpPr>
          <p:spPr>
            <a:xfrm>
              <a:off x="2543752" y="109327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太陽</a:t>
              </a:r>
            </a:p>
          </p:txBody>
        </p:sp>
      </p:grp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E6C00AE-E6A5-9309-FF0A-26FB2D0CFED2}"/>
              </a:ext>
            </a:extLst>
          </p:cNvPr>
          <p:cNvSpPr txBox="1"/>
          <p:nvPr/>
        </p:nvSpPr>
        <p:spPr>
          <a:xfrm>
            <a:off x="635909" y="981978"/>
            <a:ext cx="146706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光エネルギ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5567B80-676A-8E4D-6F4F-CCAC60791893}"/>
              </a:ext>
            </a:extLst>
          </p:cNvPr>
          <p:cNvSpPr txBox="1"/>
          <p:nvPr/>
        </p:nvSpPr>
        <p:spPr>
          <a:xfrm>
            <a:off x="3631733" y="1548321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熱エネルギ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643410AA-4AE3-6271-83C8-B115825016E4}"/>
              </a:ext>
            </a:extLst>
          </p:cNvPr>
          <p:cNvCxnSpPr>
            <a:cxnSpLocks/>
          </p:cNvCxnSpPr>
          <p:nvPr/>
        </p:nvCxnSpPr>
        <p:spPr>
          <a:xfrm flipH="1">
            <a:off x="1369657" y="1630663"/>
            <a:ext cx="756185" cy="278997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06D41D43-8D07-FDE2-43DE-6A00E0646E8C}"/>
              </a:ext>
            </a:extLst>
          </p:cNvPr>
          <p:cNvCxnSpPr>
            <a:cxnSpLocks/>
          </p:cNvCxnSpPr>
          <p:nvPr/>
        </p:nvCxnSpPr>
        <p:spPr>
          <a:xfrm flipH="1">
            <a:off x="1762125" y="1783063"/>
            <a:ext cx="516117" cy="5505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214DAFC6-B7F4-82A8-3C15-4A99B2CFF5D9}"/>
              </a:ext>
            </a:extLst>
          </p:cNvPr>
          <p:cNvCxnSpPr>
            <a:cxnSpLocks/>
          </p:cNvCxnSpPr>
          <p:nvPr/>
        </p:nvCxnSpPr>
        <p:spPr>
          <a:xfrm flipH="1">
            <a:off x="2350217" y="1983916"/>
            <a:ext cx="139134" cy="43151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2629EE3D-0B92-8EBA-06CB-FD852C61F763}"/>
              </a:ext>
            </a:extLst>
          </p:cNvPr>
          <p:cNvCxnSpPr>
            <a:cxnSpLocks/>
          </p:cNvCxnSpPr>
          <p:nvPr/>
        </p:nvCxnSpPr>
        <p:spPr>
          <a:xfrm flipV="1">
            <a:off x="5505008" y="1330041"/>
            <a:ext cx="12893" cy="813589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EF26EF27-5AF6-C9A1-3001-0D2D88AECA49}"/>
              </a:ext>
            </a:extLst>
          </p:cNvPr>
          <p:cNvCxnSpPr>
            <a:cxnSpLocks/>
            <a:stCxn id="1034" idx="2"/>
            <a:endCxn id="1036" idx="0"/>
          </p:cNvCxnSpPr>
          <p:nvPr/>
        </p:nvCxnSpPr>
        <p:spPr>
          <a:xfrm flipH="1">
            <a:off x="914537" y="4641409"/>
            <a:ext cx="114447" cy="94828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CCC0226-789D-33D1-CE61-69826E8629F9}"/>
              </a:ext>
            </a:extLst>
          </p:cNvPr>
          <p:cNvCxnSpPr>
            <a:cxnSpLocks/>
            <a:stCxn id="1032" idx="2"/>
          </p:cNvCxnSpPr>
          <p:nvPr/>
        </p:nvCxnSpPr>
        <p:spPr>
          <a:xfrm>
            <a:off x="2009544" y="4565404"/>
            <a:ext cx="295767" cy="941504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3DD7F12-9E0A-A892-201A-AF8F9A37AE32}"/>
              </a:ext>
            </a:extLst>
          </p:cNvPr>
          <p:cNvSpPr txBox="1"/>
          <p:nvPr/>
        </p:nvSpPr>
        <p:spPr>
          <a:xfrm>
            <a:off x="865042" y="4804183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熱エネルギ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71A3FC8A-757B-2FCE-A2BB-B77CD11E9689}"/>
              </a:ext>
            </a:extLst>
          </p:cNvPr>
          <p:cNvCxnSpPr>
            <a:cxnSpLocks/>
          </p:cNvCxnSpPr>
          <p:nvPr/>
        </p:nvCxnSpPr>
        <p:spPr>
          <a:xfrm flipH="1">
            <a:off x="1062710" y="2857709"/>
            <a:ext cx="167400" cy="954291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4" name="直線矢印コネクタ 1023">
            <a:extLst>
              <a:ext uri="{FF2B5EF4-FFF2-40B4-BE49-F238E27FC236}">
                <a16:creationId xmlns:a16="http://schemas.microsoft.com/office/drawing/2014/main" id="{19306246-2927-B95B-BAB7-EDA69946D6C6}"/>
              </a:ext>
            </a:extLst>
          </p:cNvPr>
          <p:cNvCxnSpPr>
            <a:cxnSpLocks/>
          </p:cNvCxnSpPr>
          <p:nvPr/>
        </p:nvCxnSpPr>
        <p:spPr>
          <a:xfrm>
            <a:off x="1613276" y="3071803"/>
            <a:ext cx="199419" cy="750947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7" name="テキスト ボックス 1026">
            <a:extLst>
              <a:ext uri="{FF2B5EF4-FFF2-40B4-BE49-F238E27FC236}">
                <a16:creationId xmlns:a16="http://schemas.microsoft.com/office/drawing/2014/main" id="{0707098B-BD6D-F59B-F30D-5DDB416BCDF9}"/>
              </a:ext>
            </a:extLst>
          </p:cNvPr>
          <p:cNvSpPr txBox="1"/>
          <p:nvPr/>
        </p:nvSpPr>
        <p:spPr>
          <a:xfrm>
            <a:off x="531378" y="3172073"/>
            <a:ext cx="17235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化学エネルギ</a:t>
            </a:r>
          </a:p>
        </p:txBody>
      </p:sp>
      <p:grpSp>
        <p:nvGrpSpPr>
          <p:cNvPr id="1130" name="グループ化 1129">
            <a:extLst>
              <a:ext uri="{FF2B5EF4-FFF2-40B4-BE49-F238E27FC236}">
                <a16:creationId xmlns:a16="http://schemas.microsoft.com/office/drawing/2014/main" id="{82DC555F-0D4F-5747-53C0-E793EDEC0625}"/>
              </a:ext>
            </a:extLst>
          </p:cNvPr>
          <p:cNvGrpSpPr/>
          <p:nvPr/>
        </p:nvGrpSpPr>
        <p:grpSpPr>
          <a:xfrm>
            <a:off x="4740298" y="3087955"/>
            <a:ext cx="2156166" cy="1627626"/>
            <a:chOff x="4740299" y="3496820"/>
            <a:chExt cx="2156166" cy="1627626"/>
          </a:xfrm>
        </p:grpSpPr>
        <p:pic>
          <p:nvPicPr>
            <p:cNvPr id="22" name="図 21" descr="設計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F5C7975-6573-0AA1-68FD-930A2846D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784908" y="3496820"/>
              <a:ext cx="1253725" cy="1110842"/>
            </a:xfrm>
            <a:prstGeom prst="rect">
              <a:avLst/>
            </a:prstGeom>
          </p:spPr>
        </p:pic>
        <p:pic>
          <p:nvPicPr>
            <p:cNvPr id="23" name="図 22" descr="設計図 が含まれている画像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50AB70C-94AC-6483-50E0-E1936F514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630413" y="4013604"/>
              <a:ext cx="1266052" cy="1110842"/>
            </a:xfrm>
            <a:prstGeom prst="rect">
              <a:avLst/>
            </a:prstGeom>
          </p:spPr>
        </p:pic>
        <p:sp>
          <p:nvSpPr>
            <p:cNvPr id="1033" name="テキスト ボックス 1032">
              <a:extLst>
                <a:ext uri="{FF2B5EF4-FFF2-40B4-BE49-F238E27FC236}">
                  <a16:creationId xmlns:a16="http://schemas.microsoft.com/office/drawing/2014/main" id="{DBC4FB80-5467-9CBD-FFC0-49321C0DD2CB}"/>
                </a:ext>
              </a:extLst>
            </p:cNvPr>
            <p:cNvSpPr txBox="1"/>
            <p:nvPr/>
          </p:nvSpPr>
          <p:spPr>
            <a:xfrm>
              <a:off x="4740299" y="465896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変電所</a:t>
              </a:r>
            </a:p>
          </p:txBody>
        </p:sp>
      </p:grpSp>
      <p:grpSp>
        <p:nvGrpSpPr>
          <p:cNvPr id="1133" name="グループ化 1132">
            <a:extLst>
              <a:ext uri="{FF2B5EF4-FFF2-40B4-BE49-F238E27FC236}">
                <a16:creationId xmlns:a16="http://schemas.microsoft.com/office/drawing/2014/main" id="{A52E37D3-0F7F-CD5A-A924-DD4C01B385F8}"/>
              </a:ext>
            </a:extLst>
          </p:cNvPr>
          <p:cNvGrpSpPr/>
          <p:nvPr/>
        </p:nvGrpSpPr>
        <p:grpSpPr>
          <a:xfrm>
            <a:off x="7539332" y="2390932"/>
            <a:ext cx="2327125" cy="1017887"/>
            <a:chOff x="7477845" y="2305743"/>
            <a:chExt cx="2327125" cy="1017887"/>
          </a:xfrm>
        </p:grpSpPr>
        <p:pic>
          <p:nvPicPr>
            <p:cNvPr id="14" name="図 13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BF6A21C-E32E-029B-1E33-D9E1B666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477845" y="2305743"/>
              <a:ext cx="1116537" cy="1017887"/>
            </a:xfrm>
            <a:prstGeom prst="rect">
              <a:avLst/>
            </a:prstGeom>
          </p:spPr>
        </p:pic>
        <p:sp>
          <p:nvSpPr>
            <p:cNvPr id="1037" name="テキスト ボックス 1036">
              <a:extLst>
                <a:ext uri="{FF2B5EF4-FFF2-40B4-BE49-F238E27FC236}">
                  <a16:creationId xmlns:a16="http://schemas.microsoft.com/office/drawing/2014/main" id="{4C9A9DAB-D76E-0700-C0C2-F55B14393FB8}"/>
                </a:ext>
              </a:extLst>
            </p:cNvPr>
            <p:cNvSpPr txBox="1"/>
            <p:nvPr/>
          </p:nvSpPr>
          <p:spPr>
            <a:xfrm>
              <a:off x="8594382" y="285713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水力発電</a:t>
              </a:r>
            </a:p>
          </p:txBody>
        </p:sp>
      </p:grpSp>
      <p:grpSp>
        <p:nvGrpSpPr>
          <p:cNvPr id="1138" name="グループ化 1137">
            <a:extLst>
              <a:ext uri="{FF2B5EF4-FFF2-40B4-BE49-F238E27FC236}">
                <a16:creationId xmlns:a16="http://schemas.microsoft.com/office/drawing/2014/main" id="{2732BE17-241C-20DE-16C7-DC16235DF277}"/>
              </a:ext>
            </a:extLst>
          </p:cNvPr>
          <p:cNvGrpSpPr/>
          <p:nvPr/>
        </p:nvGrpSpPr>
        <p:grpSpPr>
          <a:xfrm>
            <a:off x="2465966" y="3136056"/>
            <a:ext cx="1726876" cy="1363982"/>
            <a:chOff x="2465966" y="3136056"/>
            <a:chExt cx="1726876" cy="1363982"/>
          </a:xfrm>
        </p:grpSpPr>
        <p:pic>
          <p:nvPicPr>
            <p:cNvPr id="24" name="図 23" descr="グラフィカル ユーザー インターフェイス, アプリケーション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1F8C71F7-E5EF-0D96-D3BF-FCB7343AA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72294" y="3136056"/>
              <a:ext cx="1420548" cy="1363982"/>
            </a:xfrm>
            <a:prstGeom prst="rect">
              <a:avLst/>
            </a:prstGeom>
          </p:spPr>
        </p:pic>
        <p:sp>
          <p:nvSpPr>
            <p:cNvPr id="1039" name="テキスト ボックス 1038">
              <a:extLst>
                <a:ext uri="{FF2B5EF4-FFF2-40B4-BE49-F238E27FC236}">
                  <a16:creationId xmlns:a16="http://schemas.microsoft.com/office/drawing/2014/main" id="{580C6FD0-C7DF-B644-E65C-1ABBB271B15F}"/>
                </a:ext>
              </a:extLst>
            </p:cNvPr>
            <p:cNvSpPr txBox="1"/>
            <p:nvPr/>
          </p:nvSpPr>
          <p:spPr>
            <a:xfrm>
              <a:off x="2465966" y="337302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太陽光発電</a:t>
              </a:r>
            </a:p>
          </p:txBody>
        </p:sp>
      </p:grpSp>
      <p:grpSp>
        <p:nvGrpSpPr>
          <p:cNvPr id="1137" name="グループ化 1136">
            <a:extLst>
              <a:ext uri="{FF2B5EF4-FFF2-40B4-BE49-F238E27FC236}">
                <a16:creationId xmlns:a16="http://schemas.microsoft.com/office/drawing/2014/main" id="{0F76C273-278F-01CB-B873-035AFF3B8D7C}"/>
              </a:ext>
            </a:extLst>
          </p:cNvPr>
          <p:cNvGrpSpPr/>
          <p:nvPr/>
        </p:nvGrpSpPr>
        <p:grpSpPr>
          <a:xfrm>
            <a:off x="2112207" y="5651319"/>
            <a:ext cx="2236140" cy="1056185"/>
            <a:chOff x="2078436" y="5795400"/>
            <a:chExt cx="2236140" cy="1056185"/>
          </a:xfrm>
        </p:grpSpPr>
        <p:pic>
          <p:nvPicPr>
            <p:cNvPr id="25" name="図 24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2BA2467-36EA-7D45-B6F0-7BD94D43D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78436" y="5795400"/>
              <a:ext cx="1106422" cy="1019500"/>
            </a:xfrm>
            <a:prstGeom prst="rect">
              <a:avLst/>
            </a:prstGeom>
          </p:spPr>
        </p:pic>
        <p:sp>
          <p:nvSpPr>
            <p:cNvPr id="1041" name="テキスト ボックス 1040">
              <a:extLst>
                <a:ext uri="{FF2B5EF4-FFF2-40B4-BE49-F238E27FC236}">
                  <a16:creationId xmlns:a16="http://schemas.microsoft.com/office/drawing/2014/main" id="{39269864-21AA-6079-11EB-38D7C415EA78}"/>
                </a:ext>
              </a:extLst>
            </p:cNvPr>
            <p:cNvSpPr txBox="1"/>
            <p:nvPr/>
          </p:nvSpPr>
          <p:spPr>
            <a:xfrm>
              <a:off x="3103988" y="645147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火力発電</a:t>
              </a:r>
            </a:p>
          </p:txBody>
        </p:sp>
      </p:grpSp>
      <p:grpSp>
        <p:nvGrpSpPr>
          <p:cNvPr id="1132" name="グループ化 1131">
            <a:extLst>
              <a:ext uri="{FF2B5EF4-FFF2-40B4-BE49-F238E27FC236}">
                <a16:creationId xmlns:a16="http://schemas.microsoft.com/office/drawing/2014/main" id="{FE09AF4A-64F8-0EE9-0C5C-3BBBDFBDBDB8}"/>
              </a:ext>
            </a:extLst>
          </p:cNvPr>
          <p:cNvGrpSpPr/>
          <p:nvPr/>
        </p:nvGrpSpPr>
        <p:grpSpPr>
          <a:xfrm>
            <a:off x="7905796" y="3591549"/>
            <a:ext cx="1694629" cy="1292071"/>
            <a:chOff x="7932501" y="3692622"/>
            <a:chExt cx="1694629" cy="1292071"/>
          </a:xfrm>
        </p:grpSpPr>
        <p:pic>
          <p:nvPicPr>
            <p:cNvPr id="1050" name="Picture 26" descr="旋盤のイラスト">
              <a:extLst>
                <a:ext uri="{FF2B5EF4-FFF2-40B4-BE49-F238E27FC236}">
                  <a16:creationId xmlns:a16="http://schemas.microsoft.com/office/drawing/2014/main" id="{D3EEBE3F-B2F8-63E0-C73A-C5ACB345FA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501" y="3934177"/>
              <a:ext cx="1479600" cy="10505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3" name="テキスト ボックス 1042">
              <a:extLst>
                <a:ext uri="{FF2B5EF4-FFF2-40B4-BE49-F238E27FC236}">
                  <a16:creationId xmlns:a16="http://schemas.microsoft.com/office/drawing/2014/main" id="{98D009D6-2D96-63EF-AA13-F764309F9696}"/>
                </a:ext>
              </a:extLst>
            </p:cNvPr>
            <p:cNvSpPr txBox="1"/>
            <p:nvPr/>
          </p:nvSpPr>
          <p:spPr>
            <a:xfrm>
              <a:off x="8929503" y="3692622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機械</a:t>
              </a:r>
            </a:p>
          </p:txBody>
        </p:sp>
      </p:grpSp>
      <p:grpSp>
        <p:nvGrpSpPr>
          <p:cNvPr id="1139" name="グループ化 1138">
            <a:extLst>
              <a:ext uri="{FF2B5EF4-FFF2-40B4-BE49-F238E27FC236}">
                <a16:creationId xmlns:a16="http://schemas.microsoft.com/office/drawing/2014/main" id="{29935C89-ACA0-C128-9170-82C297CC80BE}"/>
              </a:ext>
            </a:extLst>
          </p:cNvPr>
          <p:cNvGrpSpPr/>
          <p:nvPr/>
        </p:nvGrpSpPr>
        <p:grpSpPr>
          <a:xfrm>
            <a:off x="7658092" y="5276858"/>
            <a:ext cx="1879709" cy="1479600"/>
            <a:chOff x="7761734" y="5436281"/>
            <a:chExt cx="1879709" cy="1479600"/>
          </a:xfrm>
        </p:grpSpPr>
        <p:pic>
          <p:nvPicPr>
            <p:cNvPr id="1046" name="Picture 22" descr="新幹線のフリーイラスト Clip art of shinkansen">
              <a:extLst>
                <a:ext uri="{FF2B5EF4-FFF2-40B4-BE49-F238E27FC236}">
                  <a16:creationId xmlns:a16="http://schemas.microsoft.com/office/drawing/2014/main" id="{541D069B-2564-8BF7-CDD6-01FEA59DB8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1734" y="5436281"/>
              <a:ext cx="1479600" cy="147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5" name="テキスト ボックス 1044">
              <a:extLst>
                <a:ext uri="{FF2B5EF4-FFF2-40B4-BE49-F238E27FC236}">
                  <a16:creationId xmlns:a16="http://schemas.microsoft.com/office/drawing/2014/main" id="{EC1B8E47-D9F2-0EE6-D374-AC26ABE4D601}"/>
                </a:ext>
              </a:extLst>
            </p:cNvPr>
            <p:cNvSpPr txBox="1"/>
            <p:nvPr/>
          </p:nvSpPr>
          <p:spPr>
            <a:xfrm>
              <a:off x="8687336" y="6363038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新幹線</a:t>
              </a:r>
            </a:p>
          </p:txBody>
        </p:sp>
      </p:grpSp>
      <p:grpSp>
        <p:nvGrpSpPr>
          <p:cNvPr id="1131" name="グループ化 1130">
            <a:extLst>
              <a:ext uri="{FF2B5EF4-FFF2-40B4-BE49-F238E27FC236}">
                <a16:creationId xmlns:a16="http://schemas.microsoft.com/office/drawing/2014/main" id="{211583A2-04F6-4BB0-EC6E-6D93F8C2DE22}"/>
              </a:ext>
            </a:extLst>
          </p:cNvPr>
          <p:cNvGrpSpPr/>
          <p:nvPr/>
        </p:nvGrpSpPr>
        <p:grpSpPr>
          <a:xfrm>
            <a:off x="5432636" y="5701151"/>
            <a:ext cx="1785908" cy="1023440"/>
            <a:chOff x="5459370" y="5801263"/>
            <a:chExt cx="1785908" cy="1023440"/>
          </a:xfrm>
        </p:grpSpPr>
        <p:pic>
          <p:nvPicPr>
            <p:cNvPr id="1048" name="Picture 24" descr="家のイラスト1">
              <a:extLst>
                <a:ext uri="{FF2B5EF4-FFF2-40B4-BE49-F238E27FC236}">
                  <a16:creationId xmlns:a16="http://schemas.microsoft.com/office/drawing/2014/main" id="{7E02A5C3-1981-EA57-83A7-B0626D0FD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59370" y="5801263"/>
              <a:ext cx="1106422" cy="10234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47" name="テキスト ボックス 1046">
              <a:extLst>
                <a:ext uri="{FF2B5EF4-FFF2-40B4-BE49-F238E27FC236}">
                  <a16:creationId xmlns:a16="http://schemas.microsoft.com/office/drawing/2014/main" id="{6F90A1EF-7C11-3639-E144-E5A1792A49CC}"/>
                </a:ext>
              </a:extLst>
            </p:cNvPr>
            <p:cNvSpPr txBox="1"/>
            <p:nvPr/>
          </p:nvSpPr>
          <p:spPr>
            <a:xfrm>
              <a:off x="6547651" y="6424593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家庭</a:t>
              </a:r>
            </a:p>
          </p:txBody>
        </p:sp>
      </p:grpSp>
      <p:grpSp>
        <p:nvGrpSpPr>
          <p:cNvPr id="1135" name="グループ化 1134">
            <a:extLst>
              <a:ext uri="{FF2B5EF4-FFF2-40B4-BE49-F238E27FC236}">
                <a16:creationId xmlns:a16="http://schemas.microsoft.com/office/drawing/2014/main" id="{F940CA9E-455F-5A1B-4B82-771B2F0159DD}"/>
              </a:ext>
            </a:extLst>
          </p:cNvPr>
          <p:cNvGrpSpPr/>
          <p:nvPr/>
        </p:nvGrpSpPr>
        <p:grpSpPr>
          <a:xfrm>
            <a:off x="4766886" y="1572267"/>
            <a:ext cx="1784623" cy="1189237"/>
            <a:chOff x="4224752" y="1943521"/>
            <a:chExt cx="1784623" cy="1189237"/>
          </a:xfrm>
        </p:grpSpPr>
        <p:pic>
          <p:nvPicPr>
            <p:cNvPr id="20" name="図 19" descr="グラフィカル ユーザー インターフェイス, アプリケーション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7DEF953C-A3C4-693D-F4DC-6F2A4D3E2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flipH="1">
              <a:off x="5345670" y="1943521"/>
              <a:ext cx="663705" cy="780207"/>
            </a:xfrm>
            <a:prstGeom prst="rect">
              <a:avLst/>
            </a:prstGeom>
          </p:spPr>
        </p:pic>
        <p:sp>
          <p:nvSpPr>
            <p:cNvPr id="1049" name="テキスト ボックス 1048">
              <a:extLst>
                <a:ext uri="{FF2B5EF4-FFF2-40B4-BE49-F238E27FC236}">
                  <a16:creationId xmlns:a16="http://schemas.microsoft.com/office/drawing/2014/main" id="{3D77291F-CEAF-0CFB-FA40-CE7BCF828BFC}"/>
                </a:ext>
              </a:extLst>
            </p:cNvPr>
            <p:cNvSpPr txBox="1"/>
            <p:nvPr/>
          </p:nvSpPr>
          <p:spPr>
            <a:xfrm>
              <a:off x="4224752" y="2732648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000" dirty="0"/>
                <a:t>風力発電</a:t>
              </a:r>
            </a:p>
          </p:txBody>
        </p:sp>
      </p:grpSp>
      <p:sp>
        <p:nvSpPr>
          <p:cNvPr id="1051" name="テキスト ボックス 1050">
            <a:extLst>
              <a:ext uri="{FF2B5EF4-FFF2-40B4-BE49-F238E27FC236}">
                <a16:creationId xmlns:a16="http://schemas.microsoft.com/office/drawing/2014/main" id="{A714557C-9193-941D-51DE-B559A8B65E42}"/>
              </a:ext>
            </a:extLst>
          </p:cNvPr>
          <p:cNvSpPr txBox="1"/>
          <p:nvPr/>
        </p:nvSpPr>
        <p:spPr>
          <a:xfrm>
            <a:off x="106771" y="6377510"/>
            <a:ext cx="172354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運動エネルギ</a:t>
            </a:r>
          </a:p>
        </p:txBody>
      </p:sp>
      <p:sp>
        <p:nvSpPr>
          <p:cNvPr id="1064" name="テキスト ボックス 1063">
            <a:extLst>
              <a:ext uri="{FF2B5EF4-FFF2-40B4-BE49-F238E27FC236}">
                <a16:creationId xmlns:a16="http://schemas.microsoft.com/office/drawing/2014/main" id="{DA219EBE-1C8B-A709-E8A7-8782E6294DB6}"/>
              </a:ext>
            </a:extLst>
          </p:cNvPr>
          <p:cNvSpPr txBox="1"/>
          <p:nvPr/>
        </p:nvSpPr>
        <p:spPr>
          <a:xfrm>
            <a:off x="8127876" y="1922035"/>
            <a:ext cx="172354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位置エネルギ</a:t>
            </a:r>
          </a:p>
        </p:txBody>
      </p:sp>
      <p:sp>
        <p:nvSpPr>
          <p:cNvPr id="1065" name="テキスト ボックス 1064">
            <a:extLst>
              <a:ext uri="{FF2B5EF4-FFF2-40B4-BE49-F238E27FC236}">
                <a16:creationId xmlns:a16="http://schemas.microsoft.com/office/drawing/2014/main" id="{FF9C0729-EABB-DEA3-D102-C42DF9CFA1D3}"/>
              </a:ext>
            </a:extLst>
          </p:cNvPr>
          <p:cNvSpPr txBox="1"/>
          <p:nvPr/>
        </p:nvSpPr>
        <p:spPr>
          <a:xfrm>
            <a:off x="5591970" y="1257975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6"/>
                </a:solidFill>
              </a:rPr>
              <a:t>蒸発</a:t>
            </a:r>
          </a:p>
        </p:txBody>
      </p:sp>
      <p:cxnSp>
        <p:nvCxnSpPr>
          <p:cNvPr id="1066" name="直線矢印コネクタ 1065">
            <a:extLst>
              <a:ext uri="{FF2B5EF4-FFF2-40B4-BE49-F238E27FC236}">
                <a16:creationId xmlns:a16="http://schemas.microsoft.com/office/drawing/2014/main" id="{8E289CE8-42E0-A070-1BC0-564C212A1A2D}"/>
              </a:ext>
            </a:extLst>
          </p:cNvPr>
          <p:cNvCxnSpPr>
            <a:cxnSpLocks/>
          </p:cNvCxnSpPr>
          <p:nvPr/>
        </p:nvCxnSpPr>
        <p:spPr>
          <a:xfrm>
            <a:off x="5979776" y="770993"/>
            <a:ext cx="2148100" cy="0"/>
          </a:xfrm>
          <a:prstGeom prst="straightConnector1">
            <a:avLst/>
          </a:prstGeom>
          <a:ln w="57150">
            <a:solidFill>
              <a:schemeClr val="accent2">
                <a:lumMod val="90000"/>
              </a:schemeClr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9" name="テキスト ボックス 1068">
            <a:extLst>
              <a:ext uri="{FF2B5EF4-FFF2-40B4-BE49-F238E27FC236}">
                <a16:creationId xmlns:a16="http://schemas.microsoft.com/office/drawing/2014/main" id="{B29B3305-CDBE-01E5-F94C-919A1221C9A1}"/>
              </a:ext>
            </a:extLst>
          </p:cNvPr>
          <p:cNvSpPr txBox="1"/>
          <p:nvPr/>
        </p:nvSpPr>
        <p:spPr>
          <a:xfrm>
            <a:off x="7598599" y="940629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>
                <a:solidFill>
                  <a:schemeClr val="accent2">
                    <a:lumMod val="75000"/>
                  </a:schemeClr>
                </a:solidFill>
              </a:rPr>
              <a:t>凝縮</a:t>
            </a:r>
          </a:p>
        </p:txBody>
      </p:sp>
      <p:cxnSp>
        <p:nvCxnSpPr>
          <p:cNvPr id="1101" name="直線コネクタ 1100">
            <a:extLst>
              <a:ext uri="{FF2B5EF4-FFF2-40B4-BE49-F238E27FC236}">
                <a16:creationId xmlns:a16="http://schemas.microsoft.com/office/drawing/2014/main" id="{399CC83E-DF10-388D-8B2F-BD256AC6D8B4}"/>
              </a:ext>
            </a:extLst>
          </p:cNvPr>
          <p:cNvCxnSpPr>
            <a:cxnSpLocks/>
          </p:cNvCxnSpPr>
          <p:nvPr/>
        </p:nvCxnSpPr>
        <p:spPr>
          <a:xfrm flipH="1">
            <a:off x="6807897" y="3125836"/>
            <a:ext cx="632137" cy="476557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直線コネクタ 1103">
            <a:extLst>
              <a:ext uri="{FF2B5EF4-FFF2-40B4-BE49-F238E27FC236}">
                <a16:creationId xmlns:a16="http://schemas.microsoft.com/office/drawing/2014/main" id="{E59BC67C-4F00-4C51-565D-5696A6FC1386}"/>
              </a:ext>
            </a:extLst>
          </p:cNvPr>
          <p:cNvCxnSpPr>
            <a:cxnSpLocks/>
          </p:cNvCxnSpPr>
          <p:nvPr/>
        </p:nvCxnSpPr>
        <p:spPr>
          <a:xfrm flipH="1">
            <a:off x="7001318" y="4358362"/>
            <a:ext cx="732753" cy="0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直線コネクタ 1106">
            <a:extLst>
              <a:ext uri="{FF2B5EF4-FFF2-40B4-BE49-F238E27FC236}">
                <a16:creationId xmlns:a16="http://schemas.microsoft.com/office/drawing/2014/main" id="{26C18C80-5DA4-68D7-6CC7-56C3C37B1D68}"/>
              </a:ext>
            </a:extLst>
          </p:cNvPr>
          <p:cNvCxnSpPr>
            <a:cxnSpLocks/>
          </p:cNvCxnSpPr>
          <p:nvPr/>
        </p:nvCxnSpPr>
        <p:spPr>
          <a:xfrm flipH="1" flipV="1">
            <a:off x="6775439" y="4959552"/>
            <a:ext cx="803388" cy="693988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0" name="直線コネクタ 1109">
            <a:extLst>
              <a:ext uri="{FF2B5EF4-FFF2-40B4-BE49-F238E27FC236}">
                <a16:creationId xmlns:a16="http://schemas.microsoft.com/office/drawing/2014/main" id="{0A1EFC0E-4765-7DAB-0ED1-C337EAA4EB5F}"/>
              </a:ext>
            </a:extLst>
          </p:cNvPr>
          <p:cNvCxnSpPr>
            <a:cxnSpLocks/>
          </p:cNvCxnSpPr>
          <p:nvPr/>
        </p:nvCxnSpPr>
        <p:spPr>
          <a:xfrm flipV="1">
            <a:off x="6216837" y="2407687"/>
            <a:ext cx="0" cy="964441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3" name="直線コネクタ 1112">
            <a:extLst>
              <a:ext uri="{FF2B5EF4-FFF2-40B4-BE49-F238E27FC236}">
                <a16:creationId xmlns:a16="http://schemas.microsoft.com/office/drawing/2014/main" id="{CA012D8F-37CA-F196-82A4-8328BCBECCE9}"/>
              </a:ext>
            </a:extLst>
          </p:cNvPr>
          <p:cNvCxnSpPr>
            <a:cxnSpLocks/>
          </p:cNvCxnSpPr>
          <p:nvPr/>
        </p:nvCxnSpPr>
        <p:spPr>
          <a:xfrm flipV="1">
            <a:off x="3484264" y="4925902"/>
            <a:ext cx="1563710" cy="1168019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5" name="直線コネクタ 1114">
            <a:extLst>
              <a:ext uri="{FF2B5EF4-FFF2-40B4-BE49-F238E27FC236}">
                <a16:creationId xmlns:a16="http://schemas.microsoft.com/office/drawing/2014/main" id="{C223CE42-A9AE-04A7-23C0-414270793592}"/>
              </a:ext>
            </a:extLst>
          </p:cNvPr>
          <p:cNvCxnSpPr>
            <a:cxnSpLocks/>
          </p:cNvCxnSpPr>
          <p:nvPr/>
        </p:nvCxnSpPr>
        <p:spPr>
          <a:xfrm>
            <a:off x="4177399" y="4048427"/>
            <a:ext cx="492793" cy="0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直線コネクタ 1117">
            <a:extLst>
              <a:ext uri="{FF2B5EF4-FFF2-40B4-BE49-F238E27FC236}">
                <a16:creationId xmlns:a16="http://schemas.microsoft.com/office/drawing/2014/main" id="{83D50A14-BB6B-B230-A714-4CA70504CAA6}"/>
              </a:ext>
            </a:extLst>
          </p:cNvPr>
          <p:cNvCxnSpPr>
            <a:cxnSpLocks/>
          </p:cNvCxnSpPr>
          <p:nvPr/>
        </p:nvCxnSpPr>
        <p:spPr>
          <a:xfrm>
            <a:off x="5985847" y="4995402"/>
            <a:ext cx="0" cy="626729"/>
          </a:xfrm>
          <a:prstGeom prst="line">
            <a:avLst/>
          </a:prstGeom>
          <a:ln w="76200" cmpd="dbl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1" name="テキスト ボックス 1120">
            <a:extLst>
              <a:ext uri="{FF2B5EF4-FFF2-40B4-BE49-F238E27FC236}">
                <a16:creationId xmlns:a16="http://schemas.microsoft.com/office/drawing/2014/main" id="{7CA6C076-28EC-9FA3-DB8E-C16C8AA826C2}"/>
              </a:ext>
            </a:extLst>
          </p:cNvPr>
          <p:cNvSpPr txBox="1"/>
          <p:nvPr/>
        </p:nvSpPr>
        <p:spPr>
          <a:xfrm>
            <a:off x="3545359" y="5276127"/>
            <a:ext cx="1723549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000" dirty="0"/>
              <a:t>電気エネルギ</a:t>
            </a:r>
          </a:p>
        </p:txBody>
      </p:sp>
    </p:spTree>
    <p:extLst>
      <p:ext uri="{BB962C8B-B14F-4D97-AF65-F5344CB8AC3E}">
        <p14:creationId xmlns:p14="http://schemas.microsoft.com/office/powerpoint/2010/main" val="3359355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08" dur="500"/>
                                        <p:tgtEl>
                                          <p:spTgt spid="1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1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9" dur="500"/>
                                        <p:tgtEl>
                                          <p:spTgt spid="1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1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500"/>
                            </p:stCondLst>
                            <p:childTnLst>
                              <p:par>
                                <p:cTn id="1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50" grpId="0" animBg="1"/>
      <p:bldP spid="1027" grpId="0" animBg="1"/>
      <p:bldP spid="1051" grpId="0" animBg="1"/>
      <p:bldP spid="1064" grpId="0" animBg="1"/>
      <p:bldP spid="1065" grpId="0"/>
      <p:bldP spid="1069" grpId="0"/>
      <p:bldP spid="11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30496554-BFEB-E6FB-A36F-CE2E7307E1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F21575-51AE-EB4D-91DA-72B1E59A842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kumimoji="1" lang="ja-JP" altLang="en-US" dirty="0"/>
              <a:t>仕事をすることができる</a:t>
            </a:r>
            <a:r>
              <a:rPr kumimoji="1" lang="ja-JP" altLang="en-US" dirty="0">
                <a:solidFill>
                  <a:schemeClr val="accent6"/>
                </a:solidFill>
              </a:rPr>
              <a:t>潜在的能力</a:t>
            </a:r>
            <a:r>
              <a:rPr kumimoji="1" lang="ja-JP" altLang="en-US" dirty="0"/>
              <a:t>のこと．</a:t>
            </a:r>
            <a:endParaRPr kumimoji="1"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エネルギは</a:t>
            </a:r>
            <a:r>
              <a:rPr lang="ja-JP" altLang="en-US" dirty="0">
                <a:solidFill>
                  <a:schemeClr val="accent6"/>
                </a:solidFill>
              </a:rPr>
              <a:t>別のエネルギに変換</a:t>
            </a:r>
            <a:r>
              <a:rPr lang="ja-JP" altLang="en-US" dirty="0"/>
              <a:t>できる．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23E456F-1B65-B49F-4732-CC22C6E13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エネルギーとは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0EF6502-64EF-9318-6B09-797BEE28438B}"/>
              </a:ext>
            </a:extLst>
          </p:cNvPr>
          <p:cNvSpPr/>
          <p:nvPr/>
        </p:nvSpPr>
        <p:spPr>
          <a:xfrm>
            <a:off x="1841563" y="2320832"/>
            <a:ext cx="2505075" cy="962025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エネルギー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6B437BD-D777-58BB-EFFA-D2CB3187A178}"/>
              </a:ext>
            </a:extLst>
          </p:cNvPr>
          <p:cNvSpPr txBox="1"/>
          <p:nvPr/>
        </p:nvSpPr>
        <p:spPr>
          <a:xfrm>
            <a:off x="552094" y="1394522"/>
            <a:ext cx="1467068" cy="4001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光エネルギ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28CA8D7-01B8-10BB-6986-D4490AB88812}"/>
              </a:ext>
            </a:extLst>
          </p:cNvPr>
          <p:cNvSpPr txBox="1"/>
          <p:nvPr/>
        </p:nvSpPr>
        <p:spPr>
          <a:xfrm>
            <a:off x="552094" y="3768549"/>
            <a:ext cx="1467068" cy="40011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熱エネルギ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D1D73A-DD78-1961-CFBD-2F2391823B9E}"/>
              </a:ext>
            </a:extLst>
          </p:cNvPr>
          <p:cNvSpPr txBox="1"/>
          <p:nvPr/>
        </p:nvSpPr>
        <p:spPr>
          <a:xfrm>
            <a:off x="2232326" y="1394522"/>
            <a:ext cx="172354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化学エネルギ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D4F0D4A-EE09-FC28-46DB-8BE40F3B2FFB}"/>
              </a:ext>
            </a:extLst>
          </p:cNvPr>
          <p:cNvSpPr txBox="1"/>
          <p:nvPr/>
        </p:nvSpPr>
        <p:spPr>
          <a:xfrm>
            <a:off x="2226493" y="3768549"/>
            <a:ext cx="1723549" cy="40011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運動エネルギ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E01F7D-3D6E-A36C-19A3-9E9671A4F96C}"/>
              </a:ext>
            </a:extLst>
          </p:cNvPr>
          <p:cNvSpPr txBox="1"/>
          <p:nvPr/>
        </p:nvSpPr>
        <p:spPr>
          <a:xfrm>
            <a:off x="4169039" y="1403055"/>
            <a:ext cx="1723549" cy="40011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位置エネルギ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C5771F88-066C-2551-3B80-BA5882868F4C}"/>
              </a:ext>
            </a:extLst>
          </p:cNvPr>
          <p:cNvSpPr txBox="1"/>
          <p:nvPr/>
        </p:nvSpPr>
        <p:spPr>
          <a:xfrm>
            <a:off x="4169039" y="3768549"/>
            <a:ext cx="1723549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kumimoji="1" lang="ja-JP" altLang="en-US" sz="2000" dirty="0"/>
              <a:t>電気エネルギ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4525D81-54C0-3FCA-2446-4EA0EABD2787}"/>
              </a:ext>
            </a:extLst>
          </p:cNvPr>
          <p:cNvCxnSpPr>
            <a:cxnSpLocks/>
            <a:stCxn id="7" idx="2"/>
            <a:endCxn id="6" idx="1"/>
          </p:cNvCxnSpPr>
          <p:nvPr/>
        </p:nvCxnSpPr>
        <p:spPr>
          <a:xfrm>
            <a:off x="1285628" y="1794632"/>
            <a:ext cx="922795" cy="667085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0EFB512-76AE-268C-B4DB-D771B2471A0C}"/>
              </a:ext>
            </a:extLst>
          </p:cNvPr>
          <p:cNvCxnSpPr>
            <a:cxnSpLocks/>
            <a:stCxn id="8" idx="0"/>
            <a:endCxn id="6" idx="3"/>
          </p:cNvCxnSpPr>
          <p:nvPr/>
        </p:nvCxnSpPr>
        <p:spPr>
          <a:xfrm flipV="1">
            <a:off x="1285628" y="3141972"/>
            <a:ext cx="922795" cy="62657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3590903-EC98-4514-BB1F-8D7C34A83AE6}"/>
              </a:ext>
            </a:extLst>
          </p:cNvPr>
          <p:cNvCxnSpPr>
            <a:cxnSpLocks/>
            <a:stCxn id="6" idx="0"/>
            <a:endCxn id="9" idx="2"/>
          </p:cNvCxnSpPr>
          <p:nvPr/>
        </p:nvCxnSpPr>
        <p:spPr>
          <a:xfrm flipV="1">
            <a:off x="3094101" y="1794632"/>
            <a:ext cx="0" cy="52620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B6954052-8648-EE2C-5086-50DB82E5FDAA}"/>
              </a:ext>
            </a:extLst>
          </p:cNvPr>
          <p:cNvCxnSpPr>
            <a:cxnSpLocks/>
            <a:stCxn id="10" idx="0"/>
            <a:endCxn id="6" idx="4"/>
          </p:cNvCxnSpPr>
          <p:nvPr/>
        </p:nvCxnSpPr>
        <p:spPr>
          <a:xfrm flipV="1">
            <a:off x="3088268" y="3282857"/>
            <a:ext cx="5833" cy="48569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D9B6E97-605C-0517-23A1-5FA7DB75196D}"/>
              </a:ext>
            </a:extLst>
          </p:cNvPr>
          <p:cNvCxnSpPr>
            <a:cxnSpLocks/>
            <a:stCxn id="6" idx="7"/>
            <a:endCxn id="11" idx="2"/>
          </p:cNvCxnSpPr>
          <p:nvPr/>
        </p:nvCxnSpPr>
        <p:spPr>
          <a:xfrm flipV="1">
            <a:off x="3979778" y="1803165"/>
            <a:ext cx="1051036" cy="658552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E5EC08-99CC-675E-53D5-11CB6B726E36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>
          <a:xfrm>
            <a:off x="3979778" y="3141972"/>
            <a:ext cx="1051036" cy="626577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713ADE05-DA91-9D41-DDEE-589BE9B9DE3F}"/>
              </a:ext>
            </a:extLst>
          </p:cNvPr>
          <p:cNvSpPr txBox="1"/>
          <p:nvPr/>
        </p:nvSpPr>
        <p:spPr>
          <a:xfrm>
            <a:off x="5892588" y="2427647"/>
            <a:ext cx="5293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/>
              <a:t>=</a:t>
            </a:r>
            <a:endParaRPr kumimoji="1" lang="ja-JP" altLang="en-US" sz="4000" dirty="0"/>
          </a:p>
        </p:txBody>
      </p:sp>
      <p:sp>
        <p:nvSpPr>
          <p:cNvPr id="46" name="六角形 45">
            <a:extLst>
              <a:ext uri="{FF2B5EF4-FFF2-40B4-BE49-F238E27FC236}">
                <a16:creationId xmlns:a16="http://schemas.microsoft.com/office/drawing/2014/main" id="{3CBA4482-25C9-49A6-FB32-A939918B80C4}"/>
              </a:ext>
            </a:extLst>
          </p:cNvPr>
          <p:cNvSpPr/>
          <p:nvPr/>
        </p:nvSpPr>
        <p:spPr>
          <a:xfrm>
            <a:off x="7035413" y="2300577"/>
            <a:ext cx="1808092" cy="962025"/>
          </a:xfrm>
          <a:prstGeom prst="hexag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dirty="0"/>
              <a:t>仕事</a:t>
            </a:r>
          </a:p>
        </p:txBody>
      </p:sp>
    </p:spTree>
    <p:extLst>
      <p:ext uri="{BB962C8B-B14F-4D97-AF65-F5344CB8AC3E}">
        <p14:creationId xmlns:p14="http://schemas.microsoft.com/office/powerpoint/2010/main" val="849442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500"/>
                            </p:stCondLst>
                            <p:childTnLst>
                              <p:par>
                                <p:cTn id="6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0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5" grpId="0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4312EA4-960E-2290-E0A6-A247162E53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ADDC64-E1F9-E6E2-5A2A-85FEC6F3E1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ja-JP" altLang="en-US" dirty="0"/>
              <a:t>変換後では仕事で使えるエネルギ量が，変換前と比べて</a:t>
            </a:r>
            <a:r>
              <a:rPr lang="ja-JP" altLang="en-US" dirty="0">
                <a:solidFill>
                  <a:schemeClr val="accent6"/>
                </a:solidFill>
              </a:rPr>
              <a:t>常に減少</a:t>
            </a:r>
            <a:r>
              <a:rPr lang="ja-JP" altLang="en-US" dirty="0"/>
              <a:t>する．</a:t>
            </a:r>
          </a:p>
          <a:p>
            <a:r>
              <a:rPr lang="ja-JP" altLang="en-US" dirty="0"/>
              <a:t>エネルギ変換前後で総量が変わらないことを，</a:t>
            </a:r>
            <a:r>
              <a:rPr lang="ja-JP" altLang="en-US" dirty="0">
                <a:solidFill>
                  <a:schemeClr val="accent6"/>
                </a:solidFill>
              </a:rPr>
              <a:t>エネルギ保存則</a:t>
            </a:r>
            <a:r>
              <a:rPr lang="ja-JP" altLang="en-US" dirty="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3744B070-4CD7-DA41-E2B4-7BEC54C8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エネルギーを変換する</a:t>
            </a:r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ACF3D1A7-98D7-2A57-62A1-25B81F94B1B4}"/>
              </a:ext>
            </a:extLst>
          </p:cNvPr>
          <p:cNvGrpSpPr/>
          <p:nvPr/>
        </p:nvGrpSpPr>
        <p:grpSpPr>
          <a:xfrm>
            <a:off x="2073978" y="3075215"/>
            <a:ext cx="5758043" cy="972910"/>
            <a:chOff x="2073978" y="3075215"/>
            <a:chExt cx="5758043" cy="97291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CDFA278A-DDB2-3343-04FC-530757091FBD}"/>
                </a:ext>
              </a:extLst>
            </p:cNvPr>
            <p:cNvSpPr/>
            <p:nvPr/>
          </p:nvSpPr>
          <p:spPr>
            <a:xfrm>
              <a:off x="2073978" y="3075215"/>
              <a:ext cx="5758043" cy="154668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73A4CC79-5673-21A5-AA57-0728C716518F}"/>
                </a:ext>
              </a:extLst>
            </p:cNvPr>
            <p:cNvSpPr/>
            <p:nvPr/>
          </p:nvSpPr>
          <p:spPr>
            <a:xfrm>
              <a:off x="4475713" y="3230987"/>
              <a:ext cx="954571" cy="817138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1DB617CC-2650-1AE1-2EF1-40A1AF0455DA}"/>
              </a:ext>
            </a:extLst>
          </p:cNvPr>
          <p:cNvSpPr/>
          <p:nvPr/>
        </p:nvSpPr>
        <p:spPr>
          <a:xfrm>
            <a:off x="2428875" y="2247848"/>
            <a:ext cx="1609725" cy="80952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/>
              <a:t>元の</a:t>
            </a:r>
            <a:endParaRPr kumimoji="1" lang="en-US" altLang="ja-JP" sz="2000" dirty="0"/>
          </a:p>
          <a:p>
            <a:pPr algn="ctr"/>
            <a:r>
              <a:rPr kumimoji="1" lang="ja-JP" altLang="en-US" sz="2000" dirty="0"/>
              <a:t>エネルギ</a:t>
            </a:r>
          </a:p>
        </p:txBody>
      </p: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C6379B2E-7F59-F9F0-66B8-A4BB059D2B1D}"/>
              </a:ext>
            </a:extLst>
          </p:cNvPr>
          <p:cNvGrpSpPr/>
          <p:nvPr/>
        </p:nvGrpSpPr>
        <p:grpSpPr>
          <a:xfrm>
            <a:off x="5867400" y="2253591"/>
            <a:ext cx="1609725" cy="798041"/>
            <a:chOff x="5867400" y="2247848"/>
            <a:chExt cx="1609725" cy="798041"/>
          </a:xfrm>
        </p:grpSpPr>
        <p:sp>
          <p:nvSpPr>
            <p:cNvPr id="39" name="フリーフォーム: 図形 38">
              <a:extLst>
                <a:ext uri="{FF2B5EF4-FFF2-40B4-BE49-F238E27FC236}">
                  <a16:creationId xmlns:a16="http://schemas.microsoft.com/office/drawing/2014/main" id="{DD048428-50F0-075B-F749-BBEB798D65E0}"/>
                </a:ext>
              </a:extLst>
            </p:cNvPr>
            <p:cNvSpPr/>
            <p:nvPr/>
          </p:nvSpPr>
          <p:spPr>
            <a:xfrm>
              <a:off x="5867400" y="2247848"/>
              <a:ext cx="1609725" cy="551337"/>
            </a:xfrm>
            <a:custGeom>
              <a:avLst/>
              <a:gdLst>
                <a:gd name="connsiteX0" fmla="*/ 134924 w 1609725"/>
                <a:gd name="connsiteY0" fmla="*/ 0 h 551337"/>
                <a:gd name="connsiteX1" fmla="*/ 1474801 w 1609725"/>
                <a:gd name="connsiteY1" fmla="*/ 0 h 551337"/>
                <a:gd name="connsiteX2" fmla="*/ 1609725 w 1609725"/>
                <a:gd name="connsiteY2" fmla="*/ 134924 h 551337"/>
                <a:gd name="connsiteX3" fmla="*/ 1609725 w 1609725"/>
                <a:gd name="connsiteY3" fmla="*/ 551337 h 551337"/>
                <a:gd name="connsiteX4" fmla="*/ 0 w 1609725"/>
                <a:gd name="connsiteY4" fmla="*/ 551337 h 551337"/>
                <a:gd name="connsiteX5" fmla="*/ 0 w 1609725"/>
                <a:gd name="connsiteY5" fmla="*/ 134924 h 551337"/>
                <a:gd name="connsiteX6" fmla="*/ 134924 w 1609725"/>
                <a:gd name="connsiteY6" fmla="*/ 0 h 551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551337">
                  <a:moveTo>
                    <a:pt x="134924" y="0"/>
                  </a:moveTo>
                  <a:lnTo>
                    <a:pt x="1474801" y="0"/>
                  </a:lnTo>
                  <a:cubicBezTo>
                    <a:pt x="1549317" y="0"/>
                    <a:pt x="1609725" y="60408"/>
                    <a:pt x="1609725" y="134924"/>
                  </a:cubicBezTo>
                  <a:lnTo>
                    <a:pt x="1609725" y="551337"/>
                  </a:lnTo>
                  <a:lnTo>
                    <a:pt x="0" y="551337"/>
                  </a:lnTo>
                  <a:lnTo>
                    <a:pt x="0" y="134924"/>
                  </a:lnTo>
                  <a:cubicBezTo>
                    <a:pt x="0" y="60408"/>
                    <a:pt x="60408" y="0"/>
                    <a:pt x="134924" y="0"/>
                  </a:cubicBez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利用可能な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エネルギ</a:t>
              </a:r>
            </a:p>
          </p:txBody>
        </p:sp>
        <p:sp>
          <p:nvSpPr>
            <p:cNvPr id="37" name="フリーフォーム: 図形 36">
              <a:extLst>
                <a:ext uri="{FF2B5EF4-FFF2-40B4-BE49-F238E27FC236}">
                  <a16:creationId xmlns:a16="http://schemas.microsoft.com/office/drawing/2014/main" id="{E244668A-F5B8-C35E-8D7F-2F1258A8682D}"/>
                </a:ext>
              </a:extLst>
            </p:cNvPr>
            <p:cNvSpPr/>
            <p:nvPr/>
          </p:nvSpPr>
          <p:spPr>
            <a:xfrm>
              <a:off x="5867400" y="2805537"/>
              <a:ext cx="1609725" cy="240352"/>
            </a:xfrm>
            <a:custGeom>
              <a:avLst/>
              <a:gdLst>
                <a:gd name="connsiteX0" fmla="*/ 0 w 1609725"/>
                <a:gd name="connsiteY0" fmla="*/ 0 h 258191"/>
                <a:gd name="connsiteX1" fmla="*/ 1609725 w 1609725"/>
                <a:gd name="connsiteY1" fmla="*/ 0 h 258191"/>
                <a:gd name="connsiteX2" fmla="*/ 1609725 w 1609725"/>
                <a:gd name="connsiteY2" fmla="*/ 123267 h 258191"/>
                <a:gd name="connsiteX3" fmla="*/ 1474801 w 1609725"/>
                <a:gd name="connsiteY3" fmla="*/ 258191 h 258191"/>
                <a:gd name="connsiteX4" fmla="*/ 134924 w 1609725"/>
                <a:gd name="connsiteY4" fmla="*/ 258191 h 258191"/>
                <a:gd name="connsiteX5" fmla="*/ 0 w 1609725"/>
                <a:gd name="connsiteY5" fmla="*/ 123267 h 258191"/>
                <a:gd name="connsiteX6" fmla="*/ 0 w 1609725"/>
                <a:gd name="connsiteY6" fmla="*/ 0 h 258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09725" h="258191">
                  <a:moveTo>
                    <a:pt x="0" y="0"/>
                  </a:moveTo>
                  <a:lnTo>
                    <a:pt x="1609725" y="0"/>
                  </a:lnTo>
                  <a:lnTo>
                    <a:pt x="1609725" y="123267"/>
                  </a:lnTo>
                  <a:cubicBezTo>
                    <a:pt x="1609725" y="197783"/>
                    <a:pt x="1549317" y="258191"/>
                    <a:pt x="1474801" y="258191"/>
                  </a:cubicBezTo>
                  <a:lnTo>
                    <a:pt x="134924" y="258191"/>
                  </a:lnTo>
                  <a:cubicBezTo>
                    <a:pt x="60408" y="258191"/>
                    <a:pt x="0" y="197783"/>
                    <a:pt x="0" y="123267"/>
                  </a:cubicBez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100" dirty="0"/>
                <a:t>利用不可能なエネルギ</a:t>
              </a:r>
            </a:p>
          </p:txBody>
        </p:sp>
      </p:grp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9AB4586F-F0BE-A649-1580-DAE843027414}"/>
              </a:ext>
            </a:extLst>
          </p:cNvPr>
          <p:cNvSpPr txBox="1"/>
          <p:nvPr/>
        </p:nvSpPr>
        <p:spPr>
          <a:xfrm>
            <a:off x="2720848" y="33334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変換前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992F937E-9DE2-C1B0-B719-91C887808695}"/>
              </a:ext>
            </a:extLst>
          </p:cNvPr>
          <p:cNvSpPr txBox="1"/>
          <p:nvPr/>
        </p:nvSpPr>
        <p:spPr>
          <a:xfrm>
            <a:off x="6118263" y="333340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変換後</a:t>
            </a:r>
          </a:p>
        </p:txBody>
      </p:sp>
      <p:sp>
        <p:nvSpPr>
          <p:cNvPr id="42" name="矢印: 右 41">
            <a:extLst>
              <a:ext uri="{FF2B5EF4-FFF2-40B4-BE49-F238E27FC236}">
                <a16:creationId xmlns:a16="http://schemas.microsoft.com/office/drawing/2014/main" id="{16B573A5-D7EF-BFC8-F423-AFEB51210BFA}"/>
              </a:ext>
            </a:extLst>
          </p:cNvPr>
          <p:cNvSpPr/>
          <p:nvPr/>
        </p:nvSpPr>
        <p:spPr>
          <a:xfrm>
            <a:off x="4475713" y="2413000"/>
            <a:ext cx="1042434" cy="480225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3F5344F-735F-C1DC-FDF1-36FB53632A64}"/>
              </a:ext>
            </a:extLst>
          </p:cNvPr>
          <p:cNvSpPr txBox="1"/>
          <p:nvPr/>
        </p:nvSpPr>
        <p:spPr>
          <a:xfrm>
            <a:off x="3981267" y="1564314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エネルギ変換</a:t>
            </a:r>
          </a:p>
        </p:txBody>
      </p:sp>
    </p:spTree>
    <p:extLst>
      <p:ext uri="{BB962C8B-B14F-4D97-AF65-F5344CB8AC3E}">
        <p14:creationId xmlns:p14="http://schemas.microsoft.com/office/powerpoint/2010/main" val="177563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40" grpId="0"/>
      <p:bldP spid="41" grpId="0"/>
      <p:bldP spid="42" grpId="0" animBg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371D53-0D97-DEF4-07E5-92318850D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3018E8-F885-CF16-F7D0-180590ED77A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52999" y="1195130"/>
            <a:ext cx="4953001" cy="566286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ja-JP" altLang="en-US" dirty="0"/>
              <a:t>元のエネルギから目的のエネルギに変換された割合を，</a:t>
            </a:r>
            <a:r>
              <a:rPr lang="ja-JP" altLang="en-US" dirty="0">
                <a:solidFill>
                  <a:schemeClr val="accent6"/>
                </a:solidFill>
              </a:rPr>
              <a:t>変換効率</a:t>
            </a:r>
            <a:r>
              <a:rPr lang="ja-JP" altLang="en-US" dirty="0"/>
              <a:t>という．</a:t>
            </a:r>
            <a:endParaRPr lang="en-US" altLang="ja-JP" dirty="0"/>
          </a:p>
          <a:p>
            <a:pPr>
              <a:lnSpc>
                <a:spcPct val="150000"/>
              </a:lnSpc>
            </a:pPr>
            <a:r>
              <a:rPr lang="ja-JP" altLang="en-US" dirty="0"/>
              <a:t>変換効率</a:t>
            </a:r>
            <a:r>
              <a:rPr lang="en-US" altLang="ja-JP" dirty="0"/>
              <a:t>100%</a:t>
            </a:r>
            <a:r>
              <a:rPr lang="ja-JP" altLang="en-US" dirty="0"/>
              <a:t>等の文言はあり得ない．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169A80A-C43B-3846-B045-837F56B6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エネルギーの変換には効率がある</a:t>
            </a:r>
            <a:endParaRPr kumimoji="1" lang="ja-JP" altLang="en-US" dirty="0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620E8A-0AB5-5E42-34DB-AD32176DF64C}"/>
              </a:ext>
            </a:extLst>
          </p:cNvPr>
          <p:cNvGrpSpPr/>
          <p:nvPr/>
        </p:nvGrpSpPr>
        <p:grpSpPr>
          <a:xfrm>
            <a:off x="493699" y="2125317"/>
            <a:ext cx="4481514" cy="2109603"/>
            <a:chOff x="493699" y="2134842"/>
            <a:chExt cx="4481514" cy="2109603"/>
          </a:xfrm>
        </p:grpSpPr>
        <p:sp>
          <p:nvSpPr>
            <p:cNvPr id="9" name="矢印: 折線 8">
              <a:extLst>
                <a:ext uri="{FF2B5EF4-FFF2-40B4-BE49-F238E27FC236}">
                  <a16:creationId xmlns:a16="http://schemas.microsoft.com/office/drawing/2014/main" id="{06DCBD7B-F1D2-F271-6D09-ECF7D63D4FC6}"/>
                </a:ext>
              </a:extLst>
            </p:cNvPr>
            <p:cNvSpPr/>
            <p:nvPr/>
          </p:nvSpPr>
          <p:spPr>
            <a:xfrm rot="16200000" flipV="1">
              <a:off x="1215220" y="2045749"/>
              <a:ext cx="1477175" cy="2920217"/>
            </a:xfrm>
            <a:prstGeom prst="bentArrow">
              <a:avLst>
                <a:gd name="adj1" fmla="val 22572"/>
                <a:gd name="adj2" fmla="val 25967"/>
                <a:gd name="adj3" fmla="val 25000"/>
                <a:gd name="adj4" fmla="val 4955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1B42D5-52CF-A963-F2D8-1021DAEB4A10}"/>
                </a:ext>
              </a:extLst>
            </p:cNvPr>
            <p:cNvSpPr txBox="1"/>
            <p:nvPr/>
          </p:nvSpPr>
          <p:spPr>
            <a:xfrm>
              <a:off x="1097228" y="2134842"/>
              <a:ext cx="38779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accent6"/>
                  </a:solidFill>
                </a:rPr>
                <a:t>目的以外</a:t>
              </a:r>
              <a:r>
                <a:rPr kumimoji="1" lang="ja-JP" altLang="en-US" sz="3200" dirty="0"/>
                <a:t>のエネルギ</a:t>
              </a:r>
            </a:p>
          </p:txBody>
        </p:sp>
      </p:grpSp>
      <p:sp>
        <p:nvSpPr>
          <p:cNvPr id="6" name="矢印: 右 5">
            <a:extLst>
              <a:ext uri="{FF2B5EF4-FFF2-40B4-BE49-F238E27FC236}">
                <a16:creationId xmlns:a16="http://schemas.microsoft.com/office/drawing/2014/main" id="{85E63D52-3C59-417D-3E76-D9644D44EC28}"/>
              </a:ext>
            </a:extLst>
          </p:cNvPr>
          <p:cNvSpPr/>
          <p:nvPr/>
        </p:nvSpPr>
        <p:spPr>
          <a:xfrm>
            <a:off x="493699" y="3776920"/>
            <a:ext cx="4010025" cy="1885950"/>
          </a:xfrm>
          <a:prstGeom prst="rightArrow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目的</a:t>
            </a:r>
            <a:r>
              <a:rPr kumimoji="1" lang="ja-JP" altLang="en-US" sz="3200" dirty="0"/>
              <a:t>のエネルギ</a:t>
            </a:r>
          </a:p>
        </p:txBody>
      </p:sp>
    </p:spTree>
    <p:extLst>
      <p:ext uri="{BB962C8B-B14F-4D97-AF65-F5344CB8AC3E}">
        <p14:creationId xmlns:p14="http://schemas.microsoft.com/office/powerpoint/2010/main" val="137311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3F3AF2-1DC2-2304-6F3F-1A41420DA90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939FF1D-D8B3-D38E-0E99-7E0957E91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身近なエネルギの変換例</a:t>
            </a:r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0397EF60-7AE7-16BA-9A9F-46A53EC62A58}"/>
              </a:ext>
            </a:extLst>
          </p:cNvPr>
          <p:cNvGrpSpPr/>
          <p:nvPr/>
        </p:nvGrpSpPr>
        <p:grpSpPr>
          <a:xfrm>
            <a:off x="573651" y="831272"/>
            <a:ext cx="3941575" cy="1810763"/>
            <a:chOff x="573651" y="651972"/>
            <a:chExt cx="3941575" cy="1810763"/>
          </a:xfrm>
        </p:grpSpPr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0996B978-AAD0-6EC7-F1E9-21692C6BB5C1}"/>
                </a:ext>
              </a:extLst>
            </p:cNvPr>
            <p:cNvSpPr/>
            <p:nvPr/>
          </p:nvSpPr>
          <p:spPr>
            <a:xfrm>
              <a:off x="697162" y="1171391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0000">
                    <a:tint val="66000"/>
                    <a:satMod val="160000"/>
                  </a:srgbClr>
                </a:gs>
                <a:gs pos="50000">
                  <a:srgbClr val="FF0000">
                    <a:tint val="44500"/>
                    <a:satMod val="160000"/>
                  </a:srgbClr>
                </a:gs>
                <a:gs pos="100000">
                  <a:srgbClr val="FF000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  <a:ln>
              <a:solidFill>
                <a:srgbClr val="FF0000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核</a:t>
              </a:r>
            </a:p>
          </p:txBody>
        </p: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DD805FCA-DF2D-80CB-5D7F-58B5D4C1D12D}"/>
                </a:ext>
              </a:extLst>
            </p:cNvPr>
            <p:cNvGrpSpPr/>
            <p:nvPr/>
          </p:nvGrpSpPr>
          <p:grpSpPr>
            <a:xfrm>
              <a:off x="3170970" y="1171390"/>
              <a:ext cx="1199842" cy="603399"/>
              <a:chOff x="3191717" y="2085516"/>
              <a:chExt cx="1199842" cy="603399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F6BA7DA4-9203-D1C0-8143-444D22540938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光</a:t>
                </a:r>
              </a:p>
            </p:txBody>
          </p: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365014D-24BE-0EF5-7466-1B1616F056B9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熱</a:t>
                </a:r>
              </a:p>
            </p:txBody>
          </p:sp>
        </p:grp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A66A343-FA88-3EBC-B917-EB4D99039898}"/>
                </a:ext>
              </a:extLst>
            </p:cNvPr>
            <p:cNvSpPr/>
            <p:nvPr/>
          </p:nvSpPr>
          <p:spPr>
            <a:xfrm>
              <a:off x="573651" y="1796745"/>
              <a:ext cx="3941575" cy="105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E90A5674-5199-30CE-AA4E-8DD9988028A6}"/>
                </a:ext>
              </a:extLst>
            </p:cNvPr>
            <p:cNvSpPr/>
            <p:nvPr/>
          </p:nvSpPr>
          <p:spPr>
            <a:xfrm>
              <a:off x="2217720" y="1903376"/>
              <a:ext cx="653436" cy="559359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矢印: 右 29">
              <a:extLst>
                <a:ext uri="{FF2B5EF4-FFF2-40B4-BE49-F238E27FC236}">
                  <a16:creationId xmlns:a16="http://schemas.microsoft.com/office/drawing/2014/main" id="{94B5683C-D1FC-AC7D-33DE-F0A1840A72ED}"/>
                </a:ext>
              </a:extLst>
            </p:cNvPr>
            <p:cNvSpPr/>
            <p:nvPr/>
          </p:nvSpPr>
          <p:spPr>
            <a:xfrm>
              <a:off x="2259365" y="1340785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FFCF8284-B019-08C2-7F09-C68A534D58E8}"/>
                </a:ext>
              </a:extLst>
            </p:cNvPr>
            <p:cNvSpPr txBox="1"/>
            <p:nvPr/>
          </p:nvSpPr>
          <p:spPr>
            <a:xfrm>
              <a:off x="2246921" y="94515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太陽</a:t>
              </a:r>
            </a:p>
          </p:txBody>
        </p:sp>
        <p:pic>
          <p:nvPicPr>
            <p:cNvPr id="94" name="Picture 6" descr="太陽のイラスト（黄）">
              <a:extLst>
                <a:ext uri="{FF2B5EF4-FFF2-40B4-BE49-F238E27FC236}">
                  <a16:creationId xmlns:a16="http://schemas.microsoft.com/office/drawing/2014/main" id="{3EA450F5-3C2C-20A2-EF39-DD0089EBF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44219" y="651972"/>
              <a:ext cx="595035" cy="6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8BEB4853-9109-9D00-E762-B1C8714B07F1}"/>
              </a:ext>
            </a:extLst>
          </p:cNvPr>
          <p:cNvGrpSpPr/>
          <p:nvPr/>
        </p:nvGrpSpPr>
        <p:grpSpPr>
          <a:xfrm>
            <a:off x="573651" y="2786685"/>
            <a:ext cx="3941575" cy="1883535"/>
            <a:chOff x="573651" y="2607385"/>
            <a:chExt cx="3941575" cy="1883535"/>
          </a:xfrm>
        </p:grpSpPr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00673A32-9F9A-1D81-4C2D-A909727AEA42}"/>
                </a:ext>
              </a:extLst>
            </p:cNvPr>
            <p:cNvSpPr/>
            <p:nvPr/>
          </p:nvSpPr>
          <p:spPr>
            <a:xfrm>
              <a:off x="695048" y="3196177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熱</a:t>
              </a:r>
            </a:p>
          </p:txBody>
        </p: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5BF54EF6-5CD1-D811-88E9-650A2743A8AA}"/>
                </a:ext>
              </a:extLst>
            </p:cNvPr>
            <p:cNvGrpSpPr/>
            <p:nvPr/>
          </p:nvGrpSpPr>
          <p:grpSpPr>
            <a:xfrm>
              <a:off x="3170970" y="3196176"/>
              <a:ext cx="1199842" cy="603399"/>
              <a:chOff x="3191717" y="2085516"/>
              <a:chExt cx="1199842" cy="603399"/>
            </a:xfrm>
          </p:grpSpPr>
          <p:sp>
            <p:nvSpPr>
              <p:cNvPr id="16" name="フリーフォーム: 図形 15">
                <a:extLst>
                  <a:ext uri="{FF2B5EF4-FFF2-40B4-BE49-F238E27FC236}">
                    <a16:creationId xmlns:a16="http://schemas.microsoft.com/office/drawing/2014/main" id="{4794E6F7-F3F1-7C1A-1BC3-7295B8622127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水の位置</a:t>
                </a:r>
              </a:p>
            </p:txBody>
          </p:sp>
          <p:sp>
            <p:nvSpPr>
              <p:cNvPr id="17" name="フリーフォーム: 図形 16">
                <a:extLst>
                  <a:ext uri="{FF2B5EF4-FFF2-40B4-BE49-F238E27FC236}">
                    <a16:creationId xmlns:a16="http://schemas.microsoft.com/office/drawing/2014/main" id="{BFE093CA-4EF6-368E-329F-1A40B6455ED7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水の熱</a:t>
                </a:r>
              </a:p>
            </p:txBody>
          </p:sp>
        </p:grp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5011DE0B-11FA-B821-3FCA-AB5813008B70}"/>
                </a:ext>
              </a:extLst>
            </p:cNvPr>
            <p:cNvSpPr/>
            <p:nvPr/>
          </p:nvSpPr>
          <p:spPr>
            <a:xfrm>
              <a:off x="573651" y="3824930"/>
              <a:ext cx="3941575" cy="105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二等辺三角形 56">
              <a:extLst>
                <a:ext uri="{FF2B5EF4-FFF2-40B4-BE49-F238E27FC236}">
                  <a16:creationId xmlns:a16="http://schemas.microsoft.com/office/drawing/2014/main" id="{3B34D6A8-A2DB-EC4A-9139-78C95D4D5CE1}"/>
                </a:ext>
              </a:extLst>
            </p:cNvPr>
            <p:cNvSpPr/>
            <p:nvPr/>
          </p:nvSpPr>
          <p:spPr>
            <a:xfrm>
              <a:off x="2217720" y="3931561"/>
              <a:ext cx="653436" cy="559359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矢印: 右 53">
              <a:extLst>
                <a:ext uri="{FF2B5EF4-FFF2-40B4-BE49-F238E27FC236}">
                  <a16:creationId xmlns:a16="http://schemas.microsoft.com/office/drawing/2014/main" id="{F3E81553-0C88-6146-C3A7-4A1532EF7722}"/>
                </a:ext>
              </a:extLst>
            </p:cNvPr>
            <p:cNvSpPr/>
            <p:nvPr/>
          </p:nvSpPr>
          <p:spPr>
            <a:xfrm>
              <a:off x="2259365" y="3367220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D4789D65-2188-EDF9-7E8F-F184C61C871E}"/>
                </a:ext>
              </a:extLst>
            </p:cNvPr>
            <p:cNvSpPr txBox="1"/>
            <p:nvPr/>
          </p:nvSpPr>
          <p:spPr>
            <a:xfrm>
              <a:off x="2041737" y="2973340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雲の発生</a:t>
              </a:r>
            </a:p>
          </p:txBody>
        </p:sp>
        <p:pic>
          <p:nvPicPr>
            <p:cNvPr id="96" name="Picture 4" descr="雲のイラスト">
              <a:extLst>
                <a:ext uri="{FF2B5EF4-FFF2-40B4-BE49-F238E27FC236}">
                  <a16:creationId xmlns:a16="http://schemas.microsoft.com/office/drawing/2014/main" id="{6D7D1429-A5B5-22C8-1B0F-C362DB064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9111" y="2607385"/>
              <a:ext cx="525249" cy="4740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FC18BC5E-EC8D-7542-1D60-EFBA2B8A51CD}"/>
              </a:ext>
            </a:extLst>
          </p:cNvPr>
          <p:cNvGrpSpPr/>
          <p:nvPr/>
        </p:nvGrpSpPr>
        <p:grpSpPr>
          <a:xfrm>
            <a:off x="5171919" y="610281"/>
            <a:ext cx="4084606" cy="2009799"/>
            <a:chOff x="5171919" y="430981"/>
            <a:chExt cx="4084606" cy="2009799"/>
          </a:xfrm>
        </p:grpSpPr>
        <p:grpSp>
          <p:nvGrpSpPr>
            <p:cNvPr id="23" name="グループ化 22">
              <a:extLst>
                <a:ext uri="{FF2B5EF4-FFF2-40B4-BE49-F238E27FC236}">
                  <a16:creationId xmlns:a16="http://schemas.microsoft.com/office/drawing/2014/main" id="{ACF3B0A9-CB16-BD1F-7503-D53A5283CC7A}"/>
                </a:ext>
              </a:extLst>
            </p:cNvPr>
            <p:cNvGrpSpPr/>
            <p:nvPr/>
          </p:nvGrpSpPr>
          <p:grpSpPr>
            <a:xfrm>
              <a:off x="7933015" y="1150723"/>
              <a:ext cx="1199842" cy="603399"/>
              <a:chOff x="3191717" y="2085516"/>
              <a:chExt cx="1199842" cy="603399"/>
            </a:xfrm>
          </p:grpSpPr>
          <p:sp>
            <p:nvSpPr>
              <p:cNvPr id="24" name="フリーフォーム: 図形 23">
                <a:extLst>
                  <a:ext uri="{FF2B5EF4-FFF2-40B4-BE49-F238E27FC236}">
                    <a16:creationId xmlns:a16="http://schemas.microsoft.com/office/drawing/2014/main" id="{105E21AA-18B1-8EC7-C8EA-7E2CEE680569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植物の化学</a:t>
                </a:r>
              </a:p>
            </p:txBody>
          </p:sp>
          <p:sp>
            <p:nvSpPr>
              <p:cNvPr id="25" name="フリーフォーム: 図形 24">
                <a:extLst>
                  <a:ext uri="{FF2B5EF4-FFF2-40B4-BE49-F238E27FC236}">
                    <a16:creationId xmlns:a16="http://schemas.microsoft.com/office/drawing/2014/main" id="{7F9857DF-0DBF-7BE8-9141-F57C43562B80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葉の熱</a:t>
                </a:r>
              </a:p>
            </p:txBody>
          </p:sp>
        </p:grp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CBE572E1-F7B2-9789-A765-DE572ECFFD4F}"/>
                </a:ext>
              </a:extLst>
            </p:cNvPr>
            <p:cNvSpPr/>
            <p:nvPr/>
          </p:nvSpPr>
          <p:spPr>
            <a:xfrm>
              <a:off x="5433730" y="1148331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太陽の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光</a:t>
              </a:r>
            </a:p>
          </p:txBody>
        </p: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5E548337-4CFB-357F-E178-8A89ABB38A10}"/>
                </a:ext>
              </a:extLst>
            </p:cNvPr>
            <p:cNvGrpSpPr/>
            <p:nvPr/>
          </p:nvGrpSpPr>
          <p:grpSpPr>
            <a:xfrm>
              <a:off x="5314950" y="1774790"/>
              <a:ext cx="3941575" cy="665990"/>
              <a:chOff x="2073978" y="3075215"/>
              <a:chExt cx="5758043" cy="972910"/>
            </a:xfrm>
          </p:grpSpPr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A4C2E1DB-F6E0-F80E-E8F0-7453D31126F9}"/>
                  </a:ext>
                </a:extLst>
              </p:cNvPr>
              <p:cNvSpPr/>
              <p:nvPr/>
            </p:nvSpPr>
            <p:spPr>
              <a:xfrm>
                <a:off x="2073978" y="3075215"/>
                <a:ext cx="5758043" cy="1546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7C6385A3-7E94-8769-1992-0C7239833911}"/>
                  </a:ext>
                </a:extLst>
              </p:cNvPr>
              <p:cNvSpPr/>
              <p:nvPr/>
            </p:nvSpPr>
            <p:spPr>
              <a:xfrm>
                <a:off x="4475713" y="3230987"/>
                <a:ext cx="954571" cy="817138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65" name="矢印: 右 64">
              <a:extLst>
                <a:ext uri="{FF2B5EF4-FFF2-40B4-BE49-F238E27FC236}">
                  <a16:creationId xmlns:a16="http://schemas.microsoft.com/office/drawing/2014/main" id="{73BC50A3-A26F-A610-55B0-51F79B97DAA3}"/>
                </a:ext>
              </a:extLst>
            </p:cNvPr>
            <p:cNvSpPr/>
            <p:nvPr/>
          </p:nvSpPr>
          <p:spPr>
            <a:xfrm>
              <a:off x="7000664" y="1340788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439A924F-2607-7C89-5F1C-5EC9E4B27B71}"/>
                </a:ext>
              </a:extLst>
            </p:cNvPr>
            <p:cNvSpPr txBox="1"/>
            <p:nvPr/>
          </p:nvSpPr>
          <p:spPr>
            <a:xfrm>
              <a:off x="6885628" y="92320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光合成</a:t>
              </a:r>
            </a:p>
          </p:txBody>
        </p:sp>
        <p:pic>
          <p:nvPicPr>
            <p:cNvPr id="99" name="Picture 6" descr="太陽のイラスト（黄）">
              <a:extLst>
                <a:ext uri="{FF2B5EF4-FFF2-40B4-BE49-F238E27FC236}">
                  <a16:creationId xmlns:a16="http://schemas.microsoft.com/office/drawing/2014/main" id="{B4ECFAA1-D2E1-204C-45C6-523054CCBF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919" y="832569"/>
              <a:ext cx="595035" cy="6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14" descr="温室植物園のイラスト">
              <a:extLst>
                <a:ext uri="{FF2B5EF4-FFF2-40B4-BE49-F238E27FC236}">
                  <a16:creationId xmlns:a16="http://schemas.microsoft.com/office/drawing/2014/main" id="{AD055EB1-74B1-6B09-3743-472F21A7AF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5497" y="430981"/>
              <a:ext cx="595036" cy="5950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2FA02FF-FCEF-988B-021E-DC1DC0713FD3}"/>
              </a:ext>
            </a:extLst>
          </p:cNvPr>
          <p:cNvGrpSpPr/>
          <p:nvPr/>
        </p:nvGrpSpPr>
        <p:grpSpPr>
          <a:xfrm>
            <a:off x="5314950" y="2705474"/>
            <a:ext cx="3941575" cy="1942791"/>
            <a:chOff x="5314950" y="2526174"/>
            <a:chExt cx="3941575" cy="1942791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3549BB72-1270-EB30-3DDC-D44C393393BF}"/>
                </a:ext>
              </a:extLst>
            </p:cNvPr>
            <p:cNvGrpSpPr/>
            <p:nvPr/>
          </p:nvGrpSpPr>
          <p:grpSpPr>
            <a:xfrm>
              <a:off x="7952560" y="3176703"/>
              <a:ext cx="1199842" cy="603399"/>
              <a:chOff x="3191717" y="2085516"/>
              <a:chExt cx="1199842" cy="603399"/>
            </a:xfr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32" name="フリーフォーム: 図形 31">
                <a:extLst>
                  <a:ext uri="{FF2B5EF4-FFF2-40B4-BE49-F238E27FC236}">
                    <a16:creationId xmlns:a16="http://schemas.microsoft.com/office/drawing/2014/main" id="{3137A6CA-C641-2178-51F5-9991E0108543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機械の運動</a:t>
                </a:r>
              </a:p>
            </p:txBody>
          </p:sp>
          <p:sp>
            <p:nvSpPr>
              <p:cNvPr id="34" name="フリーフォーム: 図形 33">
                <a:extLst>
                  <a:ext uri="{FF2B5EF4-FFF2-40B4-BE49-F238E27FC236}">
                    <a16:creationId xmlns:a16="http://schemas.microsoft.com/office/drawing/2014/main" id="{6E55B243-9C37-BD18-D6B4-1801A03BCD73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機械の音</a:t>
                </a:r>
              </a:p>
            </p:txBody>
          </p:sp>
        </p:grpSp>
        <p:sp>
          <p:nvSpPr>
            <p:cNvPr id="9" name="フリーフォーム: 図形 8">
              <a:extLst>
                <a:ext uri="{FF2B5EF4-FFF2-40B4-BE49-F238E27FC236}">
                  <a16:creationId xmlns:a16="http://schemas.microsoft.com/office/drawing/2014/main" id="{F07B142B-2224-3C0B-A195-5001E1258793}"/>
                </a:ext>
              </a:extLst>
            </p:cNvPr>
            <p:cNvSpPr/>
            <p:nvPr/>
          </p:nvSpPr>
          <p:spPr>
            <a:xfrm>
              <a:off x="5485345" y="3176703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電気</a:t>
              </a:r>
            </a:p>
          </p:txBody>
        </p:sp>
        <p:grpSp>
          <p:nvGrpSpPr>
            <p:cNvPr id="86" name="グループ化 85">
              <a:extLst>
                <a:ext uri="{FF2B5EF4-FFF2-40B4-BE49-F238E27FC236}">
                  <a16:creationId xmlns:a16="http://schemas.microsoft.com/office/drawing/2014/main" id="{71684560-F0B9-6BEB-8F74-2BEB9FA681B2}"/>
                </a:ext>
              </a:extLst>
            </p:cNvPr>
            <p:cNvGrpSpPr/>
            <p:nvPr/>
          </p:nvGrpSpPr>
          <p:grpSpPr>
            <a:xfrm>
              <a:off x="5314950" y="3802975"/>
              <a:ext cx="3941575" cy="665990"/>
              <a:chOff x="2073978" y="3075215"/>
              <a:chExt cx="5758043" cy="972910"/>
            </a:xfrm>
          </p:grpSpPr>
          <p:sp>
            <p:nvSpPr>
              <p:cNvPr id="89" name="正方形/長方形 88">
                <a:extLst>
                  <a:ext uri="{FF2B5EF4-FFF2-40B4-BE49-F238E27FC236}">
                    <a16:creationId xmlns:a16="http://schemas.microsoft.com/office/drawing/2014/main" id="{E1492529-F844-4D96-8353-5DF2C413EB6A}"/>
                  </a:ext>
                </a:extLst>
              </p:cNvPr>
              <p:cNvSpPr/>
              <p:nvPr/>
            </p:nvSpPr>
            <p:spPr>
              <a:xfrm>
                <a:off x="2073978" y="3075215"/>
                <a:ext cx="5758043" cy="1546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0" name="二等辺三角形 89">
                <a:extLst>
                  <a:ext uri="{FF2B5EF4-FFF2-40B4-BE49-F238E27FC236}">
                    <a16:creationId xmlns:a16="http://schemas.microsoft.com/office/drawing/2014/main" id="{D14BC129-9F22-0EAC-5DA5-615FBC7D3456}"/>
                  </a:ext>
                </a:extLst>
              </p:cNvPr>
              <p:cNvSpPr/>
              <p:nvPr/>
            </p:nvSpPr>
            <p:spPr>
              <a:xfrm>
                <a:off x="4475713" y="3230987"/>
                <a:ext cx="954571" cy="817138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7" name="矢印: 右 86">
              <a:extLst>
                <a:ext uri="{FF2B5EF4-FFF2-40B4-BE49-F238E27FC236}">
                  <a16:creationId xmlns:a16="http://schemas.microsoft.com/office/drawing/2014/main" id="{6772EEF1-8AE4-7C12-E64F-3D1446269B00}"/>
                </a:ext>
              </a:extLst>
            </p:cNvPr>
            <p:cNvSpPr/>
            <p:nvPr/>
          </p:nvSpPr>
          <p:spPr>
            <a:xfrm>
              <a:off x="7000664" y="3360347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テキスト ボックス 87">
              <a:extLst>
                <a:ext uri="{FF2B5EF4-FFF2-40B4-BE49-F238E27FC236}">
                  <a16:creationId xmlns:a16="http://schemas.microsoft.com/office/drawing/2014/main" id="{D875A813-BCED-F916-9705-045D5EBE76B5}"/>
                </a:ext>
              </a:extLst>
            </p:cNvPr>
            <p:cNvSpPr txBox="1"/>
            <p:nvPr/>
          </p:nvSpPr>
          <p:spPr>
            <a:xfrm>
              <a:off x="6988220" y="295138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機械</a:t>
              </a:r>
            </a:p>
          </p:txBody>
        </p:sp>
        <p:pic>
          <p:nvPicPr>
            <p:cNvPr id="101" name="Picture 26" descr="旋盤のイラスト">
              <a:extLst>
                <a:ext uri="{FF2B5EF4-FFF2-40B4-BE49-F238E27FC236}">
                  <a16:creationId xmlns:a16="http://schemas.microsoft.com/office/drawing/2014/main" id="{46ADE46B-2F90-7217-3F00-37AC53B989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45440" y="2526174"/>
              <a:ext cx="787831" cy="5593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569EDFF1-0AB0-3822-6497-676E41E31EE5}"/>
              </a:ext>
            </a:extLst>
          </p:cNvPr>
          <p:cNvGrpSpPr/>
          <p:nvPr/>
        </p:nvGrpSpPr>
        <p:grpSpPr>
          <a:xfrm>
            <a:off x="5171919" y="4639315"/>
            <a:ext cx="4084606" cy="1988471"/>
            <a:chOff x="5171919" y="4460015"/>
            <a:chExt cx="4084606" cy="1988471"/>
          </a:xfrm>
        </p:grpSpPr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3BCB64E8-1FC0-9F30-EA99-B1281765874F}"/>
                </a:ext>
              </a:extLst>
            </p:cNvPr>
            <p:cNvGrpSpPr/>
            <p:nvPr/>
          </p:nvGrpSpPr>
          <p:grpSpPr>
            <a:xfrm>
              <a:off x="7952560" y="5161349"/>
              <a:ext cx="1199842" cy="603399"/>
              <a:chOff x="3191717" y="2085516"/>
              <a:chExt cx="1199842" cy="603399"/>
            </a:xfrm>
          </p:grpSpPr>
          <p:sp>
            <p:nvSpPr>
              <p:cNvPr id="95" name="フリーフォーム: 図形 94">
                <a:extLst>
                  <a:ext uri="{FF2B5EF4-FFF2-40B4-BE49-F238E27FC236}">
                    <a16:creationId xmlns:a16="http://schemas.microsoft.com/office/drawing/2014/main" id="{311EC6BD-1D46-B754-2295-717D63717262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電気</a:t>
                </a:r>
              </a:p>
            </p:txBody>
          </p:sp>
          <p:sp>
            <p:nvSpPr>
              <p:cNvPr id="110" name="フリーフォーム: 図形 109">
                <a:extLst>
                  <a:ext uri="{FF2B5EF4-FFF2-40B4-BE49-F238E27FC236}">
                    <a16:creationId xmlns:a16="http://schemas.microsoft.com/office/drawing/2014/main" id="{40E1F721-B095-3EFE-1042-C9168B13B7AF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水の熱</a:t>
                </a:r>
              </a:p>
            </p:txBody>
          </p:sp>
        </p:grpSp>
        <p:sp>
          <p:nvSpPr>
            <p:cNvPr id="10" name="フリーフォーム: 図形 9">
              <a:extLst>
                <a:ext uri="{FF2B5EF4-FFF2-40B4-BE49-F238E27FC236}">
                  <a16:creationId xmlns:a16="http://schemas.microsoft.com/office/drawing/2014/main" id="{DFB553ED-D3DE-C541-4A19-57E841252FC1}"/>
                </a:ext>
              </a:extLst>
            </p:cNvPr>
            <p:cNvSpPr/>
            <p:nvPr/>
          </p:nvSpPr>
          <p:spPr>
            <a:xfrm>
              <a:off x="5483622" y="5167915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燃料の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化学</a:t>
              </a:r>
            </a:p>
          </p:txBody>
        </p: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4FD30215-9CB9-D0B1-4827-AB685653E645}"/>
                </a:ext>
              </a:extLst>
            </p:cNvPr>
            <p:cNvGrpSpPr/>
            <p:nvPr/>
          </p:nvGrpSpPr>
          <p:grpSpPr>
            <a:xfrm>
              <a:off x="5314950" y="5782496"/>
              <a:ext cx="3941575" cy="665990"/>
              <a:chOff x="2073978" y="3075215"/>
              <a:chExt cx="5758043" cy="972910"/>
            </a:xfrm>
          </p:grpSpPr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120E995D-E298-EA5D-9CC8-BEB59DD17510}"/>
                  </a:ext>
                </a:extLst>
              </p:cNvPr>
              <p:cNvSpPr/>
              <p:nvPr/>
            </p:nvSpPr>
            <p:spPr>
              <a:xfrm>
                <a:off x="2073978" y="3075215"/>
                <a:ext cx="5758043" cy="154668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2A77BDCE-DD78-ACD2-8553-EDCA4924880F}"/>
                  </a:ext>
                </a:extLst>
              </p:cNvPr>
              <p:cNvSpPr/>
              <p:nvPr/>
            </p:nvSpPr>
            <p:spPr>
              <a:xfrm>
                <a:off x="4475713" y="3230987"/>
                <a:ext cx="954571" cy="817138"/>
              </a:xfrm>
              <a:prstGeom prst="triangle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6" name="矢印: 右 75">
              <a:extLst>
                <a:ext uri="{FF2B5EF4-FFF2-40B4-BE49-F238E27FC236}">
                  <a16:creationId xmlns:a16="http://schemas.microsoft.com/office/drawing/2014/main" id="{6C775A10-F0EB-0FE5-7134-E4C7A77263D5}"/>
                </a:ext>
              </a:extLst>
            </p:cNvPr>
            <p:cNvSpPr/>
            <p:nvPr/>
          </p:nvSpPr>
          <p:spPr>
            <a:xfrm>
              <a:off x="7013109" y="5362963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D202715B-A104-3351-14E0-E3802FFF7AF7}"/>
                </a:ext>
              </a:extLst>
            </p:cNvPr>
            <p:cNvSpPr txBox="1"/>
            <p:nvPr/>
          </p:nvSpPr>
          <p:spPr>
            <a:xfrm>
              <a:off x="6783037" y="4930906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火力発電</a:t>
              </a:r>
            </a:p>
          </p:txBody>
        </p:sp>
        <p:pic>
          <p:nvPicPr>
            <p:cNvPr id="102" name="図 101" descr="グラフィカル ユーザー インターフェイス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1CCFFCD5-0562-FEDC-54AE-4BD818C774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7685705" y="4460015"/>
              <a:ext cx="653437" cy="602102"/>
            </a:xfrm>
            <a:prstGeom prst="rect">
              <a:avLst/>
            </a:prstGeom>
          </p:spPr>
        </p:pic>
        <p:pic>
          <p:nvPicPr>
            <p:cNvPr id="103" name="Picture 8" descr="石炭のイラスト">
              <a:extLst>
                <a:ext uri="{FF2B5EF4-FFF2-40B4-BE49-F238E27FC236}">
                  <a16:creationId xmlns:a16="http://schemas.microsoft.com/office/drawing/2014/main" id="{B560E4B0-AC81-A59E-511E-54DA19402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919" y="4881607"/>
              <a:ext cx="571106" cy="571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981C708-D5FB-3657-D74F-EBCBBC80BF31}"/>
              </a:ext>
            </a:extLst>
          </p:cNvPr>
          <p:cNvGrpSpPr/>
          <p:nvPr/>
        </p:nvGrpSpPr>
        <p:grpSpPr>
          <a:xfrm>
            <a:off x="430790" y="4880464"/>
            <a:ext cx="4084436" cy="1769277"/>
            <a:chOff x="430790" y="4701164"/>
            <a:chExt cx="4084436" cy="1769277"/>
          </a:xfrm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2AAFDEFF-2110-C075-D940-839F5C3640EA}"/>
                </a:ext>
              </a:extLst>
            </p:cNvPr>
            <p:cNvSpPr/>
            <p:nvPr/>
          </p:nvSpPr>
          <p:spPr>
            <a:xfrm>
              <a:off x="695048" y="5179097"/>
              <a:ext cx="1199842" cy="603399"/>
            </a:xfrm>
            <a:custGeom>
              <a:avLst/>
              <a:gdLst>
                <a:gd name="connsiteX0" fmla="*/ 100569 w 1199842"/>
                <a:gd name="connsiteY0" fmla="*/ 0 h 603399"/>
                <a:gd name="connsiteX1" fmla="*/ 1099273 w 1199842"/>
                <a:gd name="connsiteY1" fmla="*/ 0 h 603399"/>
                <a:gd name="connsiteX2" fmla="*/ 1199842 w 1199842"/>
                <a:gd name="connsiteY2" fmla="*/ 100569 h 603399"/>
                <a:gd name="connsiteX3" fmla="*/ 1199842 w 1199842"/>
                <a:gd name="connsiteY3" fmla="*/ 502830 h 603399"/>
                <a:gd name="connsiteX4" fmla="*/ 1099273 w 1199842"/>
                <a:gd name="connsiteY4" fmla="*/ 603399 h 603399"/>
                <a:gd name="connsiteX5" fmla="*/ 100569 w 1199842"/>
                <a:gd name="connsiteY5" fmla="*/ 603399 h 603399"/>
                <a:gd name="connsiteX6" fmla="*/ 0 w 1199842"/>
                <a:gd name="connsiteY6" fmla="*/ 502830 h 603399"/>
                <a:gd name="connsiteX7" fmla="*/ 0 w 1199842"/>
                <a:gd name="connsiteY7" fmla="*/ 100569 h 603399"/>
                <a:gd name="connsiteX8" fmla="*/ 100569 w 1199842"/>
                <a:gd name="connsiteY8" fmla="*/ 0 h 603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99842" h="603399">
                  <a:moveTo>
                    <a:pt x="100569" y="0"/>
                  </a:moveTo>
                  <a:lnTo>
                    <a:pt x="1099273" y="0"/>
                  </a:lnTo>
                  <a:cubicBezTo>
                    <a:pt x="1154816" y="0"/>
                    <a:pt x="1199842" y="45026"/>
                    <a:pt x="1199842" y="100569"/>
                  </a:cubicBezTo>
                  <a:lnTo>
                    <a:pt x="1199842" y="502830"/>
                  </a:lnTo>
                  <a:cubicBezTo>
                    <a:pt x="1199842" y="558373"/>
                    <a:pt x="1154816" y="603399"/>
                    <a:pt x="1099273" y="603399"/>
                  </a:cubicBezTo>
                  <a:lnTo>
                    <a:pt x="100569" y="603399"/>
                  </a:lnTo>
                  <a:cubicBezTo>
                    <a:pt x="45026" y="603399"/>
                    <a:pt x="0" y="558373"/>
                    <a:pt x="0" y="502830"/>
                  </a:cubicBezTo>
                  <a:lnTo>
                    <a:pt x="0" y="100569"/>
                  </a:lnTo>
                  <a:cubicBezTo>
                    <a:pt x="0" y="45026"/>
                    <a:pt x="45026" y="0"/>
                    <a:pt x="100569" y="0"/>
                  </a:cubicBezTo>
                  <a:close/>
                </a:path>
              </a:pathLst>
            </a:cu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ja-JP" altLang="en-US" sz="1600" dirty="0"/>
                <a:t>燃料の</a:t>
              </a:r>
              <a:endParaRPr kumimoji="1" lang="en-US" altLang="ja-JP" sz="1600" dirty="0"/>
            </a:p>
            <a:p>
              <a:pPr algn="ctr"/>
              <a:r>
                <a:rPr kumimoji="1" lang="ja-JP" altLang="en-US" sz="1600" dirty="0"/>
                <a:t>化学</a:t>
              </a:r>
            </a:p>
          </p:txBody>
        </p:sp>
        <p:grpSp>
          <p:nvGrpSpPr>
            <p:cNvPr id="18" name="グループ化 17">
              <a:extLst>
                <a:ext uri="{FF2B5EF4-FFF2-40B4-BE49-F238E27FC236}">
                  <a16:creationId xmlns:a16="http://schemas.microsoft.com/office/drawing/2014/main" id="{AB39ABB2-766F-953C-9A25-E837D2B0A9DB}"/>
                </a:ext>
              </a:extLst>
            </p:cNvPr>
            <p:cNvGrpSpPr/>
            <p:nvPr/>
          </p:nvGrpSpPr>
          <p:grpSpPr>
            <a:xfrm>
              <a:off x="3166883" y="5179936"/>
              <a:ext cx="1199842" cy="603399"/>
              <a:chOff x="3191717" y="2085516"/>
              <a:chExt cx="1199842" cy="603399"/>
            </a:xfrm>
            <a:gradFill flip="none" rotWithShape="1">
              <a:gsLst>
                <a:gs pos="0">
                  <a:srgbClr val="7030A0">
                    <a:tint val="66000"/>
                    <a:satMod val="160000"/>
                  </a:srgbClr>
                </a:gs>
                <a:gs pos="50000">
                  <a:srgbClr val="7030A0">
                    <a:tint val="44500"/>
                    <a:satMod val="160000"/>
                  </a:srgbClr>
                </a:gs>
                <a:gs pos="100000">
                  <a:srgbClr val="7030A0">
                    <a:tint val="23500"/>
                    <a:satMod val="160000"/>
                  </a:srgbClr>
                </a:gs>
              </a:gsLst>
              <a:lin ang="16200000" scaled="1"/>
              <a:tileRect/>
            </a:gradFill>
          </p:grpSpPr>
          <p:sp>
            <p:nvSpPr>
              <p:cNvPr id="21" name="フリーフォーム: 図形 20">
                <a:extLst>
                  <a:ext uri="{FF2B5EF4-FFF2-40B4-BE49-F238E27FC236}">
                    <a16:creationId xmlns:a16="http://schemas.microsoft.com/office/drawing/2014/main" id="{2F25EEBB-2C8B-6C55-068D-829F4C913BD0}"/>
                  </a:ext>
                </a:extLst>
              </p:cNvPr>
              <p:cNvSpPr/>
              <p:nvPr/>
            </p:nvSpPr>
            <p:spPr>
              <a:xfrm>
                <a:off x="3191717" y="2085516"/>
                <a:ext cx="1199842" cy="306328"/>
              </a:xfrm>
              <a:custGeom>
                <a:avLst/>
                <a:gdLst>
                  <a:gd name="connsiteX0" fmla="*/ 100569 w 1199842"/>
                  <a:gd name="connsiteY0" fmla="*/ 0 h 306328"/>
                  <a:gd name="connsiteX1" fmla="*/ 1099273 w 1199842"/>
                  <a:gd name="connsiteY1" fmla="*/ 0 h 306328"/>
                  <a:gd name="connsiteX2" fmla="*/ 1199842 w 1199842"/>
                  <a:gd name="connsiteY2" fmla="*/ 100569 h 306328"/>
                  <a:gd name="connsiteX3" fmla="*/ 1199842 w 1199842"/>
                  <a:gd name="connsiteY3" fmla="*/ 306328 h 306328"/>
                  <a:gd name="connsiteX4" fmla="*/ 0 w 1199842"/>
                  <a:gd name="connsiteY4" fmla="*/ 306328 h 306328"/>
                  <a:gd name="connsiteX5" fmla="*/ 0 w 1199842"/>
                  <a:gd name="connsiteY5" fmla="*/ 100569 h 306328"/>
                  <a:gd name="connsiteX6" fmla="*/ 100569 w 1199842"/>
                  <a:gd name="connsiteY6" fmla="*/ 0 h 306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306328">
                    <a:moveTo>
                      <a:pt x="100569" y="0"/>
                    </a:moveTo>
                    <a:lnTo>
                      <a:pt x="1099273" y="0"/>
                    </a:lnTo>
                    <a:cubicBezTo>
                      <a:pt x="1154816" y="0"/>
                      <a:pt x="1199842" y="45026"/>
                      <a:pt x="1199842" y="100569"/>
                    </a:cubicBezTo>
                    <a:lnTo>
                      <a:pt x="1199842" y="306328"/>
                    </a:lnTo>
                    <a:lnTo>
                      <a:pt x="0" y="306328"/>
                    </a:lnTo>
                    <a:lnTo>
                      <a:pt x="0" y="100569"/>
                    </a:lnTo>
                    <a:cubicBezTo>
                      <a:pt x="0" y="45026"/>
                      <a:pt x="45026" y="0"/>
                      <a:pt x="100569" y="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車輪の運動</a:t>
                </a:r>
              </a:p>
            </p:txBody>
          </p:sp>
          <p:sp>
            <p:nvSpPr>
              <p:cNvPr id="22" name="フリーフォーム: 図形 21">
                <a:extLst>
                  <a:ext uri="{FF2B5EF4-FFF2-40B4-BE49-F238E27FC236}">
                    <a16:creationId xmlns:a16="http://schemas.microsoft.com/office/drawing/2014/main" id="{9EB1692A-D3A3-B0BF-5958-D4EC77A12C82}"/>
                  </a:ext>
                </a:extLst>
              </p:cNvPr>
              <p:cNvSpPr/>
              <p:nvPr/>
            </p:nvSpPr>
            <p:spPr>
              <a:xfrm>
                <a:off x="3191717" y="2391844"/>
                <a:ext cx="1199842" cy="297071"/>
              </a:xfrm>
              <a:custGeom>
                <a:avLst/>
                <a:gdLst>
                  <a:gd name="connsiteX0" fmla="*/ 0 w 1199842"/>
                  <a:gd name="connsiteY0" fmla="*/ 0 h 297071"/>
                  <a:gd name="connsiteX1" fmla="*/ 1199842 w 1199842"/>
                  <a:gd name="connsiteY1" fmla="*/ 0 h 297071"/>
                  <a:gd name="connsiteX2" fmla="*/ 1199842 w 1199842"/>
                  <a:gd name="connsiteY2" fmla="*/ 196502 h 297071"/>
                  <a:gd name="connsiteX3" fmla="*/ 1099273 w 1199842"/>
                  <a:gd name="connsiteY3" fmla="*/ 297071 h 297071"/>
                  <a:gd name="connsiteX4" fmla="*/ 100569 w 1199842"/>
                  <a:gd name="connsiteY4" fmla="*/ 297071 h 297071"/>
                  <a:gd name="connsiteX5" fmla="*/ 0 w 1199842"/>
                  <a:gd name="connsiteY5" fmla="*/ 196502 h 297071"/>
                  <a:gd name="connsiteX6" fmla="*/ 0 w 1199842"/>
                  <a:gd name="connsiteY6" fmla="*/ 0 h 297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99842" h="297071">
                    <a:moveTo>
                      <a:pt x="0" y="0"/>
                    </a:moveTo>
                    <a:lnTo>
                      <a:pt x="1199842" y="0"/>
                    </a:lnTo>
                    <a:lnTo>
                      <a:pt x="1199842" y="196502"/>
                    </a:lnTo>
                    <a:cubicBezTo>
                      <a:pt x="1199842" y="252045"/>
                      <a:pt x="1154816" y="297071"/>
                      <a:pt x="1099273" y="297071"/>
                    </a:cubicBezTo>
                    <a:lnTo>
                      <a:pt x="100569" y="297071"/>
                    </a:lnTo>
                    <a:cubicBezTo>
                      <a:pt x="45026" y="297071"/>
                      <a:pt x="0" y="252045"/>
                      <a:pt x="0" y="196502"/>
                    </a:cubicBez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solidFill>
                  <a:srgbClr val="7030A0"/>
                </a:solidFill>
              </a:ln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kumimoji="1" lang="ja-JP" altLang="en-US" sz="1600" dirty="0"/>
                  <a:t>ｴﾝｼﾞﾝの音</a:t>
                </a:r>
              </a:p>
            </p:txBody>
          </p:sp>
        </p:grp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6BF7738-1898-F26E-0C5B-52E4D6FFE881}"/>
                </a:ext>
              </a:extLst>
            </p:cNvPr>
            <p:cNvSpPr/>
            <p:nvPr/>
          </p:nvSpPr>
          <p:spPr>
            <a:xfrm>
              <a:off x="2217720" y="5911082"/>
              <a:ext cx="653436" cy="559359"/>
            </a:xfrm>
            <a:prstGeom prst="triangle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矢印: 右 40">
              <a:extLst>
                <a:ext uri="{FF2B5EF4-FFF2-40B4-BE49-F238E27FC236}">
                  <a16:creationId xmlns:a16="http://schemas.microsoft.com/office/drawing/2014/main" id="{0E9724B3-26A6-EB13-A4BD-4A46FAB39C5F}"/>
                </a:ext>
              </a:extLst>
            </p:cNvPr>
            <p:cNvSpPr/>
            <p:nvPr/>
          </p:nvSpPr>
          <p:spPr>
            <a:xfrm>
              <a:off x="2271810" y="5368921"/>
              <a:ext cx="570146" cy="256113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8889F47B-3000-24FE-2E25-266D08662833}"/>
                </a:ext>
              </a:extLst>
            </p:cNvPr>
            <p:cNvSpPr txBox="1"/>
            <p:nvPr/>
          </p:nvSpPr>
          <p:spPr>
            <a:xfrm>
              <a:off x="2144329" y="4952861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600" dirty="0"/>
                <a:t>自動車</a:t>
              </a:r>
            </a:p>
          </p:txBody>
        </p:sp>
        <p:pic>
          <p:nvPicPr>
            <p:cNvPr id="97" name="Picture 12" descr="オープンカーのイラスト（車）">
              <a:extLst>
                <a:ext uri="{FF2B5EF4-FFF2-40B4-BE49-F238E27FC236}">
                  <a16:creationId xmlns:a16="http://schemas.microsoft.com/office/drawing/2014/main" id="{2D4D90B5-7B3A-9E63-B741-29F5AE41D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9768" y="4701164"/>
              <a:ext cx="736976" cy="466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10" descr="ドラム缶に入った石油のイラスト">
              <a:extLst>
                <a:ext uri="{FF2B5EF4-FFF2-40B4-BE49-F238E27FC236}">
                  <a16:creationId xmlns:a16="http://schemas.microsoft.com/office/drawing/2014/main" id="{26A06AC7-26CB-177F-3D6A-754342F38C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0790" y="4930906"/>
              <a:ext cx="560858" cy="6163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正方形/長方形 42">
              <a:extLst>
                <a:ext uri="{FF2B5EF4-FFF2-40B4-BE49-F238E27FC236}">
                  <a16:creationId xmlns:a16="http://schemas.microsoft.com/office/drawing/2014/main" id="{88915BE9-D904-4643-D274-1FF39A4DA3B3}"/>
                </a:ext>
              </a:extLst>
            </p:cNvPr>
            <p:cNvSpPr/>
            <p:nvPr/>
          </p:nvSpPr>
          <p:spPr>
            <a:xfrm>
              <a:off x="573651" y="5804451"/>
              <a:ext cx="3941575" cy="10587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9593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FE8E9D2-64B2-3E7F-3D39-7E6186460A2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D1D7A69-3BCC-FCCF-8826-36A33187FE6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BE6A84D-0151-0DAF-BEDF-24D9EEFC8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仕事とは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91307E-C910-4BCD-DF10-265FD7F2DA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3579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08F56918-D138-4A05-AD52-0D951D04698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5A7EAD-2F9C-8529-E6BE-2860041E54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D7900FA-7DB7-0575-D958-CAE7E05FC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放射線とは？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FAD1B26-E2AA-5A3E-A7E3-B715D6DAB5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522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AEA9D542-E579-4BD4-17F9-6DDCE2A930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F0D6E356-A1E4-697B-74CE-F72E48CA39A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4385887"/>
            <a:ext cx="9906000" cy="2472106"/>
          </a:xfrm>
        </p:spPr>
        <p:txBody>
          <a:bodyPr/>
          <a:lstStyle/>
          <a:p>
            <a:r>
              <a:rPr lang="ja-JP" altLang="en-US" dirty="0"/>
              <a:t>少し流れる強さ（</a:t>
            </a:r>
            <a:r>
              <a:rPr lang="en-US" altLang="ja-JP" dirty="0"/>
              <a:t>α</a:t>
            </a:r>
            <a:r>
              <a:rPr lang="ja-JP" altLang="en-US" dirty="0"/>
              <a:t>線，</a:t>
            </a:r>
            <a:r>
              <a:rPr lang="en-US" altLang="ja-JP" dirty="0"/>
              <a:t>β</a:t>
            </a:r>
            <a:r>
              <a:rPr lang="ja-JP" altLang="en-US" dirty="0"/>
              <a:t>線など）では，</a:t>
            </a:r>
            <a:r>
              <a:rPr lang="ja-JP" altLang="en-US" dirty="0">
                <a:solidFill>
                  <a:schemeClr val="accent6"/>
                </a:solidFill>
              </a:rPr>
              <a:t>紙すら通り抜けない</a:t>
            </a:r>
            <a:r>
              <a:rPr lang="ja-JP" altLang="en-US" dirty="0"/>
              <a:t>．</a:t>
            </a:r>
            <a:endParaRPr lang="en-US" altLang="ja-JP" dirty="0"/>
          </a:p>
          <a:p>
            <a:r>
              <a:rPr lang="ja-JP" altLang="en-US" dirty="0"/>
              <a:t>勢いが強い（</a:t>
            </a:r>
            <a:r>
              <a:rPr lang="en-US" altLang="ja-JP" dirty="0"/>
              <a:t>X</a:t>
            </a:r>
            <a:r>
              <a:rPr lang="ja-JP" altLang="en-US" dirty="0"/>
              <a:t>線，中性子線など）と</a:t>
            </a:r>
            <a:r>
              <a:rPr lang="ja-JP" altLang="en-US" dirty="0">
                <a:solidFill>
                  <a:schemeClr val="accent6"/>
                </a:solidFill>
              </a:rPr>
              <a:t>紙や厚い金属板などでも通り抜ける</a:t>
            </a:r>
            <a:r>
              <a:rPr lang="ja-JP" altLang="en-US" dirty="0"/>
              <a:t>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A4EF055-22C6-70EE-2AF1-7D85C97FB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3400" dirty="0"/>
              <a:t>ベクレルは「蛇口から流れる</a:t>
            </a:r>
            <a:r>
              <a:rPr kumimoji="1" lang="ja-JP" altLang="en-US" sz="3400" dirty="0">
                <a:solidFill>
                  <a:schemeClr val="accent6"/>
                </a:solidFill>
              </a:rPr>
              <a:t>水の勢い</a:t>
            </a:r>
            <a:r>
              <a:rPr kumimoji="1" lang="ja-JP" altLang="en-US" sz="3400" dirty="0"/>
              <a:t>」である</a:t>
            </a: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07306644-6662-4878-05E7-BE5467349DD5}"/>
              </a:ext>
            </a:extLst>
          </p:cNvPr>
          <p:cNvGrpSpPr/>
          <p:nvPr/>
        </p:nvGrpSpPr>
        <p:grpSpPr>
          <a:xfrm>
            <a:off x="1142778" y="1364935"/>
            <a:ext cx="1801509" cy="2923228"/>
            <a:chOff x="1142778" y="1364935"/>
            <a:chExt cx="1801509" cy="2923228"/>
          </a:xfrm>
        </p:grpSpPr>
        <p:pic>
          <p:nvPicPr>
            <p:cNvPr id="1028" name="Picture 4" descr="蛇口のイラスト">
              <a:extLst>
                <a:ext uri="{FF2B5EF4-FFF2-40B4-BE49-F238E27FC236}">
                  <a16:creationId xmlns:a16="http://schemas.microsoft.com/office/drawing/2014/main" id="{AD5F250E-980A-5A4F-8B61-EAE876FE5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778" y="1364935"/>
              <a:ext cx="1801509" cy="1896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FF76F18-70AC-0DC3-F9EA-6E665CCF772F}"/>
                </a:ext>
              </a:extLst>
            </p:cNvPr>
            <p:cNvSpPr txBox="1">
              <a:spLocks/>
            </p:cNvSpPr>
            <p:nvPr/>
          </p:nvSpPr>
          <p:spPr>
            <a:xfrm>
              <a:off x="1182919" y="3826498"/>
              <a:ext cx="1721226" cy="461665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勢いが</a:t>
              </a:r>
              <a:r>
                <a:rPr kumimoji="1" lang="ja-JP" altLang="en-US" sz="2400" dirty="0">
                  <a:solidFill>
                    <a:schemeClr val="accent6"/>
                  </a:solidFill>
                </a:rPr>
                <a:t>ない</a:t>
              </a:r>
            </a:p>
          </p:txBody>
        </p: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73B57EDE-057B-AFFB-07D5-EC7C59458A0D}"/>
              </a:ext>
            </a:extLst>
          </p:cNvPr>
          <p:cNvGrpSpPr/>
          <p:nvPr/>
        </p:nvGrpSpPr>
        <p:grpSpPr>
          <a:xfrm>
            <a:off x="3832964" y="1364935"/>
            <a:ext cx="2216102" cy="2923229"/>
            <a:chOff x="3832964" y="1364935"/>
            <a:chExt cx="2216102" cy="2923229"/>
          </a:xfrm>
        </p:grpSpPr>
        <p:pic>
          <p:nvPicPr>
            <p:cNvPr id="1030" name="Picture 6" descr="蛇口からポタポタ垂れる水のイラスト">
              <a:extLst>
                <a:ext uri="{FF2B5EF4-FFF2-40B4-BE49-F238E27FC236}">
                  <a16:creationId xmlns:a16="http://schemas.microsoft.com/office/drawing/2014/main" id="{71602D28-F995-829D-94ED-5F32D81E8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2964" y="1364935"/>
              <a:ext cx="2216102" cy="2363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EA6E62A-2D42-D018-C0F3-C7808C7ADF43}"/>
                </a:ext>
              </a:extLst>
            </p:cNvPr>
            <p:cNvSpPr txBox="1">
              <a:spLocks/>
            </p:cNvSpPr>
            <p:nvPr/>
          </p:nvSpPr>
          <p:spPr>
            <a:xfrm>
              <a:off x="4080403" y="3826499"/>
              <a:ext cx="1721225" cy="461665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勢いが</a:t>
              </a:r>
              <a:r>
                <a:rPr kumimoji="1" lang="ja-JP" altLang="en-US" sz="2400" dirty="0">
                  <a:solidFill>
                    <a:schemeClr val="accent6"/>
                  </a:solidFill>
                </a:rPr>
                <a:t>弱い</a:t>
              </a: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E26652C4-731F-898A-1A60-50FCD871BA21}"/>
              </a:ext>
            </a:extLst>
          </p:cNvPr>
          <p:cNvGrpSpPr/>
          <p:nvPr/>
        </p:nvGrpSpPr>
        <p:grpSpPr>
          <a:xfrm>
            <a:off x="6937743" y="1364935"/>
            <a:ext cx="2062081" cy="2923227"/>
            <a:chOff x="6937743" y="1364935"/>
            <a:chExt cx="2062081" cy="2923227"/>
          </a:xfrm>
        </p:grpSpPr>
        <p:pic>
          <p:nvPicPr>
            <p:cNvPr id="1032" name="Picture 8" descr="出しっぱなしの水道のイラスト">
              <a:extLst>
                <a:ext uri="{FF2B5EF4-FFF2-40B4-BE49-F238E27FC236}">
                  <a16:creationId xmlns:a16="http://schemas.microsoft.com/office/drawing/2014/main" id="{3E2097EF-CA18-1D6C-B8FC-FEE659544B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37743" y="1364935"/>
              <a:ext cx="2062081" cy="23366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6819544-5C2C-6658-FC7F-FDBB6FA49B56}"/>
                </a:ext>
              </a:extLst>
            </p:cNvPr>
            <p:cNvSpPr txBox="1">
              <a:spLocks/>
            </p:cNvSpPr>
            <p:nvPr/>
          </p:nvSpPr>
          <p:spPr>
            <a:xfrm>
              <a:off x="7108171" y="3826497"/>
              <a:ext cx="1721224" cy="46166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kumimoji="1" lang="ja-JP" altLang="en-US" sz="2400" dirty="0"/>
                <a:t>勢いが</a:t>
              </a:r>
              <a:r>
                <a:rPr kumimoji="1" lang="ja-JP" altLang="en-US" sz="2400" dirty="0">
                  <a:solidFill>
                    <a:schemeClr val="accent6"/>
                  </a:solidFill>
                </a:rPr>
                <a:t>強い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8270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777</Words>
  <Application>Microsoft Office PowerPoint</Application>
  <PresentationFormat>A4 210 x 297 mm</PresentationFormat>
  <Paragraphs>109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Arial</vt:lpstr>
      <vt:lpstr>Wingdings</vt:lpstr>
      <vt:lpstr>Template</vt:lpstr>
      <vt:lpstr>中学理科 物理分野 ～エネルギーと放射線～</vt:lpstr>
      <vt:lpstr>身近なエネルギー相関</vt:lpstr>
      <vt:lpstr>エネルギーとは</vt:lpstr>
      <vt:lpstr>エネルギーを変換する</vt:lpstr>
      <vt:lpstr>エネルギーの変換には効率がある</vt:lpstr>
      <vt:lpstr>身近なエネルギの変換例</vt:lpstr>
      <vt:lpstr>仕事とは</vt:lpstr>
      <vt:lpstr>放射線とは？</vt:lpstr>
      <vt:lpstr>ベクレルは「蛇口から流れる水の勢い」である</vt:lpstr>
      <vt:lpstr>グレイは「実際に浴びた水の量」である</vt:lpstr>
      <vt:lpstr>シーベルトは「身体への影響の強さ」である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2025-08-25T18:37:40Z</dcterms:created>
  <dcterms:modified xsi:type="dcterms:W3CDTF">2025-08-25T18:37:49Z</dcterms:modified>
  <cp:contentStatus/>
</cp:coreProperties>
</file>