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466" r:id="rId5"/>
    <p:sldId id="256" r:id="rId6"/>
    <p:sldId id="461" r:id="rId7"/>
    <p:sldId id="390" r:id="rId8"/>
    <p:sldId id="338" r:id="rId9"/>
    <p:sldId id="337" r:id="rId10"/>
    <p:sldId id="263" r:id="rId11"/>
    <p:sldId id="463" r:id="rId12"/>
    <p:sldId id="456" r:id="rId13"/>
    <p:sldId id="353" r:id="rId14"/>
    <p:sldId id="464" r:id="rId15"/>
    <p:sldId id="387" r:id="rId16"/>
    <p:sldId id="455" r:id="rId17"/>
    <p:sldId id="388" r:id="rId18"/>
    <p:sldId id="462" r:id="rId19"/>
    <p:sldId id="394" r:id="rId20"/>
    <p:sldId id="336" r:id="rId21"/>
    <p:sldId id="392" r:id="rId22"/>
    <p:sldId id="459" r:id="rId23"/>
    <p:sldId id="260" r:id="rId24"/>
    <p:sldId id="270" r:id="rId25"/>
    <p:sldId id="266" r:id="rId26"/>
    <p:sldId id="351" r:id="rId27"/>
    <p:sldId id="393" r:id="rId28"/>
    <p:sldId id="371" r:id="rId29"/>
    <p:sldId id="372" r:id="rId30"/>
    <p:sldId id="373" r:id="rId31"/>
    <p:sldId id="374" r:id="rId32"/>
    <p:sldId id="375" r:id="rId33"/>
    <p:sldId id="272" r:id="rId34"/>
    <p:sldId id="460" r:id="rId35"/>
    <p:sldId id="465" r:id="rId36"/>
  </p:sldIdLst>
  <p:sldSz cx="9906000" cy="6858000" type="A4"/>
  <p:notesSz cx="7099300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5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A036F-1B2E-4AC0-A1E4-4EAF1A594857}" v="41" dt="2025-09-29T16:08:04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3" y="60"/>
      </p:cViewPr>
      <p:guideLst>
        <p:guide orient="horz" pos="1440"/>
        <p:guide pos="15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4"/>
            <a:ext cx="3076099" cy="512763"/>
          </a:xfrm>
          <a:prstGeom prst="rect">
            <a:avLst/>
          </a:prstGeom>
        </p:spPr>
        <p:txBody>
          <a:bodyPr vert="horz" lIns="91387" tIns="45694" rIns="91387" bIns="45694" rtlCol="0"/>
          <a:lstStyle>
            <a:lvl1pPr algn="l">
              <a:defRPr sz="1200"/>
            </a:lvl1pPr>
          </a:lstStyle>
          <a:p>
            <a:r>
              <a:rPr kumimoji="1" lang="ja-JP" altLang="en-US">
                <a:latin typeface="ヒカリ角ゴ Normal Heavy" panose="020B0400000000000000" pitchFamily="34" charset="-128"/>
                <a:ea typeface="ヒカリ角ゴ Normal Heavy" panose="020B0400000000000000" pitchFamily="34" charset="-128"/>
              </a:rPr>
              <a:t>中学理科 ～実験の基本思考～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614" y="9721853"/>
            <a:ext cx="2968856" cy="512763"/>
          </a:xfrm>
          <a:prstGeom prst="rect">
            <a:avLst/>
          </a:prstGeom>
        </p:spPr>
        <p:txBody>
          <a:bodyPr vert="horz" lIns="91387" tIns="45694" rIns="91387" bIns="45694" rtlCol="0" anchor="ctr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>
                <a:latin typeface="Pretendard JP Black" panose="02000A03000000020004" pitchFamily="50" charset="-128"/>
                <a:ea typeface="Pretendard JP Black" panose="02000A03000000020004" pitchFamily="50" charset="-128"/>
                <a:cs typeface="Pretendard JP Black" panose="02000A03000000020004" pitchFamily="50" charset="-128"/>
              </a:rPr>
              <a:t>‹#›</a:t>
            </a:fld>
            <a:endParaRPr kumimoji="1" lang="ja-JP" altLang="en-US">
              <a:latin typeface="Pretendard JP Black" panose="02000A03000000020004" pitchFamily="50" charset="-128"/>
              <a:ea typeface="Pretendard JP Black" panose="02000A03000000020004" pitchFamily="50" charset="-128"/>
              <a:cs typeface="Pretendard JP Black" panose="02000A030000000200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251345-DF18-A77C-D2BF-F23FEFB9F2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41" y="3"/>
            <a:ext cx="3076575" cy="512763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>
              <a:defRPr sz="1200"/>
            </a:lvl1pPr>
          </a:lstStyle>
          <a:p>
            <a:r>
              <a:rPr kumimoji="1" lang="ja-JP" altLang="en-US">
                <a:latin typeface="ヒカリ角ゴ Normal Heavy" panose="020B0400000000000000" pitchFamily="34" charset="-128"/>
                <a:ea typeface="ヒカリ角ゴ Normal Heavy" panose="020B0400000000000000" pitchFamily="34" charset="-128"/>
              </a:rPr>
              <a:t>教員用</a:t>
            </a:r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76363" cy="513508"/>
          </a:xfrm>
          <a:prstGeom prst="rect">
            <a:avLst/>
          </a:prstGeom>
        </p:spPr>
        <p:txBody>
          <a:bodyPr vert="horz" lIns="99017" tIns="49509" rIns="99017" bIns="49509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3"/>
            <a:ext cx="3076363" cy="513508"/>
          </a:xfrm>
          <a:prstGeom prst="rect">
            <a:avLst/>
          </a:prstGeom>
        </p:spPr>
        <p:txBody>
          <a:bodyPr vert="horz" lIns="99017" tIns="49509" rIns="99017" bIns="49509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17" tIns="49509" rIns="99017" bIns="4950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9017" tIns="49509" rIns="99017" bIns="4950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17" tIns="49509" rIns="99017" bIns="49509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17" tIns="49509" rIns="99017" bIns="49509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39443-4C2A-4AA4-9DFB-12BD22F5BBC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0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_下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147" y="1921054"/>
            <a:ext cx="8595704" cy="421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70A53EF-E7EC-95B8-DF3A-83D09F5CC0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696" y="1279551"/>
            <a:ext cx="9412301" cy="29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00" b="0"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/>
              <a:t>（サブタイトル）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7" y="453035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39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699" y="1244723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46;p21">
            <a:extLst>
              <a:ext uri="{FF2B5EF4-FFF2-40B4-BE49-F238E27FC236}">
                <a16:creationId xmlns:a16="http://schemas.microsoft.com/office/drawing/2014/main" id="{C5F8DBA6-072D-66AB-C2DD-1E2533B620F3}"/>
              </a:ext>
            </a:extLst>
          </p:cNvPr>
          <p:cNvCxnSpPr/>
          <p:nvPr/>
        </p:nvCxnSpPr>
        <p:spPr>
          <a:xfrm rot="10800000">
            <a:off x="277686" y="6490233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6490233"/>
            <a:ext cx="8595706" cy="3659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9FD305A1-D95A-F1D9-5FC6-6D21D043E9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706" y="6492014"/>
            <a:ext cx="1310293" cy="36598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名前の入力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2AAA37-2125-4324-A4EE-2D884FE2E1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3" y="1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6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95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  <p:sldLayoutId id="2147483674" r:id="rId9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alileo-sustermans2.jp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youtu.be/E43-CfukEgs?t=86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hyperlink" Target="https://youtu.be/E43-CfukEgs?t=172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tUeTUf8WuQ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forms.office.com/r/aRzn5guZGF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istotle_Altemps_Inv8575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orms.office.com/r/tUeTUf8WuQ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C4661-F2E3-7A0A-8A5D-E7345C2E7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9463ACA5-39EE-9352-C8E7-8F8B0521D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949209"/>
            <a:ext cx="5810243" cy="581024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ED43095-A146-B98E-52EE-79CBCA7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00B0F0"/>
                </a:solidFill>
              </a:rPr>
              <a:t>Classroom</a:t>
            </a:r>
            <a:r>
              <a:rPr kumimoji="1" lang="ja-JP" altLang="en-US" dirty="0">
                <a:solidFill>
                  <a:srgbClr val="00B0F0"/>
                </a:solidFill>
              </a:rPr>
              <a:t>招待リンク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21E288-5DCE-BAD7-32C7-7A0CF01DD6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719689"/>
            <a:ext cx="3981450" cy="6138311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右の</a:t>
            </a:r>
            <a:r>
              <a:rPr kumimoji="1" lang="en-US" altLang="ja-JP" sz="4000" dirty="0"/>
              <a:t>QR</a:t>
            </a:r>
            <a:r>
              <a:rPr kumimoji="1" lang="ja-JP" altLang="en-US" sz="4000" dirty="0"/>
              <a:t>コードから各自参加してください．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クラスコード</a:t>
            </a:r>
            <a:r>
              <a:rPr lang="en-US" altLang="ja-JP" sz="4000" dirty="0"/>
              <a:t>:</a:t>
            </a:r>
            <a:r>
              <a:rPr lang="ja-JP" altLang="en-US" sz="4000" dirty="0"/>
              <a:t> </a:t>
            </a:r>
            <a:endParaRPr lang="en-US" altLang="ja-JP" sz="4000" dirty="0"/>
          </a:p>
          <a:p>
            <a:pPr algn="ctr"/>
            <a:r>
              <a:rPr lang="en-US" altLang="ja-JP" sz="4000" dirty="0">
                <a:solidFill>
                  <a:schemeClr val="accent6"/>
                </a:solidFill>
              </a:rPr>
              <a:t>ktq7dbzu</a:t>
            </a:r>
            <a:endParaRPr kumimoji="1" lang="ja-JP" altLang="en-US" sz="4000" dirty="0">
              <a:solidFill>
                <a:schemeClr val="accent6"/>
              </a:solidFill>
            </a:endParaRPr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233EFC56-9A8D-C72B-EFA7-0ABAB0E192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7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9C907-0030-A6D9-FD2D-FFB135D77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18E495F-ED09-E445-5B0B-C1C18CFB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質問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アドイン 1" title="Forms">
                <a:extLst>
                  <a:ext uri="{FF2B5EF4-FFF2-40B4-BE49-F238E27FC236}">
                    <a16:creationId xmlns:a16="http://schemas.microsoft.com/office/drawing/2014/main" id="{77CD28EF-BAE6-6960-2837-7E8520979A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9"/>
              <a:ext cx="9906000" cy="61383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アドイン 1" title="Forms">
                <a:extLst>
                  <a:ext uri="{FF2B5EF4-FFF2-40B4-BE49-F238E27FC236}">
                    <a16:creationId xmlns:a16="http://schemas.microsoft.com/office/drawing/2014/main" id="{77CD28EF-BAE6-6960-2837-7E8520979A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719689"/>
                <a:ext cx="9906000" cy="613830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84E5576-EEE7-9038-CC50-13E84A5EEB1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261DFCA-7E3E-F0FB-3057-5E96F4248024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1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667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B9A86DF-FE50-FEF1-6B35-8AFCB81F5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9" y="616610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B31E-26A3-2343-DCDD-EE952D2E71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commons.wikimedia.org/wiki/File:Galileo-sustermans2.jpg</a:t>
            </a:r>
            <a:endParaRPr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DE3FCB-D96A-4350-2896-1593BF8EA3FB}"/>
              </a:ext>
            </a:extLst>
          </p:cNvPr>
          <p:cNvSpPr/>
          <p:nvPr/>
        </p:nvSpPr>
        <p:spPr>
          <a:xfrm>
            <a:off x="500550" y="3568507"/>
            <a:ext cx="4127130" cy="2111611"/>
          </a:xfrm>
          <a:prstGeom prst="wedgeRoundRectCallout">
            <a:avLst>
              <a:gd name="adj1" fmla="val 91024"/>
              <a:gd name="adj2" fmla="val -720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自分の目で観察</a:t>
            </a:r>
            <a:r>
              <a:rPr kumimoji="1" lang="ja-JP" altLang="en-US" sz="3200">
                <a:solidFill>
                  <a:schemeClr val="tx1"/>
                </a:solidFill>
              </a:rPr>
              <a:t>して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確かめる！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773247B7-C3A9-81B2-5ED9-8D0AA3CF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2"/>
            <a:ext cx="5128230" cy="1227200"/>
          </a:xfrm>
        </p:spPr>
        <p:txBody>
          <a:bodyPr/>
          <a:lstStyle/>
          <a:p>
            <a:pPr algn="ctr"/>
            <a:r>
              <a:rPr lang="ja-JP" altLang="en-US"/>
              <a:t>ガリレオ・ガリレイ</a:t>
            </a:r>
            <a:br>
              <a:rPr lang="en-US" altLang="ja-JP" sz="4800"/>
            </a:br>
            <a:r>
              <a:rPr lang="ja-JP" altLang="en-US" sz="2800"/>
              <a:t>（</a:t>
            </a:r>
            <a:r>
              <a:rPr lang="en-US" altLang="ja-JP" sz="2800"/>
              <a:t>A.D. 1564-1642</a:t>
            </a:r>
            <a:r>
              <a:rPr lang="ja-JP" altLang="en-US" sz="2800"/>
              <a:t>年）</a:t>
            </a:r>
            <a:endParaRPr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3E73F4D-74BA-5599-66C5-966A936D8B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816A8-B3BB-923B-0E54-54FCDB5F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プレースホルダー 36">
            <a:extLst>
              <a:ext uri="{FF2B5EF4-FFF2-40B4-BE49-F238E27FC236}">
                <a16:creationId xmlns:a16="http://schemas.microsoft.com/office/drawing/2014/main" id="{CF65B033-6609-C0F5-BE05-130459182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532" y="3307690"/>
            <a:ext cx="6293468" cy="11111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4FDF8F8-AAA1-A189-E5C5-1BECFC1CAE56}"/>
              </a:ext>
            </a:extLst>
          </p:cNvPr>
          <p:cNvSpPr/>
          <p:nvPr/>
        </p:nvSpPr>
        <p:spPr>
          <a:xfrm>
            <a:off x="2151561" y="2216722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24915DA-AF88-8C23-9318-D0EDCDC1A2B9}"/>
              </a:ext>
            </a:extLst>
          </p:cNvPr>
          <p:cNvSpPr/>
          <p:nvPr/>
        </p:nvSpPr>
        <p:spPr>
          <a:xfrm>
            <a:off x="669199" y="2540324"/>
            <a:ext cx="620894" cy="611644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4AF759-C14C-3992-9311-89903BA2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ガリレオが行った思考実験</a:t>
            </a:r>
            <a:r>
              <a:rPr kumimoji="1" lang="en-US" altLang="ja-JP" dirty="0"/>
              <a:t>-0</a:t>
            </a:r>
            <a:endParaRPr kumimoji="1" lang="ja-JP" altLang="en-US" dirty="0"/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BF12B2EA-1756-346E-3866-938861B20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A91EB9-F719-9820-561C-3007EAAA792D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915A1BD-62CA-34C5-9992-CF68A0AADDD1}"/>
              </a:ext>
            </a:extLst>
          </p:cNvPr>
          <p:cNvSpPr txBox="1"/>
          <p:nvPr/>
        </p:nvSpPr>
        <p:spPr>
          <a:xfrm>
            <a:off x="3336926" y="5932038"/>
            <a:ext cx="357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100 kg</a:t>
            </a:r>
            <a:r>
              <a:rPr kumimoji="1" lang="ja-JP" altLang="en-US" sz="2000"/>
              <a:t>の鉄球が先に落ちる．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551DEBA-BC82-348D-90B1-7CE04D357458}"/>
              </a:ext>
            </a:extLst>
          </p:cNvPr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FCEAB5-DCB6-CF92-6C17-D799223C671B}"/>
              </a:ext>
            </a:extLst>
          </p:cNvPr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cxnSp>
        <p:nvCxnSpPr>
          <p:cNvPr id="11" name="直線コネクタ 10" descr="基準線">
            <a:extLst>
              <a:ext uri="{FF2B5EF4-FFF2-40B4-BE49-F238E27FC236}">
                <a16:creationId xmlns:a16="http://schemas.microsoft.com/office/drawing/2014/main" id="{EA4E5FC3-63B6-8E57-57E7-D49FE13117F2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 descr="1 kgの鉄球が落ちる矢印">
            <a:extLst>
              <a:ext uri="{FF2B5EF4-FFF2-40B4-BE49-F238E27FC236}">
                <a16:creationId xmlns:a16="http://schemas.microsoft.com/office/drawing/2014/main" id="{C4FC1C1E-DE78-1B05-F6E3-831752ED941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79646" y="3151645"/>
            <a:ext cx="0" cy="111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 descr="100 kgの鉄球が落ちる矢印">
            <a:extLst>
              <a:ext uri="{FF2B5EF4-FFF2-40B4-BE49-F238E27FC236}">
                <a16:creationId xmlns:a16="http://schemas.microsoft.com/office/drawing/2014/main" id="{B2E6EEEC-3A90-264C-4E18-12E37458436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20974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F6F3134-7F29-7E9F-EB20-C06186F8532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0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487E-6 -4.81481E-6 L 1.79487E-6 0.251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22222E-6 L -1.28205E-6 0.441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15" grpId="0" animBg="1"/>
      <p:bldP spid="14" grpId="0" animBg="1"/>
      <p:bldP spid="16" grpId="0"/>
      <p:bldP spid="35" grpId="0"/>
      <p:bldP spid="17" grpId="0" animBg="1"/>
      <p:bldP spid="17" grpId="1" animBg="1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000034845.mp4" descr="鉄球と白い羽を同時に落下する動画">
            <a:hlinkClick r:id="" action="ppaction://media"/>
            <a:extLst>
              <a:ext uri="{FF2B5EF4-FFF2-40B4-BE49-F238E27FC236}">
                <a16:creationId xmlns:a16="http://schemas.microsoft.com/office/drawing/2014/main" id="{AA360BE6-8AE5-F4DE-65A8-CB2AD6C7E3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63818"/>
            <a:ext cx="9906000" cy="5572125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rgbClr val="00B0F0"/>
                </a:solidFill>
              </a:rPr>
              <a:t>アリストテレスの価値観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E07451-2A18-D274-4668-59D3559625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[2] </a:t>
            </a:r>
            <a:r>
              <a:rPr lang="en-US" altLang="ja-JP">
                <a:hlinkClick r:id="rId5"/>
              </a:rPr>
              <a:t>https://youtu.be/E43-CfukEgs?t=86</a:t>
            </a:r>
            <a:endParaRPr lang="en-US" altLang="ja-JP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ADAA2508-4D5C-9173-FB5C-BB52E0193FC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0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4DCC6-2CA8-B9B8-C7F4-A14040509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3">
            <a:extLst>
              <a:ext uri="{FF2B5EF4-FFF2-40B4-BE49-F238E27FC236}">
                <a16:creationId xmlns:a16="http://schemas.microsoft.com/office/drawing/2014/main" id="{8CD62914-2F23-82F3-1F63-D35EA5A2DB36}"/>
              </a:ext>
            </a:extLst>
          </p:cNvPr>
          <p:cNvSpPr txBox="1">
            <a:spLocks/>
          </p:cNvSpPr>
          <p:nvPr/>
        </p:nvSpPr>
        <p:spPr>
          <a:xfrm>
            <a:off x="493699" y="366480"/>
            <a:ext cx="9412301" cy="809528"/>
          </a:xfrm>
          <a:prstGeom prst="rect">
            <a:avLst/>
          </a:prstGeom>
        </p:spPr>
        <p:txBody>
          <a:bodyPr anchor="b"/>
          <a:lstStyle>
            <a:lvl1pPr algn="l" defTabSz="495350" rtl="0" eaLnBrk="1" latinLnBrk="0" hangingPunct="1">
              <a:spcBef>
                <a:spcPct val="0"/>
              </a:spcBef>
              <a:buNone/>
              <a:defRPr kumimoji="1" sz="4000" b="0" kern="120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ja-JP" altLang="en-US" dirty="0"/>
              <a:t>ガリレオが行った思考実験</a:t>
            </a:r>
            <a:r>
              <a:rPr lang="en-US" altLang="ja-JP" dirty="0"/>
              <a:t>-2</a:t>
            </a:r>
            <a:endParaRPr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936F72-166C-4474-82CF-E32F3B97CD78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 kg</a:t>
            </a:r>
            <a:r>
              <a:rPr kumimoji="1" lang="ja-JP" altLang="en-US" sz="2000" dirty="0"/>
              <a:t>の鉄球に引っ張られて</a:t>
            </a:r>
            <a:r>
              <a:rPr kumimoji="1" lang="ja-JP" altLang="en-US" sz="2000" dirty="0">
                <a:solidFill>
                  <a:schemeClr val="accent6"/>
                </a:solidFill>
              </a:rPr>
              <a:t>より遅く</a:t>
            </a:r>
            <a:r>
              <a:rPr kumimoji="1" lang="ja-JP" altLang="en-US" sz="2000" dirty="0"/>
              <a:t>落ちる．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BA733D7-0CC2-7062-381D-98DAB0A3058F}"/>
              </a:ext>
            </a:extLst>
          </p:cNvPr>
          <p:cNvSpPr/>
          <p:nvPr/>
        </p:nvSpPr>
        <p:spPr>
          <a:xfrm>
            <a:off x="2151561" y="2219436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AD66A11A-6391-160B-5AC3-C5378D6D1C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40A90-75C4-40A2-75BD-FC68144B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ガリレオが行った思考実験</a:t>
            </a:r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E825B643-4DB6-0721-72AD-56927F63C1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C122D8-9687-1570-BE6E-31CD78FB01F9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8E75D50-B3C5-A0E9-E6D7-513BBAF24FC6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100 kg</a:t>
            </a:r>
            <a:r>
              <a:rPr kumimoji="1" lang="ja-JP" altLang="en-US" sz="2000" dirty="0"/>
              <a:t>の鉄球に引っ張られて</a:t>
            </a:r>
            <a:r>
              <a:rPr kumimoji="1" lang="ja-JP" altLang="en-US" sz="2000" dirty="0">
                <a:solidFill>
                  <a:schemeClr val="accent6"/>
                </a:solidFill>
              </a:rPr>
              <a:t>より速く</a:t>
            </a:r>
            <a:r>
              <a:rPr kumimoji="1" lang="ja-JP" altLang="en-US" sz="2000" dirty="0"/>
              <a:t>落ちる．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74C5C6-D7A2-0D61-3CF4-8FE05E5200D8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2B660E09-61F5-3A51-5DA2-0E6B0FA739FF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>
                  <a:latin typeface="+mn-lt"/>
                </a:rPr>
                <a:t>2</a:t>
              </a:r>
              <a:r>
                <a:rPr lang="ja-JP" altLang="en-US" sz="3200">
                  <a:latin typeface="+mn-lt"/>
                </a:rPr>
                <a:t>つの物体を</a:t>
              </a:r>
              <a:r>
                <a:rPr lang="ja-JP" altLang="en-US" sz="320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8E3E04FB-04FD-41A9-90FC-B7DDB10C10B7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>
                  <a:latin typeface="+mn-lt"/>
                </a:rPr>
                <a:t>↓</a:t>
              </a:r>
              <a:endParaRPr lang="en-US" altLang="ja-JP" sz="320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3E5DD23-8A83-76DF-D9D4-7EB65EF7BB90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8AC31-1552-043A-611A-2C43B3C9C69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13211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CDE351B9-A6CA-985D-F009-8DF22B8401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C9E3396-FCD9-1AB3-D053-DB4AB3DB3E92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A0B03C0-FBB3-0006-D0C8-37428654D35F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/>
                <a:t>100</a:t>
              </a:r>
            </a:p>
            <a:p>
              <a:pPr algn="ctr"/>
              <a:r>
                <a:rPr kumimoji="1" lang="en-US" altLang="ja-JP" sz="1800"/>
                <a:t>kg</a:t>
              </a:r>
              <a:endParaRPr kumimoji="1" lang="ja-JP" altLang="en-US" sz="180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E13DED65-234C-07EB-E485-53D0FA858688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1 </a:t>
              </a:r>
            </a:p>
            <a:p>
              <a:pPr algn="ctr"/>
              <a:r>
                <a:rPr kumimoji="1" lang="en-US" altLang="ja-JP" sz="1400"/>
                <a:t>kg</a:t>
              </a:r>
              <a:endParaRPr kumimoji="1" lang="ja-JP" altLang="en-US" sz="140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837ADA31-1490-5A6A-8B42-20DE04F67CC9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ED91C37-0654-265A-090B-6A1D4582FB63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3085624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6D7A64-064D-2C85-7D57-4094BBB9A7F4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816415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2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492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1643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27" grpId="0" animBg="1"/>
      <p:bldP spid="27" grpId="1" animBg="1"/>
      <p:bldP spid="27" grpId="2" animBg="1"/>
      <p:bldP spid="4" grpId="0"/>
      <p:bldP spid="16" grpId="0"/>
      <p:bldP spid="16" grpId="1"/>
      <p:bldP spid="16" grpId="2"/>
      <p:bldP spid="35" grpId="0"/>
      <p:bldP spid="3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左右 2">
            <a:extLst>
              <a:ext uri="{FF2B5EF4-FFF2-40B4-BE49-F238E27FC236}">
                <a16:creationId xmlns:a16="http://schemas.microsoft.com/office/drawing/2014/main" id="{A9C55981-469E-BB9D-D171-4A3F03AE4C96}"/>
              </a:ext>
            </a:extLst>
          </p:cNvPr>
          <p:cNvSpPr/>
          <p:nvPr/>
        </p:nvSpPr>
        <p:spPr>
          <a:xfrm>
            <a:off x="3608293" y="4991924"/>
            <a:ext cx="2689411" cy="1113843"/>
          </a:xfrm>
          <a:prstGeom prst="leftRightArrow">
            <a:avLst>
              <a:gd name="adj1" fmla="val 38421"/>
              <a:gd name="adj2" fmla="val 426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逆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7A1486C-C0DF-4181-DCCC-4CE96EB3F993}"/>
              </a:ext>
            </a:extLst>
          </p:cNvPr>
          <p:cNvSpPr/>
          <p:nvPr/>
        </p:nvSpPr>
        <p:spPr>
          <a:xfrm>
            <a:off x="731220" y="4991924"/>
            <a:ext cx="8443555" cy="11138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論理的な矛盾</a:t>
            </a:r>
            <a:r>
              <a:rPr kumimoji="1" lang="ja-JP" altLang="en-US" sz="3200"/>
              <a:t>が生じている！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B502ADB-AF47-A521-948A-7CE52341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パラドクスだった！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62891-9EDD-6E1F-08F3-935B26951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FA60F9-C24A-8D98-78D8-6DC701C1C20F}"/>
              </a:ext>
            </a:extLst>
          </p:cNvPr>
          <p:cNvSpPr/>
          <p:nvPr/>
        </p:nvSpPr>
        <p:spPr>
          <a:xfrm>
            <a:off x="1792822" y="3406559"/>
            <a:ext cx="2439202" cy="11957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/>
              <a:t>100 kg</a:t>
            </a:r>
            <a:r>
              <a:rPr kumimoji="1" lang="ja-JP" altLang="en-US" sz="2400"/>
              <a:t>の鉄球に</a:t>
            </a:r>
            <a:endParaRPr kumimoji="1" lang="en-US" altLang="ja-JP" sz="2400"/>
          </a:p>
          <a:p>
            <a:r>
              <a:rPr kumimoji="1" lang="ja-JP" altLang="en-US" sz="2400"/>
              <a:t>引っ張られて</a:t>
            </a:r>
            <a:endParaRPr kumimoji="1" lang="en-US" altLang="ja-JP" sz="2400"/>
          </a:p>
          <a:p>
            <a:r>
              <a:rPr kumimoji="1" lang="ja-JP" altLang="en-US" sz="2400">
                <a:solidFill>
                  <a:schemeClr val="tx1"/>
                </a:solidFill>
              </a:rPr>
              <a:t>より速く</a:t>
            </a:r>
            <a:r>
              <a:rPr kumimoji="1" lang="ja-JP" altLang="en-US" sz="2400"/>
              <a:t>落ちる．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1DA84F-6334-6AB2-D86E-FEBE74B15DA5}"/>
              </a:ext>
            </a:extLst>
          </p:cNvPr>
          <p:cNvSpPr/>
          <p:nvPr/>
        </p:nvSpPr>
        <p:spPr>
          <a:xfrm>
            <a:off x="5673977" y="3406559"/>
            <a:ext cx="2439202" cy="1195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/>
              <a:t>1 kg</a:t>
            </a:r>
            <a:r>
              <a:rPr kumimoji="1" lang="ja-JP" altLang="en-US" sz="2400"/>
              <a:t>の鉄球に</a:t>
            </a:r>
            <a:endParaRPr kumimoji="1" lang="en-US" altLang="ja-JP" sz="2400"/>
          </a:p>
          <a:p>
            <a:r>
              <a:rPr kumimoji="1" lang="ja-JP" altLang="en-US" sz="2400"/>
              <a:t>引っ張られて</a:t>
            </a:r>
            <a:endParaRPr kumimoji="1" lang="en-US" altLang="ja-JP" sz="2400"/>
          </a:p>
          <a:p>
            <a:r>
              <a:rPr kumimoji="1" lang="ja-JP" altLang="en-US" sz="2400">
                <a:solidFill>
                  <a:schemeClr val="tx1"/>
                </a:solidFill>
              </a:rPr>
              <a:t>より遅く</a:t>
            </a:r>
            <a:r>
              <a:rPr kumimoji="1" lang="ja-JP" altLang="en-US" sz="2400"/>
              <a:t>落ちる．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2D98F1-34E2-6F98-543D-9B10F4CFA61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12423" y="2631005"/>
            <a:ext cx="0" cy="7755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A5D3AF-18A9-E77C-0092-7A5EB2837F6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893578" y="2631004"/>
            <a:ext cx="1" cy="77555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8DACF3-6787-F1A3-845D-CE067AA0F88D}"/>
              </a:ext>
            </a:extLst>
          </p:cNvPr>
          <p:cNvSpPr/>
          <p:nvPr/>
        </p:nvSpPr>
        <p:spPr>
          <a:xfrm>
            <a:off x="1406999" y="1823173"/>
            <a:ext cx="7043014" cy="8095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/>
              <a:t>重い物体ほど速く落下する！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1946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7" grpId="0" animBg="1"/>
      <p:bldP spid="12" grpId="0" animBg="1"/>
      <p:bldP spid="15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29F6E3-FD4E-66A4-460C-40301D481F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知りたいのは，</a:t>
            </a:r>
            <a:r>
              <a:rPr lang="ja-JP" altLang="en-US" sz="4400">
                <a:solidFill>
                  <a:schemeClr val="accent6"/>
                </a:solidFill>
              </a:rPr>
              <a:t>質量</a:t>
            </a:r>
            <a:r>
              <a:rPr kumimoji="1" lang="ja-JP" altLang="en-US" sz="4400">
                <a:solidFill>
                  <a:schemeClr val="accent6"/>
                </a:solidFill>
              </a:rPr>
              <a:t>によって落ちる時間が変わるの</a:t>
            </a:r>
            <a:r>
              <a:rPr lang="ja-JP" altLang="en-US" sz="4400">
                <a:solidFill>
                  <a:schemeClr val="accent6"/>
                </a:solidFill>
              </a:rPr>
              <a:t>か</a:t>
            </a:r>
            <a:r>
              <a:rPr lang="ja-JP" altLang="en-US" sz="4400"/>
              <a:t>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/>
              <a:t>質量以外の条件を合わせることで，</a:t>
            </a:r>
            <a:r>
              <a:rPr lang="ja-JP" altLang="en-US" sz="4400">
                <a:solidFill>
                  <a:schemeClr val="accent6"/>
                </a:solidFill>
              </a:rPr>
              <a:t>原因と結果の関係が明らか</a:t>
            </a:r>
            <a:r>
              <a:rPr lang="ja-JP" altLang="en-US" sz="4400"/>
              <a:t>になる．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この実験方法を</a:t>
            </a:r>
            <a:r>
              <a:rPr kumimoji="1" lang="ja-JP" altLang="en-US" sz="4400">
                <a:solidFill>
                  <a:schemeClr val="accent6"/>
                </a:solidFill>
              </a:rPr>
              <a:t>対照実験</a:t>
            </a:r>
            <a:r>
              <a:rPr kumimoji="1" lang="ja-JP" altLang="en-US" sz="4400"/>
              <a:t>という．</a:t>
            </a:r>
            <a:endParaRPr kumimoji="1"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白い羽の方が，</a:t>
            </a:r>
            <a:r>
              <a:rPr kumimoji="1" lang="ja-JP" altLang="en-US" sz="4400">
                <a:solidFill>
                  <a:schemeClr val="accent6"/>
                </a:solidFill>
              </a:rPr>
              <a:t>空気抵抗があった</a:t>
            </a:r>
            <a:r>
              <a:rPr kumimoji="1" lang="ja-JP" altLang="en-US" sz="4400"/>
              <a:t>と考えられる．</a:t>
            </a:r>
            <a:endParaRPr kumimoji="1" lang="en-US" altLang="ja-JP" sz="440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4637F52-6122-FF78-9134-530A4812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実験は条件を合わせる必要がある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BA114DFE-0C1E-585D-2823-02AF9EF0500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3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000034846.mp4" descr="真空状態で鉄球と白い羽を同時に落下する動画">
            <a:hlinkClick r:id="" action="ppaction://media"/>
            <a:extLst>
              <a:ext uri="{FF2B5EF4-FFF2-40B4-BE49-F238E27FC236}">
                <a16:creationId xmlns:a16="http://schemas.microsoft.com/office/drawing/2014/main" id="{E8203420-D52B-9190-1320-8A2BDC24B0D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63818"/>
            <a:ext cx="9906000" cy="5572124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ガリレオ</a:t>
            </a:r>
            <a:r>
              <a:rPr lang="ja-JP" altLang="en-US">
                <a:solidFill>
                  <a:srgbClr val="00B0F0"/>
                </a:solidFill>
              </a:rPr>
              <a:t>の疑問は正しかった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CACDF6-6F6B-8287-841D-8EEBA9658B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[3] </a:t>
            </a:r>
            <a:r>
              <a:rPr lang="en-US" altLang="ja-JP">
                <a:hlinkClick r:id="rId5"/>
              </a:rPr>
              <a:t>https://youtu.be/E43-CfukEgs?t=172</a:t>
            </a:r>
            <a:endParaRPr lang="en-US" altLang="ja-JP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78879279-EFB8-C449-1625-8E68765DF8C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24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5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89E7-EA1D-2E96-5E2C-766E298A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CFF12F2-80EF-D5B6-171F-646204971C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同じ大きさの鉄球とビー玉，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chemeClr val="accent6"/>
                </a:solidFill>
              </a:rPr>
              <a:t>どちらが速く落ちる</a:t>
            </a:r>
            <a:r>
              <a:rPr lang="ja-JP" altLang="en-US" dirty="0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6A6DD10-E1D1-8846-F218-B79E55B9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1BEC08B-92A3-BDB4-1D0E-DBE4DBD16E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forms.office.com/r/tUeTUf8WuQ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A62E4B-FD58-9E42-9DA9-351D14AFC190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同時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6D66850-8833-3919-19A6-9EFF0129C7E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8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48B0E-1ED4-777A-689F-9B7872049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FE2F535-5163-A7C2-7DA0-46003A7E72E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9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風船の上に本を乗せたら，</a:t>
            </a:r>
            <a:r>
              <a:rPr lang="ja-JP" altLang="en-US">
                <a:solidFill>
                  <a:schemeClr val="accent6"/>
                </a:solidFill>
              </a:rPr>
              <a:t>風船は</a:t>
            </a:r>
            <a:r>
              <a:rPr lang="ja-JP" altLang="en-US"/>
              <a:t>どうなった？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B95EE75-A6FB-0F7B-8E15-2E189C75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実験考察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5271BE-2BF1-DFB9-E1DB-DFA2B4538E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forms.office.com/r/aRzn5guZGF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875C4D-6EDF-4B49-EB4C-3777C8B4CD8E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/>
              <a:t>についてまで考えられるとなお良い．</a:t>
            </a:r>
          </a:p>
        </p:txBody>
      </p:sp>
      <p:sp>
        <p:nvSpPr>
          <p:cNvPr id="12" name="正方形/長方形 11" descr="白い背景">
            <a:extLst>
              <a:ext uri="{FF2B5EF4-FFF2-40B4-BE49-F238E27FC236}">
                <a16:creationId xmlns:a16="http://schemas.microsoft.com/office/drawing/2014/main" id="{9204E4D4-7DB8-D2EB-4B31-3196D4D057A0}"/>
              </a:ext>
            </a:extLst>
          </p:cNvPr>
          <p:cNvSpPr/>
          <p:nvPr/>
        </p:nvSpPr>
        <p:spPr>
          <a:xfrm>
            <a:off x="0" y="4545933"/>
            <a:ext cx="9906000" cy="16307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17AD5A9-9237-FF7F-CB9C-9FB66B53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83" y="3429000"/>
            <a:ext cx="3061232" cy="3061232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89BC7CF-0CCF-B004-4453-477F58FE6C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5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1.48148E-6 L -2.5641E-7 -0.1627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4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～実験の基本思考～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/>
              <a:t>教科書 </a:t>
            </a:r>
            <a:r>
              <a:rPr kumimoji="1" lang="en-US" altLang="ja-JP" sz="2000"/>
              <a:t>P. 242~250</a:t>
            </a:r>
            <a:endParaRPr kumimoji="1" lang="ja-JP" altLang="en-US" sz="200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lang="ja-JP" altLang="en-US" sz="2000"/>
              <a:t>模擬授業</a:t>
            </a:r>
            <a:endParaRPr kumimoji="1" lang="ja-JP" altLang="en-US" sz="200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2025.10.03</a:t>
            </a:r>
            <a:endParaRPr kumimoji="1" lang="ja-JP" altLang="en-US" sz="2000" dirty="0"/>
          </a:p>
        </p:txBody>
      </p:sp>
      <p:sp>
        <p:nvSpPr>
          <p:cNvPr id="11" name="テキスト プレースホルダー 1">
            <a:extLst>
              <a:ext uri="{FF2B5EF4-FFF2-40B4-BE49-F238E27FC236}">
                <a16:creationId xmlns:a16="http://schemas.microsoft.com/office/drawing/2014/main" id="{1A6FD9E1-2E43-C19B-D52E-3B6A190218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025" y="4894446"/>
            <a:ext cx="5180550" cy="849474"/>
          </a:xfrm>
        </p:spPr>
        <p:txBody>
          <a:bodyPr numCol="2"/>
          <a:lstStyle/>
          <a:p>
            <a:r>
              <a:rPr kumimoji="1" lang="ja-JP" altLang="en-US" sz="1600">
                <a:latin typeface="+mn-ea"/>
              </a:rPr>
              <a:t>思考実験</a:t>
            </a:r>
            <a:endParaRPr kumimoji="1" lang="en-US" altLang="ja-JP" sz="1600">
              <a:latin typeface="+mn-ea"/>
            </a:endParaRPr>
          </a:p>
          <a:p>
            <a:r>
              <a:rPr lang="ja-JP" altLang="en-US" sz="1600">
                <a:latin typeface="+mn-ea"/>
              </a:rPr>
              <a:t>力の性</a:t>
            </a:r>
            <a:r>
              <a:rPr lang="ja-JP" altLang="en-US" sz="1600"/>
              <a:t>質</a:t>
            </a:r>
            <a:endParaRPr lang="ja-JP" altLang="en-US" sz="1600">
              <a:latin typeface="+mn-ea"/>
            </a:endParaRPr>
          </a:p>
          <a:p>
            <a:r>
              <a:rPr lang="ja-JP" altLang="en-US" sz="1600">
                <a:solidFill>
                  <a:schemeClr val="tx1"/>
                </a:solidFill>
              </a:rPr>
              <a:t>作用・反作用の法則</a:t>
            </a:r>
            <a:endParaRPr lang="en-US" altLang="ja-JP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アドイン 7" title="Forms">
                <a:extLst>
                  <a:ext uri="{FF2B5EF4-FFF2-40B4-BE49-F238E27FC236}">
                    <a16:creationId xmlns:a16="http://schemas.microsoft.com/office/drawing/2014/main" id="{041BB682-8A73-B67E-FB99-2D87C53A9A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8"/>
              <a:ext cx="9906000" cy="61383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アドイン 7" title="Forms">
                <a:extLst>
                  <a:ext uri="{FF2B5EF4-FFF2-40B4-BE49-F238E27FC236}">
                    <a16:creationId xmlns:a16="http://schemas.microsoft.com/office/drawing/2014/main" id="{041BB682-8A73-B67E-FB99-2D87C53A9A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19688"/>
                <a:ext cx="9906000" cy="613831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269EBE00-16AD-7EB5-2704-4038198F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実験考察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C3875484-4ED8-B9A2-2E77-9347102D35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E1C578-AA3D-393F-557A-863AE07B293E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1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310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6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52B33-50C8-3124-E7A3-F61A7B07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C9A3A2-F6BA-93AB-4A3E-BFA8E61331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/>
              <a:t>力は</a:t>
            </a:r>
            <a:r>
              <a:rPr lang="ja-JP" altLang="en-US" sz="11500">
                <a:solidFill>
                  <a:schemeClr val="accent6"/>
                </a:solidFill>
              </a:rPr>
              <a:t>物体を</a:t>
            </a:r>
            <a:endParaRPr lang="en-US" altLang="ja-JP" sz="1150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>
                <a:solidFill>
                  <a:schemeClr val="accent6"/>
                </a:solidFill>
              </a:rPr>
              <a:t>支える</a:t>
            </a:r>
            <a:r>
              <a:rPr lang="ja-JP" altLang="en-US" sz="11500"/>
              <a:t>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5FE8114-A058-3B8F-957A-BB283A6B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力</a:t>
            </a:r>
            <a:r>
              <a:rPr kumimoji="1" lang="ja-JP" altLang="en-US"/>
              <a:t>の性質 </a:t>
            </a:r>
            <a:r>
              <a:rPr kumimoji="1" lang="en-US" altLang="ja-JP"/>
              <a:t>No. 3</a:t>
            </a:r>
            <a:endParaRPr kumimoji="1" lang="ja-JP" altLang="en-US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D7A8A3FF-5AFD-3EE2-43B8-535FB6733B4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082B89-E445-87CB-6011-76B945BB0D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buFont typeface="Arial" panose="020B0604020202020204" pitchFamily="34" charset="0"/>
              <a:buChar char="•"/>
            </a:pPr>
            <a:r>
              <a:rPr lang="en-US" altLang="ja-JP"/>
              <a:t>1</a:t>
            </a:r>
            <a:r>
              <a:rPr lang="ja-JP" altLang="en-US"/>
              <a:t>つの物体がもう一方の物体に力を加えると，</a:t>
            </a:r>
            <a:r>
              <a:rPr lang="ja-JP" altLang="en-US">
                <a:solidFill>
                  <a:schemeClr val="accent6"/>
                </a:solidFill>
              </a:rPr>
              <a:t>同じ大きさ</a:t>
            </a:r>
            <a:r>
              <a:rPr lang="ja-JP" altLang="en-US"/>
              <a:t>，</a:t>
            </a:r>
            <a:r>
              <a:rPr lang="ja-JP" altLang="en-US">
                <a:solidFill>
                  <a:schemeClr val="accent6"/>
                </a:solidFill>
              </a:rPr>
              <a:t>逆向きの力</a:t>
            </a:r>
            <a:r>
              <a:rPr lang="ja-JP" altLang="en-US"/>
              <a:t>がはたらく．</a:t>
            </a:r>
            <a:endParaRPr lang="en-US" altLang="ja-JP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/>
              <a:t>これを</a:t>
            </a:r>
            <a:r>
              <a:rPr lang="ja-JP" altLang="en-US">
                <a:solidFill>
                  <a:schemeClr val="accent6"/>
                </a:solidFill>
              </a:rPr>
              <a:t>作用・反作用の法則</a:t>
            </a:r>
            <a:r>
              <a:rPr lang="ja-JP" altLang="en-US"/>
              <a:t>という．</a:t>
            </a:r>
            <a:endParaRPr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3FC94F0-05E7-1887-2C92-444E785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目には目を，歯には歯を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64DFB760-E133-782D-7A95-AAD6968671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4D1CF-5C56-3374-07AD-EF13D5D06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>
            <a:extLst>
              <a:ext uri="{FF2B5EF4-FFF2-40B4-BE49-F238E27FC236}">
                <a16:creationId xmlns:a16="http://schemas.microsoft.com/office/drawing/2014/main" id="{4595F8C4-115F-13C5-8D95-2EDE00B82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C58E1CA1-6BE4-292F-731A-E93C94FA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なぜ</a:t>
            </a:r>
            <a:r>
              <a:rPr lang="ja-JP" altLang="en-US">
                <a:solidFill>
                  <a:srgbClr val="00B0F0"/>
                </a:solidFill>
              </a:rPr>
              <a:t>前に進める</a:t>
            </a:r>
            <a:r>
              <a:rPr lang="ja-JP" altLang="en-US"/>
              <a:t>のか？</a:t>
            </a:r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8375890-C52F-503D-4205-C3F67FF68F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www.irasutoya.com</a:t>
            </a:r>
            <a:endParaRPr lang="ja-JP" altLang="en-US"/>
          </a:p>
        </p:txBody>
      </p:sp>
      <p:pic>
        <p:nvPicPr>
          <p:cNvPr id="2" name="Picture 2" descr="走る男の子のイラスト">
            <a:extLst>
              <a:ext uri="{FF2B5EF4-FFF2-40B4-BE49-F238E27FC236}">
                <a16:creationId xmlns:a16="http://schemas.microsoft.com/office/drawing/2014/main" id="{F39DB88A-9CA2-5438-6AF1-8E9C18B1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4B54A7-CAA7-59DA-0FE9-18F068CB2B31}"/>
              </a:ext>
            </a:extLst>
          </p:cNvPr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B130C52-59AE-5D5F-B076-5C4C28CE3B07}"/>
              </a:ext>
            </a:extLst>
          </p:cNvPr>
          <p:cNvCxnSpPr>
            <a:cxnSpLocks/>
          </p:cNvCxnSpPr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1D4EE3-6B55-71F5-F84E-0495BB3C5D40}"/>
              </a:ext>
            </a:extLst>
          </p:cNvPr>
          <p:cNvCxnSpPr>
            <a:cxnSpLocks/>
          </p:cNvCxnSpPr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CA79665-5009-1751-9667-44AE0B79805B}"/>
              </a:ext>
            </a:extLst>
          </p:cNvPr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39DA59A-8849-D298-D20D-5915025EB5C7}"/>
              </a:ext>
            </a:extLst>
          </p:cNvPr>
          <p:cNvCxnSpPr>
            <a:cxnSpLocks/>
          </p:cNvCxnSpPr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E5BCB5F-64D2-9364-8284-DB449A0EF51E}"/>
              </a:ext>
            </a:extLst>
          </p:cNvPr>
          <p:cNvCxnSpPr>
            <a:cxnSpLocks/>
          </p:cNvCxnSpPr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EF16F98-2CB5-0419-751C-DCA13AE79D1D}"/>
              </a:ext>
            </a:extLst>
          </p:cNvPr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>
                <a:solidFill>
                  <a:schemeClr val="accent1"/>
                </a:solidFill>
              </a:rPr>
              <a:t>反作用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DDB93E-D1AF-A299-AAC0-158F101407DE}"/>
              </a:ext>
            </a:extLst>
          </p:cNvPr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>
                <a:solidFill>
                  <a:schemeClr val="accent6"/>
                </a:solidFill>
              </a:rPr>
              <a:t>作用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C190FC-9C99-356F-6D41-CC39AF2C4E9F}"/>
              </a:ext>
            </a:extLst>
          </p:cNvPr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accent6"/>
                </a:solidFill>
              </a:rPr>
              <a:t>拡大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0545E-B316-652F-5E46-586DC2894F7F}"/>
              </a:ext>
            </a:extLst>
          </p:cNvPr>
          <p:cNvSpPr/>
          <p:nvPr/>
        </p:nvSpPr>
        <p:spPr>
          <a:xfrm>
            <a:off x="6881361" y="6113489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地面を蹴る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5537D8-3972-BF13-FF2C-01DD07532531}"/>
              </a:ext>
            </a:extLst>
          </p:cNvPr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地面が足を</a:t>
            </a:r>
            <a:endParaRPr kumimoji="1" lang="en-US" altLang="ja-JP" sz="2800"/>
          </a:p>
          <a:p>
            <a:pPr algn="ctr"/>
            <a:r>
              <a:rPr kumimoji="1" lang="ja-JP" altLang="en-US" sz="2800"/>
              <a:t>押し返す</a:t>
            </a:r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0FB31824-9D07-FC81-7B97-816FCE58013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4.81481E-6 L -0.06298 0.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7" y="5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98 0.1 L -2.05128E-6 -4.81481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1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26" grpId="0" animBg="1"/>
      <p:bldP spid="27" grpId="0"/>
      <p:bldP spid="28" grpId="0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CA9F9-6433-9392-C23B-1A5C66BB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復習問題（授業アンケート含む）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C1604A-C13B-D54A-A69C-A1BC8D08C7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719689"/>
            <a:ext cx="3981450" cy="6138311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右の</a:t>
            </a:r>
            <a:r>
              <a:rPr kumimoji="1" lang="en-US" altLang="ja-JP" sz="4000" dirty="0"/>
              <a:t>QR</a:t>
            </a:r>
            <a:r>
              <a:rPr kumimoji="1" lang="ja-JP" altLang="en-US" sz="4000" dirty="0"/>
              <a:t>コードから各自回答して下さい．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提出期限</a:t>
            </a:r>
            <a:r>
              <a:rPr lang="en-US" altLang="ja-JP" sz="4000" dirty="0"/>
              <a:t>:</a:t>
            </a:r>
            <a:r>
              <a:rPr lang="ja-JP" altLang="en-US" sz="4000" dirty="0"/>
              <a:t> 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chemeClr val="accent6"/>
                </a:solidFill>
              </a:rPr>
              <a:t>本日</a:t>
            </a:r>
            <a:r>
              <a:rPr lang="en-US" altLang="ja-JP" sz="4000" dirty="0">
                <a:solidFill>
                  <a:schemeClr val="accent6"/>
                </a:solidFill>
              </a:rPr>
              <a:t>18:00</a:t>
            </a:r>
            <a:endParaRPr kumimoji="1" lang="ja-JP" altLang="en-US" sz="4000" dirty="0">
              <a:solidFill>
                <a:schemeClr val="accent6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53A804-53B1-09E9-C5B1-2DFC4A27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949202"/>
            <a:ext cx="5810250" cy="5810250"/>
          </a:xfrm>
          <a:prstGeom prst="rect">
            <a:avLst/>
          </a:prstGeom>
        </p:spPr>
      </p:pic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C526AB21-CDBE-723C-E6B4-41719C26DC7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293D09D-184F-2703-2DB3-73EFF3781B3D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r>
              <a:rPr kumimoji="1" lang="ja-JP" altLang="en-US" sz="3600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9910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3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6E2CB-6D82-C235-A296-125CEF3A6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F4496C-AF1B-F982-FC65-B2C55CA4442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0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力は</a:t>
            </a:r>
            <a:r>
              <a:rPr lang="ja-JP" altLang="en-US">
                <a:solidFill>
                  <a:schemeClr val="accent6"/>
                </a:solidFill>
              </a:rPr>
              <a:t>物体に</a:t>
            </a:r>
            <a:r>
              <a:rPr lang="ja-JP" altLang="en-US"/>
              <a:t>どのような「はたらき」をするか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CF836CA-D3D9-AC89-B8BF-AC98D7D4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77F6E2-CDEA-4B95-FE36-EC76CEA8C0FC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形を変える，動きを変える，支える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1E7BDEE4-5FB2-69CE-56D9-237AAF4DAB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8A10BFBE-C115-908D-CC1A-F45B1FFAA5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081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5046-2805-D4B9-346E-0C5BC9CF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BE23CD-C740-DD45-8B53-A7BDA3A5920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>
                <a:solidFill>
                  <a:schemeClr val="accent6"/>
                </a:solidFill>
              </a:rPr>
              <a:t>物体間の接触以外</a:t>
            </a:r>
            <a:r>
              <a:rPr lang="ja-JP" altLang="en-US"/>
              <a:t>で力が「はたらく」ことはあるか答えよ．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F592285-7EDE-8E3B-1365-3C10BDF2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25DBB1-8E2D-0F96-9353-5C6BBBC12B0B}"/>
              </a:ext>
            </a:extLst>
          </p:cNvPr>
          <p:cNvSpPr/>
          <p:nvPr/>
        </p:nvSpPr>
        <p:spPr>
          <a:xfrm>
            <a:off x="731221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0A92517E-343A-B7FB-2372-26C8F539E46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B57BF6-D610-4F95-B8BA-A5D487F83E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87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13BCD-D41A-8425-766A-25EA8FD69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CA286C-D650-AD9B-1655-8E429B2323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「知りたいこと」と「結果」を</a:t>
            </a:r>
            <a:r>
              <a:rPr lang="ja-JP" altLang="en-US" dirty="0">
                <a:solidFill>
                  <a:schemeClr val="accent6"/>
                </a:solidFill>
              </a:rPr>
              <a:t>結びつけるための実験方法</a:t>
            </a:r>
            <a:r>
              <a:rPr lang="ja-JP" altLang="en-US" dirty="0"/>
              <a:t>を答えよ．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AC834C0-777C-883B-48BB-78D4EC79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41E8F8-CF02-D527-54E7-1E90DC16A1CF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対照実験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E48F288B-D56B-0B74-E4E2-084C753ACB6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885BD64C-064B-1483-AE4F-FD2BE4831A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985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AEAC1-DF7A-8291-13E8-501837A2C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AAF524-0F41-297F-2316-786C7B756C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力がつり合うときの</a:t>
            </a:r>
            <a:r>
              <a:rPr lang="en-US" altLang="ja-JP">
                <a:solidFill>
                  <a:schemeClr val="accent6"/>
                </a:solidFill>
              </a:rPr>
              <a:t>2</a:t>
            </a:r>
            <a:r>
              <a:rPr lang="ja-JP" altLang="en-US">
                <a:solidFill>
                  <a:schemeClr val="accent6"/>
                </a:solidFill>
              </a:rPr>
              <a:t>力の関係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C3EEEC5-9228-BE6E-21AC-39D9779C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19A914-E66B-EEA6-4C42-1D8AA1C2C6EB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一直線上，逆向き，大きさが等しい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B07B8AD4-76C8-FD8A-AA3D-26AE5F0879E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8BED50-787B-3049-E98A-B1283D744D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401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A2EDF-708F-E68C-81F3-01AA3BEAA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FC14AA-7DD2-3A89-002A-384D71C907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66302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ガリレオ・ガリレイは「</a:t>
            </a:r>
            <a:r>
              <a:rPr lang="ja-JP" altLang="en-US">
                <a:solidFill>
                  <a:schemeClr val="accent6"/>
                </a:solidFill>
              </a:rPr>
              <a:t>科学の言語は〇〇である</a:t>
            </a:r>
            <a:r>
              <a:rPr lang="ja-JP" altLang="en-US"/>
              <a:t>」と言った．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C5A226B-0B49-2C41-6F13-B62B053A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1859EB-305B-AB0B-F9C8-5A13A69A0AA2}"/>
              </a:ext>
            </a:extLst>
          </p:cNvPr>
          <p:cNvSpPr/>
          <p:nvPr/>
        </p:nvSpPr>
        <p:spPr>
          <a:xfrm>
            <a:off x="731222" y="4861434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数学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FC746A58-584B-F83F-3F90-82685D4CEFD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C91DE1-83A9-2C6D-8D11-0AFA086ED2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653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A3D4EC-B507-53D8-AABD-00E5AA4F82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77294"/>
            <a:ext cx="9906000" cy="5336227"/>
          </a:xfrm>
        </p:spPr>
        <p:txBody>
          <a:bodyPr/>
          <a:lstStyle/>
          <a:p>
            <a:r>
              <a:rPr lang="ja-JP" altLang="en-US" sz="4000"/>
              <a:t>本スライドで用いている図には，</a:t>
            </a:r>
            <a:r>
              <a:rPr lang="ja-JP" altLang="en-US" sz="4000">
                <a:solidFill>
                  <a:schemeClr val="accent6"/>
                </a:solidFill>
              </a:rPr>
              <a:t>著作権上配布できないもの</a:t>
            </a:r>
            <a:r>
              <a:rPr lang="ja-JP" altLang="en-US" sz="4000"/>
              <a:t>を含みます．</a:t>
            </a:r>
            <a:endParaRPr lang="en-US" altLang="ja-JP" sz="4000"/>
          </a:p>
          <a:p>
            <a:r>
              <a:rPr lang="ja-JP" altLang="en-US" sz="4000"/>
              <a:t>そのため，</a:t>
            </a:r>
            <a:r>
              <a:rPr lang="ja-JP" altLang="en-US" sz="4000">
                <a:solidFill>
                  <a:schemeClr val="accent6"/>
                </a:solidFill>
              </a:rPr>
              <a:t>スライドを撮影する行為は禁止</a:t>
            </a:r>
            <a:r>
              <a:rPr lang="ja-JP" altLang="en-US" sz="4000"/>
              <a:t>です．</a:t>
            </a:r>
            <a:endParaRPr lang="en-US" altLang="ja-JP" sz="4000"/>
          </a:p>
          <a:p>
            <a:r>
              <a:rPr lang="ja-JP" altLang="en-US" sz="4000"/>
              <a:t>配布資料は，</a:t>
            </a:r>
            <a:r>
              <a:rPr lang="en-US" altLang="ja-JP" sz="4000"/>
              <a:t>QR</a:t>
            </a:r>
            <a:r>
              <a:rPr lang="ja-JP" altLang="en-US" sz="4000"/>
              <a:t>コードからダウンロードできます．</a:t>
            </a:r>
            <a:endParaRPr lang="en-US" altLang="ja-JP" sz="4000"/>
          </a:p>
          <a:p>
            <a:r>
              <a:rPr lang="ja-JP" altLang="en-US" sz="4000"/>
              <a:t>質問があれば</a:t>
            </a:r>
            <a:r>
              <a:rPr lang="ja-JP" altLang="en-US" sz="4000">
                <a:solidFill>
                  <a:schemeClr val="accent6"/>
                </a:solidFill>
              </a:rPr>
              <a:t>自由に発言しても</a:t>
            </a:r>
            <a:r>
              <a:rPr lang="ja-JP" altLang="en-US" sz="4000"/>
              <a:t>大丈夫です．歓迎いたします！</a:t>
            </a:r>
            <a:endParaRPr lang="en-US" altLang="ja-JP" sz="400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17CE4B4-649F-F539-09A3-F986C6C154C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AA1022B-C3F0-E887-9C44-646F1AB3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留意事項</a:t>
            </a:r>
          </a:p>
        </p:txBody>
      </p:sp>
      <p:sp>
        <p:nvSpPr>
          <p:cNvPr id="6" name="正方形/長方形 5" descr="白い背景">
            <a:extLst>
              <a:ext uri="{FF2B5EF4-FFF2-40B4-BE49-F238E27FC236}">
                <a16:creationId xmlns:a16="http://schemas.microsoft.com/office/drawing/2014/main" id="{5C3C1B82-DEA2-0A22-D13E-1B1E1CA83B1C}"/>
              </a:ext>
            </a:extLst>
          </p:cNvPr>
          <p:cNvSpPr/>
          <p:nvPr/>
        </p:nvSpPr>
        <p:spPr>
          <a:xfrm>
            <a:off x="-3" y="1231006"/>
            <a:ext cx="9906000" cy="52825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947156AC-5732-3F7E-C496-CF1E57B20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11" y="1195183"/>
            <a:ext cx="4220965" cy="422096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83778E-CF34-722D-0238-1CED0B4C15B9}"/>
              </a:ext>
            </a:extLst>
          </p:cNvPr>
          <p:cNvSpPr/>
          <p:nvPr/>
        </p:nvSpPr>
        <p:spPr>
          <a:xfrm>
            <a:off x="731220" y="5281713"/>
            <a:ext cx="8681721" cy="1181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/>
              <a:t>本日の授業は覚えるではなく，</a:t>
            </a:r>
            <a:r>
              <a:rPr lang="ja-JP" altLang="en-US" sz="3200">
                <a:solidFill>
                  <a:schemeClr val="accent6"/>
                </a:solidFill>
              </a:rPr>
              <a:t>「感じる」</a:t>
            </a:r>
            <a:r>
              <a:rPr lang="ja-JP" altLang="en-US" sz="3200"/>
              <a:t>ということを大切にして</a:t>
            </a:r>
            <a:r>
              <a:rPr lang="ja-JP" altLang="en-US" sz="3200">
                <a:solidFill>
                  <a:schemeClr val="accent6"/>
                </a:solidFill>
              </a:rPr>
              <a:t>考えてください！</a:t>
            </a:r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21483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7456CC-D1CF-9213-2078-5A9F451ED2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sz="3600"/>
              <a:t>実験を行う上では，</a:t>
            </a:r>
            <a:r>
              <a:rPr lang="ja-JP" altLang="en-US" sz="3600">
                <a:solidFill>
                  <a:schemeClr val="accent6"/>
                </a:solidFill>
              </a:rPr>
              <a:t>結果との因果関係</a:t>
            </a:r>
            <a:r>
              <a:rPr lang="ja-JP" altLang="en-US" sz="3600"/>
              <a:t>が重要である．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対照実験</a:t>
            </a:r>
            <a:r>
              <a:rPr lang="ja-JP" altLang="en-US" sz="3600"/>
              <a:t>を行うことで明らかになる．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力には物体に対して，</a:t>
            </a:r>
            <a:r>
              <a:rPr lang="ja-JP" altLang="en-US" sz="3600">
                <a:solidFill>
                  <a:schemeClr val="accent6"/>
                </a:solidFill>
              </a:rPr>
              <a:t>形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動き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支える</a:t>
            </a:r>
            <a:r>
              <a:rPr lang="ja-JP" altLang="en-US" sz="3600"/>
              <a:t>という性質を持つ．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力を物体に加えると，</a:t>
            </a:r>
            <a:r>
              <a:rPr lang="ja-JP" altLang="en-US" sz="3600">
                <a:solidFill>
                  <a:schemeClr val="accent6"/>
                </a:solidFill>
              </a:rPr>
              <a:t>同じ大きさ</a:t>
            </a:r>
            <a:r>
              <a:rPr lang="ja-JP" altLang="en-US" sz="3600"/>
              <a:t>・</a:t>
            </a:r>
            <a:r>
              <a:rPr lang="ja-JP" altLang="en-US" sz="3600">
                <a:solidFill>
                  <a:schemeClr val="accent6"/>
                </a:solidFill>
              </a:rPr>
              <a:t>逆向き</a:t>
            </a:r>
            <a:r>
              <a:rPr lang="ja-JP" altLang="en-US" sz="3600"/>
              <a:t>の力がはたらく．</a:t>
            </a:r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作用・反作用の法則</a:t>
            </a:r>
            <a:r>
              <a:rPr lang="ja-JP" altLang="en-US" sz="3600"/>
              <a:t>という．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E1B5AB-42D8-D0AA-AE7C-DE3BEAE8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41410EF-0578-D246-E66C-1B19D61EB9F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21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7CE7D-B93C-0337-3CF1-00DD16EB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終</a:t>
            </a:r>
          </a:p>
        </p:txBody>
      </p:sp>
    </p:spTree>
    <p:extLst>
      <p:ext uri="{BB962C8B-B14F-4D97-AF65-F5344CB8AC3E}">
        <p14:creationId xmlns:p14="http://schemas.microsoft.com/office/powerpoint/2010/main" val="29025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0E4AB-27D6-7C36-6F3F-02D77C878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1872D6B-22C0-52F5-D9F2-FFF521A8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質疑応答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9606D09C-2A81-D585-166F-39B51284657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アドイン 5" title="Forms">
                <a:extLst>
                  <a:ext uri="{FF2B5EF4-FFF2-40B4-BE49-F238E27FC236}">
                    <a16:creationId xmlns:a16="http://schemas.microsoft.com/office/drawing/2014/main" id="{DDEC45E1-CB5F-9500-830C-5D3E4CA90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50037"/>
                  </p:ext>
                </p:extLst>
              </p:nvPr>
            </p:nvGraphicFramePr>
            <p:xfrm>
              <a:off x="0" y="719681"/>
              <a:ext cx="9906000" cy="61383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アドイン 5" title="Forms">
                <a:extLst>
                  <a:ext uri="{FF2B5EF4-FFF2-40B4-BE49-F238E27FC236}">
                    <a16:creationId xmlns:a16="http://schemas.microsoft.com/office/drawing/2014/main" id="{DDEC45E1-CB5F-9500-830C-5D3E4CA901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19681"/>
                <a:ext cx="9906000" cy="61383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8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9C9B4-31F7-94D1-96FF-5224CE618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E38F804-9458-CC01-C693-891E7CCBA45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58258404-BC48-E340-20FA-CC1CEDC634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6600"/>
              <a:t>風船の上に本を乗せて，</a:t>
            </a:r>
            <a:r>
              <a:rPr lang="ja-JP" altLang="en-US" sz="6600">
                <a:solidFill>
                  <a:schemeClr val="accent6"/>
                </a:solidFill>
              </a:rPr>
              <a:t>風船にかかる力</a:t>
            </a:r>
            <a:r>
              <a:rPr lang="ja-JP" altLang="en-US" sz="6600"/>
              <a:t>を考えた．</a:t>
            </a:r>
            <a:endParaRPr lang="en-US" altLang="ja-JP" sz="66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22FD4-FFD9-C8F8-7031-8F7DC303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/>
              <a:t>前々回の実験</a:t>
            </a:r>
          </a:p>
        </p:txBody>
      </p:sp>
    </p:spTree>
    <p:extLst>
      <p:ext uri="{BB962C8B-B14F-4D97-AF65-F5344CB8AC3E}">
        <p14:creationId xmlns:p14="http://schemas.microsoft.com/office/powerpoint/2010/main" val="18485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割れた風船">
            <a:extLst>
              <a:ext uri="{FF2B5EF4-FFF2-40B4-BE49-F238E27FC236}">
                <a16:creationId xmlns:a16="http://schemas.microsoft.com/office/drawing/2014/main" id="{1E20A4A0-D9AB-E96F-6B75-AD4F669A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35" y="2778953"/>
            <a:ext cx="3424305" cy="3134556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8722E653-BAB6-A4BF-D092-E5CC28A9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15FD3-15AE-765B-4EFF-F7EE96AFD6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https://www.irasutoya.com</a:t>
            </a:r>
            <a:endParaRPr lang="ja-JP" altLang="en-US"/>
          </a:p>
        </p:txBody>
      </p:sp>
      <p:pic>
        <p:nvPicPr>
          <p:cNvPr id="14" name="図 13" descr="風船">
            <a:extLst>
              <a:ext uri="{FF2B5EF4-FFF2-40B4-BE49-F238E27FC236}">
                <a16:creationId xmlns:a16="http://schemas.microsoft.com/office/drawing/2014/main" id="{97FDA568-A628-C018-B350-B03365FB1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9786">
            <a:off x="3503889" y="3030425"/>
            <a:ext cx="2898222" cy="2898222"/>
          </a:xfrm>
          <a:prstGeom prst="rect">
            <a:avLst/>
          </a:prstGeom>
        </p:spPr>
      </p:pic>
      <p:pic>
        <p:nvPicPr>
          <p:cNvPr id="17" name="図 16" descr="本">
            <a:extLst>
              <a:ext uri="{FF2B5EF4-FFF2-40B4-BE49-F238E27FC236}">
                <a16:creationId xmlns:a16="http://schemas.microsoft.com/office/drawing/2014/main" id="{85FD248E-DEE9-CE2E-4859-C7226B5D3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398316"/>
            <a:ext cx="1762272" cy="3388985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C174F34-F535-71D0-9095-18BCFEF714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1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2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36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5639CA-C49F-F94F-663F-DC3C68B63F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直感と反する現象</a:t>
            </a:r>
            <a:r>
              <a:rPr lang="ja-JP" altLang="en-US" sz="7200"/>
              <a:t>を感じる！</a:t>
            </a:r>
            <a:endParaRPr lang="en-US" altLang="ja-JP" sz="7200"/>
          </a:p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身近な現象を論理的に</a:t>
            </a:r>
            <a:r>
              <a:rPr lang="ja-JP" altLang="en-US" sz="7200"/>
              <a:t>理解する！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0B3873-D6F6-902A-DAF1-2A6A4B25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本日の目的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7853B45-BB00-65DA-6AD7-5F3EE610AD0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7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498E2ED4-4722-1777-7559-9D703D838D6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10031506" cy="5336227"/>
          </a:xfrm>
        </p:spPr>
        <p:txBody>
          <a:bodyPr anchor="ctr"/>
          <a:lstStyle/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/>
              <a:t>実際に実験をせず</a:t>
            </a:r>
            <a:r>
              <a:rPr lang="ja-JP" altLang="en-US" sz="6000">
                <a:solidFill>
                  <a:schemeClr val="accent6"/>
                </a:solidFill>
              </a:rPr>
              <a:t>頭の中でシミュレーション</a:t>
            </a:r>
            <a:r>
              <a:rPr lang="ja-JP" altLang="en-US" sz="6000"/>
              <a:t>し，</a:t>
            </a:r>
            <a:endParaRPr lang="en-US" altLang="ja-JP" sz="6000"/>
          </a:p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/>
              <a:t>論理的に起こり得ることを考察する方法．</a:t>
            </a:r>
            <a:endParaRPr lang="en-US" altLang="ja-JP" sz="60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8A6664C-8E3A-EA51-6360-7E57CB64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思考実験とは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67AEAAB3-B701-6421-B4D4-93C85E1D1A6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3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7B7746C-EF0C-4AED-736C-49DDA31D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8" y="567960"/>
            <a:ext cx="4199834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EEDD923-5FC4-FAD5-40CC-2664DE23C70C}"/>
              </a:ext>
            </a:extLst>
          </p:cNvPr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95414"/>
              <a:gd name="adj2" fmla="val -523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重いモノは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軽いモノよりも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速く落ちる</a:t>
            </a:r>
            <a:r>
              <a:rPr kumimoji="1" lang="ja-JP" altLang="en-US" sz="3200" dirty="0">
                <a:solidFill>
                  <a:schemeClr val="tx1"/>
                </a:solidFill>
              </a:rPr>
              <a:t>ん</a:t>
            </a:r>
            <a:r>
              <a:rPr kumimoji="1" lang="ja-JP" altLang="en-US" sz="3200" dirty="0"/>
              <a:t>だ！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8E0469-C63E-30D6-DABA-2F0A869F5E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commons.wikimedia.org/wiki/File:Aristotle_Altemps_Inv8575.jpg</a:t>
            </a:r>
            <a:endParaRPr lang="en-US" altLang="ja-JP"/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92D42E00-687F-4DE7-DAC1-0FA89C15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82" y="1177881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/>
              <a:t>アリストテレス</a:t>
            </a:r>
            <a:br>
              <a:rPr kumimoji="1" lang="en-US" altLang="ja-JP"/>
            </a:br>
            <a:r>
              <a:rPr lang="ja-JP" altLang="en-US" sz="2800"/>
              <a:t>（</a:t>
            </a:r>
            <a:r>
              <a:rPr lang="en-US" altLang="ja-JP" sz="2800"/>
              <a:t>B.C. 384-322</a:t>
            </a:r>
            <a:r>
              <a:rPr lang="ja-JP" altLang="en-US" sz="2800"/>
              <a:t>年）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4FB3993-24E7-22AA-9D3C-BA315479D25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22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F4D8-DC1C-3063-7EDF-DC1069009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55F54B8-2F12-3F84-363D-850AE6B6FC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755230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同じ大きさの鉄球とビー玉，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chemeClr val="accent6"/>
                </a:solidFill>
              </a:rPr>
              <a:t>どちらが速く落ちる</a:t>
            </a:r>
            <a:r>
              <a:rPr lang="ja-JP" altLang="en-US" dirty="0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8201F60-832C-A175-5C46-2CA3D438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7A3C57B-F139-749B-3157-FBE7064476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forms.office.com/r/tUeTUf8WuQ</a:t>
            </a:r>
            <a:endParaRPr lang="ja-JP" altLang="en-US"/>
          </a:p>
        </p:txBody>
      </p:sp>
      <p:pic>
        <p:nvPicPr>
          <p:cNvPr id="5" name="図 4" descr="質問QR code">
            <a:extLst>
              <a:ext uri="{FF2B5EF4-FFF2-40B4-BE49-F238E27FC236}">
                <a16:creationId xmlns:a16="http://schemas.microsoft.com/office/drawing/2014/main" id="{AE6D3E9E-23D2-6D2B-4436-D56266AD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82" y="3358598"/>
            <a:ext cx="3131636" cy="3131636"/>
          </a:xfrm>
          <a:prstGeom prst="rect">
            <a:avLst/>
          </a:prstGeom>
          <a:ln>
            <a:noFill/>
          </a:ln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7A3BFFC-88CA-9480-B605-BB2D0ECAB4E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53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-3.33333E-6 L -2.5641E-7 -0.22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-3.33333E-6 L -2.5641E-7 -0.228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3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09F3ACD4-F134-493D-B2A3-7736210810E2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QzlHM0xRQ1I2VEY3TUpRTUxRSlJYOTZZNy4u&quot;"/>
    <we:property name="FormMode" value="&quot;DesignTim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2DD4FEC-9BCA-406C-BAB0-8E7506E7361F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NEIxMzZMUVRWOTYyTUZUWTVQS1FRSzhQQi4u&quot;"/>
    <we:property name="FormMode" value="&quot;DesignTim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69F0B78-4818-45DB-98BA-48F10E380839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MzcyS1VPVzA2QzNMTUEzR1hDS1hIQ0ZMTi4u&quot;"/>
    <we:property name="FormMode" value="&quot;DesignTim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Props1.xml><?xml version="1.0" encoding="utf-8"?>
<ds:datastoreItem xmlns:ds="http://schemas.openxmlformats.org/officeDocument/2006/customXml" ds:itemID="{F59A1B57-6D76-4322-9BF2-9A2FD64C71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8E124C-2C3E-4AC2-8A8F-456A7DEA87E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952ab04-0ae3-4d00-bda6-702fdc5fffab"/>
    <ds:schemaRef ds:uri="a9997899-e6ea-448c-9370-6665c1cb1ca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B2B897-D104-4BF9-BE0F-F3FD333A876C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a9997899-e6ea-448c-9370-6665c1cb1ca9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4952ab04-0ae3-4d00-bda6-702fdc5fffab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a200199d-23c1-49c4-a04b-0c65fe2d1f20}" enabled="0" method="" siteId="{a200199d-23c1-49c4-a04b-0c65fe2d1f2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1009</Words>
  <Application>Microsoft Office PowerPoint</Application>
  <PresentationFormat>A4 210 x 297 mm</PresentationFormat>
  <Paragraphs>188</Paragraphs>
  <Slides>32</Slides>
  <Notes>1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Pretendard JP Black</vt:lpstr>
      <vt:lpstr>ヒカリ角ゴ Normal Heavy</vt:lpstr>
      <vt:lpstr>游ゴシック</vt:lpstr>
      <vt:lpstr>Arial</vt:lpstr>
      <vt:lpstr>Wingdings</vt:lpstr>
      <vt:lpstr>Template</vt:lpstr>
      <vt:lpstr>Classroom招待リンク</vt:lpstr>
      <vt:lpstr>中学理科 物理分野 ～実験の基本思考～</vt:lpstr>
      <vt:lpstr>留意事項</vt:lpstr>
      <vt:lpstr>前々回の実験</vt:lpstr>
      <vt:lpstr>実験</vt:lpstr>
      <vt:lpstr>本日の目的</vt:lpstr>
      <vt:lpstr>思考実験とは</vt:lpstr>
      <vt:lpstr>アリストテレス （B.C. 384-322年）</vt:lpstr>
      <vt:lpstr>質問</vt:lpstr>
      <vt:lpstr>質問</vt:lpstr>
      <vt:lpstr>ガリレオ・ガリレイ （A.D. 1564-1642年）</vt:lpstr>
      <vt:lpstr>ガリレオが行った思考実験-0</vt:lpstr>
      <vt:lpstr>アリストテレスの価値観</vt:lpstr>
      <vt:lpstr>ガリレオが行った思考実験-1</vt:lpstr>
      <vt:lpstr>パラドクスだった！</vt:lpstr>
      <vt:lpstr>実験は条件を合わせる必要がある</vt:lpstr>
      <vt:lpstr>ガリレオの疑問は正しかった</vt:lpstr>
      <vt:lpstr>質問</vt:lpstr>
      <vt:lpstr>実験考察</vt:lpstr>
      <vt:lpstr>実験考察</vt:lpstr>
      <vt:lpstr>力の性質 No. 3</vt:lpstr>
      <vt:lpstr>目には目を，歯には歯を…</vt:lpstr>
      <vt:lpstr>なぜ前に進めるのか？</vt:lpstr>
      <vt:lpstr>復習問題（授業アンケート含む）</vt:lpstr>
      <vt:lpstr>復習課題1</vt:lpstr>
      <vt:lpstr>復習課題2</vt:lpstr>
      <vt:lpstr>復習課題3</vt:lpstr>
      <vt:lpstr>復習課題4</vt:lpstr>
      <vt:lpstr>復習課題5</vt:lpstr>
      <vt:lpstr>まとめ</vt:lpstr>
      <vt:lpstr>終</vt:lpstr>
      <vt:lpstr>質疑応答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中学理科 物理分野 ～実験の基本思考～</dc:title>
  <dc:creator/>
  <cp:lastModifiedBy/>
  <cp:revision>1</cp:revision>
  <dcterms:created xsi:type="dcterms:W3CDTF">2025-08-25T18:53:23Z</dcterms:created>
  <dcterms:modified xsi:type="dcterms:W3CDTF">2025-10-03T08:43:46Z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