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65" r:id="rId3"/>
    <p:sldId id="390" r:id="rId4"/>
    <p:sldId id="338" r:id="rId5"/>
    <p:sldId id="337" r:id="rId6"/>
    <p:sldId id="263" r:id="rId7"/>
    <p:sldId id="463" r:id="rId8"/>
    <p:sldId id="456" r:id="rId9"/>
    <p:sldId id="353" r:id="rId10"/>
    <p:sldId id="464" r:id="rId11"/>
    <p:sldId id="387" r:id="rId12"/>
    <p:sldId id="455" r:id="rId13"/>
    <p:sldId id="388" r:id="rId14"/>
    <p:sldId id="462" r:id="rId15"/>
    <p:sldId id="394" r:id="rId16"/>
    <p:sldId id="336" r:id="rId17"/>
    <p:sldId id="392" r:id="rId18"/>
    <p:sldId id="459" r:id="rId19"/>
    <p:sldId id="260" r:id="rId20"/>
    <p:sldId id="270" r:id="rId21"/>
    <p:sldId id="266" r:id="rId22"/>
    <p:sldId id="351" r:id="rId23"/>
    <p:sldId id="393" r:id="rId24"/>
    <p:sldId id="262" r:id="rId25"/>
    <p:sldId id="371" r:id="rId26"/>
    <p:sldId id="372" r:id="rId27"/>
    <p:sldId id="373" r:id="rId28"/>
    <p:sldId id="374" r:id="rId29"/>
    <p:sldId id="375" r:id="rId30"/>
    <p:sldId id="272" r:id="rId31"/>
    <p:sldId id="460" r:id="rId32"/>
  </p:sldIdLst>
  <p:sldSz cx="9906000" cy="6858000" type="A4"/>
  <p:notesSz cx="7099300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C5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94BDA-80A0-4CD6-A8EE-1E263865550B}" v="715" dt="2025-08-25T18:54:10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98" y="102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099" cy="512763"/>
          </a:xfrm>
          <a:prstGeom prst="rect">
            <a:avLst/>
          </a:prstGeom>
        </p:spPr>
        <p:txBody>
          <a:bodyPr vert="horz" lIns="91387" tIns="45694" rIns="91387" bIns="45694" rtlCol="0"/>
          <a:lstStyle>
            <a:lvl1pPr algn="l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中学理科 ～実験の基本思考～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614" y="9721853"/>
            <a:ext cx="2968856" cy="512763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‹#›</a:t>
            </a:fld>
            <a:endParaRPr kumimoji="1" lang="ja-JP" altLang="en-US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51345-DF18-A77C-D2BF-F23FEFB9F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41" y="3"/>
            <a:ext cx="3076575" cy="512763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教員用</a:t>
            </a:r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7" tIns="49509" rIns="99017" bIns="495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9017" tIns="49509" rIns="99017" bIns="495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E43-CfukEgs?t=86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youtu.be/E43-CfukEgs?t=172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orms.office.com/r/aRzn5guZG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～実験の基本思考～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/>
              <a:t>教科書 </a:t>
            </a:r>
            <a:r>
              <a:rPr kumimoji="1" lang="en-US" altLang="ja-JP" sz="2000"/>
              <a:t>P. 242~250</a:t>
            </a:r>
            <a:endParaRPr kumimoji="1" lang="ja-JP" altLang="en-US" sz="20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/>
              <a:t>模擬授業</a:t>
            </a:r>
            <a:endParaRPr kumimoji="1" lang="ja-JP" altLang="en-US" sz="20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/>
              <a:t>Yr. 2025-2026</a:t>
            </a:r>
            <a:endParaRPr kumimoji="1" lang="ja-JP" altLang="en-US" sz="2000"/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1A6FD9E1-2E43-C19B-D52E-3B6A1902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025" y="4894446"/>
            <a:ext cx="5180550" cy="849474"/>
          </a:xfrm>
        </p:spPr>
        <p:txBody>
          <a:bodyPr numCol="2"/>
          <a:lstStyle/>
          <a:p>
            <a:r>
              <a:rPr kumimoji="1" lang="ja-JP" altLang="en-US" sz="1600">
                <a:latin typeface="+mn-ea"/>
              </a:rPr>
              <a:t>思考実験</a:t>
            </a:r>
            <a:endParaRPr kumimoji="1" lang="en-US" altLang="ja-JP" sz="1600">
              <a:latin typeface="+mn-ea"/>
            </a:endParaRPr>
          </a:p>
          <a:p>
            <a:r>
              <a:rPr lang="ja-JP" altLang="en-US" sz="1600">
                <a:latin typeface="+mn-ea"/>
              </a:rPr>
              <a:t>力の性</a:t>
            </a:r>
            <a:r>
              <a:rPr lang="ja-JP" altLang="en-US" sz="1600"/>
              <a:t>質</a:t>
            </a:r>
            <a:endParaRPr lang="ja-JP" altLang="en-US" sz="1600">
              <a:latin typeface="+mn-ea"/>
            </a:endParaRPr>
          </a:p>
          <a:p>
            <a:r>
              <a:rPr lang="ja-JP" altLang="en-US" sz="1600">
                <a:solidFill>
                  <a:schemeClr val="tx1"/>
                </a:solidFill>
              </a:rPr>
              <a:t>作用・反作用の法則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commons.wikimedia.org/wiki/File:Galileo-sustermans2.jpg</a:t>
            </a:r>
            <a:endParaRPr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00034845.mp4" descr="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AA360BE6-8AE5-F4DE-65A8-CB2AD6C7E3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5"/>
              </a:rPr>
              <a:t>https://youtu.be/E43-CfukEgs?t=86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ADAA2508-4D5C-9173-FB5C-BB52E0193FC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>
                  <a:latin typeface="+mn-lt"/>
                </a:rPr>
                <a:t>2</a:t>
              </a:r>
              <a:r>
                <a:rPr lang="ja-JP" altLang="en-US" sz="3200">
                  <a:latin typeface="+mn-lt"/>
                </a:rPr>
                <a:t>つの物体を</a:t>
              </a:r>
              <a:r>
                <a:rPr lang="ja-JP" altLang="en-US" sz="320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>
                  <a:latin typeface="+mn-lt"/>
                </a:rPr>
                <a:t>↓</a:t>
              </a:r>
              <a:endParaRPr lang="en-US" altLang="ja-JP" sz="320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/>
                <a:t>100</a:t>
              </a:r>
            </a:p>
            <a:p>
              <a:pPr algn="ctr"/>
              <a:r>
                <a:rPr kumimoji="1" lang="en-US" altLang="ja-JP" sz="1800"/>
                <a:t>kg</a:t>
              </a:r>
              <a:endParaRPr kumimoji="1" lang="ja-JP" altLang="en-US" sz="18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1 </a:t>
              </a:r>
            </a:p>
            <a:p>
              <a:pPr algn="ctr"/>
              <a:r>
                <a:rPr kumimoji="1" lang="en-US" altLang="ja-JP" sz="1400"/>
                <a:t>kg</a:t>
              </a:r>
              <a:endParaRPr kumimoji="1" lang="ja-JP" altLang="en-US" sz="1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100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より速く</a:t>
            </a:r>
            <a:r>
              <a:rPr kumimoji="1" lang="ja-JP" altLang="en-US" sz="240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より遅く</a:t>
            </a:r>
            <a:r>
              <a:rPr kumimoji="1" lang="ja-JP" altLang="en-US" sz="240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重い物体ほど速く落下する！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00034846.mp4" descr="真空状態で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E8203420-D52B-9190-1320-8A2BDC24B0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[3] </a:t>
            </a:r>
            <a:r>
              <a:rPr lang="en-US" altLang="ja-JP">
                <a:hlinkClick r:id="rId5"/>
              </a:rPr>
              <a:t>https://youtu.be/E43-CfukEgs?t=172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実験考察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271BE-2BF1-DFB9-E1DB-DFA2B4538E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forms.office.com/r/aRzn5guZGF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12" name="正方形/長方形 11" descr="白い背景">
            <a:extLst>
              <a:ext uri="{FF2B5EF4-FFF2-40B4-BE49-F238E27FC236}">
                <a16:creationId xmlns:a16="http://schemas.microsoft.com/office/drawing/2014/main" id="{9204E4D4-7DB8-D2EB-4B31-3196D4D057A0}"/>
              </a:ext>
            </a:extLst>
          </p:cNvPr>
          <p:cNvSpPr/>
          <p:nvPr/>
        </p:nvSpPr>
        <p:spPr>
          <a:xfrm>
            <a:off x="0" y="4545933"/>
            <a:ext cx="9906000" cy="1630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17AD5A9-9237-FF7F-CB9C-9FB66B53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83" y="3429000"/>
            <a:ext cx="3061232" cy="3061232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48148E-6 L -2.5641E-7 -0.16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8"/>
              <a:ext cx="9906000" cy="61383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719688"/>
                <a:ext cx="9906000" cy="61383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269EBE00-16AD-7EB5-2704-4038198F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3875484-4ED8-B9A2-2E77-9347102D35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E1C578-AA3D-393F-557A-863AE07B293E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31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A3D4EC-B507-53D8-AABD-00E5AA4F8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5336227"/>
          </a:xfrm>
        </p:spPr>
        <p:txBody>
          <a:bodyPr/>
          <a:lstStyle/>
          <a:p>
            <a:r>
              <a:rPr lang="ja-JP" altLang="en-US" sz="4000" dirty="0"/>
              <a:t>本スライドで用いている図には，</a:t>
            </a:r>
            <a:r>
              <a:rPr lang="ja-JP" altLang="en-US" sz="4000" dirty="0">
                <a:solidFill>
                  <a:schemeClr val="accent6"/>
                </a:solidFill>
              </a:rPr>
              <a:t>著作権上配布できないもの</a:t>
            </a:r>
            <a:r>
              <a:rPr lang="ja-JP" altLang="en-US" sz="4000" dirty="0"/>
              <a:t>を含みます．</a:t>
            </a:r>
            <a:endParaRPr lang="en-US" altLang="ja-JP" sz="4000" dirty="0"/>
          </a:p>
          <a:p>
            <a:r>
              <a:rPr lang="ja-JP" altLang="en-US" sz="4000" dirty="0"/>
              <a:t>そのため，</a:t>
            </a:r>
            <a:r>
              <a:rPr lang="ja-JP" altLang="en-US" sz="4000" dirty="0">
                <a:solidFill>
                  <a:schemeClr val="accent6"/>
                </a:solidFill>
              </a:rPr>
              <a:t>スライドを撮影する行為は禁止</a:t>
            </a:r>
            <a:r>
              <a:rPr lang="ja-JP" altLang="en-US" sz="4000" dirty="0"/>
              <a:t>です．</a:t>
            </a:r>
            <a:endParaRPr lang="en-US" altLang="ja-JP" sz="4000" dirty="0"/>
          </a:p>
          <a:p>
            <a:r>
              <a:rPr lang="ja-JP" altLang="en-US" sz="4000" dirty="0"/>
              <a:t>配布資料は，</a:t>
            </a:r>
            <a:r>
              <a:rPr lang="en-US" altLang="ja-JP" sz="4000" dirty="0"/>
              <a:t>QR</a:t>
            </a:r>
            <a:r>
              <a:rPr lang="ja-JP" altLang="en-US" sz="4000" dirty="0"/>
              <a:t>コードからダウンロードできます．</a:t>
            </a:r>
            <a:endParaRPr lang="en-US" altLang="ja-JP" sz="4000" dirty="0"/>
          </a:p>
          <a:p>
            <a:r>
              <a:rPr lang="ja-JP" altLang="en-US" sz="4000" dirty="0"/>
              <a:t>質問があれば</a:t>
            </a:r>
            <a:r>
              <a:rPr lang="ja-JP" altLang="en-US" sz="4000" dirty="0">
                <a:solidFill>
                  <a:schemeClr val="accent6"/>
                </a:solidFill>
              </a:rPr>
              <a:t>自由に発言しても</a:t>
            </a:r>
            <a:r>
              <a:rPr lang="ja-JP" altLang="en-US" sz="4000" dirty="0"/>
              <a:t>大丈夫です．歓迎いたします！</a:t>
            </a:r>
            <a:endParaRPr lang="en-US" altLang="ja-JP" sz="4000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7CE4B4-649F-F539-09A3-F986C6C154C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AA1022B-C3F0-E887-9C44-646F1AB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留意事項</a:t>
            </a:r>
          </a:p>
        </p:txBody>
      </p:sp>
      <p:sp>
        <p:nvSpPr>
          <p:cNvPr id="6" name="正方形/長方形 5" descr="白い背景">
            <a:extLst>
              <a:ext uri="{FF2B5EF4-FFF2-40B4-BE49-F238E27FC236}">
                <a16:creationId xmlns:a16="http://schemas.microsoft.com/office/drawing/2014/main" id="{5C3C1B82-DEA2-0A22-D13E-1B1E1CA83B1C}"/>
              </a:ext>
            </a:extLst>
          </p:cNvPr>
          <p:cNvSpPr/>
          <p:nvPr/>
        </p:nvSpPr>
        <p:spPr>
          <a:xfrm>
            <a:off x="-3" y="1231006"/>
            <a:ext cx="9906000" cy="52825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B7D48E2E-73F5-922F-80DD-851F35B9F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14" y="1195183"/>
            <a:ext cx="4220965" cy="42209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83778E-CF34-722D-0238-1CED0B4C15B9}"/>
              </a:ext>
            </a:extLst>
          </p:cNvPr>
          <p:cNvSpPr/>
          <p:nvPr/>
        </p:nvSpPr>
        <p:spPr>
          <a:xfrm>
            <a:off x="731220" y="5281713"/>
            <a:ext cx="8681721" cy="1181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/>
              <a:t>本日の授業は覚えるではなく，</a:t>
            </a:r>
            <a:r>
              <a:rPr lang="ja-JP" altLang="en-US" sz="3200">
                <a:solidFill>
                  <a:schemeClr val="accent6"/>
                </a:solidFill>
              </a:rPr>
              <a:t>「感じる」</a:t>
            </a:r>
            <a:r>
              <a:rPr lang="ja-JP" altLang="en-US" sz="3200"/>
              <a:t>ということを大切にして</a:t>
            </a:r>
            <a:r>
              <a:rPr lang="ja-JP" altLang="en-US" sz="3200">
                <a:solidFill>
                  <a:schemeClr val="accent6"/>
                </a:solidFill>
              </a:rPr>
              <a:t>考えてください！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0922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www.irasutoya.com</a:t>
            </a:r>
            <a:endParaRPr lang="ja-JP" altLang="en-US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地面が足を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A9F9-6433-9392-C23B-1A5C66B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復習問題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1604A-C13B-D54A-A69C-A1BC8D08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949202"/>
            <a:ext cx="3981450" cy="581025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ja-JP" altLang="en-US" sz="4000">
                <a:solidFill>
                  <a:schemeClr val="accent6"/>
                </a:solidFill>
              </a:rPr>
              <a:t>復習問題</a:t>
            </a:r>
            <a:r>
              <a:rPr lang="ja-JP" altLang="en-US" sz="4000"/>
              <a:t>です．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kumimoji="1" lang="ja-JP" altLang="en-US" sz="4000"/>
              <a:t>右の</a:t>
            </a:r>
            <a:r>
              <a:rPr kumimoji="1" lang="en-US" altLang="ja-JP" sz="4000"/>
              <a:t>QR</a:t>
            </a:r>
            <a:r>
              <a:rPr kumimoji="1" lang="ja-JP" altLang="en-US" sz="4000"/>
              <a:t>コードから各自回答して下さい．</a:t>
            </a:r>
            <a:endParaRPr kumimoji="1"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/>
              <a:t>制限時間：</a:t>
            </a:r>
            <a:r>
              <a:rPr lang="en-US" altLang="ja-JP" sz="4000">
                <a:solidFill>
                  <a:schemeClr val="accent6"/>
                </a:solidFill>
              </a:rPr>
              <a:t>3</a:t>
            </a:r>
            <a:r>
              <a:rPr lang="ja-JP" altLang="en-US" sz="4000">
                <a:solidFill>
                  <a:schemeClr val="accent6"/>
                </a:solidFill>
              </a:rPr>
              <a:t>分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3A804-53B1-09E9-C5B1-2DFC4A27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949202"/>
            <a:ext cx="5810250" cy="581025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C526AB21-CDBE-723C-E6B4-41719C26DC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F8F73D6C-79DD-65BD-4815-1E41D7B431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F8F73D6C-79DD-65BD-4815-1E41D7B43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719689"/>
                <a:ext cx="9906000" cy="613830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931F278A-083E-E33F-2A1E-7CE1BB1C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復習問題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96E8F23B-DE77-704A-DE77-6574159D87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F0E55E7-7B70-FC5F-E912-ED7A85B27385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3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0854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8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2CB-6D82-C235-A296-125CEF3A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4496C-AF1B-F982-FC65-B2C55CA444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F836CA-D3D9-AC89-B8BF-AC98D7D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77F6E2-CDEA-4B95-FE36-EC76CEA8C0FC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形を変える，動きを変える，支える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E7BDEE4-5FB2-69CE-56D9-237AAF4DAB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A10BFBE-C115-908D-CC1A-F45B1FFAA5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046-2805-D4B9-346E-0C5BC9C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BE23CD-C740-DD45-8B53-A7BDA3A59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592285-7EDE-8E3B-1365-3C10BDF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25DBB1-8E2D-0F96-9353-5C6BBBC12B0B}"/>
              </a:ext>
            </a:extLst>
          </p:cNvPr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0A92517E-343A-B7FB-2372-26C8F539E4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B57BF6-D610-4F95-B8BA-A5D487F83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BCD-D41A-8425-766A-25EA8FD6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A286C-D650-AD9B-1655-8E429B232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実験の結果との</a:t>
            </a:r>
            <a:r>
              <a:rPr lang="ja-JP" altLang="en-US">
                <a:solidFill>
                  <a:schemeClr val="accent6"/>
                </a:solidFill>
              </a:rPr>
              <a:t>因果関係を結びつけるための実験方法</a:t>
            </a:r>
            <a:r>
              <a:rPr lang="ja-JP" altLang="en-US"/>
              <a:t>を答えよ．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C834C0-777C-883B-48BB-78D4EC7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1E8F8-CF02-D527-54E7-1E90DC16A1CF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対照実験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E48F288B-D56B-0B74-E4E2-084C753ACB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85BD64C-064B-1483-AE4F-FD2BE4831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98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EAC1-DF7A-8291-13E8-501837A2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AAF524-0F41-297F-2316-786C7B756C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C3EEEC5-9228-BE6E-21AC-39D9779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19A914-E66B-EEA6-4C42-1D8AA1C2C6EB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一直線上，逆向き，大きさが等しい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07B8AD4-76C8-FD8A-AA3D-26AE5F0879E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8BED50-787B-3049-E98A-B1283D744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A2EDF-708F-E68C-81F3-01AA3BEA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C14AA-7DD2-3A89-002A-384D71C907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C5A226B-0B49-2C41-6F13-B62B053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1859EB-305B-AB0B-F9C8-5A13A69A0AA2}"/>
              </a:ext>
            </a:extLst>
          </p:cNvPr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数学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C746A58-584B-F83F-3F90-82685D4CEF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91DE1-83A9-2C6D-8D11-0AFA086ED2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5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C9B4-31F7-94D1-96FF-5224CE61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E38F804-9458-CC01-C693-891E7CCBA4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8258404-BC48-E340-20FA-CC1CEDC634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22FD4-FFD9-C8F8-7031-8F7DC303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  <p:extLst>
      <p:ext uri="{BB962C8B-B14F-4D97-AF65-F5344CB8AC3E}">
        <p14:creationId xmlns:p14="http://schemas.microsoft.com/office/powerpoint/2010/main" val="18485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56CC-D1CF-9213-2078-5A9F451ED2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の力がはたらく．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41410EF-0578-D246-E66C-1B19D61EB9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実際に実験をせず</a:t>
            </a:r>
            <a:r>
              <a:rPr lang="ja-JP" altLang="en-US" sz="600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sz="6000"/>
              <a:t>し，</a:t>
            </a:r>
            <a:endParaRPr lang="en-US" altLang="ja-JP" sz="600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論理的に起こり得ることを考察する方法．</a:t>
            </a:r>
            <a:endParaRPr lang="en-US" altLang="ja-JP" sz="6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commons.wikimedia.org/wiki/File:Aristotle_Altemps_Inv8575.jpg</a:t>
            </a:r>
            <a:endParaRPr lang="en-US" altLang="ja-JP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7A3C57B-F139-749B-3157-FBE706447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pic>
        <p:nvPicPr>
          <p:cNvPr id="5" name="図 4" descr="質問QR code">
            <a:extLst>
              <a:ext uri="{FF2B5EF4-FFF2-40B4-BE49-F238E27FC236}">
                <a16:creationId xmlns:a16="http://schemas.microsoft.com/office/drawing/2014/main" id="{AE6D3E9E-23D2-6D2B-4436-D56266AD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82" y="3358598"/>
            <a:ext cx="3131636" cy="3131636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C907-0030-A6D9-FD2D-FFB135D7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18E495F-ED09-E445-5B0B-C1C18CF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質問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9"/>
                <a:ext cx="9906000" cy="6138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84E5576-EEE7-9038-CC50-13E84A5EEB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61DFCA-7E3E-F0FB-3057-5E96F4248024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6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9F3ACD4-F134-493D-B2A3-7736210810E2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QzlHM0xRQ1I2VEY3TUpRTUxRSlJYOTZZ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2DD4FEC-9BCA-406C-BAB0-8E7506E7361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NEIxMzZMUVRWOTYyTUZUWTVQS1FRSzhQQ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B30CD90-E775-4340-9948-1E20F380F86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MzcyS1VPVzA2QzNMTUEzR1hDS1hIQ0ZMTi4u&quot;"/>
    <we:property name="FormMode" value="&quot;DesignTime&quot;"/>
  </we:properties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a200199d-23c1-49c4-a04b-0c65fe2d1f20}" enabled="0" method="" siteId="{a200199d-23c1-49c4-a04b-0c65fe2d1f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1553</Words>
  <Application>Microsoft Office PowerPoint</Application>
  <PresentationFormat>A4 210 x 297 mm</PresentationFormat>
  <Paragraphs>179</Paragraphs>
  <Slides>31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中学理科 物理分野 ～実験の基本思考～</vt:lpstr>
      <vt:lpstr>留意事項</vt:lpstr>
      <vt:lpstr>前々回の実験</vt:lpstr>
      <vt:lpstr>実験</vt:lpstr>
      <vt:lpstr>本日の目的</vt:lpstr>
      <vt:lpstr>思考実験とは</vt:lpstr>
      <vt:lpstr>アリストテレス （B.C. 384-322年）</vt:lpstr>
      <vt:lpstr>質問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実験考察</vt:lpstr>
      <vt:lpstr>力の性質 No. 3</vt:lpstr>
      <vt:lpstr>目には目を，歯には歯を…</vt:lpstr>
      <vt:lpstr>なぜ前に進めるのか？</vt:lpstr>
      <vt:lpstr>復習問題</vt:lpstr>
      <vt:lpstr>復習問題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2025-08-25T18:53:23Z</dcterms:created>
  <dcterms:modified xsi:type="dcterms:W3CDTF">2025-09-04T20:13:38Z</dcterms:modified>
  <cp:contentStatus/>
</cp:coreProperties>
</file>