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1347" r:id="rId4"/>
    <p:sldId id="1343" r:id="rId5"/>
    <p:sldId id="1345" r:id="rId6"/>
    <p:sldId id="1350" r:id="rId7"/>
    <p:sldId id="1351" r:id="rId8"/>
    <p:sldId id="1352" r:id="rId9"/>
    <p:sldId id="1353" r:id="rId10"/>
    <p:sldId id="1354" r:id="rId11"/>
    <p:sldId id="962" r:id="rId12"/>
    <p:sldId id="955" r:id="rId13"/>
    <p:sldId id="956" r:id="rId14"/>
    <p:sldId id="960" r:id="rId15"/>
    <p:sldId id="1346" r:id="rId16"/>
    <p:sldId id="1355" r:id="rId17"/>
    <p:sldId id="1359" r:id="rId18"/>
    <p:sldId id="1356" r:id="rId19"/>
    <p:sldId id="1360" r:id="rId20"/>
    <p:sldId id="13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6A26-A551-4B1A-8052-4D90EE1F7753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C6163-5C8C-4AB0-BA27-3DFBD898F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2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9246-D1FE-46D6-BED0-0B5CA8D42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E1427C-8E33-4C47-BB2A-7F4FCA79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CF0FB-E750-434D-870C-EDB4979D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4CF70-F661-4D8A-B8BF-692B253F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373AD-CC25-42AF-9ADF-E886204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B8B7-5644-4AB8-9065-BE04575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6340E-A5A2-4565-8C08-B89DD20C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AA89A-6B49-4429-B947-7C03EB44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238E3-5165-4E84-A81D-A4E93E47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3C6F2-922D-46F2-87EA-8B3E6B78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64F51F-9984-42FF-B328-6CAC398B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811B9-6A00-4F14-B0A0-99447C4D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74BAD-C9EE-4A80-A262-FDDEF2D0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CE1FF-47C3-4E78-85FC-6D3540C9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43FF2-BC67-43BB-86C2-0EFD353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2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A646-6473-47EB-9398-3CB77917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C67F5-F40A-45DE-ACC5-5F60FE77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3BFA0-373A-48EE-BC6F-0C5D981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51A13-39C3-488D-BB90-3E41BF51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626E-1728-4BB9-BB7D-6670C40F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8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6BD7F-43B2-4CC6-8560-491BA4CA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001E0-C4B3-47B8-8C76-6829BD6F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BB384-3EF2-4DAC-AC65-309F5D6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DAE9A-C0E3-4ED2-A5DA-8D4138DC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568E-B78F-4CF5-9764-11104F12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D5EB-F088-4633-BAB2-1FFA3B14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2870C-5B4A-49E9-A756-BBCF91A44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BFFC7-52CB-4784-AC9E-6968ED44D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8CB80-F9E9-4D15-873C-8531D63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075AA-404A-4685-9ACA-703E0D5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20F58-9920-486B-B885-5E1A6B5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1DCD-4D14-4CEC-801B-B634A4B3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59E80-3EED-4DFC-BE8B-03B0AA4A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C922F-5E22-455C-9F77-AC74D515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766D1-D41A-4769-992A-190350F0C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6A708-51EA-43E4-B257-ACA3D2038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2399C-BE9A-499A-A4C7-9141549E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E2DC1-9229-40DD-809C-FE263B3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2C1C2-F280-4D35-BF1D-434CC8BD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DFF43-8CD6-4BD8-A85C-D7E719B8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0A5DC-7814-488C-9B82-0260078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7B81F-4DA3-4FAB-96B0-97B1CD49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E21C0-2973-40F3-806D-A297494E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1D98C-4A3B-4FCC-AD67-C68C1EFE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2B716-6E3E-44F0-8F52-7ED71DBD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E28CF-F8D9-4C9D-90E0-EC5004E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428D-5B8E-42C0-8AAE-3DF6F713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93CFD-0219-487E-B67C-87AB6C41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5EFA0-58B1-4280-8410-B24BFA77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55CE7-DEFF-41C2-A130-C7E82E5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C0ADB-8B70-4BA7-A763-96AE8F27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8E542-DB46-496A-B587-508BE19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F964-580D-460E-814E-E0682CF1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CA3CB-ADBF-4495-85A7-0559896C4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2F357-84C6-468C-BB7F-75CDE95E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EB535-997C-4332-8A52-99F083FA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20933-1B94-4733-BF6F-56D82108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F4429-E82F-4844-9D82-E824A3E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71CA5-812C-4DB2-B1B4-DE538289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1B10F-CBDF-4D5E-BDDA-482E0E8E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19A43-A6AA-4052-80E4-A6BD3651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8C0C-398A-488E-A08A-11D9E3CF8D7F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9E81C-140C-4731-A2CE-1D3946CB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2C568-5725-4B1C-9E08-4E8A08D6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71D92-DB95-4D9F-90AA-C478441EE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287" y="5519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嵌入式微处理器系统设计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64FC864-993A-470E-819A-4A068E40E824}"/>
              </a:ext>
            </a:extLst>
          </p:cNvPr>
          <p:cNvSpPr txBox="1">
            <a:spLocks/>
          </p:cNvSpPr>
          <p:nvPr/>
        </p:nvSpPr>
        <p:spPr>
          <a:xfrm>
            <a:off x="1521055" y="3428682"/>
            <a:ext cx="9740464" cy="210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实验五 </a:t>
            </a:r>
            <a:endParaRPr lang="en-US" altLang="zh-CN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基于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HAL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库的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配置与应用</a:t>
            </a:r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简单直流电压表的设计</a:t>
            </a:r>
          </a:p>
        </p:txBody>
      </p:sp>
    </p:spTree>
    <p:extLst>
      <p:ext uri="{BB962C8B-B14F-4D97-AF65-F5344CB8AC3E}">
        <p14:creationId xmlns:p14="http://schemas.microsoft.com/office/powerpoint/2010/main" val="19834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589A3B-E181-4BA4-BCD3-3FB1C08B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90487"/>
            <a:ext cx="116395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A11D7-DB38-4A5D-AB58-477A9E1C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705D99F-316F-45BB-941E-0A112D505B77}" type="datetime1">
              <a:rPr lang="en-US" altLang="zh-CN" smtClean="0"/>
              <a:pPr>
                <a:spcAft>
                  <a:spcPts val="600"/>
                </a:spcAft>
                <a:defRPr/>
              </a:pPr>
              <a:t>4/24/2023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DBA784-3D7A-41DB-8AD5-3A9EC46D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296302"/>
            <a:ext cx="7043964" cy="27092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3F956C-A6EF-45D2-B622-3B0AD5CE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06" y="934711"/>
            <a:ext cx="3571875" cy="2809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4D04DD-7662-4F88-B5C3-114EC6C7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50" y="852481"/>
            <a:ext cx="4648200" cy="2619375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BE1F3E11-06EA-4B5E-BC1F-9A4BC8FE7865}"/>
              </a:ext>
            </a:extLst>
          </p:cNvPr>
          <p:cNvSpPr/>
          <p:nvPr/>
        </p:nvSpPr>
        <p:spPr>
          <a:xfrm>
            <a:off x="5159896" y="3058181"/>
            <a:ext cx="630560" cy="1224136"/>
          </a:xfrm>
          <a:prstGeom prst="downArrow">
            <a:avLst>
              <a:gd name="adj1" fmla="val 20716"/>
              <a:gd name="adj2" fmla="val 50000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BD1A4D5-2094-4197-818D-3D3A9257E801}"/>
              </a:ext>
            </a:extLst>
          </p:cNvPr>
          <p:cNvSpPr/>
          <p:nvPr/>
        </p:nvSpPr>
        <p:spPr>
          <a:xfrm rot="16926691">
            <a:off x="3829450" y="534653"/>
            <a:ext cx="630560" cy="2586157"/>
          </a:xfrm>
          <a:prstGeom prst="downArrow">
            <a:avLst>
              <a:gd name="adj1" fmla="val 20716"/>
              <a:gd name="adj2" fmla="val 50000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5F114B3-8DF6-431C-8F71-72F4FE44E1F9}"/>
              </a:ext>
            </a:extLst>
          </p:cNvPr>
          <p:cNvSpPr txBox="1">
            <a:spLocks/>
          </p:cNvSpPr>
          <p:nvPr/>
        </p:nvSpPr>
        <p:spPr>
          <a:xfrm>
            <a:off x="486741" y="5609839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18194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F6A41-888D-4CC3-8669-783FE773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FD93F-E718-49ED-87CA-CEACA6C97113}" type="datetime1">
              <a:rPr lang="en-US" altLang="zh-CN" smtClean="0"/>
              <a:pPr>
                <a:defRPr/>
              </a:pPr>
              <a:t>4/24/2023</a:t>
            </a:fld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E91FD8-1E73-4CF0-89BD-D1727B38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38EB6-D06B-4639-BD33-EE79BC9ED1A9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DD4DC-0A34-444E-9A5A-9A1DCEBE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906"/>
            <a:ext cx="9144000" cy="67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9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7248EF-F3DC-4967-9899-E9482CDE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FD93F-E718-49ED-87CA-CEACA6C97113}" type="datetime1">
              <a:rPr lang="en-US" altLang="zh-CN" smtClean="0"/>
              <a:pPr>
                <a:defRPr/>
              </a:pPr>
              <a:t>4/24/2023</a:t>
            </a:fld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25678A-E321-4FD7-92ED-DD9E0763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38EB6-D06B-4639-BD33-EE79BC9ED1A9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6A1D6-AF35-4E33-AEB3-A3D51B5A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57162"/>
            <a:ext cx="7917040" cy="6543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84BE43-05A0-46B3-9E48-1410C5FE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332656"/>
            <a:ext cx="8289857" cy="30963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500EE6E-A60A-4593-BBC0-243F23D16F4C}"/>
              </a:ext>
            </a:extLst>
          </p:cNvPr>
          <p:cNvSpPr txBox="1">
            <a:spLocks/>
          </p:cNvSpPr>
          <p:nvPr/>
        </p:nvSpPr>
        <p:spPr>
          <a:xfrm>
            <a:off x="488265" y="5658271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23142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4B5CB58-0F40-4879-871C-E6126509646D}"/>
              </a:ext>
            </a:extLst>
          </p:cNvPr>
          <p:cNvSpPr txBox="1">
            <a:spLocks/>
          </p:cNvSpPr>
          <p:nvPr/>
        </p:nvSpPr>
        <p:spPr>
          <a:xfrm>
            <a:off x="777023" y="316250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值及其最大最小值的获取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28192-9057-4AF8-ACAD-0BEA78F62D09}"/>
              </a:ext>
            </a:extLst>
          </p:cNvPr>
          <p:cNvSpPr txBox="1"/>
          <p:nvPr/>
        </p:nvSpPr>
        <p:spPr>
          <a:xfrm>
            <a:off x="1045276" y="1196891"/>
            <a:ext cx="9098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Get_ADC2_Voltage(void)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HAL_ADC_Start(&amp;hadc2);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HAL_ADC_PollForConversion(&amp;hadc2,2);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Voltage = HAL_ADC_GetValue(&amp;hadc2);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HAL_ADC_Stop(&amp;hadc2);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if (Voltage&gt;MAX_Volt){MAX_Volt=Voltage;}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if (Voltage&lt;MIN_Volt){MIN_Volt=Voltage;}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D40D69-C32E-4856-8EBF-1BE1BDED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4470331"/>
            <a:ext cx="8683625" cy="2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1ED702-3D4F-46C6-A75A-157112BC0657}"/>
              </a:ext>
            </a:extLst>
          </p:cNvPr>
          <p:cNvSpPr txBox="1"/>
          <p:nvPr/>
        </p:nvSpPr>
        <p:spPr>
          <a:xfrm>
            <a:off x="0" y="880641"/>
            <a:ext cx="1170809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void LED_Volt_Indicator(void)</a:t>
            </a:r>
          </a:p>
          <a:p>
            <a:r>
              <a:rPr lang="zh-CN" altLang="en-US" sz="2400" b="1" dirty="0"/>
              <a:t>{</a:t>
            </a:r>
          </a:p>
          <a:p>
            <a:r>
              <a:rPr lang="zh-CN" altLang="en-US" sz="2400" b="1" dirty="0"/>
              <a:t>	if(Voltage/512&gt;=7) LED_Display(LED_ALL);</a:t>
            </a:r>
          </a:p>
          <a:p>
            <a:r>
              <a:rPr lang="zh-CN" altLang="en-US" sz="2400" b="1" dirty="0"/>
              <a:t>	if(Voltage/512&lt;7 &amp; Voltage/512&gt;=6) 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LED_Display(LED1|LED2|LED3|LED4|LED5|LED6|LED7);</a:t>
            </a:r>
          </a:p>
          <a:p>
            <a:r>
              <a:rPr lang="zh-CN" altLang="en-US" sz="2400" b="1" dirty="0"/>
              <a:t>	if(Voltage/512&lt;6 &amp; Voltage/512&gt;=5)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LED_Display(LED1|LED2|LED3|LED4|LED5|LED6);</a:t>
            </a:r>
          </a:p>
          <a:p>
            <a:r>
              <a:rPr lang="zh-CN" altLang="en-US" sz="2400" b="1" dirty="0"/>
              <a:t>	if(Voltage/512&lt;5 &amp; Voltage/512&gt;=4) 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LED_Display(LED1|LED2|LED3|LED4|LED5);</a:t>
            </a:r>
          </a:p>
          <a:p>
            <a:r>
              <a:rPr lang="zh-CN" altLang="en-US" sz="2400" b="1" dirty="0"/>
              <a:t>	if(Voltage/512&lt;4 &amp; Voltage/512&gt;=3) 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LED_Display(LED1|LED2|LED3|LED4);</a:t>
            </a:r>
          </a:p>
          <a:p>
            <a:r>
              <a:rPr lang="zh-CN" altLang="en-US" sz="2400" b="1" dirty="0"/>
              <a:t>	if(Voltage/512&lt;3 &amp; Voltage/512&gt;=2) LED_Display(LED1|LED2|LED3);</a:t>
            </a:r>
          </a:p>
          <a:p>
            <a:r>
              <a:rPr lang="zh-CN" altLang="en-US" sz="2400" b="1" dirty="0"/>
              <a:t>	if(Voltage/512&lt;2 &amp; Voltage/512&gt;=1) LED_Display(LED1|LED2);</a:t>
            </a:r>
          </a:p>
          <a:p>
            <a:r>
              <a:rPr lang="zh-CN" altLang="en-US" sz="2400" b="1" dirty="0"/>
              <a:t>	if(Voltage/512&lt;1 &amp; Voltage/512&gt;=0) LED_Display(LED1);</a:t>
            </a:r>
          </a:p>
          <a:p>
            <a:r>
              <a:rPr lang="zh-CN" altLang="en-US" sz="2400" b="1" dirty="0"/>
              <a:t>	if(Voltage==0) LED_Close();</a:t>
            </a:r>
          </a:p>
          <a:p>
            <a:r>
              <a:rPr lang="zh-CN" altLang="en-US" sz="2400" b="1" dirty="0"/>
              <a:t>}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C92F568-2B92-430A-A175-67750E263AFE}"/>
              </a:ext>
            </a:extLst>
          </p:cNvPr>
          <p:cNvSpPr txBox="1">
            <a:spLocks/>
          </p:cNvSpPr>
          <p:nvPr/>
        </p:nvSpPr>
        <p:spPr>
          <a:xfrm>
            <a:off x="205523" y="0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LED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显示函数</a:t>
            </a:r>
          </a:p>
        </p:txBody>
      </p:sp>
    </p:spTree>
    <p:extLst>
      <p:ext uri="{BB962C8B-B14F-4D97-AF65-F5344CB8AC3E}">
        <p14:creationId xmlns:p14="http://schemas.microsoft.com/office/powerpoint/2010/main" val="103885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AFB657-11B5-4C7F-97BA-39F4FC4F3BCB}"/>
              </a:ext>
            </a:extLst>
          </p:cNvPr>
          <p:cNvSpPr txBox="1"/>
          <p:nvPr/>
        </p:nvSpPr>
        <p:spPr>
          <a:xfrm>
            <a:off x="215900" y="0"/>
            <a:ext cx="127381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void LCD_Display(void)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{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if (displaychoose==0)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{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LCD_DisplayStringLine(Line0,"                     ");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LCD_DisplayStringLine(Line1,"                     ");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LCD_DisplayStringLine(Line2,"   DC Voletmeter     ");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LCD_DisplayStringLine(Line3,"                     ");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sprintf((char*)str," Voltage:  %0.2f V  ",3.3*Voltage/4096);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LCD_DisplayStringLine(Line4,str);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sprintf((char*)str," ADCnum:  %d      ",Voltage);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LCD_DisplayStringLine(Line5,str);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}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else if (displaychoose==1)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{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LCD_DisplayStringLine(Line0,"                     ");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LCD_DisplayStringLine(Line1,"                     ");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LCD_DisplayStringLine(Line2,"  MAX-MIN VALUE      ");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LCD_DisplayStringLine(Line3,"                     ");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sprintf((char*)str," MAX_Volt:  %0.2f V  ",3.3*MAX_Volt/4096);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LCD_DisplayStringLine(Line4,str);	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sprintf((char*)str," MAX_Volt:  %0.2f V  ",3.3*MIN_Volt/4096);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LCD_DisplayStringLine(Line5,str);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}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}	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A320DFC-60E7-4B97-A815-490A257BFA5F}"/>
              </a:ext>
            </a:extLst>
          </p:cNvPr>
          <p:cNvSpPr txBox="1">
            <a:spLocks/>
          </p:cNvSpPr>
          <p:nvPr/>
        </p:nvSpPr>
        <p:spPr>
          <a:xfrm>
            <a:off x="10721123" y="469900"/>
            <a:ext cx="746977" cy="58039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</a:t>
            </a:r>
            <a:endParaRPr lang="en-US" altLang="zh-CN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</a:t>
            </a:r>
          </a:p>
          <a:p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显示函数</a:t>
            </a:r>
          </a:p>
        </p:txBody>
      </p:sp>
    </p:spTree>
    <p:extLst>
      <p:ext uri="{BB962C8B-B14F-4D97-AF65-F5344CB8AC3E}">
        <p14:creationId xmlns:p14="http://schemas.microsoft.com/office/powerpoint/2010/main" val="10434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783E-C4FB-4998-AF34-D338D28BB992}"/>
              </a:ext>
            </a:extLst>
          </p:cNvPr>
          <p:cNvSpPr txBox="1">
            <a:spLocks/>
          </p:cNvSpPr>
          <p:nvPr/>
        </p:nvSpPr>
        <p:spPr>
          <a:xfrm>
            <a:off x="205523" y="0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程序示例：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按键扫描和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获取函数执行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FD6485-AE87-4C37-B205-3EC021B1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1079500"/>
            <a:ext cx="1031458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9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D056AA-2E56-45E1-BF40-6FC8641801B9}"/>
              </a:ext>
            </a:extLst>
          </p:cNvPr>
          <p:cNvSpPr txBox="1"/>
          <p:nvPr/>
        </p:nvSpPr>
        <p:spPr>
          <a:xfrm>
            <a:off x="279400" y="1048246"/>
            <a:ext cx="10731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 while (1)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  {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LCD_Display();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LED_Volt_Indicator();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if (Keyflag==1)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{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	Keyflag=0;	key_num=Keynum;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</a:rPr>
              <a:t>if(Keynum==1 &amp; keystate==keycheck)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	{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		if (displaychoose==0)displaychoose=1;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		else if (displaychoose==1)displaychoose=0;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	}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		}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}</a:t>
            </a:r>
          </a:p>
          <a:p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58C7912-1003-43CA-8293-DC932A417B8D}"/>
              </a:ext>
            </a:extLst>
          </p:cNvPr>
          <p:cNvSpPr txBox="1">
            <a:spLocks/>
          </p:cNvSpPr>
          <p:nvPr/>
        </p:nvSpPr>
        <p:spPr>
          <a:xfrm>
            <a:off x="205523" y="0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程序示例：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主函数</a:t>
            </a:r>
          </a:p>
        </p:txBody>
      </p:sp>
    </p:spTree>
    <p:extLst>
      <p:ext uri="{BB962C8B-B14F-4D97-AF65-F5344CB8AC3E}">
        <p14:creationId xmlns:p14="http://schemas.microsoft.com/office/powerpoint/2010/main" val="50499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EB8ADBC6-05D8-4B08-BD25-78FE88933DE3}"/>
              </a:ext>
            </a:extLst>
          </p:cNvPr>
          <p:cNvSpPr txBox="1">
            <a:spLocks/>
          </p:cNvSpPr>
          <p:nvPr/>
        </p:nvSpPr>
        <p:spPr bwMode="auto">
          <a:xfrm>
            <a:off x="847228" y="548681"/>
            <a:ext cx="8229600" cy="313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、初始化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PB15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管脚为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输入端口；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、默认界面显示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；按下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的亮灯数量粗略指示输出电压值。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、设计其他创意功能。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80A72696-3D0C-4400-84D5-78344719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951" y="359860"/>
            <a:ext cx="4670791" cy="21602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0178D3D-1054-453F-8405-E5F38E32E302}"/>
              </a:ext>
            </a:extLst>
          </p:cNvPr>
          <p:cNvSpPr/>
          <p:nvPr/>
        </p:nvSpPr>
        <p:spPr>
          <a:xfrm>
            <a:off x="847228" y="3618000"/>
            <a:ext cx="4320000" cy="32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DC </a:t>
            </a:r>
            <a:r>
              <a:rPr lang="en-US" altLang="zh-CN" sz="2000" dirty="0" err="1"/>
              <a:t>Volteter</a:t>
            </a:r>
            <a:endParaRPr lang="en-US" altLang="zh-CN" sz="2000" dirty="0"/>
          </a:p>
          <a:p>
            <a:pPr algn="ctr"/>
            <a:endParaRPr lang="en-US" altLang="zh-CN" sz="2000" dirty="0"/>
          </a:p>
          <a:p>
            <a:r>
              <a:rPr lang="en-US" altLang="zh-CN" sz="2000" dirty="0"/>
              <a:t>               Voltage   :    2.12 V</a:t>
            </a:r>
          </a:p>
          <a:p>
            <a:r>
              <a:rPr lang="en-US" altLang="zh-CN" sz="2000" dirty="0"/>
              <a:t>               </a:t>
            </a:r>
            <a:r>
              <a:rPr lang="en-US" altLang="zh-CN" sz="2000" dirty="0" err="1"/>
              <a:t>ADCnum</a:t>
            </a:r>
            <a:r>
              <a:rPr lang="en-US" altLang="zh-CN" sz="2000" dirty="0"/>
              <a:t> :    2635       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FFC0A-432B-4086-BE30-726377F42369}"/>
              </a:ext>
            </a:extLst>
          </p:cNvPr>
          <p:cNvSpPr/>
          <p:nvPr/>
        </p:nvSpPr>
        <p:spPr>
          <a:xfrm>
            <a:off x="5597028" y="3618000"/>
            <a:ext cx="4320000" cy="32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MAX-MIN VALUE</a:t>
            </a:r>
          </a:p>
          <a:p>
            <a:pPr algn="ctr"/>
            <a:endParaRPr lang="en-US" altLang="zh-CN" sz="2000" dirty="0"/>
          </a:p>
          <a:p>
            <a:r>
              <a:rPr lang="en-US" altLang="zh-CN" sz="2000" dirty="0"/>
              <a:t>               </a:t>
            </a:r>
            <a:r>
              <a:rPr lang="en-US" altLang="zh-CN" sz="2000" dirty="0" err="1"/>
              <a:t>MAX_Volt</a:t>
            </a:r>
            <a:r>
              <a:rPr lang="en-US" altLang="zh-CN" sz="2000" dirty="0"/>
              <a:t>   :    2.12 V</a:t>
            </a:r>
          </a:p>
          <a:p>
            <a:r>
              <a:rPr lang="en-US" altLang="zh-CN" sz="2000" dirty="0"/>
              <a:t>               </a:t>
            </a:r>
            <a:r>
              <a:rPr lang="en-US" altLang="zh-CN" sz="2000" dirty="0" err="1"/>
              <a:t>MIN_Volt</a:t>
            </a:r>
            <a:r>
              <a:rPr lang="en-US" altLang="zh-CN" sz="2000" dirty="0"/>
              <a:t>    :    1.05 V       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9DDB2F0-CD97-45F5-83D1-8D7C04FD7A24}"/>
              </a:ext>
            </a:extLst>
          </p:cNvPr>
          <p:cNvSpPr txBox="1">
            <a:spLocks/>
          </p:cNvSpPr>
          <p:nvPr/>
        </p:nvSpPr>
        <p:spPr>
          <a:xfrm>
            <a:off x="10792597" y="2520100"/>
            <a:ext cx="748093" cy="2831545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146598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E55-B3E9-49A3-8958-945DE74E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78" y="886335"/>
            <a:ext cx="2730500" cy="701675"/>
          </a:xfrm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255BF-B1B4-4346-ABE1-19D96417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24" y="2474912"/>
            <a:ext cx="8652557" cy="190817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熟练掌握基于</a:t>
            </a:r>
            <a:r>
              <a:rPr lang="en-US" altLang="zh-CN" sz="3200" b="1" dirty="0" err="1"/>
              <a:t>CubeMX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ADC</a:t>
            </a:r>
            <a:r>
              <a:rPr lang="zh-CN" altLang="en-US" sz="3200" b="1" dirty="0"/>
              <a:t>配置方法</a:t>
            </a:r>
            <a:endParaRPr lang="en-US" altLang="zh-CN" sz="3200" b="1" dirty="0"/>
          </a:p>
          <a:p>
            <a:r>
              <a:rPr lang="zh-CN" altLang="en-US" sz="3200" b="1" dirty="0"/>
              <a:t>掌握板驱动文件的阅读与使用方法</a:t>
            </a:r>
            <a:endParaRPr lang="en-US" altLang="zh-CN" sz="3200" b="1" dirty="0"/>
          </a:p>
          <a:p>
            <a:r>
              <a:rPr lang="zh-CN" altLang="en-US" sz="3200" b="1" dirty="0"/>
              <a:t>熟练掌握</a:t>
            </a:r>
            <a:r>
              <a:rPr lang="en-US" altLang="zh-CN" sz="3200" b="1" dirty="0"/>
              <a:t>LCD</a:t>
            </a:r>
            <a:r>
              <a:rPr lang="zh-CN" altLang="en-US" sz="3200" b="1" dirty="0"/>
              <a:t>屏的显示控制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23810-F63C-4398-B94D-DFD502FAD40C}"/>
              </a:ext>
            </a:extLst>
          </p:cNvPr>
          <p:cNvSpPr txBox="1"/>
          <p:nvPr/>
        </p:nvSpPr>
        <p:spPr>
          <a:xfrm>
            <a:off x="4148105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熟练操作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80681B-A700-4AD5-853E-366EE15C45A8}"/>
              </a:ext>
            </a:extLst>
          </p:cNvPr>
          <p:cNvSpPr txBox="1"/>
          <p:nvPr/>
        </p:nvSpPr>
        <p:spPr>
          <a:xfrm>
            <a:off x="5797617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软硬结合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6E9AD-BE95-4480-AFD9-B08E7D0C6FAF}"/>
              </a:ext>
            </a:extLst>
          </p:cNvPr>
          <p:cNvSpPr txBox="1"/>
          <p:nvPr/>
        </p:nvSpPr>
        <p:spPr>
          <a:xfrm>
            <a:off x="7504000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D13CC-B25C-486E-883D-2519D6AA0CAC}"/>
              </a:ext>
            </a:extLst>
          </p:cNvPr>
          <p:cNvSpPr txBox="1"/>
          <p:nvPr/>
        </p:nvSpPr>
        <p:spPr>
          <a:xfrm>
            <a:off x="9153512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快乐学习</a:t>
            </a:r>
          </a:p>
        </p:txBody>
      </p:sp>
    </p:spTree>
    <p:extLst>
      <p:ext uri="{BB962C8B-B14F-4D97-AF65-F5344CB8AC3E}">
        <p14:creationId xmlns:p14="http://schemas.microsoft.com/office/powerpoint/2010/main" val="425865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EB8ADBC6-05D8-4B08-BD25-78FE88933DE3}"/>
              </a:ext>
            </a:extLst>
          </p:cNvPr>
          <p:cNvSpPr txBox="1">
            <a:spLocks/>
          </p:cNvSpPr>
          <p:nvPr/>
        </p:nvSpPr>
        <p:spPr bwMode="auto">
          <a:xfrm>
            <a:off x="847228" y="548681"/>
            <a:ext cx="8229600" cy="313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、初始化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PB15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管脚为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输入端口；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、显示默认界面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；按下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的亮灯数量粗略指示输出电压值。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、创新：提升测量准确度和精度 或其他。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80A72696-3D0C-4400-84D5-78344719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951" y="359860"/>
            <a:ext cx="4670791" cy="21602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0178D3D-1054-453F-8405-E5F38E32E302}"/>
              </a:ext>
            </a:extLst>
          </p:cNvPr>
          <p:cNvSpPr/>
          <p:nvPr/>
        </p:nvSpPr>
        <p:spPr>
          <a:xfrm>
            <a:off x="839244" y="3618000"/>
            <a:ext cx="4320000" cy="32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DC Voltmeter</a:t>
            </a:r>
          </a:p>
          <a:p>
            <a:pPr algn="ctr"/>
            <a:endParaRPr lang="en-US" altLang="zh-CN" sz="2000" dirty="0"/>
          </a:p>
          <a:p>
            <a:r>
              <a:rPr lang="en-US" altLang="zh-CN" sz="2000" dirty="0"/>
              <a:t>               Voltage   :    2.12 V</a:t>
            </a:r>
          </a:p>
          <a:p>
            <a:r>
              <a:rPr lang="en-US" altLang="zh-CN" sz="2000" dirty="0"/>
              <a:t>               </a:t>
            </a:r>
            <a:r>
              <a:rPr lang="en-US" altLang="zh-CN" sz="2000" dirty="0" err="1"/>
              <a:t>ADCnum</a:t>
            </a:r>
            <a:r>
              <a:rPr lang="en-US" altLang="zh-CN" sz="2000" dirty="0"/>
              <a:t> :    2635       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>
                <a:solidFill>
                  <a:srgbClr val="FFFF00"/>
                </a:solidFill>
              </a:rPr>
              <a:t>界面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FFC0A-432B-4086-BE30-726377F42369}"/>
              </a:ext>
            </a:extLst>
          </p:cNvPr>
          <p:cNvSpPr/>
          <p:nvPr/>
        </p:nvSpPr>
        <p:spPr>
          <a:xfrm>
            <a:off x="5597028" y="3618000"/>
            <a:ext cx="4320000" cy="32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MAX-MIN VALUE</a:t>
            </a:r>
          </a:p>
          <a:p>
            <a:pPr algn="ctr"/>
            <a:endParaRPr lang="en-US" altLang="zh-CN" sz="2000" dirty="0"/>
          </a:p>
          <a:p>
            <a:r>
              <a:rPr lang="en-US" altLang="zh-CN" sz="2000" dirty="0"/>
              <a:t>               </a:t>
            </a:r>
            <a:r>
              <a:rPr lang="en-US" altLang="zh-CN" sz="2000" dirty="0" err="1"/>
              <a:t>MAX_Volt</a:t>
            </a:r>
            <a:r>
              <a:rPr lang="en-US" altLang="zh-CN" sz="2000" dirty="0"/>
              <a:t>   :    2.12 V</a:t>
            </a:r>
          </a:p>
          <a:p>
            <a:r>
              <a:rPr lang="en-US" altLang="zh-CN" sz="2000" dirty="0"/>
              <a:t>               </a:t>
            </a:r>
            <a:r>
              <a:rPr lang="en-US" altLang="zh-CN" sz="2000" dirty="0" err="1"/>
              <a:t>MIN_Volt</a:t>
            </a:r>
            <a:r>
              <a:rPr lang="en-US" altLang="zh-CN" sz="2000" dirty="0"/>
              <a:t>    :    1.05 V       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>
                <a:solidFill>
                  <a:srgbClr val="FFFF00"/>
                </a:solidFill>
              </a:rPr>
              <a:t>界面</a:t>
            </a:r>
            <a:r>
              <a:rPr lang="en-US" altLang="zh-CN" sz="3200" dirty="0">
                <a:solidFill>
                  <a:srgbClr val="FFFF00"/>
                </a:solidFill>
              </a:rPr>
              <a:t>2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9DDB2F0-CD97-45F5-83D1-8D7C04FD7A24}"/>
              </a:ext>
            </a:extLst>
          </p:cNvPr>
          <p:cNvSpPr txBox="1">
            <a:spLocks/>
          </p:cNvSpPr>
          <p:nvPr/>
        </p:nvSpPr>
        <p:spPr>
          <a:xfrm>
            <a:off x="10792597" y="2520100"/>
            <a:ext cx="748093" cy="2831545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23945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A6EB-B8A7-4C62-A2EE-30B179F96E75}"/>
              </a:ext>
            </a:extLst>
          </p:cNvPr>
          <p:cNvSpPr txBox="1">
            <a:spLocks/>
          </p:cNvSpPr>
          <p:nvPr/>
        </p:nvSpPr>
        <p:spPr>
          <a:xfrm>
            <a:off x="698469" y="350422"/>
            <a:ext cx="2487494" cy="880641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6816E-A9C0-469F-8225-738E58E8E9E5}"/>
              </a:ext>
            </a:extLst>
          </p:cNvPr>
          <p:cNvSpPr txBox="1">
            <a:spLocks/>
          </p:cNvSpPr>
          <p:nvPr/>
        </p:nvSpPr>
        <p:spPr bwMode="auto">
          <a:xfrm>
            <a:off x="698469" y="1837739"/>
            <a:ext cx="10697843" cy="367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stm32g4xx_hal_adc.h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文件，了解初始化函数、功能函数；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、阅读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stm32g4xx_hal_adc.c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，了解功能函数参数含义、处理过程；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、调用基本初始化函数和功能函数，验证功能；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、根据实验要求编写程序。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3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5BE12-8829-4063-9F0D-615AD9218849}"/>
              </a:ext>
            </a:extLst>
          </p:cNvPr>
          <p:cNvSpPr txBox="1">
            <a:spLocks/>
          </p:cNvSpPr>
          <p:nvPr/>
        </p:nvSpPr>
        <p:spPr>
          <a:xfrm>
            <a:off x="698469" y="350422"/>
            <a:ext cx="2487494" cy="880641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</a:t>
            </a:r>
          </a:p>
        </p:txBody>
      </p:sp>
      <p:pic>
        <p:nvPicPr>
          <p:cNvPr id="61" name="图片 60" descr="图示, 示意图&#10;&#10;描述已自动生成">
            <a:extLst>
              <a:ext uri="{FF2B5EF4-FFF2-40B4-BE49-F238E27FC236}">
                <a16:creationId xmlns:a16="http://schemas.microsoft.com/office/drawing/2014/main" id="{83E7E3E8-139C-4AC8-B75C-02F90A1F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2" y="2583296"/>
            <a:ext cx="4670791" cy="2160240"/>
          </a:xfrm>
          <a:prstGeom prst="rect">
            <a:avLst/>
          </a:prstGeom>
        </p:spPr>
      </p:pic>
      <p:pic>
        <p:nvPicPr>
          <p:cNvPr id="3" name="内容占位符 4" descr="蓝色的电子设备&#10;&#10;描述已自动生成">
            <a:extLst>
              <a:ext uri="{FF2B5EF4-FFF2-40B4-BE49-F238E27FC236}">
                <a16:creationId xmlns:a16="http://schemas.microsoft.com/office/drawing/2014/main" id="{B5FFB62E-0881-428B-A1D7-BC5879CE8A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 b="107"/>
          <a:stretch/>
        </p:blipFill>
        <p:spPr>
          <a:xfrm>
            <a:off x="4015281" y="391329"/>
            <a:ext cx="7661130" cy="57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A8FD2-3F93-4379-BB5B-AC090857FF9D}"/>
              </a:ext>
            </a:extLst>
          </p:cNvPr>
          <p:cNvSpPr txBox="1">
            <a:spLocks/>
          </p:cNvSpPr>
          <p:nvPr/>
        </p:nvSpPr>
        <p:spPr>
          <a:xfrm>
            <a:off x="486741" y="5609839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CubeMX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B26DB8-7A6C-B78B-110B-6C105445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367520"/>
            <a:ext cx="12192000" cy="44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F7B420-EF0B-49D1-AD2A-9471C6AA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D32276-99EA-4741-894D-8E10F40B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790575"/>
            <a:ext cx="116300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3BA631-4927-4556-898D-3BFC5838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33" y="0"/>
            <a:ext cx="9745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0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1152</Words>
  <Application>Microsoft Office PowerPoint</Application>
  <PresentationFormat>宽屏</PresentationFormat>
  <Paragraphs>168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嵌入式微处理器系统设计</vt:lpstr>
      <vt:lpstr>实验目的：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吴永辉</dc:creator>
  <cp:lastModifiedBy>吴 永辉</cp:lastModifiedBy>
  <cp:revision>118</cp:revision>
  <dcterms:created xsi:type="dcterms:W3CDTF">2020-11-29T02:36:39Z</dcterms:created>
  <dcterms:modified xsi:type="dcterms:W3CDTF">2023-04-24T08:42:36Z</dcterms:modified>
</cp:coreProperties>
</file>