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1347" r:id="rId4"/>
    <p:sldId id="1361" r:id="rId5"/>
    <p:sldId id="1345" r:id="rId6"/>
    <p:sldId id="1350" r:id="rId7"/>
    <p:sldId id="1351" r:id="rId8"/>
    <p:sldId id="1352" r:id="rId9"/>
    <p:sldId id="1362" r:id="rId10"/>
    <p:sldId id="962" r:id="rId11"/>
    <p:sldId id="955" r:id="rId12"/>
    <p:sldId id="956" r:id="rId13"/>
    <p:sldId id="1363" r:id="rId14"/>
    <p:sldId id="960" r:id="rId15"/>
    <p:sldId id="1365" r:id="rId16"/>
    <p:sldId id="1364" r:id="rId17"/>
    <p:sldId id="13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6A26-A551-4B1A-8052-4D90EE1F7753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6163-5C8C-4AB0-BA27-3DFBD898F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9246-D1FE-46D6-BED0-0B5CA8D42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1427C-8E33-4C47-BB2A-7F4FCA79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F0FB-E750-434D-870C-EDB4979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4CF70-F661-4D8A-B8BF-692B253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73AD-CC25-42AF-9ADF-E886204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B8B7-5644-4AB8-9065-BE04575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6340E-A5A2-4565-8C08-B89DD20C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A89A-6B49-4429-B947-7C03EB4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38E3-5165-4E84-A81D-A4E93E47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C6F2-922D-46F2-87EA-8B3E6B7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4F51F-9984-42FF-B328-6CAC398B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811B9-6A00-4F14-B0A0-99447C4D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4BAD-C9EE-4A80-A262-FDDEF2D0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E1FF-47C3-4E78-85FC-6D3540C9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43FF2-BC67-43BB-86C2-0EFD353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A646-6473-47EB-9398-3CB7791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C67F5-F40A-45DE-ACC5-5F60FE77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3BFA0-373A-48EE-BC6F-0C5D981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51A13-39C3-488D-BB90-3E41BF5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626E-1728-4BB9-BB7D-6670C40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6BD7F-43B2-4CC6-8560-491BA4CA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001E0-C4B3-47B8-8C76-6829BD6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B384-3EF2-4DAC-AC65-309F5D6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AE9A-C0E3-4ED2-A5DA-8D4138D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568E-B78F-4CF5-9764-11104F12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D5EB-F088-4633-BAB2-1FFA3B14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870C-5B4A-49E9-A756-BBCF91A44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FFC7-52CB-4784-AC9E-6968ED44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8CB80-F9E9-4D15-873C-8531D63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075AA-404A-4685-9ACA-703E0D5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20F58-9920-486B-B885-5E1A6B5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1DCD-4D14-4CEC-801B-B634A4B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59E80-3EED-4DFC-BE8B-03B0AA4A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C922F-5E22-455C-9F77-AC74D515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766D1-D41A-4769-992A-190350F0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6A708-51EA-43E4-B257-ACA3D203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2399C-BE9A-499A-A4C7-9141549E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E2DC1-9229-40DD-809C-FE263B3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2C1C2-F280-4D35-BF1D-434CC8B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FF43-8CD6-4BD8-A85C-D7E719B8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0A5DC-7814-488C-9B82-0260078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7B81F-4DA3-4FAB-96B0-97B1CD4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E21C0-2973-40F3-806D-A297494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1D98C-4A3B-4FCC-AD67-C68C1EFE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2B716-6E3E-44F0-8F52-7ED71DBD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E28CF-F8D9-4C9D-90E0-EC5004E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428D-5B8E-42C0-8AAE-3DF6F713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3CFD-0219-487E-B67C-87AB6C41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5EFA0-58B1-4280-8410-B24BFA77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55CE7-DEFF-41C2-A130-C7E82E5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C0ADB-8B70-4BA7-A763-96AE8F2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E542-DB46-496A-B587-508BE19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F964-580D-460E-814E-E0682CF1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CA3CB-ADBF-4495-85A7-0559896C4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F357-84C6-468C-BB7F-75CDE95E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B535-997C-4332-8A52-99F083F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20933-1B94-4733-BF6F-56D82108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F4429-E82F-4844-9D82-E824A3E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71CA5-812C-4DB2-B1B4-DE53828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1B10F-CBDF-4D5E-BDDA-482E0E8E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19A43-A6AA-4052-80E4-A6BD3651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8C0C-398A-488E-A08A-11D9E3CF8D7F}" type="datetimeFigureOut">
              <a:rPr lang="zh-CN" altLang="en-US" smtClean="0"/>
              <a:t>2022-04-26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E81C-140C-4731-A2CE-1D3946CB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C568-5725-4B1C-9E08-4E8A08D6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71D92-DB95-4D9F-90AA-C478441EE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287" y="5519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嵌入式微处理器系统设计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64FC864-993A-470E-819A-4A068E40E824}"/>
              </a:ext>
            </a:extLst>
          </p:cNvPr>
          <p:cNvSpPr txBox="1">
            <a:spLocks/>
          </p:cNvSpPr>
          <p:nvPr/>
        </p:nvSpPr>
        <p:spPr>
          <a:xfrm>
            <a:off x="1521055" y="3272235"/>
            <a:ext cx="9740464" cy="210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实验六 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基于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HAL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库的外部中断配置与应用</a:t>
            </a: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4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A11D7-DB38-4A5D-AB58-477A9E1C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705D99F-316F-45BB-941E-0A112D505B77}" type="datetime1">
              <a:rPr lang="en-US" altLang="zh-CN" smtClean="0"/>
              <a:pPr>
                <a:spcAft>
                  <a:spcPts val="600"/>
                </a:spcAft>
                <a:defRPr/>
              </a:pPr>
              <a:t>4/26/2022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DBA784-3D7A-41DB-8AD5-3A9EC46D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296302"/>
            <a:ext cx="7043964" cy="2709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3F956C-A6EF-45D2-B622-3B0AD5CE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06" y="934711"/>
            <a:ext cx="3571875" cy="2809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4D04DD-7662-4F88-B5C3-114EC6C7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50" y="852481"/>
            <a:ext cx="4648200" cy="2619375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BE1F3E11-06EA-4B5E-BC1F-9A4BC8FE7865}"/>
              </a:ext>
            </a:extLst>
          </p:cNvPr>
          <p:cNvSpPr/>
          <p:nvPr/>
        </p:nvSpPr>
        <p:spPr>
          <a:xfrm>
            <a:off x="5159896" y="3058181"/>
            <a:ext cx="630560" cy="1224136"/>
          </a:xfrm>
          <a:prstGeom prst="downArrow">
            <a:avLst>
              <a:gd name="adj1" fmla="val 20716"/>
              <a:gd name="adj2" fmla="val 50000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BD1A4D5-2094-4197-818D-3D3A9257E801}"/>
              </a:ext>
            </a:extLst>
          </p:cNvPr>
          <p:cNvSpPr/>
          <p:nvPr/>
        </p:nvSpPr>
        <p:spPr>
          <a:xfrm rot="16926691">
            <a:off x="3829450" y="534653"/>
            <a:ext cx="630560" cy="2586157"/>
          </a:xfrm>
          <a:prstGeom prst="downArrow">
            <a:avLst>
              <a:gd name="adj1" fmla="val 20716"/>
              <a:gd name="adj2" fmla="val 50000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5F114B3-8DF6-431C-8F71-72F4FE44E1F9}"/>
              </a:ext>
            </a:extLst>
          </p:cNvPr>
          <p:cNvSpPr txBox="1">
            <a:spLocks/>
          </p:cNvSpPr>
          <p:nvPr/>
        </p:nvSpPr>
        <p:spPr>
          <a:xfrm>
            <a:off x="486741" y="5609839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18194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F6A41-888D-4CC3-8669-783FE77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D93F-E718-49ED-87CA-CEACA6C97113}" type="datetime1">
              <a:rPr lang="en-US" altLang="zh-CN" smtClean="0"/>
              <a:pPr>
                <a:defRPr/>
              </a:pPr>
              <a:t>4/26/2022</a:t>
            </a:fld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E91FD8-1E73-4CF0-89BD-D1727B3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8EB6-D06B-4639-BD33-EE79BC9ED1A9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DD4DC-0A34-444E-9A5A-9A1DCEBE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906"/>
            <a:ext cx="9144000" cy="67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248EF-F3DC-4967-9899-E9482CDE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D93F-E718-49ED-87CA-CEACA6C97113}" type="datetime1">
              <a:rPr lang="en-US" altLang="zh-CN" smtClean="0"/>
              <a:pPr>
                <a:defRPr/>
              </a:pPr>
              <a:t>4/26/2022</a:t>
            </a:fld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25678A-E321-4FD7-92ED-DD9E0763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8EB6-D06B-4639-BD33-EE79BC9ED1A9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6A1D6-AF35-4E33-AEB3-A3D51B5A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57162"/>
            <a:ext cx="7917040" cy="654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4BE43-05A0-46B3-9E48-1410C5FE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332656"/>
            <a:ext cx="8289857" cy="3096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500EE6E-A60A-4593-BBC0-243F23D16F4C}"/>
              </a:ext>
            </a:extLst>
          </p:cNvPr>
          <p:cNvSpPr txBox="1">
            <a:spLocks/>
          </p:cNvSpPr>
          <p:nvPr/>
        </p:nvSpPr>
        <p:spPr>
          <a:xfrm>
            <a:off x="488265" y="5658271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23142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6034-A047-45C5-87AC-1CBDB7BD4172}"/>
              </a:ext>
            </a:extLst>
          </p:cNvPr>
          <p:cNvSpPr txBox="1">
            <a:spLocks/>
          </p:cNvSpPr>
          <p:nvPr/>
        </p:nvSpPr>
        <p:spPr>
          <a:xfrm>
            <a:off x="488265" y="5658271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B0225C-5784-4997-85F4-C851F41F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89"/>
            <a:ext cx="12192000" cy="4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4B5CB58-0F40-4879-871C-E6126509646D}"/>
              </a:ext>
            </a:extLst>
          </p:cNvPr>
          <p:cNvSpPr txBox="1">
            <a:spLocks/>
          </p:cNvSpPr>
          <p:nvPr/>
        </p:nvSpPr>
        <p:spPr>
          <a:xfrm>
            <a:off x="726223" y="0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中断回调函数示例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2891EB-420B-42A5-9DFA-C464BA901FF1}"/>
              </a:ext>
            </a:extLst>
          </p:cNvPr>
          <p:cNvSpPr txBox="1"/>
          <p:nvPr/>
        </p:nvSpPr>
        <p:spPr>
          <a:xfrm>
            <a:off x="726223" y="1111682"/>
            <a:ext cx="1121547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void HAL_GPIO_EXTI_Callback(uint16_t GPIO_Pin)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{      switch(GPIO_Pin)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{                 </a:t>
            </a:r>
            <a:r>
              <a:rPr lang="zh-CN" altLang="en-US" b="1" dirty="0">
                <a:solidFill>
                  <a:srgbClr val="FF0000"/>
                </a:solidFill>
              </a:rPr>
              <a:t>case(GPIO_PIN_0):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{	EXTI0num++;if(EXTI0num-EXTI1num&gt;4)</a:t>
            </a:r>
            <a:r>
              <a:rPr lang="zh-CN" altLang="en-US" b="1" dirty="0">
                <a:solidFill>
                  <a:srgbClr val="FF0000"/>
                </a:solidFill>
              </a:rPr>
              <a:t>SWIT1_Flag</a:t>
            </a:r>
            <a:r>
              <a:rPr lang="zh-CN" altLang="en-US" b="1" dirty="0">
                <a:solidFill>
                  <a:srgbClr val="0000FF"/>
                </a:solidFill>
              </a:rPr>
              <a:t>=1;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	</a:t>
            </a:r>
            <a:r>
              <a:rPr lang="zh-CN" altLang="en-US" b="1" dirty="0">
                <a:solidFill>
                  <a:srgbClr val="FF0000"/>
                </a:solidFill>
              </a:rPr>
              <a:t>LED_Display(LED1|LED2|LED3|LED4);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					HAL_Delay(2000);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	LED_Delight(LED1|LED2|LED3|LED4);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	HAL_Delay(1000);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}break;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    </a:t>
            </a:r>
            <a:r>
              <a:rPr lang="zh-CN" altLang="en-US" b="1" dirty="0">
                <a:solidFill>
                  <a:srgbClr val="FF0000"/>
                </a:solidFill>
              </a:rPr>
              <a:t>case(GPIO_PIN_1):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{	EXTI1num++; if(EXTI1num-EXTI0num&gt;4)</a:t>
            </a:r>
            <a:r>
              <a:rPr lang="zh-CN" altLang="en-US" b="1" dirty="0">
                <a:solidFill>
                  <a:srgbClr val="FF0000"/>
                </a:solidFill>
              </a:rPr>
              <a:t>SWIT2_Flag</a:t>
            </a:r>
            <a:r>
              <a:rPr lang="zh-CN" altLang="en-US" b="1" dirty="0">
                <a:solidFill>
                  <a:srgbClr val="0000FF"/>
                </a:solidFill>
              </a:rPr>
              <a:t>=1;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	</a:t>
            </a:r>
            <a:r>
              <a:rPr lang="zh-CN" altLang="en-US" b="1" dirty="0">
                <a:solidFill>
                  <a:srgbClr val="FF0000"/>
                </a:solidFill>
              </a:rPr>
              <a:t>LED_Display(LED5|LED6|LED7|LED8); HAL_Delay(2000);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					LED_Delight(LED5|LED6|LED7|LED8); HAL_Delay(1000);</a:t>
            </a:r>
            <a:r>
              <a:rPr lang="zh-CN" altLang="en-US" b="1" dirty="0">
                <a:solidFill>
                  <a:srgbClr val="0000FF"/>
                </a:solidFill>
              </a:rPr>
              <a:t>	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}break;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                   </a:t>
            </a:r>
            <a:r>
              <a:rPr lang="zh-CN" altLang="en-US" b="1" dirty="0">
                <a:solidFill>
                  <a:srgbClr val="FF0000"/>
                </a:solidFill>
              </a:rPr>
              <a:t>case(GPIO_PIN_2):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{EXTI2num++;</a:t>
            </a:r>
            <a:r>
              <a:rPr lang="zh-CN" altLang="en-US" b="1" dirty="0">
                <a:solidFill>
                  <a:srgbClr val="FF0000"/>
                </a:solidFill>
              </a:rPr>
              <a:t>FlowSpeed</a:t>
            </a:r>
            <a:r>
              <a:rPr lang="zh-CN" altLang="en-US" b="1" dirty="0">
                <a:solidFill>
                  <a:srgbClr val="0000FF"/>
                </a:solidFill>
              </a:rPr>
              <a:t>++;if(FlowSpeed==3) FlowSpeed=0;}break;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		default:break;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		}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3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6F6785-676F-4985-A9CE-28D8769ED2AB}"/>
              </a:ext>
            </a:extLst>
          </p:cNvPr>
          <p:cNvSpPr txBox="1"/>
          <p:nvPr/>
        </p:nvSpPr>
        <p:spPr>
          <a:xfrm>
            <a:off x="726223" y="1143108"/>
            <a:ext cx="10172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 while (1)</a:t>
            </a:r>
          </a:p>
          <a:p>
            <a:r>
              <a:rPr lang="zh-CN" altLang="en-US" sz="2400" b="1" dirty="0"/>
              <a:t>  {		</a:t>
            </a:r>
            <a:r>
              <a:rPr lang="zh-CN" altLang="en-US" sz="2400" b="1" dirty="0">
                <a:solidFill>
                  <a:srgbClr val="FF0000"/>
                </a:solidFill>
              </a:rPr>
              <a:t>LED_Flowing();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		LCD_Showing();</a:t>
            </a:r>
          </a:p>
          <a:p>
            <a:r>
              <a:rPr lang="zh-CN" altLang="en-US" sz="2400" b="1" dirty="0"/>
              <a:t>		</a:t>
            </a:r>
          </a:p>
          <a:p>
            <a:r>
              <a:rPr lang="zh-CN" altLang="en-US" sz="2400" b="1" dirty="0"/>
              <a:t>		if(SWIT1_Flag==1)</a:t>
            </a:r>
          </a:p>
          <a:p>
            <a:r>
              <a:rPr lang="zh-CN" altLang="en-US" sz="2400" b="1" dirty="0"/>
              <a:t>		{</a:t>
            </a:r>
          </a:p>
          <a:p>
            <a:r>
              <a:rPr lang="zh-CN" altLang="en-US" sz="2400" b="1" dirty="0"/>
              <a:t>			SWIT1_Flag=0;</a:t>
            </a:r>
          </a:p>
          <a:p>
            <a:r>
              <a:rPr lang="zh-CN" altLang="en-US" sz="2400" b="1" dirty="0"/>
              <a:t>			__HAL_GPIO_EXTI_GENERATE_SWIT(GPIO_PIN_1);</a:t>
            </a:r>
          </a:p>
          <a:p>
            <a:r>
              <a:rPr lang="zh-CN" altLang="en-US" sz="2400" b="1" dirty="0"/>
              <a:t>		}   </a:t>
            </a:r>
          </a:p>
          <a:p>
            <a:r>
              <a:rPr lang="zh-CN" altLang="en-US" sz="2400" b="1" dirty="0"/>
              <a:t>		if(SWIT2_Flag==1)</a:t>
            </a:r>
          </a:p>
          <a:p>
            <a:r>
              <a:rPr lang="zh-CN" altLang="en-US" sz="2400" b="1" dirty="0"/>
              <a:t>		{</a:t>
            </a:r>
          </a:p>
          <a:p>
            <a:r>
              <a:rPr lang="zh-CN" altLang="en-US" sz="2400" b="1" dirty="0"/>
              <a:t>			SWIT2_Flag=0;</a:t>
            </a:r>
          </a:p>
          <a:p>
            <a:r>
              <a:rPr lang="zh-CN" altLang="en-US" sz="2400" b="1" dirty="0"/>
              <a:t>			__HAL_GPIO_EXTI_GENERATE_SWIT(GPIO_PIN_0);</a:t>
            </a:r>
          </a:p>
          <a:p>
            <a:r>
              <a:rPr lang="zh-CN" altLang="en-US" sz="2400" b="1" dirty="0"/>
              <a:t>		} </a:t>
            </a:r>
            <a:endParaRPr lang="en-US" altLang="zh-CN" sz="2400" b="1" dirty="0"/>
          </a:p>
          <a:p>
            <a:r>
              <a:rPr lang="en-US" altLang="zh-CN" sz="2400" b="1" dirty="0"/>
              <a:t>  }</a:t>
            </a:r>
            <a:endParaRPr lang="zh-CN" altLang="en-US" sz="24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6A6B0B5-EE5E-4D27-8CCF-CA0C5237A0A6}"/>
              </a:ext>
            </a:extLst>
          </p:cNvPr>
          <p:cNvSpPr txBox="1">
            <a:spLocks/>
          </p:cNvSpPr>
          <p:nvPr/>
        </p:nvSpPr>
        <p:spPr>
          <a:xfrm>
            <a:off x="726223" y="0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中断回调函数示例</a:t>
            </a:r>
          </a:p>
        </p:txBody>
      </p:sp>
    </p:spTree>
    <p:extLst>
      <p:ext uri="{BB962C8B-B14F-4D97-AF65-F5344CB8AC3E}">
        <p14:creationId xmlns:p14="http://schemas.microsoft.com/office/powerpoint/2010/main" val="131059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EB8ADBC6-05D8-4B08-BD25-78FE88933DE3}"/>
              </a:ext>
            </a:extLst>
          </p:cNvPr>
          <p:cNvSpPr txBox="1">
            <a:spLocks/>
          </p:cNvSpPr>
          <p:nvPr/>
        </p:nvSpPr>
        <p:spPr bwMode="auto">
          <a:xfrm>
            <a:off x="529594" y="259922"/>
            <a:ext cx="8845412" cy="62756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PB0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PB1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为外部中断模式 ，中断优先级分别为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显示默认界面：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EXTI0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EXTI1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EXTI2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发生次数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EXTI0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LED1234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EXTI1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LED5678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。如果其中一个触发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次数多于另一个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次，则触发另一个的软中断开启一次。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EXTI2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控制左向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流水灯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流速；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档。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、设计其他创意功能。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FFC0A-432B-4086-BE30-726377F42369}"/>
              </a:ext>
            </a:extLst>
          </p:cNvPr>
          <p:cNvSpPr/>
          <p:nvPr/>
        </p:nvSpPr>
        <p:spPr>
          <a:xfrm>
            <a:off x="5241058" y="3429000"/>
            <a:ext cx="3825940" cy="2960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sz="2000" dirty="0"/>
          </a:p>
          <a:p>
            <a:r>
              <a:rPr lang="en-US" altLang="zh-CN" sz="2000" dirty="0"/>
              <a:t>               EXTI0_num:   xx</a:t>
            </a:r>
          </a:p>
          <a:p>
            <a:r>
              <a:rPr lang="en-US" altLang="zh-CN" sz="2000" dirty="0"/>
              <a:t>               EXTI1_num:   xx</a:t>
            </a:r>
          </a:p>
          <a:p>
            <a:r>
              <a:rPr lang="en-US" altLang="zh-CN" sz="2000" dirty="0"/>
              <a:t>               EXTI2_num:   xx</a:t>
            </a:r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>
                <a:solidFill>
                  <a:srgbClr val="FFFF00"/>
                </a:solidFill>
              </a:rPr>
              <a:t>默认界面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307921" y="597455"/>
            <a:ext cx="748093" cy="38782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实验功能要求</a:t>
            </a:r>
          </a:p>
        </p:txBody>
      </p:sp>
    </p:spTree>
    <p:extLst>
      <p:ext uri="{BB962C8B-B14F-4D97-AF65-F5344CB8AC3E}">
        <p14:creationId xmlns:p14="http://schemas.microsoft.com/office/powerpoint/2010/main" val="32505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E55-B3E9-49A3-8958-945DE74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78" y="886335"/>
            <a:ext cx="2730500" cy="701675"/>
          </a:xfr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255BF-B1B4-4346-ABE1-19D96417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65" y="2457209"/>
            <a:ext cx="8875820" cy="280781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理解中断方式与轮询方式的差异</a:t>
            </a:r>
            <a:endParaRPr lang="en-US" altLang="zh-CN" sz="3200" b="1" dirty="0"/>
          </a:p>
          <a:p>
            <a:r>
              <a:rPr lang="zh-CN" altLang="en-US" sz="3200" b="1" dirty="0"/>
              <a:t>熟练掌握基于</a:t>
            </a:r>
            <a:r>
              <a:rPr lang="en-US" altLang="zh-CN" sz="3200" b="1" dirty="0" err="1"/>
              <a:t>CubeMX</a:t>
            </a:r>
            <a:r>
              <a:rPr lang="zh-CN" altLang="en-US" sz="3200" b="1" dirty="0"/>
              <a:t>的外部中断配置方法</a:t>
            </a:r>
            <a:endParaRPr lang="en-US" altLang="zh-CN" sz="3200" b="1" dirty="0"/>
          </a:p>
          <a:p>
            <a:r>
              <a:rPr lang="zh-CN" altLang="en-US" sz="3200" b="1" dirty="0"/>
              <a:t>熟悉（掌握）中断的执行过程</a:t>
            </a:r>
            <a:endParaRPr lang="en-US" altLang="zh-CN" sz="3200" b="1" dirty="0"/>
          </a:p>
          <a:p>
            <a:r>
              <a:rPr lang="zh-CN" altLang="en-US" sz="3200" b="1" dirty="0"/>
              <a:t>掌握基于</a:t>
            </a:r>
            <a:r>
              <a:rPr lang="en-US" altLang="zh-CN" sz="3200" b="1" dirty="0"/>
              <a:t>HAL</a:t>
            </a:r>
            <a:r>
              <a:rPr lang="zh-CN" altLang="en-US" sz="3200" b="1" dirty="0"/>
              <a:t>库的中断回调函数的编写</a:t>
            </a:r>
            <a:endParaRPr lang="en-US" altLang="zh-CN" sz="3200" b="1" dirty="0"/>
          </a:p>
          <a:p>
            <a:r>
              <a:rPr lang="zh-CN" altLang="en-US" sz="3200" b="1" dirty="0"/>
              <a:t>了解中断优先级的配置及其使用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23810-F63C-4398-B94D-DFD502FAD40C}"/>
              </a:ext>
            </a:extLst>
          </p:cNvPr>
          <p:cNvSpPr txBox="1"/>
          <p:nvPr/>
        </p:nvSpPr>
        <p:spPr>
          <a:xfrm>
            <a:off x="4148105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熟练操作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0681B-A700-4AD5-853E-366EE15C45A8}"/>
              </a:ext>
            </a:extLst>
          </p:cNvPr>
          <p:cNvSpPr txBox="1"/>
          <p:nvPr/>
        </p:nvSpPr>
        <p:spPr>
          <a:xfrm>
            <a:off x="5797617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软硬结合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6E9AD-BE95-4480-AFD9-B08E7D0C6FAF}"/>
              </a:ext>
            </a:extLst>
          </p:cNvPr>
          <p:cNvSpPr txBox="1"/>
          <p:nvPr/>
        </p:nvSpPr>
        <p:spPr>
          <a:xfrm>
            <a:off x="7504000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D13CC-B25C-486E-883D-2519D6AA0CAC}"/>
              </a:ext>
            </a:extLst>
          </p:cNvPr>
          <p:cNvSpPr txBox="1"/>
          <p:nvPr/>
        </p:nvSpPr>
        <p:spPr>
          <a:xfrm>
            <a:off x="9153512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快乐学习</a:t>
            </a:r>
          </a:p>
        </p:txBody>
      </p:sp>
    </p:spTree>
    <p:extLst>
      <p:ext uri="{BB962C8B-B14F-4D97-AF65-F5344CB8AC3E}">
        <p14:creationId xmlns:p14="http://schemas.microsoft.com/office/powerpoint/2010/main" val="42586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EB8ADBC6-05D8-4B08-BD25-78FE88933DE3}"/>
              </a:ext>
            </a:extLst>
          </p:cNvPr>
          <p:cNvSpPr txBox="1">
            <a:spLocks/>
          </p:cNvSpPr>
          <p:nvPr/>
        </p:nvSpPr>
        <p:spPr bwMode="auto">
          <a:xfrm>
            <a:off x="529594" y="259922"/>
            <a:ext cx="8845412" cy="62756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PB0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PB1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为外部中断模式 ，中断优先级分别为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显示默认界面：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EXTI0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EXTI1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EXTI2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发生次数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EXTI0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LED1234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EXTI1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LED5678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。如果其中一个触发次数多于另一个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次，则触发另一个的软中断开启一次。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EXTI2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控制左向流水灯流速；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档。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、设计其他创意功能。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FFC0A-432B-4086-BE30-726377F42369}"/>
              </a:ext>
            </a:extLst>
          </p:cNvPr>
          <p:cNvSpPr/>
          <p:nvPr/>
        </p:nvSpPr>
        <p:spPr>
          <a:xfrm>
            <a:off x="5241058" y="3429000"/>
            <a:ext cx="3825940" cy="2960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sz="2000" dirty="0"/>
          </a:p>
          <a:p>
            <a:r>
              <a:rPr lang="en-US" altLang="zh-CN" sz="2000" dirty="0"/>
              <a:t>               EXTI0_num:   xx</a:t>
            </a:r>
          </a:p>
          <a:p>
            <a:r>
              <a:rPr lang="en-US" altLang="zh-CN" sz="2000" dirty="0"/>
              <a:t>               EXTI1_num:   xx</a:t>
            </a:r>
          </a:p>
          <a:p>
            <a:r>
              <a:rPr lang="en-US" altLang="zh-CN" sz="2000" dirty="0"/>
              <a:t>               EXTI2_num:   xx</a:t>
            </a:r>
            <a:r>
              <a:rPr lang="en-US" altLang="zh-CN" dirty="0"/>
              <a:t>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>
                <a:solidFill>
                  <a:srgbClr val="FFFF00"/>
                </a:solidFill>
              </a:rPr>
              <a:t>默认界面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307921" y="597455"/>
            <a:ext cx="748093" cy="38782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实验功能要求</a:t>
            </a:r>
          </a:p>
        </p:txBody>
      </p:sp>
    </p:spTree>
    <p:extLst>
      <p:ext uri="{BB962C8B-B14F-4D97-AF65-F5344CB8AC3E}">
        <p14:creationId xmlns:p14="http://schemas.microsoft.com/office/powerpoint/2010/main" val="223945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0BF6-33B4-4294-B55B-F25B788BF1B4}"/>
              </a:ext>
            </a:extLst>
          </p:cNvPr>
          <p:cNvSpPr txBox="1">
            <a:spLocks/>
          </p:cNvSpPr>
          <p:nvPr/>
        </p:nvSpPr>
        <p:spPr>
          <a:xfrm>
            <a:off x="10681967" y="565828"/>
            <a:ext cx="748093" cy="5726343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程序书写与调试要求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46B3A-5245-4D35-8BE2-918212D90DC5}"/>
              </a:ext>
            </a:extLst>
          </p:cNvPr>
          <p:cNvSpPr txBox="1">
            <a:spLocks/>
          </p:cNvSpPr>
          <p:nvPr/>
        </p:nvSpPr>
        <p:spPr bwMode="auto">
          <a:xfrm>
            <a:off x="631092" y="3566546"/>
            <a:ext cx="8859418" cy="1829486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、观察主程序、不同中断的执行顺序；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、进入调试界面，观察</a:t>
            </a:r>
            <a:r>
              <a:rPr lang="en-US" altLang="zh-CN" dirty="0"/>
              <a:t>EXTI</a:t>
            </a:r>
            <a:r>
              <a:rPr lang="zh-CN" altLang="en-US" dirty="0"/>
              <a:t>相关寄存器的变化（</a:t>
            </a:r>
            <a:r>
              <a:rPr lang="en-US" altLang="zh-CN" dirty="0"/>
              <a:t>PR1</a:t>
            </a:r>
            <a:r>
              <a:rPr lang="zh-CN" altLang="en-US" dirty="0"/>
              <a:t>）；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、调试优化程序。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068B06-F5EB-402F-A7EC-9FBA94945A1A}"/>
              </a:ext>
            </a:extLst>
          </p:cNvPr>
          <p:cNvSpPr txBox="1">
            <a:spLocks/>
          </p:cNvSpPr>
          <p:nvPr/>
        </p:nvSpPr>
        <p:spPr bwMode="auto">
          <a:xfrm>
            <a:off x="631092" y="1029218"/>
            <a:ext cx="8859418" cy="1829485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、浏览相关头文件和驱动文件，了解初始化函数、功能函数；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、了解功能函数参数含义、处理过程；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、根据实验要求编写程序。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9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4A034A6-11AA-42CE-80CC-907F43FF3FC6}"/>
              </a:ext>
            </a:extLst>
          </p:cNvPr>
          <p:cNvSpPr txBox="1">
            <a:spLocks/>
          </p:cNvSpPr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CN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注意事项：硬件电路引脚标号</a:t>
            </a:r>
          </a:p>
        </p:txBody>
      </p:sp>
      <p:pic>
        <p:nvPicPr>
          <p:cNvPr id="3" name="内容占位符 4" descr="蓝色的电子设备&#10;&#10;描述已自动生成">
            <a:extLst>
              <a:ext uri="{FF2B5EF4-FFF2-40B4-BE49-F238E27FC236}">
                <a16:creationId xmlns:a16="http://schemas.microsoft.com/office/drawing/2014/main" id="{B5FFB62E-0881-428B-A1D7-BC5879CE8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b="107"/>
          <a:stretch/>
        </p:blipFill>
        <p:spPr>
          <a:xfrm>
            <a:off x="199939" y="1196803"/>
            <a:ext cx="4290549" cy="3217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55186D-1038-4326-9338-B4153C10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273" y="1196803"/>
            <a:ext cx="6862047" cy="27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A8FD2-3F93-4379-BB5B-AC090857FF9D}"/>
              </a:ext>
            </a:extLst>
          </p:cNvPr>
          <p:cNvSpPr txBox="1">
            <a:spLocks/>
          </p:cNvSpPr>
          <p:nvPr/>
        </p:nvSpPr>
        <p:spPr>
          <a:xfrm>
            <a:off x="486741" y="5609839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CubeMX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A22CB-73DE-4537-AB45-08B938517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8" r="3792" b="5891"/>
          <a:stretch/>
        </p:blipFill>
        <p:spPr>
          <a:xfrm>
            <a:off x="955041" y="577064"/>
            <a:ext cx="9769684" cy="39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847B21-3F3A-4F85-A4F6-3597B735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38137"/>
            <a:ext cx="102012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F14CA-1C17-4703-82AB-4F4F529B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042987"/>
            <a:ext cx="10506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9D17DC-4516-436F-B478-5DBD39FC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95275"/>
            <a:ext cx="113252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861</Words>
  <Application>Microsoft Office PowerPoint</Application>
  <PresentationFormat>宽屏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嵌入式微处理器系统设计</vt:lpstr>
      <vt:lpstr>实验目的：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吴永辉</dc:creator>
  <cp:lastModifiedBy>永辉</cp:lastModifiedBy>
  <cp:revision>137</cp:revision>
  <dcterms:created xsi:type="dcterms:W3CDTF">2020-11-29T02:36:39Z</dcterms:created>
  <dcterms:modified xsi:type="dcterms:W3CDTF">2022-04-26T12:01:52Z</dcterms:modified>
</cp:coreProperties>
</file>