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1347" r:id="rId4"/>
    <p:sldId id="1361" r:id="rId5"/>
    <p:sldId id="1345" r:id="rId6"/>
    <p:sldId id="1350" r:id="rId7"/>
    <p:sldId id="1367" r:id="rId8"/>
    <p:sldId id="1368" r:id="rId9"/>
    <p:sldId id="1369" r:id="rId10"/>
    <p:sldId id="1376" r:id="rId11"/>
    <p:sldId id="1375" r:id="rId12"/>
    <p:sldId id="1377" r:id="rId13"/>
    <p:sldId id="1362" r:id="rId14"/>
    <p:sldId id="1363" r:id="rId15"/>
    <p:sldId id="960" r:id="rId16"/>
    <p:sldId id="1370" r:id="rId17"/>
    <p:sldId id="1371" r:id="rId18"/>
    <p:sldId id="1372" r:id="rId19"/>
    <p:sldId id="13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76A26-A551-4B1A-8052-4D90EE1F7753}" type="datetimeFigureOut">
              <a:rPr lang="zh-CN" altLang="en-US" smtClean="0"/>
              <a:t>2023-05-22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C6163-5C8C-4AB0-BA27-3DFBD898F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2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9246-D1FE-46D6-BED0-0B5CA8D42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E1427C-8E33-4C47-BB2A-7F4FCA796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CF0FB-E750-434D-870C-EDB4979D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4CF70-F661-4D8A-B8BF-692B253F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373AD-CC25-42AF-9ADF-E8862049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B8B7-5644-4AB8-9065-BE04575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26340E-A5A2-4565-8C08-B89DD20C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AA89A-6B49-4429-B947-7C03EB44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238E3-5165-4E84-A81D-A4E93E47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3C6F2-922D-46F2-87EA-8B3E6B78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64F51F-9984-42FF-B328-6CAC398B7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811B9-6A00-4F14-B0A0-99447C4D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74BAD-C9EE-4A80-A262-FDDEF2D0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CE1FF-47C3-4E78-85FC-6D3540C9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43FF2-BC67-43BB-86C2-0EFD3535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2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A646-6473-47EB-9398-3CB77917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C67F5-F40A-45DE-ACC5-5F60FE77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3BFA0-373A-48EE-BC6F-0C5D9818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51A13-39C3-488D-BB90-3E41BF51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A626E-1728-4BB9-BB7D-6670C40F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8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6BD7F-43B2-4CC6-8560-491BA4CA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001E0-C4B3-47B8-8C76-6829BD6F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BB384-3EF2-4DAC-AC65-309F5D6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DAE9A-C0E3-4ED2-A5DA-8D4138DC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0568E-B78F-4CF5-9764-11104F12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6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5D5EB-F088-4633-BAB2-1FFA3B14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2870C-5B4A-49E9-A756-BBCF91A44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BFFC7-52CB-4784-AC9E-6968ED44D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8CB80-F9E9-4D15-873C-8531D635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075AA-404A-4685-9ACA-703E0D57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20F58-9920-486B-B885-5E1A6B5B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1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F1DCD-4D14-4CEC-801B-B634A4B3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59E80-3EED-4DFC-BE8B-03B0AA4A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C922F-5E22-455C-9F77-AC74D515D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4766D1-D41A-4769-992A-190350F0C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F6A708-51EA-43E4-B257-ACA3D2038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52399C-BE9A-499A-A4C7-9141549E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FE2DC1-9229-40DD-809C-FE263B3F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2C1C2-F280-4D35-BF1D-434CC8BD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DFF43-8CD6-4BD8-A85C-D7E719B8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F0A5DC-7814-488C-9B82-02600788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07B81F-4DA3-4FAB-96B0-97B1CD49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E21C0-2973-40F3-806D-A297494E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C1D98C-4A3B-4FCC-AD67-C68C1EFE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F2B716-6E3E-44F0-8F52-7ED71DBD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E28CF-F8D9-4C9D-90E0-EC5004EA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428D-5B8E-42C0-8AAE-3DF6F713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93CFD-0219-487E-B67C-87AB6C41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5EFA0-58B1-4280-8410-B24BFA77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55CE7-DEFF-41C2-A130-C7E82E5B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C0ADB-8B70-4BA7-A763-96AE8F27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8E542-DB46-496A-B587-508BE19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9F964-580D-460E-814E-E0682CF1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2CA3CB-ADBF-4495-85A7-0559896C4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2F357-84C6-468C-BB7F-75CDE95E4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EB535-997C-4332-8A52-99F083FA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8C0C-398A-488E-A08A-11D9E3CF8D7F}" type="datetimeFigureOut">
              <a:rPr lang="zh-CN" altLang="en-US" smtClean="0"/>
              <a:t>2023-05-22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20933-1B94-4733-BF6F-56D82108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F4429-E82F-4844-9D82-E824A3E2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2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71CA5-812C-4DB2-B1B4-DE538289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1B10F-CBDF-4D5E-BDDA-482E0E8E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19A43-A6AA-4052-80E4-A6BD36512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8C0C-398A-488E-A08A-11D9E3CF8D7F}" type="datetimeFigureOut">
              <a:rPr lang="zh-CN" altLang="en-US" smtClean="0"/>
              <a:t>2023-05-22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9E81C-140C-4731-A2CE-1D3946CB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2C568-5725-4B1C-9E08-4E8A08D6F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1652D-AE98-4F94-A51B-46E32B273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071D92-DB95-4D9F-90AA-C478441EE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287" y="5519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嵌入式微处理器系统设计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64FC864-993A-470E-819A-4A068E40E824}"/>
              </a:ext>
            </a:extLst>
          </p:cNvPr>
          <p:cNvSpPr txBox="1">
            <a:spLocks/>
          </p:cNvSpPr>
          <p:nvPr/>
        </p:nvSpPr>
        <p:spPr>
          <a:xfrm>
            <a:off x="1426697" y="2989088"/>
            <a:ext cx="9740464" cy="246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实验八 </a:t>
            </a:r>
            <a:endParaRPr lang="en-US" altLang="zh-CN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基于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HAL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库的定时器配置与应用二</a:t>
            </a:r>
            <a:endParaRPr lang="en-US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endParaRPr lang="en-US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66571B0-87AB-43D9-8071-9D5855D8B79F}"/>
              </a:ext>
            </a:extLst>
          </p:cNvPr>
          <p:cNvSpPr txBox="1">
            <a:spLocks/>
          </p:cNvSpPr>
          <p:nvPr/>
        </p:nvSpPr>
        <p:spPr>
          <a:xfrm>
            <a:off x="2867929" y="4539171"/>
            <a:ext cx="6858000" cy="918948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频率占空比可调</a:t>
            </a:r>
            <a:r>
              <a:rPr lang="en-US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PWM</a:t>
            </a:r>
            <a:r>
              <a:rPr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  <a:endParaRPr lang="en-US" altLang="zh-CN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数字频率计的设计</a:t>
            </a:r>
            <a:endParaRPr lang="zh-CN" alt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4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D2BAA4-F94A-430E-9EF2-CAE8B87A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" y="247650"/>
            <a:ext cx="82581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8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BEA46E-26DF-4721-93CD-50B08707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434"/>
            <a:ext cx="12192000" cy="55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4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181384-C664-4772-A66C-74CCF2F1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188"/>
            <a:ext cx="12192000" cy="62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3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7E3283-209A-4922-9771-50A1B6F19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549" y="447718"/>
            <a:ext cx="12192000" cy="543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7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647E33-D61B-4E56-AD86-C1ECEEC5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4A6034-A047-45C5-87AC-1CBDB7BD4172}"/>
              </a:ext>
            </a:extLst>
          </p:cNvPr>
          <p:cNvSpPr txBox="1">
            <a:spLocks/>
          </p:cNvSpPr>
          <p:nvPr/>
        </p:nvSpPr>
        <p:spPr>
          <a:xfrm>
            <a:off x="488265" y="5658271"/>
            <a:ext cx="11215470" cy="88064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注意事项：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MDK-ARM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设置内容</a:t>
            </a:r>
          </a:p>
        </p:txBody>
      </p:sp>
    </p:spTree>
    <p:extLst>
      <p:ext uri="{BB962C8B-B14F-4D97-AF65-F5344CB8AC3E}">
        <p14:creationId xmlns:p14="http://schemas.microsoft.com/office/powerpoint/2010/main" val="32753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4B5CB58-0F40-4879-871C-E6126509646D}"/>
              </a:ext>
            </a:extLst>
          </p:cNvPr>
          <p:cNvSpPr txBox="1">
            <a:spLocks/>
          </p:cNvSpPr>
          <p:nvPr/>
        </p:nvSpPr>
        <p:spPr>
          <a:xfrm>
            <a:off x="658846" y="0"/>
            <a:ext cx="11215470" cy="71226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程序示例：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038756-F385-4B81-B53B-EDD61A6A8080}"/>
              </a:ext>
            </a:extLst>
          </p:cNvPr>
          <p:cNvSpPr txBox="1"/>
          <p:nvPr/>
        </p:nvSpPr>
        <p:spPr>
          <a:xfrm>
            <a:off x="658846" y="782481"/>
            <a:ext cx="10955957" cy="4401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void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get_adc_forFreq</a:t>
            </a:r>
            <a:r>
              <a:rPr lang="en-US" altLang="zh-CN" sz="2000" b="1" dirty="0"/>
              <a:t>(void)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HAL_ADC_Start</a:t>
            </a:r>
            <a:r>
              <a:rPr lang="en-US" altLang="zh-CN" sz="2000" b="1" dirty="0"/>
              <a:t>(&amp;hadc2);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HAL_ADC_PollForConversion</a:t>
            </a:r>
            <a:r>
              <a:rPr lang="en-US" altLang="zh-CN" sz="2000" b="1" dirty="0"/>
              <a:t>(&amp;hadc2,2);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adc_forFreq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HAL_ADC_GetValue</a:t>
            </a:r>
            <a:r>
              <a:rPr lang="en-US" altLang="zh-CN" sz="2000" b="1" dirty="0"/>
              <a:t>(&amp;hadc2);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HAL_ADC_Stop</a:t>
            </a:r>
            <a:r>
              <a:rPr lang="en-US" altLang="zh-CN" sz="2000" b="1" dirty="0"/>
              <a:t>(&amp;hadc2);</a:t>
            </a:r>
          </a:p>
          <a:p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void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get_adc_forDuty</a:t>
            </a:r>
            <a:r>
              <a:rPr lang="en-US" altLang="zh-CN" sz="2000" b="1" dirty="0"/>
              <a:t>(void)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HAL_ADC_Start</a:t>
            </a:r>
            <a:r>
              <a:rPr lang="en-US" altLang="zh-CN" sz="2000" b="1" dirty="0"/>
              <a:t>(&amp;hadc1);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HAL_ADC_PollForConversion</a:t>
            </a:r>
            <a:r>
              <a:rPr lang="en-US" altLang="zh-CN" sz="2000" b="1" dirty="0"/>
              <a:t>(&amp;hadc1,2);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adc_forDuty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HAL_ADC_GetValue</a:t>
            </a:r>
            <a:r>
              <a:rPr lang="en-US" altLang="zh-CN" sz="2000" b="1" dirty="0"/>
              <a:t>(&amp;hadc1);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HAL_ADC_Stop</a:t>
            </a:r>
            <a:r>
              <a:rPr lang="en-US" altLang="zh-CN" sz="2000" b="1" dirty="0"/>
              <a:t>(&amp;hadc1);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231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D0BA3A-B9C8-4C37-A299-544F5FF5C298}"/>
              </a:ext>
            </a:extLst>
          </p:cNvPr>
          <p:cNvSpPr txBox="1"/>
          <p:nvPr/>
        </p:nvSpPr>
        <p:spPr>
          <a:xfrm>
            <a:off x="669303" y="39097"/>
            <a:ext cx="10642862" cy="4708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HAL_TIM_PWM_PulseFinishedCallback(TIM_HandleTypeDef *htim)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  </a:t>
            </a:r>
            <a:r>
              <a:rPr lang="zh-CN" altLang="en-US" dirty="0"/>
              <a:t>if(htim-&gt;Instance == TIM2)</a:t>
            </a:r>
          </a:p>
          <a:p>
            <a:r>
              <a:rPr lang="zh-CN" altLang="en-US" dirty="0"/>
              <a:t>	{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FF0000"/>
                </a:solidFill>
              </a:rPr>
              <a:t>get_adc_forFreq(); get_adc_forDuty();</a:t>
            </a:r>
          </a:p>
          <a:p>
            <a:r>
              <a:rPr lang="zh-CN" altLang="en-US" dirty="0"/>
              <a:t>		if(adc_forFreq&lt;=99)adc_forFreq=99;</a:t>
            </a:r>
          </a:p>
          <a:p>
            <a:r>
              <a:rPr lang="zh-CN" altLang="en-US" dirty="0"/>
              <a:t>		freq_set=1000000/(adc_forFreq+1);</a:t>
            </a:r>
          </a:p>
          <a:p>
            <a:r>
              <a:rPr lang="zh-CN" altLang="en-US" dirty="0"/>
              <a:t>		duty_set=adc_forFreq*adc_forDuty/4096;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//</a:t>
            </a:r>
            <a:r>
              <a:rPr lang="zh-CN" altLang="en-US" dirty="0"/>
              <a:t>if(100*duty_set/adc_forFreq&lt;=5)duty_set=adc_forFreq*0.05;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//</a:t>
            </a:r>
            <a:r>
              <a:rPr lang="zh-CN" altLang="en-US" dirty="0"/>
              <a:t>if(100*duty_set/adc_forFreq&gt;=90)duty_set=adc_forFreq*0.9;</a:t>
            </a:r>
          </a:p>
          <a:p>
            <a:r>
              <a:rPr lang="zh-CN" altLang="en-US" dirty="0"/>
              <a:t>		__HAL_TIM_SetAutoreload(&amp;htim2,adc_forFreq);</a:t>
            </a:r>
          </a:p>
          <a:p>
            <a:r>
              <a:rPr lang="zh-CN" altLang="en-US" dirty="0"/>
              <a:t>		__HAL_TIM_SetCompare(&amp;htim2,TIM_CHANNEL_2,duty_set);	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90592A-23E3-4A65-B95F-CC8C4136DFA6}"/>
              </a:ext>
            </a:extLst>
          </p:cNvPr>
          <p:cNvSpPr txBox="1"/>
          <p:nvPr/>
        </p:nvSpPr>
        <p:spPr>
          <a:xfrm>
            <a:off x="537328" y="3801023"/>
            <a:ext cx="10906812" cy="286232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HAL_TIM_IC_CaptureCallback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TIM_HandleTypeDef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htim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CN" dirty="0"/>
              <a:t> {	if(</a:t>
            </a:r>
            <a:r>
              <a:rPr lang="en-US" altLang="zh-CN" dirty="0" err="1"/>
              <a:t>htim</a:t>
            </a:r>
            <a:r>
              <a:rPr lang="en-US" altLang="zh-CN" dirty="0"/>
              <a:t>-&gt;Instance==TIM3)</a:t>
            </a:r>
          </a:p>
          <a:p>
            <a:r>
              <a:rPr lang="en-US" altLang="zh-CN" dirty="0"/>
              <a:t>	{   if(</a:t>
            </a:r>
            <a:r>
              <a:rPr lang="en-US" altLang="zh-CN" dirty="0" err="1"/>
              <a:t>htim</a:t>
            </a:r>
            <a:r>
              <a:rPr lang="en-US" altLang="zh-CN" dirty="0"/>
              <a:t>-&gt;Channel==HAL_TIM_ACTIVE_CHANNEL_1)</a:t>
            </a:r>
          </a:p>
          <a:p>
            <a:r>
              <a:rPr lang="en-US" altLang="zh-CN" dirty="0"/>
              <a:t>		{			      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freq_counter</a:t>
            </a:r>
            <a:r>
              <a:rPr lang="en-US" altLang="zh-CN" dirty="0"/>
              <a:t>=</a:t>
            </a:r>
            <a:r>
              <a:rPr lang="en-US" altLang="zh-CN" dirty="0" err="1"/>
              <a:t>HAL_TIM_ReadCapturedValue</a:t>
            </a:r>
            <a:r>
              <a:rPr lang="en-US" altLang="zh-CN" dirty="0"/>
              <a:t>(&amp;htim3,TIM_CHANNEL_1);</a:t>
            </a:r>
          </a:p>
          <a:p>
            <a:r>
              <a:rPr lang="en-US" altLang="zh-CN" dirty="0"/>
              <a:t>	               </a:t>
            </a:r>
            <a:r>
              <a:rPr lang="en-US" altLang="zh-CN" dirty="0" err="1"/>
              <a:t>duty_counter</a:t>
            </a:r>
            <a:r>
              <a:rPr lang="en-US" altLang="zh-CN" dirty="0"/>
              <a:t>=</a:t>
            </a:r>
            <a:r>
              <a:rPr lang="en-US" altLang="zh-CN" dirty="0" err="1"/>
              <a:t>HAL_TIM_ReadCapturedValue</a:t>
            </a:r>
            <a:r>
              <a:rPr lang="en-US" altLang="zh-CN" dirty="0"/>
              <a:t>(&amp;htim3,TIM_CHANNEL_2);		}			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39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CCD21F-B115-4CF1-AFD0-159E3F0E102D}"/>
              </a:ext>
            </a:extLst>
          </p:cNvPr>
          <p:cNvSpPr txBox="1"/>
          <p:nvPr/>
        </p:nvSpPr>
        <p:spPr>
          <a:xfrm>
            <a:off x="331445" y="2212942"/>
            <a:ext cx="11529110" cy="4401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en-US" altLang="zh-CN" dirty="0"/>
              <a:t>while (1)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0000FF"/>
                </a:solidFill>
              </a:rPr>
              <a:t>sprintf</a:t>
            </a:r>
            <a:r>
              <a:rPr lang="en-US" altLang="zh-CN" dirty="0">
                <a:solidFill>
                  <a:srgbClr val="0000FF"/>
                </a:solidFill>
              </a:rPr>
              <a:t>((char*)</a:t>
            </a:r>
            <a:r>
              <a:rPr lang="en-US" altLang="zh-CN" dirty="0" err="1">
                <a:solidFill>
                  <a:srgbClr val="0000FF"/>
                </a:solidFill>
              </a:rPr>
              <a:t>str,"FreqMeasure</a:t>
            </a:r>
            <a:r>
              <a:rPr lang="en-US" altLang="zh-CN" dirty="0">
                <a:solidFill>
                  <a:srgbClr val="0000FF"/>
                </a:solidFill>
              </a:rPr>
              <a:t>:%05dHz",1000000/(freq_counter+1));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 err="1">
                <a:solidFill>
                  <a:srgbClr val="0000FF"/>
                </a:solidFill>
              </a:rPr>
              <a:t>LCD_DisplayStringLine</a:t>
            </a:r>
            <a:r>
              <a:rPr lang="en-US" altLang="zh-CN" dirty="0">
                <a:solidFill>
                  <a:srgbClr val="0000FF"/>
                </a:solidFill>
              </a:rPr>
              <a:t>(Line3,str);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 err="1">
                <a:solidFill>
                  <a:srgbClr val="0000FF"/>
                </a:solidFill>
              </a:rPr>
              <a:t>sprintf</a:t>
            </a:r>
            <a:r>
              <a:rPr lang="en-US" altLang="zh-CN" dirty="0">
                <a:solidFill>
                  <a:srgbClr val="0000FF"/>
                </a:solidFill>
              </a:rPr>
              <a:t>((char*)</a:t>
            </a:r>
            <a:r>
              <a:rPr lang="en-US" altLang="zh-CN" dirty="0" err="1">
                <a:solidFill>
                  <a:srgbClr val="0000FF"/>
                </a:solidFill>
              </a:rPr>
              <a:t>str,"DutyMeasure</a:t>
            </a:r>
            <a:r>
              <a:rPr lang="en-US" altLang="zh-CN" dirty="0">
                <a:solidFill>
                  <a:srgbClr val="0000FF"/>
                </a:solidFill>
              </a:rPr>
              <a:t>:%02d%%",100*(duty_counter+1)/(freq_counter+1));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 err="1">
                <a:solidFill>
                  <a:srgbClr val="0000FF"/>
                </a:solidFill>
              </a:rPr>
              <a:t>LCD_DisplayStringLine</a:t>
            </a:r>
            <a:r>
              <a:rPr lang="en-US" altLang="zh-CN" dirty="0">
                <a:solidFill>
                  <a:srgbClr val="0000FF"/>
                </a:solidFill>
              </a:rPr>
              <a:t>(Line4,str);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sprintf</a:t>
            </a:r>
            <a:r>
              <a:rPr lang="en-US" altLang="zh-CN" dirty="0"/>
              <a:t>((char*)str,"</a:t>
            </a:r>
            <a:r>
              <a:rPr lang="en-US" altLang="zh-CN" dirty="0" err="1"/>
              <a:t>freqSet</a:t>
            </a:r>
            <a:r>
              <a:rPr lang="en-US" altLang="zh-CN" dirty="0"/>
              <a:t>:%05d Hz",</a:t>
            </a:r>
            <a:r>
              <a:rPr lang="en-US" altLang="zh-CN" dirty="0" err="1"/>
              <a:t>freq_set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LCD_DisplayStringLine</a:t>
            </a:r>
            <a:r>
              <a:rPr lang="en-US" altLang="zh-CN" dirty="0"/>
              <a:t>(Line6,str);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sprintf</a:t>
            </a:r>
            <a:r>
              <a:rPr lang="en-US" altLang="zh-CN" dirty="0"/>
              <a:t>((char*)str,"</a:t>
            </a:r>
            <a:r>
              <a:rPr lang="en-US" altLang="zh-CN" dirty="0" err="1"/>
              <a:t>dutySet</a:t>
            </a:r>
            <a:r>
              <a:rPr lang="en-US" altLang="zh-CN" dirty="0"/>
              <a:t>:%02d %%",100*</a:t>
            </a:r>
            <a:r>
              <a:rPr lang="en-US" altLang="zh-CN" dirty="0" err="1"/>
              <a:t>duty_set</a:t>
            </a:r>
            <a:r>
              <a:rPr lang="en-US" altLang="zh-CN" dirty="0"/>
              <a:t>/</a:t>
            </a:r>
            <a:r>
              <a:rPr lang="en-US" altLang="zh-CN" dirty="0" err="1"/>
              <a:t>adc_forFreq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LCD_DisplayStringLine</a:t>
            </a:r>
            <a:r>
              <a:rPr lang="en-US" altLang="zh-CN" dirty="0"/>
              <a:t>(Line7,str);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HAL_Delay</a:t>
            </a:r>
            <a:r>
              <a:rPr lang="en-US" altLang="zh-CN" dirty="0"/>
              <a:t>(300);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52FE86-0589-4818-AA2A-5204758E925F}"/>
              </a:ext>
            </a:extLst>
          </p:cNvPr>
          <p:cNvSpPr txBox="1"/>
          <p:nvPr/>
        </p:nvSpPr>
        <p:spPr>
          <a:xfrm>
            <a:off x="331445" y="386499"/>
            <a:ext cx="11529109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zh-CN" altLang="en-US" dirty="0"/>
              <a:t>HAL_TIM_PWM_Start_IT(&amp;htim2,TIM_CHANNEL_2);</a:t>
            </a:r>
          </a:p>
          <a:p>
            <a:r>
              <a:rPr lang="zh-CN" altLang="en-US" dirty="0"/>
              <a:t>HAL_TIM_IC_Start_IT(&amp;htim3,TIM_CHANNEL_1);</a:t>
            </a:r>
          </a:p>
          <a:p>
            <a:r>
              <a:rPr lang="zh-CN" altLang="en-US" dirty="0"/>
              <a:t>HAL_TIM_IC_Start_IT(&amp;htim3,TIM_CHANNEL_2);</a:t>
            </a:r>
          </a:p>
          <a:p>
            <a:r>
              <a:rPr lang="zh-CN" altLang="en-US" dirty="0"/>
              <a:t>LED_Init();	LED_Close();</a:t>
            </a:r>
          </a:p>
          <a:p>
            <a:r>
              <a:rPr lang="zh-CN" altLang="en-US" dirty="0"/>
              <a:t>LCD_Init();	LCD_Clear(Black); LCD_SetBackColor(Black);LCD_SetTextColor(White);</a:t>
            </a:r>
          </a:p>
        </p:txBody>
      </p:sp>
    </p:spTree>
    <p:extLst>
      <p:ext uri="{BB962C8B-B14F-4D97-AF65-F5344CB8AC3E}">
        <p14:creationId xmlns:p14="http://schemas.microsoft.com/office/powerpoint/2010/main" val="86639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9DDB2F0-CD97-45F5-83D1-8D7C04FD7A24}"/>
              </a:ext>
            </a:extLst>
          </p:cNvPr>
          <p:cNvSpPr txBox="1">
            <a:spLocks/>
          </p:cNvSpPr>
          <p:nvPr/>
        </p:nvSpPr>
        <p:spPr>
          <a:xfrm>
            <a:off x="10433049" y="1184596"/>
            <a:ext cx="748093" cy="3878292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实验功能要求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8176860-044F-4179-B2C8-DF52322C8F2D}"/>
              </a:ext>
            </a:extLst>
          </p:cNvPr>
          <p:cNvSpPr txBox="1">
            <a:spLocks/>
          </p:cNvSpPr>
          <p:nvPr/>
        </p:nvSpPr>
        <p:spPr bwMode="auto">
          <a:xfrm>
            <a:off x="825342" y="488114"/>
            <a:ext cx="9110509" cy="274528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Font typeface="Wingdings" panose="05000000000000000000" pitchFamily="2" charset="2"/>
              <a:buNone/>
              <a:defRPr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latin typeface="Arial" panose="020B0604020202020204" pitchFamily="34" charset="0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、设计一个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输出频率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占空比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均可调的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波形，在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输出，利用电位器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R37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R38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分别调整频率和占空比。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、配置</a:t>
            </a:r>
            <a:r>
              <a:rPr lang="en-US" altLang="zh-CN" dirty="0">
                <a:solidFill>
                  <a:schemeClr val="tx1"/>
                </a:solidFill>
              </a:rPr>
              <a:t>PA6</a:t>
            </a:r>
            <a:r>
              <a:rPr lang="zh-CN" altLang="en-US" dirty="0">
                <a:solidFill>
                  <a:schemeClr val="tx1"/>
                </a:solidFill>
              </a:rPr>
              <a:t>引脚为频率计输入端，可同时</a:t>
            </a:r>
            <a:r>
              <a:rPr lang="zh-CN" altLang="en-US" dirty="0">
                <a:solidFill>
                  <a:srgbClr val="FF0000"/>
                </a:solidFill>
              </a:rPr>
              <a:t>测量频率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占空比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、屏幕上显示频率、占空比的</a:t>
            </a:r>
            <a:r>
              <a:rPr lang="zh-CN" altLang="en-US" dirty="0">
                <a:solidFill>
                  <a:srgbClr val="FF0000"/>
                </a:solidFill>
              </a:rPr>
              <a:t>测量值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设定值</a:t>
            </a:r>
            <a:r>
              <a:rPr lang="zh-CN" altLang="en-US" dirty="0">
                <a:solidFill>
                  <a:schemeClr val="tx1"/>
                </a:solidFill>
              </a:rPr>
              <a:t>。效果如下图。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ACB21C-BDF8-4BB0-BB7F-0F9D56C5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24" y="3306451"/>
            <a:ext cx="4328535" cy="3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6003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85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B0E55-B3E9-49A3-8958-945DE74E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78" y="886335"/>
            <a:ext cx="2730500" cy="701675"/>
          </a:xfrm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实验目的：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255BF-B1B4-4346-ABE1-19D96417C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65" y="2457209"/>
            <a:ext cx="8875820" cy="24613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熟练掌握基于</a:t>
            </a:r>
            <a:r>
              <a:rPr lang="en-US" altLang="zh-CN" sz="3200" b="1" dirty="0" err="1"/>
              <a:t>CubeMX</a:t>
            </a:r>
            <a:r>
              <a:rPr lang="zh-CN" altLang="en-US" sz="3200" b="1" dirty="0"/>
              <a:t>的定时器配置方法</a:t>
            </a:r>
            <a:endParaRPr lang="en-US" altLang="zh-CN" sz="3200" b="1" dirty="0"/>
          </a:p>
          <a:p>
            <a:r>
              <a:rPr lang="zh-CN" altLang="en-US" sz="3200" b="1" dirty="0"/>
              <a:t>掌握定时器的基本功能</a:t>
            </a:r>
            <a:endParaRPr lang="en-US" altLang="zh-CN" sz="3200" b="1" dirty="0"/>
          </a:p>
          <a:p>
            <a:r>
              <a:rPr lang="zh-CN" altLang="en-US" sz="3200" b="1" dirty="0"/>
              <a:t>掌握定时器的</a:t>
            </a:r>
            <a:r>
              <a:rPr lang="en-US" altLang="zh-CN" sz="3200" b="1" dirty="0"/>
              <a:t>PWM</a:t>
            </a:r>
            <a:r>
              <a:rPr lang="zh-CN" altLang="en-US" sz="3200" b="1" dirty="0"/>
              <a:t>波形输出与捕获配置</a:t>
            </a:r>
            <a:endParaRPr lang="en-US" altLang="zh-CN" sz="3200" b="1" dirty="0"/>
          </a:p>
          <a:p>
            <a:r>
              <a:rPr lang="zh-CN" altLang="en-US" sz="3200" b="1" dirty="0"/>
              <a:t>掌握基于</a:t>
            </a:r>
            <a:r>
              <a:rPr lang="en-US" altLang="zh-CN" sz="3200" b="1" dirty="0"/>
              <a:t>HAL</a:t>
            </a:r>
            <a:r>
              <a:rPr lang="zh-CN" altLang="en-US" sz="3200" b="1" dirty="0"/>
              <a:t>库的中断回调函数的编写</a:t>
            </a:r>
            <a:endParaRPr lang="en-US" altLang="zh-CN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523810-F63C-4398-B94D-DFD502FAD40C}"/>
              </a:ext>
            </a:extLst>
          </p:cNvPr>
          <p:cNvSpPr txBox="1"/>
          <p:nvPr/>
        </p:nvSpPr>
        <p:spPr>
          <a:xfrm>
            <a:off x="4148105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熟练操作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80681B-A700-4AD5-853E-366EE15C45A8}"/>
              </a:ext>
            </a:extLst>
          </p:cNvPr>
          <p:cNvSpPr txBox="1"/>
          <p:nvPr/>
        </p:nvSpPr>
        <p:spPr>
          <a:xfrm>
            <a:off x="5797617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软硬结合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6E9AD-BE95-4480-AFD9-B08E7D0C6FAF}"/>
              </a:ext>
            </a:extLst>
          </p:cNvPr>
          <p:cNvSpPr txBox="1"/>
          <p:nvPr/>
        </p:nvSpPr>
        <p:spPr>
          <a:xfrm>
            <a:off x="7504000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D13CC-B25C-486E-883D-2519D6AA0CAC}"/>
              </a:ext>
            </a:extLst>
          </p:cNvPr>
          <p:cNvSpPr txBox="1"/>
          <p:nvPr/>
        </p:nvSpPr>
        <p:spPr>
          <a:xfrm>
            <a:off x="9153512" y="1064790"/>
            <a:ext cx="162095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9999FF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快乐学习</a:t>
            </a:r>
          </a:p>
        </p:txBody>
      </p:sp>
    </p:spTree>
    <p:extLst>
      <p:ext uri="{BB962C8B-B14F-4D97-AF65-F5344CB8AC3E}">
        <p14:creationId xmlns:p14="http://schemas.microsoft.com/office/powerpoint/2010/main" val="425865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9DDB2F0-CD97-45F5-83D1-8D7C04FD7A24}"/>
              </a:ext>
            </a:extLst>
          </p:cNvPr>
          <p:cNvSpPr txBox="1">
            <a:spLocks/>
          </p:cNvSpPr>
          <p:nvPr/>
        </p:nvSpPr>
        <p:spPr>
          <a:xfrm>
            <a:off x="10433049" y="1184596"/>
            <a:ext cx="748093" cy="3878292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实验功能要求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8176860-044F-4179-B2C8-DF52322C8F2D}"/>
              </a:ext>
            </a:extLst>
          </p:cNvPr>
          <p:cNvSpPr txBox="1">
            <a:spLocks/>
          </p:cNvSpPr>
          <p:nvPr/>
        </p:nvSpPr>
        <p:spPr bwMode="auto">
          <a:xfrm>
            <a:off x="1155280" y="282827"/>
            <a:ext cx="9110509" cy="302404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Font typeface="Wingdings" panose="05000000000000000000" pitchFamily="2" charset="2"/>
              <a:buNone/>
              <a:defRPr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latin typeface="Arial" panose="020B0604020202020204" pitchFamily="34" charset="0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、设计一个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输出频率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占空比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均可调的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波形，在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输出，利用电位器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R37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R38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分别调整频率和占空比。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、配置</a:t>
            </a:r>
            <a:r>
              <a:rPr lang="en-US" altLang="zh-CN" dirty="0">
                <a:solidFill>
                  <a:schemeClr val="tx1"/>
                </a:solidFill>
              </a:rPr>
              <a:t>PA6</a:t>
            </a:r>
            <a:r>
              <a:rPr lang="zh-CN" altLang="en-US" dirty="0">
                <a:solidFill>
                  <a:schemeClr val="tx1"/>
                </a:solidFill>
              </a:rPr>
              <a:t>引脚为频率计输入端，可同时</a:t>
            </a:r>
            <a:r>
              <a:rPr lang="zh-CN" altLang="en-US" dirty="0">
                <a:solidFill>
                  <a:srgbClr val="FF0000"/>
                </a:solidFill>
              </a:rPr>
              <a:t>测量频率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占空比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、屏幕上显示频率、占空比的</a:t>
            </a:r>
            <a:r>
              <a:rPr lang="zh-CN" altLang="en-US" dirty="0">
                <a:solidFill>
                  <a:srgbClr val="FF0000"/>
                </a:solidFill>
              </a:rPr>
              <a:t>测量值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设定值</a:t>
            </a:r>
            <a:r>
              <a:rPr lang="zh-CN" altLang="en-US" dirty="0">
                <a:solidFill>
                  <a:schemeClr val="tx1"/>
                </a:solidFill>
              </a:rPr>
              <a:t>。效果如下图。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4</a:t>
            </a:r>
            <a:r>
              <a:rPr lang="zh-CN" altLang="en-US" dirty="0"/>
              <a:t>、实现其他感兴趣的内容。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ACB21C-BDF8-4BB0-BB7F-0F9D56C5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26" y="3401137"/>
            <a:ext cx="4328535" cy="3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53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E0BF6-33B4-4294-B55B-F25B788BF1B4}"/>
              </a:ext>
            </a:extLst>
          </p:cNvPr>
          <p:cNvSpPr txBox="1">
            <a:spLocks/>
          </p:cNvSpPr>
          <p:nvPr/>
        </p:nvSpPr>
        <p:spPr>
          <a:xfrm>
            <a:off x="10681967" y="565828"/>
            <a:ext cx="748093" cy="5726343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程序书写与调试要求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46B3A-5245-4D35-8BE2-918212D90DC5}"/>
              </a:ext>
            </a:extLst>
          </p:cNvPr>
          <p:cNvSpPr txBox="1">
            <a:spLocks/>
          </p:cNvSpPr>
          <p:nvPr/>
        </p:nvSpPr>
        <p:spPr bwMode="auto">
          <a:xfrm>
            <a:off x="631091" y="3679668"/>
            <a:ext cx="9012529" cy="1995268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Font typeface="Wingdings" panose="05000000000000000000" pitchFamily="2" charset="2"/>
              <a:buNone/>
              <a:defRPr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latin typeface="Arial" panose="020B0604020202020204" pitchFamily="34" charset="0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、观察主程序、不同中断的执行顺序；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、进入调试界面，观察定时器相关寄存器的变化；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、调试优化程序。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E068B06-F5EB-402F-A7EC-9FBA94945A1A}"/>
              </a:ext>
            </a:extLst>
          </p:cNvPr>
          <p:cNvSpPr txBox="1">
            <a:spLocks/>
          </p:cNvSpPr>
          <p:nvPr/>
        </p:nvSpPr>
        <p:spPr bwMode="auto">
          <a:xfrm>
            <a:off x="631092" y="778550"/>
            <a:ext cx="9012529" cy="2650450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、浏览相关数据手册，进一步了解定时器工作原理和过程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、浏览驱动文件，了解初始化函数、功能函数，及其参数含义、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处理过程；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685800">
              <a:lnSpc>
                <a:spcPct val="150000"/>
              </a:lnSpc>
              <a:buClr>
                <a:srgbClr val="0563C1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、根据实验要求编写程序。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9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B3431D-A989-4DBB-B2CD-FAE23F2B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019" y="85497"/>
            <a:ext cx="5173205" cy="2289631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04A034A6-11AA-42CE-80CC-907F43FF3FC6}"/>
              </a:ext>
            </a:extLst>
          </p:cNvPr>
          <p:cNvSpPr txBox="1">
            <a:spLocks/>
          </p:cNvSpPr>
          <p:nvPr/>
        </p:nvSpPr>
        <p:spPr>
          <a:xfrm>
            <a:off x="2687617" y="5913516"/>
            <a:ext cx="9707911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注意事项：硬件电路引脚标号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E5CEDA-1C54-4DB5-8691-45F73DB6A689}"/>
              </a:ext>
            </a:extLst>
          </p:cNvPr>
          <p:cNvGrpSpPr/>
          <p:nvPr/>
        </p:nvGrpSpPr>
        <p:grpSpPr>
          <a:xfrm>
            <a:off x="27250" y="1230313"/>
            <a:ext cx="9426710" cy="5744812"/>
            <a:chOff x="27250" y="1758216"/>
            <a:chExt cx="9426710" cy="5744812"/>
          </a:xfrm>
        </p:grpSpPr>
        <p:pic>
          <p:nvPicPr>
            <p:cNvPr id="9" name="内容占位符 4" descr="蓝色的电子设备&#10;&#10;描述已自动生成">
              <a:extLst>
                <a:ext uri="{FF2B5EF4-FFF2-40B4-BE49-F238E27FC236}">
                  <a16:creationId xmlns:a16="http://schemas.microsoft.com/office/drawing/2014/main" id="{6C6B2EC9-90C2-4C10-BAF1-5A270ED22D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8" b="107"/>
            <a:stretch/>
          </p:blipFill>
          <p:spPr>
            <a:xfrm>
              <a:off x="27250" y="1758216"/>
              <a:ext cx="7661130" cy="5744812"/>
            </a:xfrm>
            <a:prstGeom prst="rect">
              <a:avLst/>
            </a:prstGeom>
          </p:spPr>
        </p:pic>
        <p:sp>
          <p:nvSpPr>
            <p:cNvPr id="8" name="箭头: 燕尾形 7">
              <a:extLst>
                <a:ext uri="{FF2B5EF4-FFF2-40B4-BE49-F238E27FC236}">
                  <a16:creationId xmlns:a16="http://schemas.microsoft.com/office/drawing/2014/main" id="{E754A69C-9D7B-4EB5-BB6C-EAF0F9C54BDB}"/>
                </a:ext>
              </a:extLst>
            </p:cNvPr>
            <p:cNvSpPr/>
            <p:nvPr/>
          </p:nvSpPr>
          <p:spPr>
            <a:xfrm rot="11384281">
              <a:off x="7566255" y="2368203"/>
              <a:ext cx="1841684" cy="448742"/>
            </a:xfrm>
            <a:prstGeom prst="notchedRightArrow">
              <a:avLst>
                <a:gd name="adj1" fmla="val 25676"/>
                <a:gd name="adj2" fmla="val 63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燕尾形 12">
              <a:extLst>
                <a:ext uri="{FF2B5EF4-FFF2-40B4-BE49-F238E27FC236}">
                  <a16:creationId xmlns:a16="http://schemas.microsoft.com/office/drawing/2014/main" id="{A40B1943-8304-4E66-B623-692B6F42A401}"/>
                </a:ext>
              </a:extLst>
            </p:cNvPr>
            <p:cNvSpPr/>
            <p:nvPr/>
          </p:nvSpPr>
          <p:spPr>
            <a:xfrm rot="10130037">
              <a:off x="7584574" y="2857191"/>
              <a:ext cx="1869386" cy="448742"/>
            </a:xfrm>
            <a:prstGeom prst="notchedRightArrow">
              <a:avLst>
                <a:gd name="adj1" fmla="val 25676"/>
                <a:gd name="adj2" fmla="val 63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4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1A8FD2-3F93-4379-BB5B-AC090857FF9D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zh-CN" altLang="en-US" sz="26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注意事项：</a:t>
            </a:r>
            <a:r>
              <a:rPr lang="en-US" altLang="zh-CN" sz="26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CubeMX</a:t>
            </a:r>
            <a:r>
              <a:rPr lang="zh-CN" altLang="en-US" sz="26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设置内容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96392-3407-444A-AB7A-6C5A000B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37" y="763750"/>
            <a:ext cx="9054763" cy="41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09FC83-B4AE-44A4-8267-522F0A67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93"/>
            <a:ext cx="9037902" cy="4135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A8C364-2E5F-4AB0-9217-3EC800ED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1187385"/>
            <a:ext cx="8420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6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388AE7-3C04-4C8C-ADB9-230E117A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5" y="0"/>
            <a:ext cx="9877425" cy="5848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28B670-E419-460A-8536-61C30D82A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883" y="403899"/>
            <a:ext cx="5061555" cy="2520276"/>
          </a:xfrm>
          <a:prstGeom prst="rect">
            <a:avLst/>
          </a:prstGeom>
          <a:ln w="228600" cap="sq" cmpd="thickThin">
            <a:solidFill>
              <a:srgbClr val="0000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531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4D191A-78D1-401A-B576-F470D90A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12"/>
            <a:ext cx="12192000" cy="66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4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5433</TotalTime>
  <Words>951</Words>
  <Application>Microsoft Office PowerPoint</Application>
  <PresentationFormat>宽屏</PresentationFormat>
  <Paragraphs>91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嵌入式微处理器系统设计</vt:lpstr>
      <vt:lpstr>实验目的：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吴永辉</dc:creator>
  <cp:lastModifiedBy>吴 永辉</cp:lastModifiedBy>
  <cp:revision>172</cp:revision>
  <dcterms:created xsi:type="dcterms:W3CDTF">2020-11-29T02:36:39Z</dcterms:created>
  <dcterms:modified xsi:type="dcterms:W3CDTF">2023-05-22T11:58:40Z</dcterms:modified>
</cp:coreProperties>
</file>