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88"/>
  </p:notesMasterIdLst>
  <p:sldIdLst>
    <p:sldId id="422" r:id="rId2"/>
    <p:sldId id="425" r:id="rId3"/>
    <p:sldId id="427" r:id="rId4"/>
    <p:sldId id="426" r:id="rId5"/>
    <p:sldId id="428" r:id="rId6"/>
    <p:sldId id="429" r:id="rId7"/>
    <p:sldId id="439" r:id="rId8"/>
    <p:sldId id="440" r:id="rId9"/>
    <p:sldId id="441" r:id="rId10"/>
    <p:sldId id="442" r:id="rId11"/>
    <p:sldId id="585" r:id="rId12"/>
    <p:sldId id="467" r:id="rId13"/>
    <p:sldId id="468" r:id="rId14"/>
    <p:sldId id="469" r:id="rId15"/>
    <p:sldId id="443" r:id="rId16"/>
    <p:sldId id="444" r:id="rId17"/>
    <p:sldId id="445" r:id="rId18"/>
    <p:sldId id="447" r:id="rId19"/>
    <p:sldId id="461" r:id="rId20"/>
    <p:sldId id="462" r:id="rId21"/>
    <p:sldId id="463" r:id="rId22"/>
    <p:sldId id="465" r:id="rId23"/>
    <p:sldId id="470" r:id="rId24"/>
    <p:sldId id="471" r:id="rId25"/>
    <p:sldId id="472" r:id="rId26"/>
    <p:sldId id="473" r:id="rId27"/>
    <p:sldId id="458" r:id="rId28"/>
    <p:sldId id="587" r:id="rId29"/>
    <p:sldId id="475" r:id="rId30"/>
    <p:sldId id="476" r:id="rId31"/>
    <p:sldId id="477" r:id="rId32"/>
    <p:sldId id="478" r:id="rId33"/>
    <p:sldId id="480" r:id="rId34"/>
    <p:sldId id="481" r:id="rId35"/>
    <p:sldId id="482" r:id="rId36"/>
    <p:sldId id="489" r:id="rId37"/>
    <p:sldId id="490" r:id="rId38"/>
    <p:sldId id="491" r:id="rId39"/>
    <p:sldId id="492" r:id="rId40"/>
    <p:sldId id="510" r:id="rId41"/>
    <p:sldId id="511" r:id="rId42"/>
    <p:sldId id="588" r:id="rId43"/>
    <p:sldId id="589" r:id="rId44"/>
    <p:sldId id="590" r:id="rId45"/>
    <p:sldId id="591" r:id="rId46"/>
    <p:sldId id="517" r:id="rId47"/>
    <p:sldId id="561" r:id="rId48"/>
    <p:sldId id="560" r:id="rId49"/>
    <p:sldId id="592" r:id="rId50"/>
    <p:sldId id="593" r:id="rId51"/>
    <p:sldId id="594" r:id="rId52"/>
    <p:sldId id="595" r:id="rId53"/>
    <p:sldId id="519" r:id="rId54"/>
    <p:sldId id="520" r:id="rId55"/>
    <p:sldId id="521" r:id="rId56"/>
    <p:sldId id="522" r:id="rId57"/>
    <p:sldId id="523" r:id="rId58"/>
    <p:sldId id="524" r:id="rId59"/>
    <p:sldId id="525" r:id="rId60"/>
    <p:sldId id="526" r:id="rId61"/>
    <p:sldId id="527" r:id="rId62"/>
    <p:sldId id="528" r:id="rId63"/>
    <p:sldId id="563" r:id="rId64"/>
    <p:sldId id="516" r:id="rId65"/>
    <p:sldId id="564" r:id="rId66"/>
    <p:sldId id="567" r:id="rId67"/>
    <p:sldId id="566" r:id="rId68"/>
    <p:sldId id="565" r:id="rId69"/>
    <p:sldId id="568" r:id="rId70"/>
    <p:sldId id="573" r:id="rId71"/>
    <p:sldId id="570" r:id="rId72"/>
    <p:sldId id="571" r:id="rId73"/>
    <p:sldId id="574" r:id="rId74"/>
    <p:sldId id="575" r:id="rId75"/>
    <p:sldId id="584" r:id="rId76"/>
    <p:sldId id="603" r:id="rId77"/>
    <p:sldId id="604" r:id="rId78"/>
    <p:sldId id="597" r:id="rId79"/>
    <p:sldId id="598" r:id="rId80"/>
    <p:sldId id="599" r:id="rId81"/>
    <p:sldId id="600" r:id="rId82"/>
    <p:sldId id="601" r:id="rId83"/>
    <p:sldId id="605" r:id="rId84"/>
    <p:sldId id="581" r:id="rId85"/>
    <p:sldId id="582" r:id="rId86"/>
    <p:sldId id="583" r:id="rId8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E3400D"/>
    <a:srgbClr val="D998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94660"/>
  </p:normalViewPr>
  <p:slideViewPr>
    <p:cSldViewPr snapToGrid="0">
      <p:cViewPr varScale="1">
        <p:scale>
          <a:sx n="69" d="100"/>
          <a:sy n="69" d="100"/>
        </p:scale>
        <p:origin x="-1482" y="-96"/>
      </p:cViewPr>
      <p:guideLst>
        <p:guide orient="horz" pos="2160"/>
        <p:guide pos="38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D45FE-27CF-4449-B10C-6CA58BCB1804}" type="datetimeFigureOut">
              <a:rPr lang="en-IN" smtClean="0"/>
              <a:pPr/>
              <a:t>11-11-2022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74D41-616C-46A2-A856-95E996978490}" type="slidenum">
              <a:rPr lang="en-IN" smtClean="0"/>
              <a:pPr/>
              <a:t>‹#›</a:t>
            </a:fld>
            <a:endParaRPr lang="en-IN"/>
          </a:p>
        </p:txBody>
      </p:sp>
    </p:spTree>
    <p:extLst>
      <p:ext uri="{BB962C8B-B14F-4D97-AF65-F5344CB8AC3E}">
        <p14:creationId xmlns:p14="http://schemas.microsoft.com/office/powerpoint/2010/main" val="182624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F74D41-616C-46A2-A856-95E996978490}" type="slidenum">
              <a:rPr lang="en-IN" smtClean="0"/>
              <a:pPr/>
              <a:t>2</a:t>
            </a:fld>
            <a:endParaRPr lang="en-IN"/>
          </a:p>
        </p:txBody>
      </p:sp>
    </p:spTree>
    <p:extLst>
      <p:ext uri="{BB962C8B-B14F-4D97-AF65-F5344CB8AC3E}">
        <p14:creationId xmlns:p14="http://schemas.microsoft.com/office/powerpoint/2010/main" val="3970334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5676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3772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316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7340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527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F74D41-616C-46A2-A856-95E996978490}" type="slidenum">
              <a:rPr lang="en-IN" smtClean="0"/>
              <a:pPr/>
              <a:t>67</a:t>
            </a:fld>
            <a:endParaRPr lang="en-IN"/>
          </a:p>
        </p:txBody>
      </p:sp>
    </p:spTree>
    <p:extLst>
      <p:ext uri="{BB962C8B-B14F-4D97-AF65-F5344CB8AC3E}">
        <p14:creationId xmlns:p14="http://schemas.microsoft.com/office/powerpoint/2010/main" val="482895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F74D41-616C-46A2-A856-95E996978490}" type="slidenum">
              <a:rPr lang="en-IN" smtClean="0"/>
              <a:pPr/>
              <a:t>22</a:t>
            </a:fld>
            <a:endParaRPr lang="en-IN"/>
          </a:p>
        </p:txBody>
      </p:sp>
    </p:spTree>
    <p:extLst>
      <p:ext uri="{BB962C8B-B14F-4D97-AF65-F5344CB8AC3E}">
        <p14:creationId xmlns:p14="http://schemas.microsoft.com/office/powerpoint/2010/main" val="2107161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F74D41-616C-46A2-A856-95E996978490}" type="slidenum">
              <a:rPr lang="en-IN" smtClean="0"/>
              <a:pPr/>
              <a:t>23</a:t>
            </a:fld>
            <a:endParaRPr lang="en-IN"/>
          </a:p>
        </p:txBody>
      </p:sp>
    </p:spTree>
    <p:extLst>
      <p:ext uri="{BB962C8B-B14F-4D97-AF65-F5344CB8AC3E}">
        <p14:creationId xmlns:p14="http://schemas.microsoft.com/office/powerpoint/2010/main" val="300557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4" name="Rectangle 10"/>
          <p:cNvSpPr>
            <a:spLocks noGrp="1" noChangeArrowheads="1"/>
          </p:cNvSpPr>
          <p:nvPr>
            <p:ph type="sldNum" sz="quarter"/>
          </p:nvPr>
        </p:nvSpPr>
        <p:spPr>
          <a:noFill/>
          <a:ln/>
        </p:spPr>
        <p:txBody>
          <a:bodyPr/>
          <a:lstStyle/>
          <a:p>
            <a:fld id="{4F02A8BA-D255-4D25-96A2-816A3257A5AC}" type="slidenum">
              <a:rPr lang="en-IN" smtClean="0">
                <a:solidFill>
                  <a:prstClr val="black"/>
                </a:solidFill>
                <a:cs typeface="Arial" charset="0"/>
              </a:rPr>
              <a:pPr/>
              <a:t>29</a:t>
            </a:fld>
            <a:endParaRPr lang="en-IN">
              <a:solidFill>
                <a:prstClr val="black"/>
              </a:solidFill>
              <a:cs typeface="Arial" charset="0"/>
            </a:endParaRPr>
          </a:p>
        </p:txBody>
      </p:sp>
      <p:sp>
        <p:nvSpPr>
          <p:cNvPr id="228355"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6984A23-423A-457C-888F-F6B81B672E96}" type="slidenum">
              <a:rPr lang="en-IN"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IN" sz="1200">
              <a:solidFill>
                <a:srgbClr val="000000"/>
              </a:solidFill>
            </a:endParaRPr>
          </a:p>
        </p:txBody>
      </p:sp>
      <p:sp>
        <p:nvSpPr>
          <p:cNvPr id="22835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228357"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solidFill>
                <a:prstClr val="black"/>
              </a:solidFill>
            </a:endParaRPr>
          </a:p>
        </p:txBody>
      </p:sp>
    </p:spTree>
    <p:extLst>
      <p:ext uri="{BB962C8B-B14F-4D97-AF65-F5344CB8AC3E}">
        <p14:creationId xmlns:p14="http://schemas.microsoft.com/office/powerpoint/2010/main" val="2424638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2036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1979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162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9414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2144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B11FD6-9CA8-49B7-A294-8982883BD0FE}" type="datetime1">
              <a:rPr lang="en-IN" smtClean="0"/>
              <a:t>11-11-2022</a:t>
            </a:fld>
            <a:endParaRPr lang="en-IN"/>
          </a:p>
        </p:txBody>
      </p:sp>
      <p:sp>
        <p:nvSpPr>
          <p:cNvPr id="5" name="Footer Placeholder 4"/>
          <p:cNvSpPr>
            <a:spLocks noGrp="1"/>
          </p:cNvSpPr>
          <p:nvPr>
            <p:ph type="ftr" sz="quarter" idx="11"/>
          </p:nvPr>
        </p:nvSpPr>
        <p:spPr/>
        <p:txBody>
          <a:bodyPr/>
          <a:lstStyle/>
          <a:p>
            <a:r>
              <a:rPr lang="en-US" smtClean="0"/>
              <a:t>Prof. Vilas S. Ubale</a:t>
            </a:r>
            <a:endParaRPr lang="en-IN"/>
          </a:p>
        </p:txBody>
      </p:sp>
      <p:sp>
        <p:nvSpPr>
          <p:cNvPr id="6" name="Slide Number Placeholder 5"/>
          <p:cNvSpPr>
            <a:spLocks noGrp="1"/>
          </p:cNvSpPr>
          <p:nvPr>
            <p:ph type="sldNum" sz="quarter" idx="12"/>
          </p:nvPr>
        </p:nvSpPr>
        <p:spPr/>
        <p:txBody>
          <a:bodyPr/>
          <a:lstStyle/>
          <a:p>
            <a:fld id="{D83A752F-DE8D-47FF-98F3-A67272E0014E}"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07E2E1-F1B2-43FE-974D-F2CA69639A41}" type="datetime1">
              <a:rPr lang="en-IN" smtClean="0"/>
              <a:t>11-11-2022</a:t>
            </a:fld>
            <a:endParaRPr lang="en-IN"/>
          </a:p>
        </p:txBody>
      </p:sp>
      <p:sp>
        <p:nvSpPr>
          <p:cNvPr id="5" name="Footer Placeholder 4"/>
          <p:cNvSpPr>
            <a:spLocks noGrp="1"/>
          </p:cNvSpPr>
          <p:nvPr>
            <p:ph type="ftr" sz="quarter" idx="11"/>
          </p:nvPr>
        </p:nvSpPr>
        <p:spPr/>
        <p:txBody>
          <a:bodyPr/>
          <a:lstStyle/>
          <a:p>
            <a:r>
              <a:rPr lang="en-US" smtClean="0"/>
              <a:t>Prof. Vilas S. Ubale</a:t>
            </a:r>
            <a:endParaRPr lang="en-IN"/>
          </a:p>
        </p:txBody>
      </p:sp>
      <p:sp>
        <p:nvSpPr>
          <p:cNvPr id="6" name="Slide Number Placeholder 5"/>
          <p:cNvSpPr>
            <a:spLocks noGrp="1"/>
          </p:cNvSpPr>
          <p:nvPr>
            <p:ph type="sldNum" sz="quarter" idx="12"/>
          </p:nvPr>
        </p:nvSpPr>
        <p:spPr/>
        <p:txBody>
          <a:bodyPr/>
          <a:lstStyle/>
          <a:p>
            <a:fld id="{D83A752F-DE8D-47FF-98F3-A67272E0014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DFD953-01C3-438E-8E2E-A8649FF21B97}" type="datetime1">
              <a:rPr lang="en-IN" smtClean="0"/>
              <a:t>11-11-2022</a:t>
            </a:fld>
            <a:endParaRPr lang="en-IN"/>
          </a:p>
        </p:txBody>
      </p:sp>
      <p:sp>
        <p:nvSpPr>
          <p:cNvPr id="5" name="Footer Placeholder 4"/>
          <p:cNvSpPr>
            <a:spLocks noGrp="1"/>
          </p:cNvSpPr>
          <p:nvPr>
            <p:ph type="ftr" sz="quarter" idx="11"/>
          </p:nvPr>
        </p:nvSpPr>
        <p:spPr/>
        <p:txBody>
          <a:bodyPr/>
          <a:lstStyle/>
          <a:p>
            <a:r>
              <a:rPr lang="en-US" smtClean="0"/>
              <a:t>Prof. Vilas S. Ubale</a:t>
            </a:r>
            <a:endParaRPr lang="en-IN"/>
          </a:p>
        </p:txBody>
      </p:sp>
      <p:sp>
        <p:nvSpPr>
          <p:cNvPr id="6" name="Slide Number Placeholder 5"/>
          <p:cNvSpPr>
            <a:spLocks noGrp="1"/>
          </p:cNvSpPr>
          <p:nvPr>
            <p:ph type="sldNum" sz="quarter" idx="12"/>
          </p:nvPr>
        </p:nvSpPr>
        <p:spPr/>
        <p:txBody>
          <a:bodyPr/>
          <a:lstStyle/>
          <a:p>
            <a:fld id="{D83A752F-DE8D-47FF-98F3-A67272E0014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6271"/>
            <a:ext cx="8229600" cy="59881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805220"/>
            <a:ext cx="8229600" cy="5320945"/>
          </a:xfrm>
        </p:spPr>
        <p:txBody>
          <a:bodyPr/>
          <a:lstStyle/>
          <a:p>
            <a:pPr lvl="0"/>
            <a:endParaRPr lang="en-US" dirty="0"/>
          </a:p>
        </p:txBody>
      </p:sp>
      <p:sp>
        <p:nvSpPr>
          <p:cNvPr id="4" name="Date Placeholder 3"/>
          <p:cNvSpPr>
            <a:spLocks noGrp="1"/>
          </p:cNvSpPr>
          <p:nvPr>
            <p:ph type="dt" sz="half" idx="10"/>
          </p:nvPr>
        </p:nvSpPr>
        <p:spPr/>
        <p:txBody>
          <a:bodyPr/>
          <a:lstStyle/>
          <a:p>
            <a:fld id="{6D02529C-1252-407A-83AB-077274EA14A8}" type="datetime1">
              <a:rPr lang="en-IN" smtClean="0"/>
              <a:t>11-11-2022</a:t>
            </a:fld>
            <a:endParaRPr lang="en-IN"/>
          </a:p>
        </p:txBody>
      </p:sp>
      <p:sp>
        <p:nvSpPr>
          <p:cNvPr id="5" name="Footer Placeholder 4"/>
          <p:cNvSpPr>
            <a:spLocks noGrp="1"/>
          </p:cNvSpPr>
          <p:nvPr>
            <p:ph type="ftr" sz="quarter" idx="11"/>
          </p:nvPr>
        </p:nvSpPr>
        <p:spPr/>
        <p:txBody>
          <a:bodyPr/>
          <a:lstStyle/>
          <a:p>
            <a:r>
              <a:rPr lang="en-US" smtClean="0"/>
              <a:t>Prof. Vilas S. Ubale</a:t>
            </a:r>
            <a:endParaRPr lang="en-IN"/>
          </a:p>
        </p:txBody>
      </p:sp>
      <p:sp>
        <p:nvSpPr>
          <p:cNvPr id="6" name="Slide Number Placeholder 5"/>
          <p:cNvSpPr>
            <a:spLocks noGrp="1"/>
          </p:cNvSpPr>
          <p:nvPr>
            <p:ph type="sldNum" sz="quarter" idx="12"/>
          </p:nvPr>
        </p:nvSpPr>
        <p:spPr/>
        <p:txBody>
          <a:bodyPr/>
          <a:lstStyle/>
          <a:p>
            <a:fld id="{D83A752F-DE8D-47FF-98F3-A67272E0014E}"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7744E5-6015-45A1-96AD-53461540AA54}" type="datetime1">
              <a:rPr lang="en-IN" smtClean="0"/>
              <a:t>11-11-2022</a:t>
            </a:fld>
            <a:endParaRPr lang="en-IN"/>
          </a:p>
        </p:txBody>
      </p:sp>
      <p:sp>
        <p:nvSpPr>
          <p:cNvPr id="5" name="Footer Placeholder 4"/>
          <p:cNvSpPr>
            <a:spLocks noGrp="1"/>
          </p:cNvSpPr>
          <p:nvPr>
            <p:ph type="ftr" sz="quarter" idx="11"/>
          </p:nvPr>
        </p:nvSpPr>
        <p:spPr/>
        <p:txBody>
          <a:bodyPr/>
          <a:lstStyle/>
          <a:p>
            <a:r>
              <a:rPr lang="en-US" smtClean="0"/>
              <a:t>Prof. Vilas S. Ubale</a:t>
            </a:r>
            <a:endParaRPr lang="en-IN"/>
          </a:p>
        </p:txBody>
      </p:sp>
      <p:sp>
        <p:nvSpPr>
          <p:cNvPr id="6" name="Slide Number Placeholder 5"/>
          <p:cNvSpPr>
            <a:spLocks noGrp="1"/>
          </p:cNvSpPr>
          <p:nvPr>
            <p:ph type="sldNum" sz="quarter" idx="12"/>
          </p:nvPr>
        </p:nvSpPr>
        <p:spPr/>
        <p:txBody>
          <a:bodyPr/>
          <a:lstStyle/>
          <a:p>
            <a:fld id="{D83A752F-DE8D-47FF-98F3-A67272E0014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84249C-E88A-4829-B301-22235ECD3CEA}" type="datetime1">
              <a:rPr lang="en-IN" smtClean="0"/>
              <a:t>11-11-2022</a:t>
            </a:fld>
            <a:endParaRPr lang="en-IN"/>
          </a:p>
        </p:txBody>
      </p:sp>
      <p:sp>
        <p:nvSpPr>
          <p:cNvPr id="6" name="Footer Placeholder 5"/>
          <p:cNvSpPr>
            <a:spLocks noGrp="1"/>
          </p:cNvSpPr>
          <p:nvPr>
            <p:ph type="ftr" sz="quarter" idx="11"/>
          </p:nvPr>
        </p:nvSpPr>
        <p:spPr/>
        <p:txBody>
          <a:bodyPr/>
          <a:lstStyle/>
          <a:p>
            <a:r>
              <a:rPr lang="en-US" smtClean="0"/>
              <a:t>Prof. Vilas S. Ubale</a:t>
            </a:r>
            <a:endParaRPr lang="en-IN"/>
          </a:p>
        </p:txBody>
      </p:sp>
      <p:sp>
        <p:nvSpPr>
          <p:cNvPr id="7" name="Slide Number Placeholder 6"/>
          <p:cNvSpPr>
            <a:spLocks noGrp="1"/>
          </p:cNvSpPr>
          <p:nvPr>
            <p:ph type="sldNum" sz="quarter" idx="12"/>
          </p:nvPr>
        </p:nvSpPr>
        <p:spPr/>
        <p:txBody>
          <a:bodyPr/>
          <a:lstStyle/>
          <a:p>
            <a:fld id="{D83A752F-DE8D-47FF-98F3-A67272E0014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58CB34-5331-4EFC-BFB6-E2D39700CD04}" type="datetime1">
              <a:rPr lang="en-IN" smtClean="0"/>
              <a:t>11-11-2022</a:t>
            </a:fld>
            <a:endParaRPr lang="en-IN"/>
          </a:p>
        </p:txBody>
      </p:sp>
      <p:sp>
        <p:nvSpPr>
          <p:cNvPr id="8" name="Footer Placeholder 7"/>
          <p:cNvSpPr>
            <a:spLocks noGrp="1"/>
          </p:cNvSpPr>
          <p:nvPr>
            <p:ph type="ftr" sz="quarter" idx="11"/>
          </p:nvPr>
        </p:nvSpPr>
        <p:spPr/>
        <p:txBody>
          <a:bodyPr/>
          <a:lstStyle/>
          <a:p>
            <a:r>
              <a:rPr lang="en-US" smtClean="0"/>
              <a:t>Prof. Vilas S. Ubale</a:t>
            </a:r>
            <a:endParaRPr lang="en-IN"/>
          </a:p>
        </p:txBody>
      </p:sp>
      <p:sp>
        <p:nvSpPr>
          <p:cNvPr id="9" name="Slide Number Placeholder 8"/>
          <p:cNvSpPr>
            <a:spLocks noGrp="1"/>
          </p:cNvSpPr>
          <p:nvPr>
            <p:ph type="sldNum" sz="quarter" idx="12"/>
          </p:nvPr>
        </p:nvSpPr>
        <p:spPr/>
        <p:txBody>
          <a:bodyPr/>
          <a:lstStyle/>
          <a:p>
            <a:fld id="{D83A752F-DE8D-47FF-98F3-A67272E0014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E5FF44-E631-41F5-97B6-595DBB9AAED8}" type="datetime1">
              <a:rPr lang="en-IN" smtClean="0"/>
              <a:t>11-11-2022</a:t>
            </a:fld>
            <a:endParaRPr lang="en-IN"/>
          </a:p>
        </p:txBody>
      </p:sp>
      <p:sp>
        <p:nvSpPr>
          <p:cNvPr id="4" name="Footer Placeholder 3"/>
          <p:cNvSpPr>
            <a:spLocks noGrp="1"/>
          </p:cNvSpPr>
          <p:nvPr>
            <p:ph type="ftr" sz="quarter" idx="11"/>
          </p:nvPr>
        </p:nvSpPr>
        <p:spPr/>
        <p:txBody>
          <a:bodyPr/>
          <a:lstStyle/>
          <a:p>
            <a:r>
              <a:rPr lang="en-US" smtClean="0"/>
              <a:t>Prof. Vilas S. Ubale</a:t>
            </a:r>
            <a:endParaRPr lang="en-IN"/>
          </a:p>
        </p:txBody>
      </p:sp>
      <p:sp>
        <p:nvSpPr>
          <p:cNvPr id="5" name="Slide Number Placeholder 4"/>
          <p:cNvSpPr>
            <a:spLocks noGrp="1"/>
          </p:cNvSpPr>
          <p:nvPr>
            <p:ph type="sldNum" sz="quarter" idx="12"/>
          </p:nvPr>
        </p:nvSpPr>
        <p:spPr/>
        <p:txBody>
          <a:bodyPr/>
          <a:lstStyle/>
          <a:p>
            <a:fld id="{D83A752F-DE8D-47FF-98F3-A67272E0014E}"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3FF1D-712D-4AA5-9FAC-8986B5D7A097}" type="datetime1">
              <a:rPr lang="en-IN" smtClean="0"/>
              <a:t>11-11-2022</a:t>
            </a:fld>
            <a:endParaRPr lang="en-IN"/>
          </a:p>
        </p:txBody>
      </p:sp>
      <p:sp>
        <p:nvSpPr>
          <p:cNvPr id="3" name="Footer Placeholder 2"/>
          <p:cNvSpPr>
            <a:spLocks noGrp="1"/>
          </p:cNvSpPr>
          <p:nvPr>
            <p:ph type="ftr" sz="quarter" idx="11"/>
          </p:nvPr>
        </p:nvSpPr>
        <p:spPr/>
        <p:txBody>
          <a:bodyPr/>
          <a:lstStyle/>
          <a:p>
            <a:r>
              <a:rPr lang="en-US" smtClean="0"/>
              <a:t>Prof. Vilas S. Ubale</a:t>
            </a:r>
            <a:endParaRPr lang="en-IN"/>
          </a:p>
        </p:txBody>
      </p:sp>
      <p:sp>
        <p:nvSpPr>
          <p:cNvPr id="4" name="Slide Number Placeholder 3"/>
          <p:cNvSpPr>
            <a:spLocks noGrp="1"/>
          </p:cNvSpPr>
          <p:nvPr>
            <p:ph type="sldNum" sz="quarter" idx="12"/>
          </p:nvPr>
        </p:nvSpPr>
        <p:spPr/>
        <p:txBody>
          <a:bodyPr/>
          <a:lstStyle/>
          <a:p>
            <a:fld id="{D83A752F-DE8D-47FF-98F3-A67272E0014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0E667-45CF-4B3F-85F9-E046DC59FBAB}" type="datetime1">
              <a:rPr lang="en-IN" smtClean="0"/>
              <a:t>11-11-2022</a:t>
            </a:fld>
            <a:endParaRPr lang="en-IN"/>
          </a:p>
        </p:txBody>
      </p:sp>
      <p:sp>
        <p:nvSpPr>
          <p:cNvPr id="6" name="Footer Placeholder 5"/>
          <p:cNvSpPr>
            <a:spLocks noGrp="1"/>
          </p:cNvSpPr>
          <p:nvPr>
            <p:ph type="ftr" sz="quarter" idx="11"/>
          </p:nvPr>
        </p:nvSpPr>
        <p:spPr/>
        <p:txBody>
          <a:bodyPr/>
          <a:lstStyle/>
          <a:p>
            <a:r>
              <a:rPr lang="en-US" smtClean="0"/>
              <a:t>Prof. Vilas S. Ubale</a:t>
            </a:r>
            <a:endParaRPr lang="en-IN"/>
          </a:p>
        </p:txBody>
      </p:sp>
      <p:sp>
        <p:nvSpPr>
          <p:cNvPr id="7" name="Slide Number Placeholder 6"/>
          <p:cNvSpPr>
            <a:spLocks noGrp="1"/>
          </p:cNvSpPr>
          <p:nvPr>
            <p:ph type="sldNum" sz="quarter" idx="12"/>
          </p:nvPr>
        </p:nvSpPr>
        <p:spPr/>
        <p:txBody>
          <a:bodyPr/>
          <a:lstStyle/>
          <a:p>
            <a:fld id="{D83A752F-DE8D-47FF-98F3-A67272E0014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EBC912-CB0C-4F83-8FE5-4140EB65E84C}" type="datetime1">
              <a:rPr lang="en-IN" smtClean="0"/>
              <a:t>11-11-2022</a:t>
            </a:fld>
            <a:endParaRPr lang="en-IN"/>
          </a:p>
        </p:txBody>
      </p:sp>
      <p:sp>
        <p:nvSpPr>
          <p:cNvPr id="6" name="Footer Placeholder 5"/>
          <p:cNvSpPr>
            <a:spLocks noGrp="1"/>
          </p:cNvSpPr>
          <p:nvPr>
            <p:ph type="ftr" sz="quarter" idx="11"/>
          </p:nvPr>
        </p:nvSpPr>
        <p:spPr/>
        <p:txBody>
          <a:bodyPr/>
          <a:lstStyle/>
          <a:p>
            <a:r>
              <a:rPr lang="en-US" smtClean="0"/>
              <a:t>Prof. Vilas S. Ubale</a:t>
            </a:r>
            <a:endParaRPr lang="en-IN"/>
          </a:p>
        </p:txBody>
      </p:sp>
      <p:sp>
        <p:nvSpPr>
          <p:cNvPr id="7" name="Slide Number Placeholder 6"/>
          <p:cNvSpPr>
            <a:spLocks noGrp="1"/>
          </p:cNvSpPr>
          <p:nvPr>
            <p:ph type="sldNum" sz="quarter" idx="12"/>
          </p:nvPr>
        </p:nvSpPr>
        <p:spPr/>
        <p:txBody>
          <a:bodyPr/>
          <a:lstStyle/>
          <a:p>
            <a:fld id="{D83A752F-DE8D-47FF-98F3-A67272E0014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82F6D-D79C-47BA-910F-21564586F828}" type="datetime1">
              <a:rPr lang="en-IN" smtClean="0"/>
              <a:t>11-11-2022</a:t>
            </a:fld>
            <a:endParaRPr lang="en-IN"/>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 Vilas S. Ubale</a:t>
            </a:r>
            <a:endParaRPr lang="en-IN"/>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A752F-DE8D-47FF-98F3-A67272E0014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tutorials.jenkov.com/java-io/printstream.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tutorials.jenkov.com/java-io/inputstream.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5720" y="1114771"/>
            <a:ext cx="8572560" cy="3185487"/>
          </a:xfrm>
          <a:prstGeom prst="rect">
            <a:avLst/>
          </a:prstGeom>
        </p:spPr>
        <p:txBody>
          <a:bodyPr wrap="square">
            <a:spAutoFit/>
          </a:bodyPr>
          <a:lstStyle/>
          <a:p>
            <a:r>
              <a:rPr lang="en-US" dirty="0" smtClean="0">
                <a:latin typeface="Perpetua" pitchFamily="18" charset="0"/>
              </a:rPr>
              <a:t/>
            </a:r>
            <a:br>
              <a:rPr lang="en-US" dirty="0" smtClean="0">
                <a:latin typeface="Perpetua" pitchFamily="18" charset="0"/>
              </a:rPr>
            </a:br>
            <a:r>
              <a:rPr lang="en-US" sz="3200" b="1" dirty="0" smtClean="0">
                <a:solidFill>
                  <a:schemeClr val="accent6">
                    <a:lumMod val="75000"/>
                  </a:schemeClr>
                </a:solidFill>
                <a:latin typeface="Perpetua" pitchFamily="18" charset="0"/>
              </a:rPr>
              <a:t>Subject : Fundamentals of Java Programming</a:t>
            </a:r>
            <a:br>
              <a:rPr lang="en-US" sz="3200" b="1" dirty="0" smtClean="0">
                <a:solidFill>
                  <a:schemeClr val="accent6">
                    <a:lumMod val="75000"/>
                  </a:schemeClr>
                </a:solidFill>
                <a:latin typeface="Perpetua" pitchFamily="18" charset="0"/>
              </a:rPr>
            </a:br>
            <a:r>
              <a:rPr lang="en-US" sz="1000" b="1" dirty="0" smtClean="0">
                <a:solidFill>
                  <a:schemeClr val="accent6">
                    <a:lumMod val="75000"/>
                  </a:schemeClr>
                </a:solidFill>
                <a:latin typeface="Perpetua" pitchFamily="18" charset="0"/>
              </a:rPr>
              <a:t/>
            </a:r>
            <a:br>
              <a:rPr lang="en-US" sz="1000" b="1" dirty="0" smtClean="0">
                <a:solidFill>
                  <a:schemeClr val="accent6">
                    <a:lumMod val="75000"/>
                  </a:schemeClr>
                </a:solidFill>
                <a:latin typeface="Perpetua" pitchFamily="18" charset="0"/>
              </a:rPr>
            </a:br>
            <a:r>
              <a:rPr lang="en-US" sz="4800" b="1" dirty="0" smtClean="0">
                <a:solidFill>
                  <a:schemeClr val="accent6">
                    <a:lumMod val="75000"/>
                  </a:schemeClr>
                </a:solidFill>
                <a:latin typeface="Perpetua" pitchFamily="18" charset="0"/>
              </a:rPr>
              <a:t>Unit – 5</a:t>
            </a:r>
            <a:r>
              <a:rPr lang="en-US" sz="3200" b="1" dirty="0" smtClean="0">
                <a:solidFill>
                  <a:schemeClr val="accent6">
                    <a:lumMod val="75000"/>
                  </a:schemeClr>
                </a:solidFill>
                <a:effectLst>
                  <a:outerShdw blurRad="38100" dist="38100" dir="2700000" algn="tl">
                    <a:srgbClr val="000000">
                      <a:alpha val="43137"/>
                    </a:srgbClr>
                  </a:outerShdw>
                </a:effectLst>
                <a:latin typeface="Perpetua" pitchFamily="18" charset="0"/>
              </a:rPr>
              <a:t/>
            </a:r>
            <a:br>
              <a:rPr lang="en-US" sz="3200" b="1" dirty="0" smtClean="0">
                <a:solidFill>
                  <a:schemeClr val="accent6">
                    <a:lumMod val="75000"/>
                  </a:schemeClr>
                </a:solidFill>
                <a:effectLst>
                  <a:outerShdw blurRad="38100" dist="38100" dir="2700000" algn="tl">
                    <a:srgbClr val="000000">
                      <a:alpha val="43137"/>
                    </a:srgbClr>
                  </a:outerShdw>
                </a:effectLst>
                <a:latin typeface="Perpetua" pitchFamily="18" charset="0"/>
              </a:rPr>
            </a:br>
            <a:r>
              <a:rPr lang="en-US" sz="1100" b="1" dirty="0" smtClean="0">
                <a:solidFill>
                  <a:schemeClr val="accent6">
                    <a:lumMod val="75000"/>
                  </a:schemeClr>
                </a:solidFill>
                <a:latin typeface="Perpetua" pitchFamily="18" charset="0"/>
              </a:rPr>
              <a:t/>
            </a:r>
            <a:br>
              <a:rPr lang="en-US" sz="1100" b="1" dirty="0" smtClean="0">
                <a:solidFill>
                  <a:schemeClr val="accent6">
                    <a:lumMod val="75000"/>
                  </a:schemeClr>
                </a:solidFill>
                <a:latin typeface="Perpetua" pitchFamily="18" charset="0"/>
              </a:rPr>
            </a:br>
            <a:r>
              <a:rPr lang="en-US" sz="3600" b="1" dirty="0">
                <a:solidFill>
                  <a:srgbClr val="0033CC"/>
                </a:solidFill>
                <a:latin typeface="Perpetua" pitchFamily="18" charset="0"/>
              </a:rPr>
              <a:t>Multithreading &amp; Exception Handling</a:t>
            </a:r>
            <a:r>
              <a:rPr lang="en-US" sz="3600" b="1" dirty="0" smtClean="0">
                <a:solidFill>
                  <a:srgbClr val="3308E8"/>
                </a:solidFill>
                <a:effectLst>
                  <a:outerShdw blurRad="38100" dist="38100" dir="2700000" algn="tl">
                    <a:srgbClr val="000000">
                      <a:alpha val="43137"/>
                    </a:srgbClr>
                  </a:outerShdw>
                </a:effectLst>
                <a:latin typeface="Perpetua" pitchFamily="18" charset="0"/>
              </a:rPr>
              <a:t/>
            </a:r>
            <a:br>
              <a:rPr lang="en-US" sz="3600" b="1" dirty="0" smtClean="0">
                <a:solidFill>
                  <a:srgbClr val="3308E8"/>
                </a:solidFill>
                <a:effectLst>
                  <a:outerShdw blurRad="38100" dist="38100" dir="2700000" algn="tl">
                    <a:srgbClr val="000000">
                      <a:alpha val="43137"/>
                    </a:srgbClr>
                  </a:outerShdw>
                </a:effectLst>
                <a:latin typeface="Perpetua" pitchFamily="18" charset="0"/>
              </a:rPr>
            </a:b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360975" y="214814"/>
            <a:ext cx="7325700" cy="584708"/>
          </a:xfrm>
          <a:prstGeom prst="rect">
            <a:avLst/>
          </a:prstGeom>
        </p:spPr>
        <p:txBody>
          <a:bodyPr wrap="square" lIns="0" tIns="28606" rIns="0" bIns="0" rtlCol="0">
            <a:noAutofit/>
          </a:bodyPr>
          <a:lstStyle/>
          <a:p>
            <a:pPr marL="12700">
              <a:lnSpc>
                <a:spcPts val="4505"/>
              </a:lnSpc>
            </a:pPr>
            <a:r>
              <a:rPr sz="3600" u="sng" spc="-23" dirty="0">
                <a:solidFill>
                  <a:srgbClr val="0033CC"/>
                </a:solidFill>
                <a:latin typeface="Times New Roman" pitchFamily="18" charset="0"/>
                <a:cs typeface="Times New Roman" pitchFamily="18" charset="0"/>
              </a:rPr>
              <a:t>LIFE cycle of a thread</a:t>
            </a:r>
            <a:endParaRPr sz="3600" u="sng" dirty="0">
              <a:solidFill>
                <a:srgbClr val="0033CC"/>
              </a:solidFill>
              <a:latin typeface="Times New Roman" pitchFamily="18" charset="0"/>
              <a:cs typeface="Times New Roman" pitchFamily="18" charset="0"/>
            </a:endParaRPr>
          </a:p>
        </p:txBody>
      </p:sp>
      <p:sp>
        <p:nvSpPr>
          <p:cNvPr id="9" name="object 9"/>
          <p:cNvSpPr txBox="1"/>
          <p:nvPr/>
        </p:nvSpPr>
        <p:spPr>
          <a:xfrm>
            <a:off x="438150" y="984301"/>
            <a:ext cx="7943850" cy="920597"/>
          </a:xfrm>
          <a:prstGeom prst="rect">
            <a:avLst/>
          </a:prstGeom>
        </p:spPr>
        <p:txBody>
          <a:bodyPr wrap="square" lIns="0" tIns="20986" rIns="0" bIns="0" rtlCol="0">
            <a:noAutofit/>
          </a:bodyPr>
          <a:lstStyle/>
          <a:p>
            <a:pPr marL="12700">
              <a:lnSpc>
                <a:spcPts val="3304"/>
              </a:lnSpc>
            </a:pPr>
            <a:r>
              <a:rPr sz="3200" spc="-3" dirty="0">
                <a:latin typeface="Calibri"/>
                <a:cs typeface="Calibri"/>
              </a:rPr>
              <a:t>During the life time of a thread</a:t>
            </a:r>
            <a:r>
              <a:rPr sz="3200" spc="-3" dirty="0" smtClean="0">
                <a:latin typeface="Calibri"/>
                <a:cs typeface="Calibri"/>
              </a:rPr>
              <a:t>,</a:t>
            </a:r>
            <a:r>
              <a:rPr lang="en-US" sz="3200" spc="-3" dirty="0" smtClean="0">
                <a:latin typeface="Calibri"/>
                <a:cs typeface="Calibri"/>
              </a:rPr>
              <a:t> there are </a:t>
            </a:r>
            <a:endParaRPr sz="3200" dirty="0">
              <a:latin typeface="Calibri"/>
              <a:cs typeface="Calibri"/>
            </a:endParaRPr>
          </a:p>
          <a:p>
            <a:pPr marL="12700" marR="61081">
              <a:lnSpc>
                <a:spcPts val="3845"/>
              </a:lnSpc>
              <a:spcBef>
                <a:spcPts val="27"/>
              </a:spcBef>
            </a:pPr>
            <a:r>
              <a:rPr sz="3200" spc="-23" dirty="0">
                <a:latin typeface="Calibri"/>
                <a:cs typeface="Calibri"/>
              </a:rPr>
              <a:t>many states it can enter.</a:t>
            </a:r>
            <a:endParaRPr sz="3200" dirty="0">
              <a:latin typeface="Calibri"/>
              <a:cs typeface="Calibri"/>
            </a:endParaRPr>
          </a:p>
        </p:txBody>
      </p:sp>
      <p:sp>
        <p:nvSpPr>
          <p:cNvPr id="5" name="object 5"/>
          <p:cNvSpPr txBox="1"/>
          <p:nvPr/>
        </p:nvSpPr>
        <p:spPr>
          <a:xfrm>
            <a:off x="438150" y="2350267"/>
            <a:ext cx="3642848" cy="432307"/>
          </a:xfrm>
          <a:prstGeom prst="rect">
            <a:avLst/>
          </a:prstGeom>
        </p:spPr>
        <p:txBody>
          <a:bodyPr wrap="square" lIns="0" tIns="20986" rIns="0" bIns="0" rtlCol="0">
            <a:noAutofit/>
          </a:bodyPr>
          <a:lstStyle/>
          <a:p>
            <a:pPr marL="12700">
              <a:lnSpc>
                <a:spcPts val="3304"/>
              </a:lnSpc>
            </a:pPr>
            <a:r>
              <a:rPr sz="3200" spc="-4" dirty="0" smtClean="0">
                <a:latin typeface="Calibri"/>
                <a:cs typeface="Calibri"/>
              </a:rPr>
              <a:t>They</a:t>
            </a:r>
            <a:r>
              <a:rPr lang="en-US" sz="3200" spc="-4" dirty="0" smtClean="0">
                <a:latin typeface="Calibri"/>
                <a:cs typeface="Calibri"/>
              </a:rPr>
              <a:t> include:</a:t>
            </a:r>
            <a:endParaRPr sz="3200" dirty="0">
              <a:latin typeface="Calibri"/>
              <a:cs typeface="Calibri"/>
            </a:endParaRPr>
          </a:p>
        </p:txBody>
      </p:sp>
      <p:sp>
        <p:nvSpPr>
          <p:cNvPr id="2" name="object 2"/>
          <p:cNvSpPr txBox="1"/>
          <p:nvPr/>
        </p:nvSpPr>
        <p:spPr>
          <a:xfrm>
            <a:off x="478399" y="2945409"/>
            <a:ext cx="5305424" cy="2429560"/>
          </a:xfrm>
          <a:prstGeom prst="rect">
            <a:avLst/>
          </a:prstGeom>
        </p:spPr>
        <p:txBody>
          <a:bodyPr wrap="square" lIns="0" tIns="18415" rIns="0" bIns="0" rtlCol="0">
            <a:noAutofit/>
          </a:bodyPr>
          <a:lstStyle/>
          <a:p>
            <a:pPr marL="12700" marR="24079">
              <a:lnSpc>
                <a:spcPts val="2900"/>
              </a:lnSpc>
            </a:pPr>
            <a:r>
              <a:rPr lang="en-US" sz="2800" spc="-9" dirty="0" smtClean="0">
                <a:latin typeface="Calibri"/>
                <a:cs typeface="Calibri"/>
              </a:rPr>
              <a:t>1. </a:t>
            </a:r>
            <a:r>
              <a:rPr sz="2800" spc="-9" dirty="0" smtClean="0">
                <a:latin typeface="Calibri"/>
                <a:cs typeface="Calibri"/>
              </a:rPr>
              <a:t>Newborn </a:t>
            </a:r>
            <a:r>
              <a:rPr sz="2800" spc="-9" dirty="0">
                <a:latin typeface="Calibri"/>
                <a:cs typeface="Calibri"/>
              </a:rPr>
              <a:t>state</a:t>
            </a:r>
            <a:endParaRPr sz="2800" dirty="0">
              <a:latin typeface="Calibri"/>
              <a:cs typeface="Calibri"/>
            </a:endParaRPr>
          </a:p>
          <a:p>
            <a:pPr marL="12700">
              <a:lnSpc>
                <a:spcPts val="3417"/>
              </a:lnSpc>
              <a:spcBef>
                <a:spcPts val="471"/>
              </a:spcBef>
            </a:pPr>
            <a:r>
              <a:rPr lang="en-US" sz="2800" dirty="0" smtClean="0">
                <a:latin typeface="Calibri"/>
                <a:cs typeface="Calibri"/>
              </a:rPr>
              <a:t>2. </a:t>
            </a:r>
            <a:r>
              <a:rPr sz="2800" dirty="0" smtClean="0">
                <a:latin typeface="Calibri"/>
                <a:cs typeface="Calibri"/>
              </a:rPr>
              <a:t>Runnab</a:t>
            </a:r>
            <a:r>
              <a:rPr sz="2800" spc="-14" dirty="0" smtClean="0">
                <a:latin typeface="Calibri"/>
                <a:cs typeface="Calibri"/>
              </a:rPr>
              <a:t>l</a:t>
            </a:r>
            <a:r>
              <a:rPr sz="2800" dirty="0" smtClean="0">
                <a:latin typeface="Calibri"/>
                <a:cs typeface="Calibri"/>
              </a:rPr>
              <a:t>e</a:t>
            </a:r>
            <a:r>
              <a:rPr sz="2800" spc="-72" dirty="0" smtClean="0">
                <a:latin typeface="Calibri"/>
                <a:cs typeface="Calibri"/>
              </a:rPr>
              <a:t> </a:t>
            </a:r>
            <a:r>
              <a:rPr sz="2800" spc="-34" dirty="0">
                <a:latin typeface="Calibri"/>
                <a:cs typeface="Calibri"/>
              </a:rPr>
              <a:t>st</a:t>
            </a:r>
            <a:r>
              <a:rPr sz="2800" spc="-19" dirty="0">
                <a:latin typeface="Calibri"/>
                <a:cs typeface="Calibri"/>
              </a:rPr>
              <a:t>a</a:t>
            </a:r>
            <a:r>
              <a:rPr sz="2800" spc="-25" dirty="0">
                <a:latin typeface="Calibri"/>
                <a:cs typeface="Calibri"/>
              </a:rPr>
              <a:t>t</a:t>
            </a:r>
            <a:r>
              <a:rPr sz="2800" dirty="0">
                <a:latin typeface="Calibri"/>
                <a:cs typeface="Calibri"/>
              </a:rPr>
              <a:t>e </a:t>
            </a:r>
          </a:p>
          <a:p>
            <a:pPr marL="12700">
              <a:lnSpc>
                <a:spcPts val="3417"/>
              </a:lnSpc>
              <a:spcBef>
                <a:spcPts val="615"/>
              </a:spcBef>
            </a:pPr>
            <a:r>
              <a:rPr lang="en-US" sz="2800" spc="-13" dirty="0" smtClean="0">
                <a:latin typeface="Calibri"/>
                <a:cs typeface="Calibri"/>
              </a:rPr>
              <a:t>3. </a:t>
            </a:r>
            <a:r>
              <a:rPr sz="2800" spc="-13" dirty="0" smtClean="0">
                <a:latin typeface="Calibri"/>
                <a:cs typeface="Calibri"/>
              </a:rPr>
              <a:t>Running </a:t>
            </a:r>
            <a:r>
              <a:rPr sz="2800" spc="-13" dirty="0">
                <a:latin typeface="Calibri"/>
                <a:cs typeface="Calibri"/>
              </a:rPr>
              <a:t>state </a:t>
            </a:r>
            <a:endParaRPr sz="2800" dirty="0">
              <a:latin typeface="Calibri"/>
              <a:cs typeface="Calibri"/>
            </a:endParaRPr>
          </a:p>
          <a:p>
            <a:pPr marL="12700">
              <a:lnSpc>
                <a:spcPts val="3417"/>
              </a:lnSpc>
              <a:spcBef>
                <a:spcPts val="615"/>
              </a:spcBef>
            </a:pPr>
            <a:r>
              <a:rPr lang="en-US" sz="2800" spc="-15" dirty="0" smtClean="0">
                <a:latin typeface="Calibri"/>
                <a:cs typeface="Calibri"/>
              </a:rPr>
              <a:t>4. </a:t>
            </a:r>
            <a:r>
              <a:rPr sz="2800" spc="-15" dirty="0" smtClean="0">
                <a:latin typeface="Calibri"/>
                <a:cs typeface="Calibri"/>
              </a:rPr>
              <a:t>Blocked </a:t>
            </a:r>
            <a:r>
              <a:rPr sz="2800" spc="-15" dirty="0">
                <a:latin typeface="Calibri"/>
                <a:cs typeface="Calibri"/>
              </a:rPr>
              <a:t>state</a:t>
            </a:r>
            <a:endParaRPr sz="2800" dirty="0">
              <a:latin typeface="Calibri"/>
              <a:cs typeface="Calibri"/>
            </a:endParaRPr>
          </a:p>
          <a:p>
            <a:pPr marL="12700" marR="52412">
              <a:lnSpc>
                <a:spcPct val="101725"/>
              </a:lnSpc>
              <a:spcBef>
                <a:spcPts val="725"/>
              </a:spcBef>
            </a:pPr>
            <a:r>
              <a:rPr lang="en-US" sz="2800" spc="-15" dirty="0" smtClean="0">
                <a:latin typeface="Calibri"/>
                <a:cs typeface="Calibri"/>
              </a:rPr>
              <a:t>5. </a:t>
            </a:r>
            <a:r>
              <a:rPr sz="2800" spc="-15" dirty="0" smtClean="0">
                <a:latin typeface="Calibri"/>
                <a:cs typeface="Calibri"/>
              </a:rPr>
              <a:t>Dead </a:t>
            </a:r>
            <a:r>
              <a:rPr sz="2800" spc="-15" dirty="0">
                <a:latin typeface="Calibri"/>
                <a:cs typeface="Calibri"/>
              </a:rPr>
              <a:t>state</a:t>
            </a:r>
            <a:endParaRPr sz="2800" dirty="0">
              <a:latin typeface="Calibri"/>
              <a:cs typeface="Calibri"/>
            </a:endParaRPr>
          </a:p>
        </p:txBody>
      </p:sp>
    </p:spTree>
    <p:extLst>
      <p:ext uri="{BB962C8B-B14F-4D97-AF65-F5344CB8AC3E}">
        <p14:creationId xmlns:p14="http://schemas.microsoft.com/office/powerpoint/2010/main" val="3176397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1" y="1043771"/>
            <a:ext cx="5857874" cy="5238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bject 11"/>
          <p:cNvSpPr txBox="1"/>
          <p:nvPr/>
        </p:nvSpPr>
        <p:spPr>
          <a:xfrm>
            <a:off x="360975" y="214814"/>
            <a:ext cx="7325700" cy="584708"/>
          </a:xfrm>
          <a:prstGeom prst="rect">
            <a:avLst/>
          </a:prstGeom>
        </p:spPr>
        <p:txBody>
          <a:bodyPr wrap="square" lIns="0" tIns="28606" rIns="0" bIns="0" rtlCol="0">
            <a:noAutofit/>
          </a:bodyPr>
          <a:lstStyle/>
          <a:p>
            <a:pPr marL="12700">
              <a:lnSpc>
                <a:spcPts val="4505"/>
              </a:lnSpc>
            </a:pPr>
            <a:r>
              <a:rPr sz="3600" u="sng" spc="-23" dirty="0">
                <a:solidFill>
                  <a:srgbClr val="0033CC"/>
                </a:solidFill>
                <a:latin typeface="Times New Roman" pitchFamily="18" charset="0"/>
                <a:cs typeface="Times New Roman" pitchFamily="18" charset="0"/>
              </a:rPr>
              <a:t>LIFE cycle of a thread</a:t>
            </a:r>
            <a:endParaRPr sz="3600" u="sng" dirty="0">
              <a:solidFill>
                <a:srgbClr val="0033CC"/>
              </a:solidFill>
              <a:latin typeface="Times New Roman" pitchFamily="18" charset="0"/>
              <a:cs typeface="Times New Roman" pitchFamily="18" charset="0"/>
            </a:endParaRPr>
          </a:p>
        </p:txBody>
      </p:sp>
    </p:spTree>
    <p:extLst>
      <p:ext uri="{BB962C8B-B14F-4D97-AF65-F5344CB8AC3E}">
        <p14:creationId xmlns:p14="http://schemas.microsoft.com/office/powerpoint/2010/main" val="1232757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86399" y="1047750"/>
            <a:ext cx="8200869"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bject 24"/>
          <p:cNvSpPr txBox="1"/>
          <p:nvPr/>
        </p:nvSpPr>
        <p:spPr>
          <a:xfrm>
            <a:off x="485775" y="129089"/>
            <a:ext cx="7829549" cy="584708"/>
          </a:xfrm>
          <a:prstGeom prst="rect">
            <a:avLst/>
          </a:prstGeom>
        </p:spPr>
        <p:txBody>
          <a:bodyPr wrap="square" lIns="0" tIns="28606" rIns="0" bIns="0" rtlCol="0">
            <a:noAutofit/>
          </a:bodyPr>
          <a:lstStyle/>
          <a:p>
            <a:pPr marL="12700">
              <a:lnSpc>
                <a:spcPts val="4505"/>
              </a:lnSpc>
            </a:pPr>
            <a:r>
              <a:rPr lang="en-US" sz="3600" b="1" u="sng" spc="-27" dirty="0" smtClean="0">
                <a:solidFill>
                  <a:srgbClr val="0033CC"/>
                </a:solidFill>
                <a:latin typeface="Times New Roman" pitchFamily="18" charset="0"/>
                <a:cs typeface="Times New Roman" pitchFamily="18" charset="0"/>
              </a:rPr>
              <a:t>Life cycle of </a:t>
            </a:r>
            <a:r>
              <a:rPr sz="3600" b="1" u="sng" spc="-27" dirty="0" smtClean="0">
                <a:solidFill>
                  <a:srgbClr val="0033CC"/>
                </a:solidFill>
                <a:latin typeface="Times New Roman" pitchFamily="18" charset="0"/>
                <a:cs typeface="Times New Roman" pitchFamily="18" charset="0"/>
              </a:rPr>
              <a:t>T</a:t>
            </a:r>
            <a:r>
              <a:rPr lang="en-US" sz="3600" b="1" u="sng" spc="-27" dirty="0" smtClean="0">
                <a:solidFill>
                  <a:srgbClr val="0033CC"/>
                </a:solidFill>
                <a:latin typeface="Times New Roman" pitchFamily="18" charset="0"/>
                <a:cs typeface="Times New Roman" pitchFamily="18" charset="0"/>
              </a:rPr>
              <a:t>h</a:t>
            </a:r>
            <a:r>
              <a:rPr sz="3600" b="1" u="sng" spc="-27" dirty="0" smtClean="0">
                <a:solidFill>
                  <a:srgbClr val="0033CC"/>
                </a:solidFill>
                <a:latin typeface="Times New Roman" pitchFamily="18" charset="0"/>
                <a:cs typeface="Times New Roman" pitchFamily="18" charset="0"/>
              </a:rPr>
              <a:t>read </a:t>
            </a:r>
            <a:endParaRPr sz="3600" b="1" u="sng" dirty="0">
              <a:solidFill>
                <a:srgbClr val="0033CC"/>
              </a:solidFill>
              <a:latin typeface="Times New Roman" pitchFamily="18" charset="0"/>
              <a:cs typeface="Times New Roman" pitchFamily="18" charset="0"/>
            </a:endParaRPr>
          </a:p>
        </p:txBody>
      </p:sp>
    </p:spTree>
    <p:extLst>
      <p:ext uri="{BB962C8B-B14F-4D97-AF65-F5344CB8AC3E}">
        <p14:creationId xmlns:p14="http://schemas.microsoft.com/office/powerpoint/2010/main" val="3811505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1975" y="1166813"/>
            <a:ext cx="8020050" cy="4585871"/>
          </a:xfrm>
          <a:prstGeom prst="rect">
            <a:avLst/>
          </a:prstGeom>
        </p:spPr>
        <p:txBody>
          <a:bodyPr wrap="square">
            <a:spAutoFit/>
          </a:bodyPr>
          <a:lstStyle/>
          <a:p>
            <a:pPr algn="just"/>
            <a:r>
              <a:rPr lang="en-US" sz="2000" b="1" u="sng" dirty="0"/>
              <a:t>New/Start:</a:t>
            </a:r>
          </a:p>
          <a:p>
            <a:pPr algn="just"/>
            <a:r>
              <a:rPr lang="en-US" dirty="0"/>
              <a:t>This is the state the thread is in after the Thread instance has been created, but the start() method has not been invoked on the thread. It is a live Thread object, but not yet a thread of execution. At this point, the thread is considered not alive.</a:t>
            </a:r>
          </a:p>
          <a:p>
            <a:pPr algn="just"/>
            <a:r>
              <a:rPr lang="en-US" sz="2000" b="1" u="sng" dirty="0"/>
              <a:t>Runnable:</a:t>
            </a:r>
            <a:endParaRPr lang="en-US" sz="2000" u="sng" dirty="0"/>
          </a:p>
          <a:p>
            <a:pPr algn="just"/>
            <a:r>
              <a:rPr lang="en-US" dirty="0"/>
              <a:t>This means that a thread can be run when the time-slicing mechanism has CPU cycles available for the thread. Thus, the thread might or might not be running at any moment, but there’s nothing to prevent it from being run if the scheduler can arrange it. That is, it’s not dead or blocked.</a:t>
            </a:r>
          </a:p>
          <a:p>
            <a:pPr algn="just"/>
            <a:r>
              <a:rPr lang="en-US" sz="2000" b="1" u="sng" dirty="0"/>
              <a:t>Running:</a:t>
            </a:r>
            <a:endParaRPr lang="en-US" sz="2000" u="sng" dirty="0"/>
          </a:p>
          <a:p>
            <a:pPr algn="just"/>
            <a:r>
              <a:rPr lang="en-US" dirty="0"/>
              <a:t>This state is important state where the action is. This is the state a thread is in when the thread scheduler selects it (from the runnable pool) to be the currently executing process. A thread can transition out of a running state for several reasons, including because "the thread scheduler felt like it". There are several ways to get to the runnable state, but only one way to get to the running state: the scheduler chooses a thread from the runnable pool of thread</a:t>
            </a:r>
            <a:r>
              <a:rPr lang="en-US" dirty="0" smtClean="0"/>
              <a:t>.</a:t>
            </a:r>
            <a:endParaRPr lang="en-US" dirty="0"/>
          </a:p>
        </p:txBody>
      </p:sp>
      <p:sp>
        <p:nvSpPr>
          <p:cNvPr id="6" name="object 24"/>
          <p:cNvSpPr txBox="1"/>
          <p:nvPr/>
        </p:nvSpPr>
        <p:spPr>
          <a:xfrm>
            <a:off x="485775" y="129089"/>
            <a:ext cx="7829549" cy="584708"/>
          </a:xfrm>
          <a:prstGeom prst="rect">
            <a:avLst/>
          </a:prstGeom>
        </p:spPr>
        <p:txBody>
          <a:bodyPr wrap="square" lIns="0" tIns="28606" rIns="0" bIns="0" rtlCol="0">
            <a:noAutofit/>
          </a:bodyPr>
          <a:lstStyle/>
          <a:p>
            <a:pPr marL="12700">
              <a:lnSpc>
                <a:spcPts val="4505"/>
              </a:lnSpc>
            </a:pPr>
            <a:r>
              <a:rPr lang="en-US" sz="3600" b="1" u="sng" spc="-27" dirty="0" smtClean="0">
                <a:solidFill>
                  <a:srgbClr val="0033CC"/>
                </a:solidFill>
                <a:latin typeface="Times New Roman" pitchFamily="18" charset="0"/>
                <a:cs typeface="Times New Roman" pitchFamily="18" charset="0"/>
              </a:rPr>
              <a:t>Life cycle of </a:t>
            </a:r>
            <a:r>
              <a:rPr sz="3600" b="1" u="sng" spc="-27" dirty="0" smtClean="0">
                <a:solidFill>
                  <a:srgbClr val="0033CC"/>
                </a:solidFill>
                <a:latin typeface="Times New Roman" pitchFamily="18" charset="0"/>
                <a:cs typeface="Times New Roman" pitchFamily="18" charset="0"/>
              </a:rPr>
              <a:t>T</a:t>
            </a:r>
            <a:r>
              <a:rPr lang="en-US" sz="3600" b="1" u="sng" spc="-27" dirty="0" smtClean="0">
                <a:solidFill>
                  <a:srgbClr val="0033CC"/>
                </a:solidFill>
                <a:latin typeface="Times New Roman" pitchFamily="18" charset="0"/>
                <a:cs typeface="Times New Roman" pitchFamily="18" charset="0"/>
              </a:rPr>
              <a:t>h</a:t>
            </a:r>
            <a:r>
              <a:rPr sz="3600" b="1" u="sng" spc="-27" dirty="0" smtClean="0">
                <a:solidFill>
                  <a:srgbClr val="0033CC"/>
                </a:solidFill>
                <a:latin typeface="Times New Roman" pitchFamily="18" charset="0"/>
                <a:cs typeface="Times New Roman" pitchFamily="18" charset="0"/>
              </a:rPr>
              <a:t>read</a:t>
            </a:r>
            <a:r>
              <a:rPr lang="en-US" sz="3600" b="1" u="sng" spc="-27" dirty="0" smtClean="0">
                <a:solidFill>
                  <a:srgbClr val="0033CC"/>
                </a:solidFill>
                <a:latin typeface="Times New Roman" pitchFamily="18" charset="0"/>
                <a:cs typeface="Times New Roman" pitchFamily="18" charset="0"/>
              </a:rPr>
              <a:t> continue….</a:t>
            </a:r>
            <a:r>
              <a:rPr sz="3600" b="1" u="sng" spc="-27" dirty="0" smtClean="0">
                <a:solidFill>
                  <a:srgbClr val="0033CC"/>
                </a:solidFill>
                <a:latin typeface="Times New Roman" pitchFamily="18" charset="0"/>
                <a:cs typeface="Times New Roman" pitchFamily="18" charset="0"/>
              </a:rPr>
              <a:t> </a:t>
            </a:r>
            <a:endParaRPr sz="3600" b="1" u="sng" dirty="0">
              <a:solidFill>
                <a:srgbClr val="0033CC"/>
              </a:solidFill>
              <a:latin typeface="Times New Roman" pitchFamily="18" charset="0"/>
              <a:cs typeface="Times New Roman" pitchFamily="18" charset="0"/>
            </a:endParaRPr>
          </a:p>
        </p:txBody>
      </p:sp>
    </p:spTree>
    <p:extLst>
      <p:ext uri="{BB962C8B-B14F-4D97-AF65-F5344CB8AC3E}">
        <p14:creationId xmlns:p14="http://schemas.microsoft.com/office/powerpoint/2010/main" val="2994908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5300" y="1072099"/>
            <a:ext cx="8248650" cy="5139869"/>
          </a:xfrm>
          <a:prstGeom prst="rect">
            <a:avLst/>
          </a:prstGeom>
        </p:spPr>
        <p:txBody>
          <a:bodyPr wrap="square">
            <a:spAutoFit/>
          </a:bodyPr>
          <a:lstStyle/>
          <a:p>
            <a:pPr algn="just"/>
            <a:r>
              <a:rPr lang="en-US" sz="2000" b="1" u="sng" dirty="0"/>
              <a:t>Blocked:</a:t>
            </a:r>
          </a:p>
          <a:p>
            <a:pPr algn="just"/>
            <a:r>
              <a:rPr lang="en-US" dirty="0"/>
              <a:t>The thread can be run, but something prevents it. While a thread is in the blocked state, the scheduler will simply skip it and not give it any CPU time. Until a thread reenters the runnable state, it won’t perform any operations. Blocked state has some sub-states as below,</a:t>
            </a:r>
          </a:p>
          <a:p>
            <a:pPr algn="just"/>
            <a:r>
              <a:rPr lang="en-US" sz="2000" b="1" u="sng" dirty="0"/>
              <a:t>Blocked on I/O: </a:t>
            </a:r>
            <a:endParaRPr lang="en-US" sz="2000" b="1" u="sng" dirty="0" smtClean="0"/>
          </a:p>
          <a:p>
            <a:pPr algn="just"/>
            <a:r>
              <a:rPr lang="en-US" dirty="0" smtClean="0"/>
              <a:t>The </a:t>
            </a:r>
            <a:r>
              <a:rPr lang="en-US" dirty="0"/>
              <a:t>thread waits for completion of blocking operation. A thread can enter this state because of waiting I/O resource. In that case, the thread sends back to runnable state after the availability of resources.</a:t>
            </a:r>
          </a:p>
          <a:p>
            <a:pPr marL="285750" indent="-285750" algn="just">
              <a:buFont typeface="Arial" pitchFamily="34" charset="0"/>
              <a:buChar char="•"/>
            </a:pPr>
            <a:r>
              <a:rPr lang="en-US" b="1" dirty="0"/>
              <a:t>Blocked for join completion:</a:t>
            </a:r>
            <a:r>
              <a:rPr lang="en-US" dirty="0"/>
              <a:t> The thread can come in this state because of waiting for the completion of another thread.</a:t>
            </a:r>
          </a:p>
          <a:p>
            <a:pPr marL="285750" indent="-285750" algn="just">
              <a:buFont typeface="Arial" pitchFamily="34" charset="0"/>
              <a:buChar char="•"/>
            </a:pPr>
            <a:r>
              <a:rPr lang="en-US" b="1" dirty="0"/>
              <a:t>Blocked for lock acquisition:</a:t>
            </a:r>
            <a:r>
              <a:rPr lang="en-US" dirty="0"/>
              <a:t> The thread can come in this state because of waiting for acquire the lock of an object.</a:t>
            </a:r>
          </a:p>
          <a:p>
            <a:pPr algn="just"/>
            <a:r>
              <a:rPr lang="en-US" sz="2000" b="1" u="sng" dirty="0"/>
              <a:t>Dead:</a:t>
            </a:r>
            <a:endParaRPr lang="en-US" sz="2000" u="sng" dirty="0"/>
          </a:p>
          <a:p>
            <a:pPr algn="just"/>
            <a:r>
              <a:rPr lang="en-US" dirty="0"/>
              <a:t>A thread in the dead or terminated state is no longer schedulable and will not receive any CPU time. Its task is completed, and it is no longer runnable. One way for a task to die is by returning from its run( ) method, but a task’s thread can also be interrupted, as you’ll see shortly.</a:t>
            </a:r>
          </a:p>
        </p:txBody>
      </p:sp>
      <p:sp>
        <p:nvSpPr>
          <p:cNvPr id="6" name="object 24"/>
          <p:cNvSpPr txBox="1"/>
          <p:nvPr/>
        </p:nvSpPr>
        <p:spPr>
          <a:xfrm>
            <a:off x="485775" y="129089"/>
            <a:ext cx="7829549" cy="584708"/>
          </a:xfrm>
          <a:prstGeom prst="rect">
            <a:avLst/>
          </a:prstGeom>
        </p:spPr>
        <p:txBody>
          <a:bodyPr wrap="square" lIns="0" tIns="28606" rIns="0" bIns="0" rtlCol="0">
            <a:noAutofit/>
          </a:bodyPr>
          <a:lstStyle/>
          <a:p>
            <a:pPr marL="12700">
              <a:lnSpc>
                <a:spcPts val="4505"/>
              </a:lnSpc>
            </a:pPr>
            <a:r>
              <a:rPr lang="en-US" sz="3600" b="1" u="sng" spc="-27" dirty="0" smtClean="0">
                <a:solidFill>
                  <a:srgbClr val="0033CC"/>
                </a:solidFill>
                <a:latin typeface="Times New Roman" pitchFamily="18" charset="0"/>
                <a:cs typeface="Times New Roman" pitchFamily="18" charset="0"/>
              </a:rPr>
              <a:t>Life cycle of </a:t>
            </a:r>
            <a:r>
              <a:rPr sz="3600" b="1" u="sng" spc="-27" dirty="0" smtClean="0">
                <a:solidFill>
                  <a:srgbClr val="0033CC"/>
                </a:solidFill>
                <a:latin typeface="Times New Roman" pitchFamily="18" charset="0"/>
                <a:cs typeface="Times New Roman" pitchFamily="18" charset="0"/>
              </a:rPr>
              <a:t>T</a:t>
            </a:r>
            <a:r>
              <a:rPr lang="en-US" sz="3600" b="1" u="sng" spc="-27" dirty="0" smtClean="0">
                <a:solidFill>
                  <a:srgbClr val="0033CC"/>
                </a:solidFill>
                <a:latin typeface="Times New Roman" pitchFamily="18" charset="0"/>
                <a:cs typeface="Times New Roman" pitchFamily="18" charset="0"/>
              </a:rPr>
              <a:t>h</a:t>
            </a:r>
            <a:r>
              <a:rPr sz="3600" b="1" u="sng" spc="-27" dirty="0" smtClean="0">
                <a:solidFill>
                  <a:srgbClr val="0033CC"/>
                </a:solidFill>
                <a:latin typeface="Times New Roman" pitchFamily="18" charset="0"/>
                <a:cs typeface="Times New Roman" pitchFamily="18" charset="0"/>
              </a:rPr>
              <a:t>read</a:t>
            </a:r>
            <a:r>
              <a:rPr lang="en-US" sz="3600" b="1" u="sng" spc="-27" dirty="0" smtClean="0">
                <a:solidFill>
                  <a:srgbClr val="0033CC"/>
                </a:solidFill>
                <a:latin typeface="Times New Roman" pitchFamily="18" charset="0"/>
                <a:cs typeface="Times New Roman" pitchFamily="18" charset="0"/>
              </a:rPr>
              <a:t> continue….</a:t>
            </a:r>
            <a:r>
              <a:rPr sz="3600" b="1" u="sng" spc="-27" dirty="0" smtClean="0">
                <a:solidFill>
                  <a:srgbClr val="0033CC"/>
                </a:solidFill>
                <a:latin typeface="Times New Roman" pitchFamily="18" charset="0"/>
                <a:cs typeface="Times New Roman" pitchFamily="18" charset="0"/>
              </a:rPr>
              <a:t> </a:t>
            </a:r>
            <a:endParaRPr sz="3600" b="1" u="sng" dirty="0">
              <a:solidFill>
                <a:srgbClr val="0033CC"/>
              </a:solidFill>
              <a:latin typeface="Times New Roman" pitchFamily="18" charset="0"/>
              <a:cs typeface="Times New Roman" pitchFamily="18" charset="0"/>
            </a:endParaRPr>
          </a:p>
        </p:txBody>
      </p:sp>
    </p:spTree>
    <p:extLst>
      <p:ext uri="{BB962C8B-B14F-4D97-AF65-F5344CB8AC3E}">
        <p14:creationId xmlns:p14="http://schemas.microsoft.com/office/powerpoint/2010/main" val="49803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14425" y="1600200"/>
            <a:ext cx="7305675" cy="4526280"/>
          </a:xfrm>
          <a:prstGeom prst="rect">
            <a:avLst/>
          </a:prstGeom>
          <a:blipFill>
            <a:blip r:embed="rId2" cstate="print"/>
            <a:stretch>
              <a:fillRect/>
            </a:stretch>
          </a:blipFill>
        </p:spPr>
        <p:txBody>
          <a:bodyPr wrap="square" lIns="0" tIns="0" rIns="0" bIns="0" rtlCol="0">
            <a:noAutofit/>
          </a:bodyPr>
          <a:lstStyle/>
          <a:p>
            <a:endParaRPr/>
          </a:p>
        </p:txBody>
      </p:sp>
      <p:sp>
        <p:nvSpPr>
          <p:cNvPr id="2" name="object 2"/>
          <p:cNvSpPr txBox="1"/>
          <p:nvPr/>
        </p:nvSpPr>
        <p:spPr>
          <a:xfrm>
            <a:off x="491249" y="299777"/>
            <a:ext cx="8186026" cy="584708"/>
          </a:xfrm>
          <a:prstGeom prst="rect">
            <a:avLst/>
          </a:prstGeom>
        </p:spPr>
        <p:txBody>
          <a:bodyPr wrap="square" lIns="0" tIns="28606" rIns="0" bIns="0" rtlCol="0">
            <a:noAutofit/>
          </a:bodyPr>
          <a:lstStyle/>
          <a:p>
            <a:pPr marL="12700">
              <a:lnSpc>
                <a:spcPts val="4505"/>
              </a:lnSpc>
            </a:pPr>
            <a:r>
              <a:rPr sz="4400" u="sng" spc="-23" dirty="0">
                <a:solidFill>
                  <a:srgbClr val="0033CC"/>
                </a:solidFill>
                <a:latin typeface="Times New Roman" pitchFamily="18" charset="0"/>
                <a:cs typeface="Times New Roman" pitchFamily="18" charset="0"/>
              </a:rPr>
              <a:t>LIFE cycle of a thread </a:t>
            </a:r>
            <a:r>
              <a:rPr sz="3100" u="sng" spc="-23" dirty="0">
                <a:solidFill>
                  <a:srgbClr val="0033CC"/>
                </a:solidFill>
                <a:latin typeface="Times New Roman" pitchFamily="18" charset="0"/>
                <a:cs typeface="Times New Roman" pitchFamily="18" charset="0"/>
              </a:rPr>
              <a:t>contd.</a:t>
            </a:r>
            <a:endParaRPr sz="3100" u="sng" dirty="0">
              <a:solidFill>
                <a:srgbClr val="0033CC"/>
              </a:solidFill>
              <a:latin typeface="Times New Roman" pitchFamily="18" charset="0"/>
              <a:cs typeface="Times New Roman" pitchFamily="18" charset="0"/>
            </a:endParaRPr>
          </a:p>
        </p:txBody>
      </p:sp>
    </p:spTree>
    <p:extLst>
      <p:ext uri="{BB962C8B-B14F-4D97-AF65-F5344CB8AC3E}">
        <p14:creationId xmlns:p14="http://schemas.microsoft.com/office/powerpoint/2010/main" val="4152505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4571998" y="3590925"/>
            <a:ext cx="4162428" cy="2975863"/>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txBox="1"/>
          <p:nvPr/>
        </p:nvSpPr>
        <p:spPr>
          <a:xfrm>
            <a:off x="504824" y="185481"/>
            <a:ext cx="7610475" cy="1479949"/>
          </a:xfrm>
          <a:prstGeom prst="rect">
            <a:avLst/>
          </a:prstGeom>
        </p:spPr>
        <p:txBody>
          <a:bodyPr wrap="square" lIns="0" tIns="28606" rIns="0" bIns="0" rtlCol="0">
            <a:noAutofit/>
          </a:bodyPr>
          <a:lstStyle/>
          <a:p>
            <a:pPr defTabSz="114300"/>
            <a:r>
              <a:rPr sz="4800" u="sng" spc="-23" dirty="0">
                <a:solidFill>
                  <a:srgbClr val="0033CC"/>
                </a:solidFill>
                <a:latin typeface="Times New Roman" pitchFamily="18" charset="0"/>
                <a:cs typeface="Times New Roman" pitchFamily="18" charset="0"/>
              </a:rPr>
              <a:t>LIFE cycle of a thread </a:t>
            </a:r>
            <a:r>
              <a:rPr sz="3200" u="sng" spc="-23" dirty="0" err="1" smtClean="0">
                <a:solidFill>
                  <a:srgbClr val="0033CC"/>
                </a:solidFill>
                <a:latin typeface="Times New Roman" pitchFamily="18" charset="0"/>
                <a:cs typeface="Times New Roman" pitchFamily="18" charset="0"/>
              </a:rPr>
              <a:t>contd</a:t>
            </a:r>
            <a:r>
              <a:rPr lang="en-US" sz="3200" u="sng" spc="-23" dirty="0" smtClean="0">
                <a:solidFill>
                  <a:srgbClr val="0033CC"/>
                </a:solidFill>
                <a:latin typeface="Times New Roman" pitchFamily="18" charset="0"/>
                <a:cs typeface="Times New Roman" pitchFamily="18" charset="0"/>
              </a:rPr>
              <a:t>….</a:t>
            </a:r>
            <a:endParaRPr sz="3200" u="sng" dirty="0">
              <a:solidFill>
                <a:srgbClr val="0033CC"/>
              </a:solidFill>
              <a:latin typeface="Times New Roman" pitchFamily="18" charset="0"/>
              <a:cs typeface="Times New Roman" pitchFamily="18" charset="0"/>
            </a:endParaRPr>
          </a:p>
          <a:p>
            <a:pPr marR="83896"/>
            <a:r>
              <a:rPr sz="3200" b="1" u="heavy" spc="-8" dirty="0">
                <a:latin typeface="Calibri"/>
                <a:cs typeface="Calibri"/>
              </a:rPr>
              <a:t>Newborn State:</a:t>
            </a:r>
            <a:endParaRPr sz="3200" dirty="0">
              <a:latin typeface="Calibri"/>
              <a:cs typeface="Calibri"/>
            </a:endParaRPr>
          </a:p>
        </p:txBody>
      </p:sp>
      <p:sp>
        <p:nvSpPr>
          <p:cNvPr id="6" name="object 6"/>
          <p:cNvSpPr txBox="1"/>
          <p:nvPr/>
        </p:nvSpPr>
        <p:spPr>
          <a:xfrm>
            <a:off x="504823" y="1676479"/>
            <a:ext cx="8420101" cy="1157351"/>
          </a:xfrm>
          <a:prstGeom prst="rect">
            <a:avLst/>
          </a:prstGeom>
        </p:spPr>
        <p:txBody>
          <a:bodyPr wrap="square" lIns="0" tIns="18383" rIns="0" bIns="0" rtlCol="0">
            <a:noAutofit/>
          </a:bodyPr>
          <a:lstStyle/>
          <a:p>
            <a:pPr marL="469900" indent="-457200">
              <a:lnSpc>
                <a:spcPts val="2895"/>
              </a:lnSpc>
              <a:buFont typeface="Arial" pitchFamily="34" charset="0"/>
              <a:buChar char="•"/>
            </a:pPr>
            <a:r>
              <a:rPr sz="2800" spc="-6" dirty="0">
                <a:latin typeface="Calibri"/>
                <a:cs typeface="Calibri"/>
              </a:rPr>
              <a:t>The </a:t>
            </a:r>
            <a:r>
              <a:rPr sz="2800" spc="-6" dirty="0" smtClean="0">
                <a:latin typeface="Calibri"/>
                <a:cs typeface="Calibri"/>
              </a:rPr>
              <a:t>thre</a:t>
            </a:r>
            <a:r>
              <a:rPr lang="en-US" sz="2800" spc="-6" dirty="0" smtClean="0">
                <a:latin typeface="Calibri"/>
                <a:cs typeface="Calibri"/>
              </a:rPr>
              <a:t>a</a:t>
            </a:r>
            <a:r>
              <a:rPr sz="2800" spc="-6" dirty="0" smtClean="0">
                <a:latin typeface="Calibri"/>
                <a:cs typeface="Calibri"/>
              </a:rPr>
              <a:t>d </a:t>
            </a:r>
            <a:r>
              <a:rPr sz="2800" spc="-6" dirty="0">
                <a:latin typeface="Calibri"/>
                <a:cs typeface="Calibri"/>
              </a:rPr>
              <a:t>is born and is said to be in </a:t>
            </a:r>
            <a:r>
              <a:rPr sz="2800" spc="-6" dirty="0" smtClean="0">
                <a:latin typeface="Calibri"/>
                <a:cs typeface="Calibri"/>
              </a:rPr>
              <a:t>newborn</a:t>
            </a:r>
            <a:r>
              <a:rPr lang="en-US" sz="2800" dirty="0">
                <a:latin typeface="Calibri"/>
                <a:cs typeface="Calibri"/>
              </a:rPr>
              <a:t> </a:t>
            </a:r>
            <a:r>
              <a:rPr sz="2800" spc="-19" dirty="0" smtClean="0">
                <a:latin typeface="Calibri"/>
                <a:cs typeface="Calibri"/>
              </a:rPr>
              <a:t>state</a:t>
            </a:r>
            <a:r>
              <a:rPr sz="2800" spc="-19" dirty="0">
                <a:latin typeface="Calibri"/>
                <a:cs typeface="Calibri"/>
              </a:rPr>
              <a:t>.</a:t>
            </a:r>
            <a:endParaRPr sz="2800" dirty="0">
              <a:latin typeface="Calibri"/>
              <a:cs typeface="Calibri"/>
            </a:endParaRPr>
          </a:p>
          <a:p>
            <a:pPr marL="469900" marR="53263" indent="-457200">
              <a:lnSpc>
                <a:spcPct val="101725"/>
              </a:lnSpc>
              <a:spcBef>
                <a:spcPts val="446"/>
              </a:spcBef>
              <a:buFont typeface="Arial" pitchFamily="34" charset="0"/>
              <a:buChar char="•"/>
            </a:pPr>
            <a:r>
              <a:rPr sz="2800" spc="-9" dirty="0">
                <a:latin typeface="Calibri"/>
                <a:cs typeface="Calibri"/>
              </a:rPr>
              <a:t>The thread is not yet scheduled for running.</a:t>
            </a:r>
            <a:endParaRPr sz="2800" dirty="0">
              <a:latin typeface="Calibri"/>
              <a:cs typeface="Calibri"/>
            </a:endParaRPr>
          </a:p>
        </p:txBody>
      </p:sp>
      <p:sp>
        <p:nvSpPr>
          <p:cNvPr id="3" name="object 3"/>
          <p:cNvSpPr txBox="1"/>
          <p:nvPr/>
        </p:nvSpPr>
        <p:spPr>
          <a:xfrm>
            <a:off x="504823" y="2663825"/>
            <a:ext cx="8134351" cy="1698625"/>
          </a:xfrm>
          <a:prstGeom prst="rect">
            <a:avLst/>
          </a:prstGeom>
        </p:spPr>
        <p:txBody>
          <a:bodyPr wrap="square" lIns="0" tIns="18383" rIns="0" bIns="0" rtlCol="0">
            <a:noAutofit/>
          </a:bodyPr>
          <a:lstStyle/>
          <a:p>
            <a:pPr marL="12700">
              <a:lnSpc>
                <a:spcPts val="2895"/>
              </a:lnSpc>
            </a:pPr>
            <a:r>
              <a:rPr lang="en-US" sz="2800" spc="-9" dirty="0" smtClean="0">
                <a:latin typeface="Calibri"/>
                <a:cs typeface="Calibri"/>
              </a:rPr>
              <a:t>At </a:t>
            </a:r>
            <a:r>
              <a:rPr sz="2800" spc="-9" dirty="0" smtClean="0">
                <a:latin typeface="Calibri"/>
                <a:cs typeface="Calibri"/>
              </a:rPr>
              <a:t>this </a:t>
            </a:r>
            <a:r>
              <a:rPr sz="2800" spc="-9" dirty="0">
                <a:latin typeface="Calibri"/>
                <a:cs typeface="Calibri"/>
              </a:rPr>
              <a:t>state, we can do only one of the following:</a:t>
            </a:r>
            <a:endParaRPr sz="2800" dirty="0">
              <a:latin typeface="Calibri"/>
              <a:cs typeface="Calibri"/>
            </a:endParaRPr>
          </a:p>
          <a:p>
            <a:pPr marL="357124" marR="1255240" indent="-342900">
              <a:lnSpc>
                <a:spcPts val="3460"/>
              </a:lnSpc>
              <a:spcBef>
                <a:spcPts val="123"/>
              </a:spcBef>
              <a:buFont typeface="Arial" pitchFamily="34" charset="0"/>
              <a:buChar char="•"/>
            </a:pPr>
            <a:r>
              <a:rPr sz="2400" spc="-3" dirty="0">
                <a:latin typeface="Calibri"/>
                <a:cs typeface="Calibri"/>
              </a:rPr>
              <a:t>Schedule it for running using start() method. </a:t>
            </a:r>
            <a:endParaRPr lang="en-US" sz="2400" spc="-3" dirty="0" smtClean="0">
              <a:latin typeface="Calibri"/>
              <a:cs typeface="Calibri"/>
            </a:endParaRPr>
          </a:p>
          <a:p>
            <a:pPr marL="357124" marR="1255240" indent="-342900">
              <a:lnSpc>
                <a:spcPts val="3460"/>
              </a:lnSpc>
              <a:spcBef>
                <a:spcPts val="123"/>
              </a:spcBef>
              <a:buFont typeface="Arial" pitchFamily="34" charset="0"/>
              <a:buChar char="•"/>
            </a:pPr>
            <a:r>
              <a:rPr sz="2400" spc="-3" dirty="0" smtClean="0">
                <a:latin typeface="Calibri"/>
                <a:cs typeface="Calibri"/>
              </a:rPr>
              <a:t>Kill </a:t>
            </a:r>
            <a:r>
              <a:rPr sz="2400" spc="-3" dirty="0">
                <a:latin typeface="Calibri"/>
                <a:cs typeface="Calibri"/>
              </a:rPr>
              <a:t>it using stop() method.</a:t>
            </a:r>
            <a:endParaRPr sz="2400" dirty="0">
              <a:latin typeface="Calibri"/>
              <a:cs typeface="Calibri"/>
            </a:endParaRPr>
          </a:p>
        </p:txBody>
      </p:sp>
      <p:sp>
        <p:nvSpPr>
          <p:cNvPr id="2" name="object 2"/>
          <p:cNvSpPr txBox="1"/>
          <p:nvPr/>
        </p:nvSpPr>
        <p:spPr>
          <a:xfrm>
            <a:off x="2735630" y="1887474"/>
            <a:ext cx="67197"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2296004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676400" y="3857624"/>
            <a:ext cx="5943600" cy="1609725"/>
          </a:xfrm>
          <a:prstGeom prst="rect">
            <a:avLst/>
          </a:prstGeom>
          <a:blipFill>
            <a:blip r:embed="rId2" cstate="print">
              <a:extLst>
                <a:ext uri="{BEBA8EAE-BF5A-486C-A8C5-ECC9F3942E4B}">
                  <a14:imgProps xmlns:a14="http://schemas.microsoft.com/office/drawing/2010/main">
                    <a14:imgLayer r:embed="rId3">
                      <a14:imgEffect>
                        <a14:saturation sat="0"/>
                      </a14:imgEffect>
                    </a14:imgLayer>
                  </a14:imgProps>
                </a:ext>
              </a:extLst>
            </a:blip>
            <a:stretch>
              <a:fillRect/>
            </a:stretch>
          </a:blipFill>
        </p:spPr>
        <p:txBody>
          <a:bodyPr wrap="square" lIns="0" tIns="0" rIns="0" bIns="0" rtlCol="0">
            <a:noAutofit/>
          </a:bodyPr>
          <a:lstStyle/>
          <a:p>
            <a:endParaRPr/>
          </a:p>
        </p:txBody>
      </p:sp>
      <p:sp>
        <p:nvSpPr>
          <p:cNvPr id="5" name="object 5"/>
          <p:cNvSpPr txBox="1"/>
          <p:nvPr/>
        </p:nvSpPr>
        <p:spPr>
          <a:xfrm>
            <a:off x="581026" y="204532"/>
            <a:ext cx="8029574" cy="1195644"/>
          </a:xfrm>
          <a:prstGeom prst="rect">
            <a:avLst/>
          </a:prstGeom>
        </p:spPr>
        <p:txBody>
          <a:bodyPr wrap="square" lIns="0" tIns="28606" rIns="0" bIns="0" rtlCol="0">
            <a:noAutofit/>
          </a:bodyPr>
          <a:lstStyle/>
          <a:p>
            <a:pPr>
              <a:lnSpc>
                <a:spcPts val="4505"/>
              </a:lnSpc>
            </a:pPr>
            <a:r>
              <a:rPr sz="3600" u="sng" spc="-23" dirty="0">
                <a:solidFill>
                  <a:srgbClr val="0033CC"/>
                </a:solidFill>
                <a:latin typeface="Times New Roman" pitchFamily="18" charset="0"/>
                <a:cs typeface="Times New Roman" pitchFamily="18" charset="0"/>
              </a:rPr>
              <a:t>LIFE cycle of a thread </a:t>
            </a:r>
            <a:r>
              <a:rPr sz="3600" u="sng" spc="-23" dirty="0" err="1" smtClean="0">
                <a:solidFill>
                  <a:srgbClr val="0033CC"/>
                </a:solidFill>
                <a:latin typeface="Times New Roman" pitchFamily="18" charset="0"/>
                <a:cs typeface="Times New Roman" pitchFamily="18" charset="0"/>
              </a:rPr>
              <a:t>contd</a:t>
            </a:r>
            <a:r>
              <a:rPr lang="en-US" sz="3600" u="sng" spc="-23" dirty="0" smtClean="0">
                <a:solidFill>
                  <a:srgbClr val="0033CC"/>
                </a:solidFill>
                <a:latin typeface="Times New Roman" pitchFamily="18" charset="0"/>
                <a:cs typeface="Times New Roman" pitchFamily="18" charset="0"/>
              </a:rPr>
              <a:t>….</a:t>
            </a:r>
            <a:endParaRPr sz="3600" u="sng" dirty="0">
              <a:solidFill>
                <a:srgbClr val="0033CC"/>
              </a:solidFill>
              <a:latin typeface="Times New Roman" pitchFamily="18" charset="0"/>
              <a:cs typeface="Times New Roman" pitchFamily="18" charset="0"/>
            </a:endParaRPr>
          </a:p>
          <a:p>
            <a:pPr marR="83896">
              <a:lnSpc>
                <a:spcPct val="101725"/>
              </a:lnSpc>
            </a:pPr>
            <a:r>
              <a:rPr sz="3200" b="1" u="heavy" spc="-8" dirty="0">
                <a:latin typeface="Calibri"/>
                <a:cs typeface="Calibri"/>
              </a:rPr>
              <a:t>Runnable State</a:t>
            </a:r>
            <a:r>
              <a:rPr sz="3200" b="1" i="1" u="heavy" spc="-8" dirty="0">
                <a:latin typeface="Calibri"/>
                <a:cs typeface="Calibri"/>
              </a:rPr>
              <a:t>:</a:t>
            </a:r>
            <a:endParaRPr sz="3200" dirty="0">
              <a:latin typeface="Calibri"/>
              <a:cs typeface="Calibri"/>
            </a:endParaRPr>
          </a:p>
        </p:txBody>
      </p:sp>
      <p:sp>
        <p:nvSpPr>
          <p:cNvPr id="3" name="object 3"/>
          <p:cNvSpPr txBox="1"/>
          <p:nvPr/>
        </p:nvSpPr>
        <p:spPr>
          <a:xfrm>
            <a:off x="581026" y="1787017"/>
            <a:ext cx="7600949" cy="1404696"/>
          </a:xfrm>
          <a:prstGeom prst="rect">
            <a:avLst/>
          </a:prstGeom>
        </p:spPr>
        <p:txBody>
          <a:bodyPr wrap="square" lIns="0" tIns="18383" rIns="0" bIns="0" rtlCol="0">
            <a:noAutofit/>
          </a:bodyPr>
          <a:lstStyle/>
          <a:p>
            <a:pPr marL="469900" marR="65112" indent="-457200">
              <a:lnSpc>
                <a:spcPts val="2895"/>
              </a:lnSpc>
              <a:buFont typeface="Arial" pitchFamily="34" charset="0"/>
              <a:buChar char="•"/>
            </a:pPr>
            <a:r>
              <a:rPr sz="2800" spc="-12" dirty="0">
                <a:latin typeface="Calibri"/>
                <a:cs typeface="Calibri"/>
              </a:rPr>
              <a:t>The thread is ready for execution</a:t>
            </a:r>
            <a:endParaRPr sz="2800" dirty="0">
              <a:latin typeface="Calibri"/>
              <a:cs typeface="Calibri"/>
            </a:endParaRPr>
          </a:p>
          <a:p>
            <a:pPr marL="469900" indent="-457200">
              <a:lnSpc>
                <a:spcPct val="101725"/>
              </a:lnSpc>
              <a:spcBef>
                <a:spcPts val="469"/>
              </a:spcBef>
              <a:buFont typeface="Arial" pitchFamily="34" charset="0"/>
              <a:buChar char="•"/>
            </a:pPr>
            <a:r>
              <a:rPr sz="2800" spc="-18" dirty="0">
                <a:latin typeface="Calibri"/>
                <a:cs typeface="Calibri"/>
              </a:rPr>
              <a:t>Waiting for the availability of the processor.</a:t>
            </a:r>
            <a:endParaRPr sz="2800" dirty="0">
              <a:latin typeface="Calibri"/>
              <a:cs typeface="Calibri"/>
            </a:endParaRPr>
          </a:p>
          <a:p>
            <a:pPr marL="469900" marR="65112" indent="-457200">
              <a:lnSpc>
                <a:spcPct val="101725"/>
              </a:lnSpc>
              <a:spcBef>
                <a:spcPts val="614"/>
              </a:spcBef>
              <a:buFont typeface="Arial" pitchFamily="34" charset="0"/>
              <a:buChar char="•"/>
            </a:pPr>
            <a:r>
              <a:rPr sz="2800" spc="-1" dirty="0">
                <a:latin typeface="Calibri"/>
                <a:cs typeface="Calibri"/>
              </a:rPr>
              <a:t>The thread has joined the queue</a:t>
            </a:r>
            <a:endParaRPr sz="2800" dirty="0">
              <a:latin typeface="Calibri"/>
              <a:cs typeface="Calibri"/>
            </a:endParaRPr>
          </a:p>
        </p:txBody>
      </p:sp>
      <p:sp>
        <p:nvSpPr>
          <p:cNvPr id="2" name="object 2"/>
          <p:cNvSpPr txBox="1"/>
          <p:nvPr/>
        </p:nvSpPr>
        <p:spPr>
          <a:xfrm>
            <a:off x="2759719" y="1887474"/>
            <a:ext cx="67099" cy="152400"/>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2062370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61975" y="280731"/>
            <a:ext cx="7581900" cy="1148019"/>
          </a:xfrm>
          <a:prstGeom prst="rect">
            <a:avLst/>
          </a:prstGeom>
        </p:spPr>
        <p:txBody>
          <a:bodyPr wrap="square" lIns="0" tIns="28606" rIns="0" bIns="0" rtlCol="0">
            <a:noAutofit/>
          </a:bodyPr>
          <a:lstStyle/>
          <a:p>
            <a:pPr>
              <a:lnSpc>
                <a:spcPts val="4505"/>
              </a:lnSpc>
            </a:pPr>
            <a:r>
              <a:rPr sz="4800" u="sng" spc="-23" dirty="0">
                <a:solidFill>
                  <a:srgbClr val="0033CC"/>
                </a:solidFill>
                <a:latin typeface="Times New Roman" pitchFamily="18" charset="0"/>
                <a:cs typeface="Times New Roman" pitchFamily="18" charset="0"/>
              </a:rPr>
              <a:t>LIFE cycle of a thread </a:t>
            </a:r>
            <a:r>
              <a:rPr sz="3200" u="sng" spc="-23" dirty="0" err="1" smtClean="0">
                <a:solidFill>
                  <a:srgbClr val="0033CC"/>
                </a:solidFill>
                <a:latin typeface="Times New Roman" pitchFamily="18" charset="0"/>
                <a:cs typeface="Times New Roman" pitchFamily="18" charset="0"/>
              </a:rPr>
              <a:t>contd</a:t>
            </a:r>
            <a:r>
              <a:rPr lang="en-US" sz="3200" u="sng" spc="-23" dirty="0" smtClean="0">
                <a:solidFill>
                  <a:srgbClr val="0033CC"/>
                </a:solidFill>
                <a:latin typeface="Times New Roman" pitchFamily="18" charset="0"/>
                <a:cs typeface="Times New Roman" pitchFamily="18" charset="0"/>
              </a:rPr>
              <a:t>….</a:t>
            </a:r>
            <a:endParaRPr sz="3200" u="sng" dirty="0">
              <a:solidFill>
                <a:srgbClr val="0033CC"/>
              </a:solidFill>
              <a:latin typeface="Times New Roman" pitchFamily="18" charset="0"/>
              <a:cs typeface="Times New Roman" pitchFamily="18" charset="0"/>
            </a:endParaRPr>
          </a:p>
          <a:p>
            <a:pPr marL="12700" marR="83896">
              <a:lnSpc>
                <a:spcPct val="101725"/>
              </a:lnSpc>
            </a:pPr>
            <a:r>
              <a:rPr sz="3200" b="1" u="heavy" spc="-9" dirty="0">
                <a:latin typeface="Calibri"/>
                <a:cs typeface="Calibri"/>
              </a:rPr>
              <a:t>Running State:</a:t>
            </a:r>
            <a:endParaRPr sz="3200" dirty="0">
              <a:latin typeface="Calibri"/>
              <a:cs typeface="Calibri"/>
            </a:endParaRPr>
          </a:p>
        </p:txBody>
      </p:sp>
      <p:sp>
        <p:nvSpPr>
          <p:cNvPr id="2" name="object 2"/>
          <p:cNvSpPr txBox="1"/>
          <p:nvPr/>
        </p:nvSpPr>
        <p:spPr>
          <a:xfrm>
            <a:off x="2600003" y="1887474"/>
            <a:ext cx="66779" cy="152400"/>
          </a:xfrm>
          <a:prstGeom prst="rect">
            <a:avLst/>
          </a:prstGeom>
        </p:spPr>
        <p:txBody>
          <a:bodyPr wrap="square" lIns="0" tIns="0" rIns="0" bIns="0" rtlCol="0">
            <a:noAutofit/>
          </a:bodyPr>
          <a:lstStyle/>
          <a:p>
            <a:pPr marL="25400">
              <a:lnSpc>
                <a:spcPts val="1000"/>
              </a:lnSpc>
            </a:pPr>
            <a:endParaRPr sz="1000"/>
          </a:p>
        </p:txBody>
      </p:sp>
      <p:sp>
        <p:nvSpPr>
          <p:cNvPr id="9" name="Rectangle 8"/>
          <p:cNvSpPr/>
          <p:nvPr/>
        </p:nvSpPr>
        <p:spPr>
          <a:xfrm>
            <a:off x="647700" y="1895662"/>
            <a:ext cx="8039099" cy="2442592"/>
          </a:xfrm>
          <a:prstGeom prst="rect">
            <a:avLst/>
          </a:prstGeom>
        </p:spPr>
        <p:txBody>
          <a:bodyPr wrap="square">
            <a:spAutoFit/>
          </a:bodyPr>
          <a:lstStyle/>
          <a:p>
            <a:pPr marL="469900" marR="74414" indent="-457200">
              <a:lnSpc>
                <a:spcPts val="3304"/>
              </a:lnSpc>
              <a:buFont typeface="Arial" pitchFamily="34" charset="0"/>
              <a:buChar char="•"/>
            </a:pPr>
            <a:r>
              <a:rPr lang="en-US" sz="2800" spc="-7" dirty="0">
                <a:cs typeface="Calibri"/>
              </a:rPr>
              <a:t>Thread is executing</a:t>
            </a:r>
            <a:endParaRPr lang="en-US" sz="2800" dirty="0">
              <a:cs typeface="Calibri"/>
            </a:endParaRPr>
          </a:p>
          <a:p>
            <a:pPr marL="469900" indent="-457200">
              <a:lnSpc>
                <a:spcPct val="101725"/>
              </a:lnSpc>
              <a:spcBef>
                <a:spcPts val="536"/>
              </a:spcBef>
              <a:buFont typeface="Arial" pitchFamily="34" charset="0"/>
              <a:buChar char="•"/>
            </a:pPr>
            <a:r>
              <a:rPr lang="en-US" sz="2800" spc="-3" dirty="0">
                <a:cs typeface="Calibri"/>
              </a:rPr>
              <a:t>The processor has given its time to the thread </a:t>
            </a:r>
            <a:endParaRPr lang="en-US" sz="2800" dirty="0">
              <a:cs typeface="Calibri"/>
            </a:endParaRPr>
          </a:p>
          <a:p>
            <a:pPr marL="12700" marR="74414">
              <a:lnSpc>
                <a:spcPts val="3840"/>
              </a:lnSpc>
              <a:spcBef>
                <a:spcPts val="192"/>
              </a:spcBef>
            </a:pPr>
            <a:r>
              <a:rPr lang="en-US" sz="2800" spc="-10" dirty="0" smtClean="0">
                <a:cs typeface="Calibri"/>
              </a:rPr>
              <a:t>	for </a:t>
            </a:r>
            <a:r>
              <a:rPr lang="en-US" sz="2800" spc="-10" dirty="0">
                <a:cs typeface="Calibri"/>
              </a:rPr>
              <a:t>its execution.</a:t>
            </a:r>
          </a:p>
          <a:p>
            <a:pPr marL="469900" indent="-457200">
              <a:lnSpc>
                <a:spcPts val="3304"/>
              </a:lnSpc>
              <a:buFont typeface="Arial" pitchFamily="34" charset="0"/>
              <a:buChar char="•"/>
            </a:pPr>
            <a:r>
              <a:rPr lang="en-US" sz="2800" spc="-2" dirty="0">
                <a:cs typeface="Calibri"/>
              </a:rPr>
              <a:t>The thread runs until it gives up control on its</a:t>
            </a:r>
            <a:endParaRPr lang="en-US" sz="2800" dirty="0">
              <a:cs typeface="Calibri"/>
            </a:endParaRPr>
          </a:p>
          <a:p>
            <a:pPr marL="12700" marR="61036">
              <a:lnSpc>
                <a:spcPts val="3840"/>
              </a:lnSpc>
              <a:spcBef>
                <a:spcPts val="26"/>
              </a:spcBef>
            </a:pPr>
            <a:r>
              <a:rPr lang="en-US" sz="2800" spc="-7" dirty="0" smtClean="0">
                <a:cs typeface="Calibri"/>
              </a:rPr>
              <a:t>	own </a:t>
            </a:r>
            <a:r>
              <a:rPr lang="en-US" sz="2800" spc="-7" dirty="0">
                <a:cs typeface="Calibri"/>
              </a:rPr>
              <a:t>or taken over by other threads.</a:t>
            </a:r>
            <a:endParaRPr lang="en-US" sz="2800" dirty="0">
              <a:cs typeface="Calibri"/>
            </a:endParaRPr>
          </a:p>
        </p:txBody>
      </p:sp>
    </p:spTree>
    <p:extLst>
      <p:ext uri="{BB962C8B-B14F-4D97-AF65-F5344CB8AC3E}">
        <p14:creationId xmlns:p14="http://schemas.microsoft.com/office/powerpoint/2010/main" val="168143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p:nvPr/>
        </p:nvSpPr>
        <p:spPr>
          <a:xfrm>
            <a:off x="685800" y="185483"/>
            <a:ext cx="7690742" cy="1148017"/>
          </a:xfrm>
          <a:prstGeom prst="rect">
            <a:avLst/>
          </a:prstGeom>
        </p:spPr>
        <p:txBody>
          <a:bodyPr wrap="square" lIns="0" tIns="28606" rIns="0" bIns="0" rtlCol="0">
            <a:noAutofit/>
          </a:bodyPr>
          <a:lstStyle/>
          <a:p>
            <a:pPr defTabSz="114300">
              <a:lnSpc>
                <a:spcPts val="4505"/>
              </a:lnSpc>
            </a:pPr>
            <a:r>
              <a:rPr sz="4800" u="sng" spc="-23" dirty="0">
                <a:solidFill>
                  <a:srgbClr val="0033CC"/>
                </a:solidFill>
                <a:latin typeface="Times New Roman" pitchFamily="18" charset="0"/>
                <a:cs typeface="Times New Roman" pitchFamily="18" charset="0"/>
              </a:rPr>
              <a:t>LIFE cycle of a thread </a:t>
            </a:r>
            <a:r>
              <a:rPr sz="3200" u="sng" spc="-23" dirty="0" err="1" smtClean="0">
                <a:solidFill>
                  <a:srgbClr val="0033CC"/>
                </a:solidFill>
                <a:latin typeface="Times New Roman" pitchFamily="18" charset="0"/>
                <a:cs typeface="Times New Roman" pitchFamily="18" charset="0"/>
              </a:rPr>
              <a:t>contd</a:t>
            </a:r>
            <a:r>
              <a:rPr lang="en-US" sz="3200" u="sng" spc="-23" dirty="0" smtClean="0">
                <a:solidFill>
                  <a:srgbClr val="0033CC"/>
                </a:solidFill>
                <a:latin typeface="Times New Roman" pitchFamily="18" charset="0"/>
                <a:cs typeface="Times New Roman" pitchFamily="18" charset="0"/>
              </a:rPr>
              <a:t>….</a:t>
            </a:r>
            <a:endParaRPr sz="3200" u="sng" dirty="0">
              <a:solidFill>
                <a:srgbClr val="0033CC"/>
              </a:solidFill>
              <a:latin typeface="Times New Roman" pitchFamily="18" charset="0"/>
              <a:cs typeface="Times New Roman" pitchFamily="18" charset="0"/>
            </a:endParaRPr>
          </a:p>
          <a:p>
            <a:pPr marL="12700" marR="83896">
              <a:lnSpc>
                <a:spcPct val="101725"/>
              </a:lnSpc>
            </a:pPr>
            <a:r>
              <a:rPr sz="2700" b="1" u="heavy" spc="-11" dirty="0">
                <a:solidFill>
                  <a:srgbClr val="000000"/>
                </a:solidFill>
                <a:cs typeface="Calibri"/>
              </a:rPr>
              <a:t>Blocked State:</a:t>
            </a:r>
            <a:endParaRPr sz="2700" dirty="0">
              <a:solidFill>
                <a:srgbClr val="000000"/>
              </a:solidFill>
              <a:cs typeface="Calibri"/>
            </a:endParaRPr>
          </a:p>
        </p:txBody>
      </p:sp>
      <p:sp>
        <p:nvSpPr>
          <p:cNvPr id="7" name="object 7"/>
          <p:cNvSpPr txBox="1"/>
          <p:nvPr/>
        </p:nvSpPr>
        <p:spPr>
          <a:xfrm>
            <a:off x="2391082" y="1786889"/>
            <a:ext cx="58559" cy="152400"/>
          </a:xfrm>
          <a:prstGeom prst="rect">
            <a:avLst/>
          </a:prstGeom>
        </p:spPr>
        <p:txBody>
          <a:bodyPr wrap="square" lIns="0" tIns="0" rIns="0" bIns="0" rtlCol="0">
            <a:noAutofit/>
          </a:bodyPr>
          <a:lstStyle/>
          <a:p>
            <a:pPr marL="25400">
              <a:lnSpc>
                <a:spcPts val="1000"/>
              </a:lnSpc>
            </a:pPr>
            <a:endParaRPr sz="1000">
              <a:solidFill>
                <a:srgbClr val="000000"/>
              </a:solidFill>
            </a:endParaRPr>
          </a:p>
        </p:txBody>
      </p:sp>
      <p:sp>
        <p:nvSpPr>
          <p:cNvPr id="6" name="object 6"/>
          <p:cNvSpPr txBox="1"/>
          <p:nvPr/>
        </p:nvSpPr>
        <p:spPr>
          <a:xfrm>
            <a:off x="5517277" y="4567301"/>
            <a:ext cx="57974" cy="152400"/>
          </a:xfrm>
          <a:prstGeom prst="rect">
            <a:avLst/>
          </a:prstGeom>
        </p:spPr>
        <p:txBody>
          <a:bodyPr wrap="square" lIns="0" tIns="0" rIns="0" bIns="0" rtlCol="0">
            <a:noAutofit/>
          </a:bodyPr>
          <a:lstStyle/>
          <a:p>
            <a:pPr marL="25400">
              <a:lnSpc>
                <a:spcPts val="1000"/>
              </a:lnSpc>
            </a:pPr>
            <a:endParaRPr sz="1000">
              <a:solidFill>
                <a:srgbClr val="000000"/>
              </a:solidFill>
            </a:endParaRPr>
          </a:p>
        </p:txBody>
      </p:sp>
      <p:sp>
        <p:nvSpPr>
          <p:cNvPr id="5" name="object 5"/>
          <p:cNvSpPr txBox="1"/>
          <p:nvPr/>
        </p:nvSpPr>
        <p:spPr>
          <a:xfrm>
            <a:off x="4327354" y="4937633"/>
            <a:ext cx="58214" cy="152400"/>
          </a:xfrm>
          <a:prstGeom prst="rect">
            <a:avLst/>
          </a:prstGeom>
        </p:spPr>
        <p:txBody>
          <a:bodyPr wrap="square" lIns="0" tIns="0" rIns="0" bIns="0" rtlCol="0">
            <a:noAutofit/>
          </a:bodyPr>
          <a:lstStyle/>
          <a:p>
            <a:pPr marL="25400">
              <a:lnSpc>
                <a:spcPts val="1000"/>
              </a:lnSpc>
            </a:pPr>
            <a:endParaRPr sz="1000">
              <a:solidFill>
                <a:srgbClr val="000000"/>
              </a:solidFill>
            </a:endParaRPr>
          </a:p>
        </p:txBody>
      </p:sp>
      <p:sp>
        <p:nvSpPr>
          <p:cNvPr id="4" name="object 4"/>
          <p:cNvSpPr txBox="1"/>
          <p:nvPr/>
        </p:nvSpPr>
        <p:spPr>
          <a:xfrm>
            <a:off x="5298185" y="4937633"/>
            <a:ext cx="56677" cy="152400"/>
          </a:xfrm>
          <a:prstGeom prst="rect">
            <a:avLst/>
          </a:prstGeom>
        </p:spPr>
        <p:txBody>
          <a:bodyPr wrap="square" lIns="0" tIns="0" rIns="0" bIns="0" rtlCol="0">
            <a:noAutofit/>
          </a:bodyPr>
          <a:lstStyle/>
          <a:p>
            <a:pPr marL="25400">
              <a:lnSpc>
                <a:spcPts val="1000"/>
              </a:lnSpc>
            </a:pPr>
            <a:endParaRPr sz="1000">
              <a:solidFill>
                <a:srgbClr val="000000"/>
              </a:solidFill>
            </a:endParaRPr>
          </a:p>
        </p:txBody>
      </p:sp>
      <p:sp>
        <p:nvSpPr>
          <p:cNvPr id="3" name="object 3"/>
          <p:cNvSpPr txBox="1"/>
          <p:nvPr/>
        </p:nvSpPr>
        <p:spPr>
          <a:xfrm>
            <a:off x="5573807" y="4937633"/>
            <a:ext cx="58033" cy="152400"/>
          </a:xfrm>
          <a:prstGeom prst="rect">
            <a:avLst/>
          </a:prstGeom>
        </p:spPr>
        <p:txBody>
          <a:bodyPr wrap="square" lIns="0" tIns="0" rIns="0" bIns="0" rtlCol="0">
            <a:noAutofit/>
          </a:bodyPr>
          <a:lstStyle/>
          <a:p>
            <a:pPr marL="25400">
              <a:lnSpc>
                <a:spcPts val="1000"/>
              </a:lnSpc>
            </a:pPr>
            <a:endParaRPr sz="1000">
              <a:solidFill>
                <a:srgbClr val="000000"/>
              </a:solidFill>
            </a:endParaRPr>
          </a:p>
        </p:txBody>
      </p:sp>
      <p:sp>
        <p:nvSpPr>
          <p:cNvPr id="2" name="object 2"/>
          <p:cNvSpPr txBox="1"/>
          <p:nvPr/>
        </p:nvSpPr>
        <p:spPr>
          <a:xfrm>
            <a:off x="5991733" y="4937633"/>
            <a:ext cx="56729" cy="152400"/>
          </a:xfrm>
          <a:prstGeom prst="rect">
            <a:avLst/>
          </a:prstGeom>
        </p:spPr>
        <p:txBody>
          <a:bodyPr wrap="square" lIns="0" tIns="0" rIns="0" bIns="0" rtlCol="0">
            <a:noAutofit/>
          </a:bodyPr>
          <a:lstStyle/>
          <a:p>
            <a:pPr marL="25400">
              <a:lnSpc>
                <a:spcPts val="1000"/>
              </a:lnSpc>
            </a:pPr>
            <a:endParaRPr sz="1000">
              <a:solidFill>
                <a:srgbClr val="000000"/>
              </a:solidFill>
            </a:endParaRPr>
          </a:p>
        </p:txBody>
      </p:sp>
      <p:sp>
        <p:nvSpPr>
          <p:cNvPr id="18" name="Rectangle 17"/>
          <p:cNvSpPr/>
          <p:nvPr/>
        </p:nvSpPr>
        <p:spPr>
          <a:xfrm>
            <a:off x="476251" y="1447801"/>
            <a:ext cx="8372474" cy="4526624"/>
          </a:xfrm>
          <a:prstGeom prst="rect">
            <a:avLst/>
          </a:prstGeom>
        </p:spPr>
        <p:txBody>
          <a:bodyPr wrap="square">
            <a:spAutoFit/>
          </a:bodyPr>
          <a:lstStyle/>
          <a:p>
            <a:pPr marL="298450" marR="50086" indent="-285750">
              <a:lnSpc>
                <a:spcPts val="2800"/>
              </a:lnSpc>
              <a:buFont typeface="Arial" pitchFamily="34" charset="0"/>
              <a:buChar char="•"/>
            </a:pPr>
            <a:r>
              <a:rPr lang="en-US" sz="2400" spc="-5" dirty="0">
                <a:cs typeface="Calibri"/>
              </a:rPr>
              <a:t>A thread is said to be blocked</a:t>
            </a:r>
            <a:endParaRPr lang="en-US" sz="2400" dirty="0">
              <a:cs typeface="Calibri"/>
            </a:endParaRPr>
          </a:p>
          <a:p>
            <a:pPr marL="298450" indent="-285750">
              <a:lnSpc>
                <a:spcPts val="2920"/>
              </a:lnSpc>
              <a:spcBef>
                <a:spcPts val="1158"/>
              </a:spcBef>
              <a:buFont typeface="Arial" pitchFamily="34" charset="0"/>
              <a:buChar char="•"/>
            </a:pPr>
            <a:r>
              <a:rPr lang="en-US" sz="2400" spc="4" dirty="0">
                <a:cs typeface="Calibri"/>
              </a:rPr>
              <a:t>I</a:t>
            </a:r>
            <a:r>
              <a:rPr lang="en-US" sz="2400" dirty="0">
                <a:cs typeface="Calibri"/>
              </a:rPr>
              <a:t>t</a:t>
            </a:r>
            <a:r>
              <a:rPr lang="en-US" sz="2400" spc="-14" dirty="0">
                <a:cs typeface="Calibri"/>
              </a:rPr>
              <a:t> </a:t>
            </a:r>
            <a:r>
              <a:rPr lang="en-US" sz="2400" dirty="0">
                <a:cs typeface="Calibri"/>
              </a:rPr>
              <a:t>is p</a:t>
            </a:r>
            <a:r>
              <a:rPr lang="en-US" sz="2400" spc="-39" dirty="0">
                <a:cs typeface="Calibri"/>
              </a:rPr>
              <a:t>r</a:t>
            </a:r>
            <a:r>
              <a:rPr lang="en-US" sz="2400" spc="-9" dirty="0">
                <a:cs typeface="Calibri"/>
              </a:rPr>
              <a:t>e</a:t>
            </a:r>
            <a:r>
              <a:rPr lang="en-US" sz="2400" spc="-19" dirty="0">
                <a:cs typeface="Calibri"/>
              </a:rPr>
              <a:t>v</a:t>
            </a:r>
            <a:r>
              <a:rPr lang="en-US" sz="2400" dirty="0">
                <a:cs typeface="Calibri"/>
              </a:rPr>
              <a:t>e</a:t>
            </a:r>
            <a:r>
              <a:rPr lang="en-US" sz="2400" spc="-25" dirty="0">
                <a:cs typeface="Calibri"/>
              </a:rPr>
              <a:t>n</a:t>
            </a:r>
            <a:r>
              <a:rPr lang="en-US" sz="2400" spc="-29" dirty="0">
                <a:cs typeface="Calibri"/>
              </a:rPr>
              <a:t>t</a:t>
            </a:r>
            <a:r>
              <a:rPr lang="en-US" sz="2400" dirty="0">
                <a:cs typeface="Calibri"/>
              </a:rPr>
              <a:t>ed</a:t>
            </a:r>
            <a:r>
              <a:rPr lang="en-US" sz="2400" spc="-34" dirty="0">
                <a:cs typeface="Calibri"/>
              </a:rPr>
              <a:t> </a:t>
            </a:r>
            <a:r>
              <a:rPr lang="en-US" sz="2400" spc="-29" dirty="0">
                <a:cs typeface="Calibri"/>
              </a:rPr>
              <a:t>t</a:t>
            </a:r>
            <a:r>
              <a:rPr lang="en-US" sz="2400" dirty="0">
                <a:cs typeface="Calibri"/>
              </a:rPr>
              <a:t>o</a:t>
            </a:r>
            <a:r>
              <a:rPr lang="en-US" sz="2400" spc="9" dirty="0">
                <a:cs typeface="Calibri"/>
              </a:rPr>
              <a:t> </a:t>
            </a:r>
            <a:r>
              <a:rPr lang="en-US" sz="2400" dirty="0">
                <a:cs typeface="Calibri"/>
              </a:rPr>
              <a:t>e</a:t>
            </a:r>
            <a:r>
              <a:rPr lang="en-US" sz="2400" spc="-25" dirty="0">
                <a:cs typeface="Calibri"/>
              </a:rPr>
              <a:t>n</a:t>
            </a:r>
            <a:r>
              <a:rPr lang="en-US" sz="2400" spc="-29" dirty="0">
                <a:cs typeface="Calibri"/>
              </a:rPr>
              <a:t>t</a:t>
            </a:r>
            <a:r>
              <a:rPr lang="en-US" sz="2400" dirty="0">
                <a:cs typeface="Calibri"/>
              </a:rPr>
              <a:t>ering</a:t>
            </a:r>
            <a:r>
              <a:rPr lang="en-US" sz="2400" spc="-25" dirty="0">
                <a:cs typeface="Calibri"/>
              </a:rPr>
              <a:t> </a:t>
            </a:r>
            <a:r>
              <a:rPr lang="en-US" sz="2400" dirty="0">
                <a:cs typeface="Calibri"/>
              </a:rPr>
              <a:t>i</a:t>
            </a:r>
            <a:r>
              <a:rPr lang="en-US" sz="2400" spc="-19" dirty="0">
                <a:cs typeface="Calibri"/>
              </a:rPr>
              <a:t>n</a:t>
            </a:r>
            <a:r>
              <a:rPr lang="en-US" sz="2400" spc="-29" dirty="0">
                <a:cs typeface="Calibri"/>
              </a:rPr>
              <a:t>t</a:t>
            </a:r>
            <a:r>
              <a:rPr lang="en-US" sz="2400" dirty="0">
                <a:cs typeface="Calibri"/>
              </a:rPr>
              <a:t>o </a:t>
            </a:r>
            <a:r>
              <a:rPr lang="en-US" sz="2400" spc="-9" dirty="0">
                <a:cs typeface="Calibri"/>
              </a:rPr>
              <a:t>t</a:t>
            </a:r>
            <a:r>
              <a:rPr lang="en-US" sz="2400" dirty="0">
                <a:cs typeface="Calibri"/>
              </a:rPr>
              <a:t>he</a:t>
            </a:r>
            <a:r>
              <a:rPr lang="en-US" sz="2400" spc="-14" dirty="0">
                <a:cs typeface="Calibri"/>
              </a:rPr>
              <a:t> </a:t>
            </a:r>
            <a:r>
              <a:rPr lang="en-US" sz="2400" dirty="0">
                <a:cs typeface="Calibri"/>
              </a:rPr>
              <a:t>ru</a:t>
            </a:r>
            <a:r>
              <a:rPr lang="en-US" sz="2400" spc="-9" dirty="0">
                <a:cs typeface="Calibri"/>
              </a:rPr>
              <a:t>n</a:t>
            </a:r>
            <a:r>
              <a:rPr lang="en-US" sz="2400" dirty="0">
                <a:cs typeface="Calibri"/>
              </a:rPr>
              <a:t>nable and the running </a:t>
            </a:r>
            <a:r>
              <a:rPr lang="en-US" sz="2400" spc="-39" dirty="0">
                <a:cs typeface="Calibri"/>
              </a:rPr>
              <a:t>st</a:t>
            </a:r>
            <a:r>
              <a:rPr lang="en-US" sz="2400" spc="-19" dirty="0">
                <a:cs typeface="Calibri"/>
              </a:rPr>
              <a:t>a</a:t>
            </a:r>
            <a:r>
              <a:rPr lang="en-US" sz="2400" spc="-29" dirty="0">
                <a:cs typeface="Calibri"/>
              </a:rPr>
              <a:t>t</a:t>
            </a:r>
            <a:r>
              <a:rPr lang="en-US" sz="2400" dirty="0">
                <a:cs typeface="Calibri"/>
              </a:rPr>
              <a:t>e</a:t>
            </a:r>
            <a:r>
              <a:rPr lang="en-US" sz="2400" dirty="0" smtClean="0">
                <a:cs typeface="Calibri"/>
              </a:rPr>
              <a:t>.</a:t>
            </a:r>
          </a:p>
          <a:p>
            <a:pPr marL="298450" marR="7692" indent="-285750">
              <a:lnSpc>
                <a:spcPts val="2800"/>
              </a:lnSpc>
              <a:buFont typeface="Arial" pitchFamily="34" charset="0"/>
              <a:buChar char="•"/>
            </a:pPr>
            <a:r>
              <a:rPr lang="en-US" sz="2400" spc="-2" dirty="0">
                <a:cs typeface="Calibri"/>
              </a:rPr>
              <a:t>This happens when the thread is suspended, </a:t>
            </a:r>
            <a:r>
              <a:rPr lang="en-US" sz="2400" spc="-2" dirty="0" smtClean="0">
                <a:cs typeface="Calibri"/>
              </a:rPr>
              <a:t>sleeping,</a:t>
            </a:r>
            <a:r>
              <a:rPr lang="en-US" sz="2400" dirty="0" smtClean="0">
                <a:cs typeface="Calibri"/>
              </a:rPr>
              <a:t> </a:t>
            </a:r>
            <a:r>
              <a:rPr lang="en-US" sz="2400" spc="-5" dirty="0" smtClean="0">
                <a:cs typeface="Calibri"/>
              </a:rPr>
              <a:t>or </a:t>
            </a:r>
            <a:r>
              <a:rPr lang="en-US" sz="2400" spc="-5" dirty="0">
                <a:cs typeface="Calibri"/>
              </a:rPr>
              <a:t>waiting in order to satisfy certain requirements.</a:t>
            </a:r>
            <a:endParaRPr lang="en-US" sz="2400" dirty="0">
              <a:cs typeface="Calibri"/>
            </a:endParaRPr>
          </a:p>
          <a:p>
            <a:pPr marL="298450" indent="-285750">
              <a:lnSpc>
                <a:spcPct val="101725"/>
              </a:lnSpc>
              <a:spcBef>
                <a:spcPts val="722"/>
              </a:spcBef>
              <a:buFont typeface="Arial" pitchFamily="34" charset="0"/>
              <a:buChar char="•"/>
            </a:pPr>
            <a:r>
              <a:rPr lang="en-US" sz="2400" spc="-5" dirty="0">
                <a:cs typeface="Calibri"/>
              </a:rPr>
              <a:t>A blocked thread is considered </a:t>
            </a:r>
            <a:r>
              <a:rPr lang="en-US" sz="2400" u="heavy" spc="-5" dirty="0">
                <a:cs typeface="Calibri"/>
              </a:rPr>
              <a:t>"not runnable"</a:t>
            </a:r>
            <a:r>
              <a:rPr lang="en-US" sz="2400" spc="-5" dirty="0">
                <a:cs typeface="Calibri"/>
              </a:rPr>
              <a:t> but </a:t>
            </a:r>
            <a:r>
              <a:rPr lang="en-US" sz="2400" u="heavy" spc="-5" dirty="0" err="1" smtClean="0">
                <a:cs typeface="Calibri"/>
              </a:rPr>
              <a:t>notdead</a:t>
            </a:r>
            <a:r>
              <a:rPr lang="en-US" sz="2400" spc="-5" dirty="0" smtClean="0">
                <a:cs typeface="Calibri"/>
              </a:rPr>
              <a:t> </a:t>
            </a:r>
            <a:r>
              <a:rPr lang="en-US" sz="2400" spc="-5" dirty="0">
                <a:cs typeface="Calibri"/>
              </a:rPr>
              <a:t>and therefore </a:t>
            </a:r>
            <a:r>
              <a:rPr lang="en-US" sz="2400" u="heavy" spc="-5" dirty="0">
                <a:cs typeface="Calibri"/>
              </a:rPr>
              <a:t>fully qualified to run again</a:t>
            </a:r>
            <a:r>
              <a:rPr lang="en-US" sz="2400" spc="-5" dirty="0">
                <a:cs typeface="Calibri"/>
              </a:rPr>
              <a:t>.</a:t>
            </a:r>
            <a:endParaRPr lang="en-US" sz="2400" dirty="0">
              <a:cs typeface="Calibri"/>
            </a:endParaRPr>
          </a:p>
          <a:p>
            <a:pPr marL="298450" marR="51434" indent="-285750">
              <a:lnSpc>
                <a:spcPts val="2800"/>
              </a:lnSpc>
              <a:buFont typeface="Arial" pitchFamily="34" charset="0"/>
              <a:buChar char="•"/>
            </a:pPr>
            <a:r>
              <a:rPr lang="en-US" sz="2400" spc="-7" dirty="0">
                <a:cs typeface="Calibri"/>
              </a:rPr>
              <a:t>This state is achieved when </a:t>
            </a:r>
            <a:r>
              <a:rPr lang="en-US" sz="2400" spc="-7" dirty="0" smtClean="0">
                <a:cs typeface="Calibri"/>
              </a:rPr>
              <a:t>we</a:t>
            </a:r>
            <a:r>
              <a:rPr lang="en-US" sz="2400" dirty="0" smtClean="0">
                <a:cs typeface="Calibri"/>
              </a:rPr>
              <a:t> </a:t>
            </a:r>
            <a:r>
              <a:rPr lang="en-US" sz="2400" spc="-6" dirty="0" smtClean="0">
                <a:cs typeface="Calibri"/>
              </a:rPr>
              <a:t>Invoke </a:t>
            </a:r>
            <a:r>
              <a:rPr lang="en-US" sz="2400" spc="-6" dirty="0">
                <a:cs typeface="Calibri"/>
              </a:rPr>
              <a:t>suspend() or sleep() or wait() methods.</a:t>
            </a:r>
            <a:endParaRPr lang="en-US" sz="2400" dirty="0">
              <a:cs typeface="Calibri"/>
            </a:endParaRPr>
          </a:p>
          <a:p>
            <a:pPr marL="12700">
              <a:lnSpc>
                <a:spcPct val="101725"/>
              </a:lnSpc>
              <a:spcBef>
                <a:spcPts val="722"/>
              </a:spcBef>
            </a:pPr>
            <a:endParaRPr lang="en-US" dirty="0">
              <a:cs typeface="Calibri"/>
            </a:endParaRPr>
          </a:p>
          <a:p>
            <a:pPr marL="12700">
              <a:lnSpc>
                <a:spcPts val="2920"/>
              </a:lnSpc>
              <a:spcBef>
                <a:spcPts val="1158"/>
              </a:spcBef>
            </a:pPr>
            <a:endParaRPr lang="en-US" dirty="0">
              <a:cs typeface="Calibri"/>
            </a:endParaRPr>
          </a:p>
        </p:txBody>
      </p:sp>
    </p:spTree>
    <p:extLst>
      <p:ext uri="{BB962C8B-B14F-4D97-AF65-F5344CB8AC3E}">
        <p14:creationId xmlns:p14="http://schemas.microsoft.com/office/powerpoint/2010/main" val="1445346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u="sng" dirty="0">
                <a:solidFill>
                  <a:srgbClr val="0033CC"/>
                </a:solidFill>
                <a:latin typeface="Perpetua" pitchFamily="18" charset="0"/>
              </a:rPr>
              <a:t>Multithreading</a:t>
            </a:r>
            <a:endParaRPr lang="en-US" dirty="0"/>
          </a:p>
        </p:txBody>
      </p:sp>
      <p:sp>
        <p:nvSpPr>
          <p:cNvPr id="3" name="Content Placeholder 2"/>
          <p:cNvSpPr>
            <a:spLocks noGrp="1"/>
          </p:cNvSpPr>
          <p:nvPr>
            <p:ph idx="1"/>
          </p:nvPr>
        </p:nvSpPr>
        <p:spPr/>
        <p:txBody>
          <a:bodyPr/>
          <a:lstStyle/>
          <a:p>
            <a:pPr marL="12700" marR="61714">
              <a:lnSpc>
                <a:spcPts val="3304"/>
              </a:lnSpc>
            </a:pPr>
            <a:r>
              <a:rPr lang="en-US" sz="2400" b="1" spc="-8" dirty="0">
                <a:solidFill>
                  <a:srgbClr val="205868"/>
                </a:solidFill>
                <a:latin typeface="Perpetua" pitchFamily="18" charset="0"/>
                <a:cs typeface="Calibri"/>
              </a:rPr>
              <a:t>Introduction to Thread</a:t>
            </a:r>
            <a:endParaRPr lang="en-US" sz="2400" dirty="0">
              <a:latin typeface="Perpetua" pitchFamily="18" charset="0"/>
              <a:cs typeface="Calibri"/>
            </a:endParaRPr>
          </a:p>
          <a:p>
            <a:pPr marL="12700">
              <a:lnSpc>
                <a:spcPts val="3906"/>
              </a:lnSpc>
              <a:spcBef>
                <a:spcPts val="539"/>
              </a:spcBef>
            </a:pPr>
            <a:r>
              <a:rPr lang="en-US" sz="2400" b="1" spc="-7" dirty="0">
                <a:solidFill>
                  <a:srgbClr val="205868"/>
                </a:solidFill>
                <a:latin typeface="Perpetua" pitchFamily="18" charset="0"/>
                <a:cs typeface="Calibri"/>
              </a:rPr>
              <a:t>Creation of </a:t>
            </a:r>
            <a:r>
              <a:rPr lang="en-US" sz="2400" b="1" spc="-7" dirty="0" smtClean="0">
                <a:solidFill>
                  <a:srgbClr val="205868"/>
                </a:solidFill>
                <a:latin typeface="Perpetua" pitchFamily="18" charset="0"/>
                <a:cs typeface="Calibri"/>
              </a:rPr>
              <a:t> Thread </a:t>
            </a:r>
            <a:r>
              <a:rPr lang="en-US" sz="2400" b="1" spc="-7" dirty="0">
                <a:solidFill>
                  <a:srgbClr val="205868"/>
                </a:solidFill>
                <a:latin typeface="Perpetua" pitchFamily="18" charset="0"/>
                <a:cs typeface="Calibri"/>
              </a:rPr>
              <a:t>Life </a:t>
            </a:r>
            <a:endParaRPr lang="en-US" sz="2400" dirty="0">
              <a:latin typeface="Perpetua" pitchFamily="18" charset="0"/>
              <a:cs typeface="Calibri"/>
            </a:endParaRPr>
          </a:p>
          <a:p>
            <a:pPr marL="12700">
              <a:lnSpc>
                <a:spcPts val="3906"/>
              </a:lnSpc>
              <a:spcBef>
                <a:spcPts val="703"/>
              </a:spcBef>
            </a:pPr>
            <a:r>
              <a:rPr lang="en-US" sz="2400" b="1" spc="-5" dirty="0">
                <a:solidFill>
                  <a:srgbClr val="205868"/>
                </a:solidFill>
                <a:latin typeface="Perpetua" pitchFamily="18" charset="0"/>
                <a:cs typeface="Calibri"/>
              </a:rPr>
              <a:t>cycle of </a:t>
            </a:r>
            <a:r>
              <a:rPr lang="en-US" sz="2400" b="1" spc="-5" dirty="0" smtClean="0">
                <a:solidFill>
                  <a:srgbClr val="205868"/>
                </a:solidFill>
                <a:latin typeface="Perpetua" pitchFamily="18" charset="0"/>
                <a:cs typeface="Calibri"/>
              </a:rPr>
              <a:t> Thread </a:t>
            </a:r>
            <a:endParaRPr lang="en-US" sz="2400" dirty="0">
              <a:latin typeface="Perpetua" pitchFamily="18" charset="0"/>
              <a:cs typeface="Calibri"/>
            </a:endParaRPr>
          </a:p>
          <a:p>
            <a:pPr marL="12700">
              <a:lnSpc>
                <a:spcPts val="3906"/>
              </a:lnSpc>
              <a:spcBef>
                <a:spcPts val="703"/>
              </a:spcBef>
            </a:pPr>
            <a:r>
              <a:rPr lang="en-US" sz="2400" b="1" dirty="0">
                <a:solidFill>
                  <a:srgbClr val="205868"/>
                </a:solidFill>
                <a:latin typeface="Perpetua" pitchFamily="18" charset="0"/>
                <a:cs typeface="Calibri"/>
              </a:rPr>
              <a:t>S</a:t>
            </a:r>
            <a:r>
              <a:rPr lang="en-US" sz="2400" b="1" spc="-34" dirty="0">
                <a:solidFill>
                  <a:srgbClr val="205868"/>
                </a:solidFill>
                <a:latin typeface="Perpetua" pitchFamily="18" charset="0"/>
                <a:cs typeface="Calibri"/>
              </a:rPr>
              <a:t>t</a:t>
            </a:r>
            <a:r>
              <a:rPr lang="en-US" sz="2400" b="1" dirty="0">
                <a:solidFill>
                  <a:srgbClr val="205868"/>
                </a:solidFill>
                <a:latin typeface="Perpetua" pitchFamily="18" charset="0"/>
                <a:cs typeface="Calibri"/>
              </a:rPr>
              <a:t>opping</a:t>
            </a:r>
            <a:r>
              <a:rPr lang="en-US" sz="2400" b="1" spc="-19" dirty="0">
                <a:solidFill>
                  <a:srgbClr val="205868"/>
                </a:solidFill>
                <a:latin typeface="Perpetua" pitchFamily="18" charset="0"/>
                <a:cs typeface="Calibri"/>
              </a:rPr>
              <a:t> </a:t>
            </a:r>
            <a:r>
              <a:rPr lang="en-US" sz="2400" b="1" dirty="0">
                <a:solidFill>
                  <a:srgbClr val="205868"/>
                </a:solidFill>
                <a:latin typeface="Perpetua" pitchFamily="18" charset="0"/>
                <a:cs typeface="Calibri"/>
              </a:rPr>
              <a:t>and</a:t>
            </a:r>
            <a:r>
              <a:rPr lang="en-US" sz="2400" b="1" spc="-19" dirty="0">
                <a:solidFill>
                  <a:srgbClr val="205868"/>
                </a:solidFill>
                <a:latin typeface="Perpetua" pitchFamily="18" charset="0"/>
                <a:cs typeface="Calibri"/>
              </a:rPr>
              <a:t> </a:t>
            </a:r>
            <a:r>
              <a:rPr lang="en-US" sz="2400" b="1" dirty="0">
                <a:solidFill>
                  <a:srgbClr val="205868"/>
                </a:solidFill>
                <a:latin typeface="Perpetua" pitchFamily="18" charset="0"/>
                <a:cs typeface="Calibri"/>
              </a:rPr>
              <a:t>Bl</a:t>
            </a:r>
            <a:r>
              <a:rPr lang="en-US" sz="2400" b="1" spc="9" dirty="0">
                <a:solidFill>
                  <a:srgbClr val="205868"/>
                </a:solidFill>
                <a:latin typeface="Perpetua" pitchFamily="18" charset="0"/>
                <a:cs typeface="Calibri"/>
              </a:rPr>
              <a:t>o</a:t>
            </a:r>
            <a:r>
              <a:rPr lang="en-US" sz="2400" b="1" dirty="0">
                <a:solidFill>
                  <a:srgbClr val="205868"/>
                </a:solidFill>
                <a:latin typeface="Perpetua" pitchFamily="18" charset="0"/>
                <a:cs typeface="Calibri"/>
              </a:rPr>
              <a:t>cking</a:t>
            </a:r>
            <a:r>
              <a:rPr lang="en-US" sz="2400" b="1" spc="-19" dirty="0">
                <a:solidFill>
                  <a:srgbClr val="205868"/>
                </a:solidFill>
                <a:latin typeface="Perpetua" pitchFamily="18" charset="0"/>
                <a:cs typeface="Calibri"/>
              </a:rPr>
              <a:t> </a:t>
            </a:r>
            <a:r>
              <a:rPr lang="en-US" sz="2400" b="1" dirty="0">
                <a:solidFill>
                  <a:srgbClr val="205868"/>
                </a:solidFill>
                <a:latin typeface="Perpetua" pitchFamily="18" charset="0"/>
                <a:cs typeface="Calibri"/>
              </a:rPr>
              <a:t>a </a:t>
            </a:r>
            <a:r>
              <a:rPr lang="en-US" sz="2400" b="1" dirty="0" smtClean="0">
                <a:solidFill>
                  <a:srgbClr val="205868"/>
                </a:solidFill>
                <a:latin typeface="Perpetua" pitchFamily="18" charset="0"/>
                <a:cs typeface="Calibri"/>
              </a:rPr>
              <a:t>thread</a:t>
            </a:r>
            <a:endParaRPr lang="en-US" sz="2400" dirty="0">
              <a:latin typeface="Perpetua" pitchFamily="18" charset="0"/>
              <a:cs typeface="Calibri"/>
            </a:endParaRPr>
          </a:p>
          <a:p>
            <a:pPr marL="12700">
              <a:lnSpc>
                <a:spcPts val="3906"/>
              </a:lnSpc>
              <a:spcBef>
                <a:spcPts val="703"/>
              </a:spcBef>
            </a:pPr>
            <a:r>
              <a:rPr lang="en-US" sz="2400" b="1" spc="-4" dirty="0">
                <a:solidFill>
                  <a:srgbClr val="205868"/>
                </a:solidFill>
                <a:latin typeface="Perpetua" pitchFamily="18" charset="0"/>
                <a:cs typeface="Calibri"/>
              </a:rPr>
              <a:t>Using Thread Methods </a:t>
            </a:r>
            <a:endParaRPr lang="en-US" sz="2400" dirty="0">
              <a:latin typeface="Perpetua" pitchFamily="18" charset="0"/>
              <a:cs typeface="Calibri"/>
            </a:endParaRPr>
          </a:p>
          <a:p>
            <a:pPr marL="12700">
              <a:lnSpc>
                <a:spcPts val="3906"/>
              </a:lnSpc>
              <a:spcBef>
                <a:spcPts val="703"/>
              </a:spcBef>
            </a:pPr>
            <a:r>
              <a:rPr lang="en-US" sz="2400" b="1" spc="-1" dirty="0">
                <a:solidFill>
                  <a:srgbClr val="205868"/>
                </a:solidFill>
                <a:latin typeface="Perpetua" pitchFamily="18" charset="0"/>
                <a:cs typeface="Calibri"/>
              </a:rPr>
              <a:t>Thread Priority</a:t>
            </a:r>
            <a:endParaRPr lang="en-US" sz="2400" dirty="0">
              <a:latin typeface="Perpetua" pitchFamily="18" charset="0"/>
              <a:cs typeface="Calibri"/>
            </a:endParaRPr>
          </a:p>
          <a:p>
            <a:pPr marL="12700" marR="61714">
              <a:lnSpc>
                <a:spcPct val="101725"/>
              </a:lnSpc>
              <a:spcBef>
                <a:spcPts val="828"/>
              </a:spcBef>
            </a:pPr>
            <a:r>
              <a:rPr lang="en-US" sz="2400" b="1" spc="-9" dirty="0">
                <a:solidFill>
                  <a:srgbClr val="205868"/>
                </a:solidFill>
                <a:latin typeface="Perpetua" pitchFamily="18" charset="0"/>
                <a:cs typeface="Calibri"/>
              </a:rPr>
              <a:t>Thread Synchronization</a:t>
            </a:r>
            <a:endParaRPr lang="en-US" sz="2400" dirty="0">
              <a:latin typeface="Perpetua" pitchFamily="18" charset="0"/>
              <a:cs typeface="Calibri"/>
            </a:endParaRPr>
          </a:p>
          <a:p>
            <a:pPr marL="12700" marR="61714">
              <a:lnSpc>
                <a:spcPct val="101725"/>
              </a:lnSpc>
              <a:spcBef>
                <a:spcPts val="701"/>
              </a:spcBef>
            </a:pPr>
            <a:r>
              <a:rPr lang="en-US" sz="2400" b="1" dirty="0" err="1">
                <a:solidFill>
                  <a:srgbClr val="205868"/>
                </a:solidFill>
                <a:latin typeface="Perpetua" pitchFamily="18" charset="0"/>
                <a:cs typeface="Calibri"/>
              </a:rPr>
              <a:t>DeadLock</a:t>
            </a:r>
            <a:endParaRPr lang="en-US" sz="2400" dirty="0">
              <a:latin typeface="Perpetua" pitchFamily="18" charset="0"/>
              <a:cs typeface="Calibri"/>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134" y="221972"/>
            <a:ext cx="7725041" cy="1028487"/>
          </a:xfrm>
          <a:prstGeom prst="rect">
            <a:avLst/>
          </a:prstGeom>
        </p:spPr>
        <p:txBody>
          <a:bodyPr wrap="square">
            <a:spAutoFit/>
          </a:bodyPr>
          <a:lstStyle/>
          <a:p>
            <a:pPr lvl="0" defTabSz="114300">
              <a:lnSpc>
                <a:spcPts val="4505"/>
              </a:lnSpc>
            </a:pPr>
            <a:r>
              <a:rPr lang="en-US" sz="4800" u="sng" spc="-23" dirty="0">
                <a:solidFill>
                  <a:srgbClr val="0033CC"/>
                </a:solidFill>
                <a:latin typeface="Times New Roman" pitchFamily="18" charset="0"/>
                <a:cs typeface="Times New Roman" pitchFamily="18" charset="0"/>
              </a:rPr>
              <a:t>LIFE cycle of a thread </a:t>
            </a:r>
            <a:r>
              <a:rPr lang="en-US" sz="3200" u="sng" spc="-23" dirty="0" err="1" smtClean="0">
                <a:solidFill>
                  <a:srgbClr val="0033CC"/>
                </a:solidFill>
                <a:latin typeface="Times New Roman" pitchFamily="18" charset="0"/>
                <a:cs typeface="Times New Roman" pitchFamily="18" charset="0"/>
              </a:rPr>
              <a:t>contd</a:t>
            </a:r>
            <a:r>
              <a:rPr lang="en-US" sz="3200" u="sng" spc="-23" dirty="0" smtClean="0">
                <a:solidFill>
                  <a:srgbClr val="0033CC"/>
                </a:solidFill>
                <a:latin typeface="Times New Roman" pitchFamily="18" charset="0"/>
                <a:cs typeface="Times New Roman" pitchFamily="18" charset="0"/>
              </a:rPr>
              <a:t>….</a:t>
            </a:r>
            <a:endParaRPr lang="en-US" sz="3200" u="sng" dirty="0">
              <a:solidFill>
                <a:srgbClr val="0033CC"/>
              </a:solidFill>
              <a:latin typeface="Times New Roman" pitchFamily="18" charset="0"/>
              <a:cs typeface="Times New Roman" pitchFamily="18" charset="0"/>
            </a:endParaRPr>
          </a:p>
          <a:p>
            <a:pPr marL="12700">
              <a:lnSpc>
                <a:spcPts val="2800"/>
              </a:lnSpc>
            </a:pPr>
            <a:r>
              <a:rPr lang="en-US" sz="2800" b="1" u="heavy" spc="-6" dirty="0" smtClean="0">
                <a:cs typeface="Calibri"/>
              </a:rPr>
              <a:t>Dead </a:t>
            </a:r>
            <a:r>
              <a:rPr lang="en-US" sz="2800" b="1" u="heavy" spc="-6" dirty="0">
                <a:cs typeface="Calibri"/>
              </a:rPr>
              <a:t>State:</a:t>
            </a:r>
            <a:endParaRPr lang="en-US" sz="2800" dirty="0">
              <a:cs typeface="Calibri"/>
            </a:endParaRPr>
          </a:p>
        </p:txBody>
      </p:sp>
      <p:sp>
        <p:nvSpPr>
          <p:cNvPr id="6" name="Rectangle 5"/>
          <p:cNvSpPr/>
          <p:nvPr/>
        </p:nvSpPr>
        <p:spPr>
          <a:xfrm>
            <a:off x="533134" y="1743075"/>
            <a:ext cx="8306067" cy="3097964"/>
          </a:xfrm>
          <a:prstGeom prst="rect">
            <a:avLst/>
          </a:prstGeom>
        </p:spPr>
        <p:txBody>
          <a:bodyPr wrap="square">
            <a:spAutoFit/>
          </a:bodyPr>
          <a:lstStyle/>
          <a:p>
            <a:pPr marL="298450" marR="50086" indent="-285750">
              <a:lnSpc>
                <a:spcPts val="2800"/>
              </a:lnSpc>
              <a:buFont typeface="Arial" pitchFamily="34" charset="0"/>
              <a:buChar char="•"/>
            </a:pPr>
            <a:r>
              <a:rPr lang="en-US" sz="2400" spc="-7" dirty="0">
                <a:cs typeface="Calibri"/>
              </a:rPr>
              <a:t>Every thread has a life cycle.</a:t>
            </a:r>
            <a:endParaRPr lang="en-US" sz="2400" dirty="0">
              <a:cs typeface="Calibri"/>
            </a:endParaRPr>
          </a:p>
          <a:p>
            <a:pPr marL="298450" indent="-285750">
              <a:lnSpc>
                <a:spcPts val="2920"/>
              </a:lnSpc>
              <a:buFont typeface="Arial" pitchFamily="34" charset="0"/>
              <a:buChar char="•"/>
            </a:pPr>
            <a:r>
              <a:rPr lang="en-US" sz="2400" dirty="0">
                <a:cs typeface="Calibri"/>
              </a:rPr>
              <a:t>A running th</a:t>
            </a:r>
            <a:r>
              <a:rPr lang="en-US" sz="2400" spc="-39" dirty="0">
                <a:cs typeface="Calibri"/>
              </a:rPr>
              <a:t>r</a:t>
            </a:r>
            <a:r>
              <a:rPr lang="en-US" sz="2400" dirty="0">
                <a:cs typeface="Calibri"/>
              </a:rPr>
              <a:t>ead</a:t>
            </a:r>
            <a:r>
              <a:rPr lang="en-US" sz="2400" spc="-14" dirty="0">
                <a:cs typeface="Calibri"/>
              </a:rPr>
              <a:t> </a:t>
            </a:r>
            <a:r>
              <a:rPr lang="en-US" sz="2400" dirty="0">
                <a:cs typeface="Calibri"/>
              </a:rPr>
              <a:t>ends</a:t>
            </a:r>
            <a:r>
              <a:rPr lang="en-US" sz="2400" spc="-14" dirty="0">
                <a:cs typeface="Calibri"/>
              </a:rPr>
              <a:t> </a:t>
            </a:r>
            <a:r>
              <a:rPr lang="en-US" sz="2400" dirty="0">
                <a:cs typeface="Calibri"/>
              </a:rPr>
              <a:t>its l</a:t>
            </a:r>
            <a:r>
              <a:rPr lang="en-US" sz="2400" spc="9" dirty="0">
                <a:cs typeface="Calibri"/>
              </a:rPr>
              <a:t>i</a:t>
            </a:r>
            <a:r>
              <a:rPr lang="en-US" sz="2400" spc="-69" dirty="0">
                <a:cs typeface="Calibri"/>
              </a:rPr>
              <a:t>f</a:t>
            </a:r>
            <a:r>
              <a:rPr lang="en-US" sz="2400" dirty="0">
                <a:cs typeface="Calibri"/>
              </a:rPr>
              <a:t>e w</a:t>
            </a:r>
            <a:r>
              <a:rPr lang="en-US" sz="2400" spc="4" dirty="0">
                <a:cs typeface="Calibri"/>
              </a:rPr>
              <a:t>h</a:t>
            </a:r>
            <a:r>
              <a:rPr lang="en-US" sz="2400" dirty="0">
                <a:cs typeface="Calibri"/>
              </a:rPr>
              <a:t>en</a:t>
            </a:r>
            <a:r>
              <a:rPr lang="en-US" sz="2400" spc="-19" dirty="0">
                <a:cs typeface="Calibri"/>
              </a:rPr>
              <a:t> </a:t>
            </a:r>
            <a:r>
              <a:rPr lang="en-US" sz="2400" dirty="0">
                <a:cs typeface="Calibri"/>
              </a:rPr>
              <a:t>it has</a:t>
            </a:r>
            <a:r>
              <a:rPr lang="en-US" sz="2400" spc="-4" dirty="0">
                <a:cs typeface="Calibri"/>
              </a:rPr>
              <a:t> </a:t>
            </a:r>
            <a:r>
              <a:rPr lang="en-US" sz="2400" spc="-25" dirty="0">
                <a:cs typeface="Calibri"/>
              </a:rPr>
              <a:t>c</a:t>
            </a:r>
            <a:r>
              <a:rPr lang="en-US" sz="2400" dirty="0">
                <a:cs typeface="Calibri"/>
              </a:rPr>
              <a:t>o</a:t>
            </a:r>
            <a:r>
              <a:rPr lang="en-US" sz="2400" spc="9" dirty="0">
                <a:cs typeface="Calibri"/>
              </a:rPr>
              <a:t>m</a:t>
            </a:r>
            <a:r>
              <a:rPr lang="en-US" sz="2400" dirty="0">
                <a:cs typeface="Calibri"/>
              </a:rPr>
              <a:t>ple</a:t>
            </a:r>
            <a:r>
              <a:rPr lang="en-US" sz="2400" spc="-34" dirty="0">
                <a:cs typeface="Calibri"/>
              </a:rPr>
              <a:t>t</a:t>
            </a:r>
            <a:r>
              <a:rPr lang="en-US" sz="2400" dirty="0">
                <a:cs typeface="Calibri"/>
              </a:rPr>
              <a:t>ed </a:t>
            </a:r>
            <a:r>
              <a:rPr lang="en-US" sz="2400" spc="-34" dirty="0">
                <a:cs typeface="Calibri"/>
              </a:rPr>
              <a:t>e</a:t>
            </a:r>
            <a:r>
              <a:rPr lang="en-US" sz="2400" spc="-75" dirty="0">
                <a:cs typeface="Calibri"/>
              </a:rPr>
              <a:t>x</a:t>
            </a:r>
            <a:r>
              <a:rPr lang="en-US" sz="2400" dirty="0">
                <a:cs typeface="Calibri"/>
              </a:rPr>
              <a:t>ecuting its </a:t>
            </a:r>
            <a:r>
              <a:rPr lang="en-US" sz="2400" spc="-4" dirty="0">
                <a:cs typeface="Calibri"/>
              </a:rPr>
              <a:t>r</a:t>
            </a:r>
            <a:r>
              <a:rPr lang="en-US" sz="2400" dirty="0">
                <a:cs typeface="Calibri"/>
              </a:rPr>
              <a:t>un(</a:t>
            </a:r>
            <a:r>
              <a:rPr lang="en-US" sz="2400" spc="-14" dirty="0">
                <a:cs typeface="Calibri"/>
              </a:rPr>
              <a:t> </a:t>
            </a:r>
            <a:r>
              <a:rPr lang="en-US" sz="2400" dirty="0">
                <a:cs typeface="Calibri"/>
              </a:rPr>
              <a:t>)</a:t>
            </a:r>
            <a:r>
              <a:rPr lang="en-US" sz="2400" spc="-19" dirty="0">
                <a:cs typeface="Calibri"/>
              </a:rPr>
              <a:t> </a:t>
            </a:r>
            <a:r>
              <a:rPr lang="en-US" sz="2400" dirty="0">
                <a:cs typeface="Calibri"/>
              </a:rPr>
              <a:t>m</a:t>
            </a:r>
            <a:r>
              <a:rPr lang="en-US" sz="2400" spc="-9" dirty="0">
                <a:cs typeface="Calibri"/>
              </a:rPr>
              <a:t>e</a:t>
            </a:r>
            <a:r>
              <a:rPr lang="en-US" sz="2400" dirty="0">
                <a:cs typeface="Calibri"/>
              </a:rPr>
              <a:t>thod.</a:t>
            </a:r>
            <a:r>
              <a:rPr lang="en-US" sz="2400" spc="-9" dirty="0">
                <a:cs typeface="Calibri"/>
              </a:rPr>
              <a:t> </a:t>
            </a:r>
            <a:r>
              <a:rPr lang="en-US" sz="2400" dirty="0">
                <a:cs typeface="Calibri"/>
              </a:rPr>
              <a:t>It</a:t>
            </a:r>
            <a:r>
              <a:rPr lang="en-US" sz="2400" spc="-9" dirty="0">
                <a:cs typeface="Calibri"/>
              </a:rPr>
              <a:t> </a:t>
            </a:r>
            <a:r>
              <a:rPr lang="en-US" sz="2400" dirty="0">
                <a:cs typeface="Calibri"/>
              </a:rPr>
              <a:t>is a </a:t>
            </a:r>
            <a:r>
              <a:rPr lang="en-US" sz="2400" u="heavy" dirty="0">
                <a:cs typeface="Calibri"/>
              </a:rPr>
              <a:t>n</a:t>
            </a:r>
            <a:r>
              <a:rPr lang="en-US" sz="2400" u="heavy" spc="-25" dirty="0">
                <a:cs typeface="Calibri"/>
              </a:rPr>
              <a:t>a</a:t>
            </a:r>
            <a:r>
              <a:rPr lang="en-US" sz="2400" u="heavy" dirty="0">
                <a:cs typeface="Calibri"/>
              </a:rPr>
              <a:t>tu</a:t>
            </a:r>
            <a:r>
              <a:rPr lang="en-US" sz="2400" u="heavy" spc="-75" dirty="0">
                <a:cs typeface="Calibri"/>
              </a:rPr>
              <a:t>r</a:t>
            </a:r>
            <a:r>
              <a:rPr lang="en-US" sz="2400" u="heavy" dirty="0">
                <a:cs typeface="Calibri"/>
              </a:rPr>
              <a:t>al de</a:t>
            </a:r>
            <a:r>
              <a:rPr lang="en-US" sz="2400" u="heavy" spc="-25" dirty="0">
                <a:cs typeface="Calibri"/>
              </a:rPr>
              <a:t>a</a:t>
            </a:r>
            <a:r>
              <a:rPr lang="en-US" sz="2400" u="heavy" dirty="0">
                <a:cs typeface="Calibri"/>
              </a:rPr>
              <a:t>th</a:t>
            </a:r>
            <a:r>
              <a:rPr lang="en-US" sz="2400" u="heavy" dirty="0" smtClean="0">
                <a:cs typeface="Calibri"/>
              </a:rPr>
              <a:t>.</a:t>
            </a:r>
          </a:p>
          <a:p>
            <a:pPr marL="298450" indent="-285750">
              <a:lnSpc>
                <a:spcPts val="2800"/>
              </a:lnSpc>
              <a:buFont typeface="Arial" pitchFamily="34" charset="0"/>
              <a:buChar char="•"/>
            </a:pPr>
            <a:r>
              <a:rPr lang="en-US" sz="2400" spc="-2" dirty="0">
                <a:cs typeface="Calibri"/>
              </a:rPr>
              <a:t>A thread can be killed in born, or in running, or </a:t>
            </a:r>
            <a:r>
              <a:rPr lang="en-US" sz="2400" spc="-2" dirty="0" smtClean="0">
                <a:cs typeface="Calibri"/>
              </a:rPr>
              <a:t>even</a:t>
            </a:r>
            <a:r>
              <a:rPr lang="en-US" sz="2400" dirty="0" smtClean="0">
                <a:cs typeface="Calibri"/>
              </a:rPr>
              <a:t> </a:t>
            </a:r>
            <a:r>
              <a:rPr lang="en-US" sz="2400" spc="-4" dirty="0" smtClean="0">
                <a:cs typeface="Calibri"/>
              </a:rPr>
              <a:t>"not </a:t>
            </a:r>
            <a:r>
              <a:rPr lang="en-US" sz="2400" spc="-4" dirty="0">
                <a:cs typeface="Calibri"/>
              </a:rPr>
              <a:t>runnable" (blocked) condition.</a:t>
            </a:r>
            <a:endParaRPr lang="en-US" sz="2400" dirty="0">
              <a:cs typeface="Calibri"/>
            </a:endParaRPr>
          </a:p>
          <a:p>
            <a:pPr marL="298450" marR="51480" indent="-285750">
              <a:lnSpc>
                <a:spcPct val="101725"/>
              </a:lnSpc>
              <a:spcBef>
                <a:spcPts val="722"/>
              </a:spcBef>
              <a:buFont typeface="Arial" pitchFamily="34" charset="0"/>
              <a:buChar char="•"/>
            </a:pPr>
            <a:r>
              <a:rPr lang="en-US" sz="2400" spc="-5" dirty="0">
                <a:cs typeface="Calibri"/>
              </a:rPr>
              <a:t>It is called premature death.</a:t>
            </a:r>
            <a:endParaRPr lang="en-US" sz="2400" dirty="0">
              <a:cs typeface="Calibri"/>
            </a:endParaRPr>
          </a:p>
          <a:p>
            <a:pPr marL="298450" indent="-285750">
              <a:lnSpc>
                <a:spcPts val="2800"/>
              </a:lnSpc>
              <a:buFont typeface="Arial" pitchFamily="34" charset="0"/>
              <a:buChar char="•"/>
            </a:pPr>
            <a:r>
              <a:rPr lang="en-US" sz="2400" spc="-10" dirty="0">
                <a:cs typeface="Calibri"/>
              </a:rPr>
              <a:t>This state is achieved when we invoke stop() method </a:t>
            </a:r>
            <a:r>
              <a:rPr lang="en-US" sz="2400" spc="-10" dirty="0" smtClean="0">
                <a:cs typeface="Calibri"/>
              </a:rPr>
              <a:t>or</a:t>
            </a:r>
            <a:r>
              <a:rPr lang="en-US" sz="2400" dirty="0" smtClean="0">
                <a:cs typeface="Calibri"/>
              </a:rPr>
              <a:t> </a:t>
            </a:r>
            <a:r>
              <a:rPr lang="en-US" sz="2400" spc="-7" dirty="0" smtClean="0">
                <a:cs typeface="Calibri"/>
              </a:rPr>
              <a:t>the </a:t>
            </a:r>
            <a:r>
              <a:rPr lang="en-US" sz="2400" spc="-7" dirty="0">
                <a:cs typeface="Calibri"/>
              </a:rPr>
              <a:t>thread completes it execution</a:t>
            </a:r>
            <a:r>
              <a:rPr lang="en-US" sz="2400" spc="-7" dirty="0" smtClean="0">
                <a:cs typeface="Calibri"/>
              </a:rPr>
              <a:t>.</a:t>
            </a:r>
            <a:endParaRPr lang="en-US" sz="2400" dirty="0">
              <a:cs typeface="Calibri"/>
            </a:endParaRPr>
          </a:p>
        </p:txBody>
      </p:sp>
    </p:spTree>
    <p:extLst>
      <p:ext uri="{BB962C8B-B14F-4D97-AF65-F5344CB8AC3E}">
        <p14:creationId xmlns:p14="http://schemas.microsoft.com/office/powerpoint/2010/main" val="3651022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4"/>
          <p:cNvSpPr txBox="1"/>
          <p:nvPr/>
        </p:nvSpPr>
        <p:spPr>
          <a:xfrm>
            <a:off x="485775" y="129089"/>
            <a:ext cx="7829549" cy="584708"/>
          </a:xfrm>
          <a:prstGeom prst="rect">
            <a:avLst/>
          </a:prstGeom>
        </p:spPr>
        <p:txBody>
          <a:bodyPr wrap="square" lIns="0" tIns="28606" rIns="0" bIns="0" rtlCol="0">
            <a:noAutofit/>
          </a:bodyPr>
          <a:lstStyle/>
          <a:p>
            <a:pPr marL="12700">
              <a:lnSpc>
                <a:spcPts val="4505"/>
              </a:lnSpc>
            </a:pPr>
            <a:r>
              <a:rPr sz="3600" b="1" u="sng" spc="-27" dirty="0">
                <a:solidFill>
                  <a:srgbClr val="0033CC"/>
                </a:solidFill>
                <a:latin typeface="Times New Roman" pitchFamily="18" charset="0"/>
                <a:cs typeface="Times New Roman" pitchFamily="18" charset="0"/>
              </a:rPr>
              <a:t>Thread methods</a:t>
            </a:r>
            <a:endParaRPr sz="3600" b="1" u="sng" dirty="0">
              <a:solidFill>
                <a:srgbClr val="0033CC"/>
              </a:solidFill>
              <a:latin typeface="Times New Roman" pitchFamily="18" charset="0"/>
              <a:cs typeface="Times New Roman" pitchFamily="18" charset="0"/>
            </a:endParaRPr>
          </a:p>
        </p:txBody>
      </p:sp>
      <p:sp>
        <p:nvSpPr>
          <p:cNvPr id="6" name="object 24"/>
          <p:cNvSpPr txBox="1"/>
          <p:nvPr/>
        </p:nvSpPr>
        <p:spPr>
          <a:xfrm>
            <a:off x="533400" y="843463"/>
            <a:ext cx="7715249" cy="583155"/>
          </a:xfrm>
          <a:prstGeom prst="rect">
            <a:avLst/>
          </a:prstGeom>
        </p:spPr>
        <p:txBody>
          <a:bodyPr wrap="square" lIns="0" tIns="28606" rIns="0" bIns="0" rtlCol="0">
            <a:noAutofit/>
          </a:bodyPr>
          <a:lstStyle/>
          <a:p>
            <a:pPr marL="12700">
              <a:lnSpc>
                <a:spcPts val="4505"/>
              </a:lnSpc>
            </a:pPr>
            <a:r>
              <a:rPr sz="3200" spc="-27" dirty="0">
                <a:latin typeface="Times New Roman" pitchFamily="18" charset="0"/>
                <a:cs typeface="Times New Roman" pitchFamily="18" charset="0"/>
              </a:rPr>
              <a:t>Thread </a:t>
            </a:r>
            <a:r>
              <a:rPr lang="en-US" sz="3200" spc="-27" dirty="0" smtClean="0">
                <a:latin typeface="Times New Roman" pitchFamily="18" charset="0"/>
                <a:cs typeface="Times New Roman" pitchFamily="18" charset="0"/>
              </a:rPr>
              <a:t>is a class found in </a:t>
            </a:r>
            <a:r>
              <a:rPr lang="en-US" sz="3200" spc="-27" dirty="0" err="1" smtClean="0">
                <a:latin typeface="Times New Roman" pitchFamily="18" charset="0"/>
                <a:cs typeface="Times New Roman" pitchFamily="18" charset="0"/>
              </a:rPr>
              <a:t>java.lang</a:t>
            </a:r>
            <a:r>
              <a:rPr lang="en-US" sz="3200" spc="-27" dirty="0" smtClean="0">
                <a:latin typeface="Times New Roman" pitchFamily="18" charset="0"/>
                <a:cs typeface="Times New Roman" pitchFamily="18" charset="0"/>
              </a:rPr>
              <a:t> package</a:t>
            </a:r>
            <a:endParaRPr sz="3200" dirty="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17562738"/>
              </p:ext>
            </p:extLst>
          </p:nvPr>
        </p:nvGraphicFramePr>
        <p:xfrm>
          <a:off x="685798" y="1600200"/>
          <a:ext cx="7877177" cy="4647880"/>
        </p:xfrm>
        <a:graphic>
          <a:graphicData uri="http://schemas.openxmlformats.org/drawingml/2006/table">
            <a:tbl>
              <a:tblPr>
                <a:tableStyleId>{616DA210-FB5B-4158-B5E0-FEB733F419BA}</a:tableStyleId>
              </a:tblPr>
              <a:tblGrid>
                <a:gridCol w="2160747"/>
                <a:gridCol w="5716430"/>
              </a:tblGrid>
              <a:tr h="228940">
                <a:tc>
                  <a:txBody>
                    <a:bodyPr/>
                    <a:lstStyle/>
                    <a:p>
                      <a:pPr fontAlgn="t"/>
                      <a:r>
                        <a:rPr lang="en-US" sz="1600" b="1" dirty="0">
                          <a:effectLst/>
                        </a:rPr>
                        <a:t>Method Signature</a:t>
                      </a:r>
                    </a:p>
                  </a:txBody>
                  <a:tcPr marL="35222" marR="35222" marT="35222" marB="35222"/>
                </a:tc>
                <a:tc>
                  <a:txBody>
                    <a:bodyPr/>
                    <a:lstStyle/>
                    <a:p>
                      <a:pPr fontAlgn="t"/>
                      <a:r>
                        <a:rPr lang="en-US" sz="1600" b="1" dirty="0">
                          <a:effectLst/>
                        </a:rPr>
                        <a:t>Description</a:t>
                      </a:r>
                    </a:p>
                  </a:txBody>
                  <a:tcPr marL="35222" marR="35222" marT="35222" marB="35222"/>
                </a:tc>
              </a:tr>
              <a:tr h="545933">
                <a:tc>
                  <a:txBody>
                    <a:bodyPr/>
                    <a:lstStyle/>
                    <a:p>
                      <a:pPr fontAlgn="t"/>
                      <a:r>
                        <a:rPr lang="en-US" sz="1600" dirty="0">
                          <a:effectLst/>
                        </a:rPr>
                        <a:t>String </a:t>
                      </a:r>
                      <a:r>
                        <a:rPr lang="en-US" sz="1600" dirty="0" err="1">
                          <a:effectLst/>
                        </a:rPr>
                        <a:t>getName</a:t>
                      </a:r>
                      <a:r>
                        <a:rPr lang="en-US" sz="1600" dirty="0">
                          <a:effectLst/>
                        </a:rPr>
                        <a:t>()</a:t>
                      </a:r>
                    </a:p>
                  </a:txBody>
                  <a:tcPr marL="35222" marR="35222" marT="35222" marB="35222"/>
                </a:tc>
                <a:tc>
                  <a:txBody>
                    <a:bodyPr/>
                    <a:lstStyle/>
                    <a:p>
                      <a:pPr fontAlgn="t"/>
                      <a:r>
                        <a:rPr lang="en-US" sz="1600">
                          <a:effectLst/>
                        </a:rPr>
                        <a:t>Retrieves the name of running thread in the current context in String format</a:t>
                      </a:r>
                    </a:p>
                  </a:txBody>
                  <a:tcPr marL="35222" marR="35222" marT="35222" marB="35222"/>
                </a:tc>
              </a:tr>
              <a:tr h="704430">
                <a:tc>
                  <a:txBody>
                    <a:bodyPr/>
                    <a:lstStyle/>
                    <a:p>
                      <a:pPr fontAlgn="t"/>
                      <a:r>
                        <a:rPr lang="en-US" sz="1600" dirty="0">
                          <a:effectLst/>
                        </a:rPr>
                        <a:t>void start()</a:t>
                      </a:r>
                    </a:p>
                  </a:txBody>
                  <a:tcPr marL="35222" marR="35222" marT="35222" marB="35222"/>
                </a:tc>
                <a:tc>
                  <a:txBody>
                    <a:bodyPr/>
                    <a:lstStyle/>
                    <a:p>
                      <a:pPr fontAlgn="t"/>
                      <a:r>
                        <a:rPr lang="en-US" sz="1600" dirty="0">
                          <a:effectLst/>
                        </a:rPr>
                        <a:t>This method will start a new thread of execution by calling run() method of Thread/runnable object.</a:t>
                      </a:r>
                    </a:p>
                  </a:txBody>
                  <a:tcPr marL="35222" marR="35222" marT="35222" marB="35222"/>
                </a:tc>
              </a:tr>
              <a:tr h="545933">
                <a:tc>
                  <a:txBody>
                    <a:bodyPr/>
                    <a:lstStyle/>
                    <a:p>
                      <a:pPr fontAlgn="t"/>
                      <a:r>
                        <a:rPr lang="en-US" sz="1600" dirty="0">
                          <a:effectLst/>
                        </a:rPr>
                        <a:t>void run()</a:t>
                      </a:r>
                    </a:p>
                  </a:txBody>
                  <a:tcPr marL="35222" marR="35222" marT="35222" marB="35222"/>
                </a:tc>
                <a:tc>
                  <a:txBody>
                    <a:bodyPr/>
                    <a:lstStyle/>
                    <a:p>
                      <a:pPr fontAlgn="t"/>
                      <a:r>
                        <a:rPr lang="en-US" sz="1600" dirty="0">
                          <a:effectLst/>
                        </a:rPr>
                        <a:t>This method is the entry point of the thread. Execution of thread starts from this method.</a:t>
                      </a:r>
                    </a:p>
                  </a:txBody>
                  <a:tcPr marL="35222" marR="35222" marT="35222" marB="35222"/>
                </a:tc>
              </a:tr>
              <a:tr h="545933">
                <a:tc>
                  <a:txBody>
                    <a:bodyPr/>
                    <a:lstStyle/>
                    <a:p>
                      <a:pPr fontAlgn="t"/>
                      <a:r>
                        <a:rPr lang="en-US" sz="1600">
                          <a:effectLst/>
                        </a:rPr>
                        <a:t>void sleep(int sleeptime)</a:t>
                      </a:r>
                    </a:p>
                  </a:txBody>
                  <a:tcPr marL="35222" marR="35222" marT="35222" marB="35222"/>
                </a:tc>
                <a:tc>
                  <a:txBody>
                    <a:bodyPr/>
                    <a:lstStyle/>
                    <a:p>
                      <a:pPr fontAlgn="t"/>
                      <a:r>
                        <a:rPr lang="en-US" sz="1600" dirty="0">
                          <a:effectLst/>
                        </a:rPr>
                        <a:t>This method suspend the thread for mentioned time duration in argument (</a:t>
                      </a:r>
                      <a:r>
                        <a:rPr lang="en-US" sz="1600" dirty="0" err="1">
                          <a:effectLst/>
                        </a:rPr>
                        <a:t>sleeptime</a:t>
                      </a:r>
                      <a:r>
                        <a:rPr lang="en-US" sz="1600" dirty="0">
                          <a:effectLst/>
                        </a:rPr>
                        <a:t> in </a:t>
                      </a:r>
                      <a:r>
                        <a:rPr lang="en-US" sz="1600" dirty="0" err="1">
                          <a:effectLst/>
                        </a:rPr>
                        <a:t>ms</a:t>
                      </a:r>
                      <a:r>
                        <a:rPr lang="en-US" sz="1600" dirty="0">
                          <a:effectLst/>
                        </a:rPr>
                        <a:t>)</a:t>
                      </a:r>
                    </a:p>
                  </a:txBody>
                  <a:tcPr marL="35222" marR="35222" marT="35222" marB="35222"/>
                </a:tc>
              </a:tr>
              <a:tr h="704430">
                <a:tc>
                  <a:txBody>
                    <a:bodyPr/>
                    <a:lstStyle/>
                    <a:p>
                      <a:pPr fontAlgn="t"/>
                      <a:r>
                        <a:rPr lang="en-US" sz="1600" dirty="0">
                          <a:effectLst/>
                        </a:rPr>
                        <a:t>void yield()</a:t>
                      </a:r>
                    </a:p>
                  </a:txBody>
                  <a:tcPr marL="35222" marR="35222" marT="35222" marB="35222"/>
                </a:tc>
                <a:tc>
                  <a:txBody>
                    <a:bodyPr/>
                    <a:lstStyle/>
                    <a:p>
                      <a:pPr fontAlgn="t"/>
                      <a:r>
                        <a:rPr lang="en-US" sz="1600" dirty="0">
                          <a:effectLst/>
                        </a:rPr>
                        <a:t>By invoking this method the current thread pause its execution temporarily and allow other threads to execute.</a:t>
                      </a:r>
                    </a:p>
                  </a:txBody>
                  <a:tcPr marL="35222" marR="35222" marT="35222" marB="35222"/>
                </a:tc>
              </a:tr>
              <a:tr h="862927">
                <a:tc>
                  <a:txBody>
                    <a:bodyPr/>
                    <a:lstStyle/>
                    <a:p>
                      <a:pPr fontAlgn="t"/>
                      <a:r>
                        <a:rPr lang="en-US" sz="1600">
                          <a:effectLst/>
                        </a:rPr>
                        <a:t>void join()</a:t>
                      </a:r>
                    </a:p>
                  </a:txBody>
                  <a:tcPr marL="35222" marR="35222" marT="35222" marB="35222"/>
                </a:tc>
                <a:tc>
                  <a:txBody>
                    <a:bodyPr/>
                    <a:lstStyle/>
                    <a:p>
                      <a:pPr fontAlgn="t"/>
                      <a:r>
                        <a:rPr lang="en-US" sz="1600" dirty="0">
                          <a:effectLst/>
                        </a:rPr>
                        <a:t>This method used to queue up a thread in execution. Once called on thread, current thread will wait till calling thread completes its execution</a:t>
                      </a:r>
                    </a:p>
                  </a:txBody>
                  <a:tcPr marL="35222" marR="35222" marT="35222" marB="35222"/>
                </a:tc>
              </a:tr>
              <a:tr h="387437">
                <a:tc>
                  <a:txBody>
                    <a:bodyPr/>
                    <a:lstStyle/>
                    <a:p>
                      <a:pPr fontAlgn="t"/>
                      <a:r>
                        <a:rPr lang="en-US" sz="1600">
                          <a:effectLst/>
                        </a:rPr>
                        <a:t>boolean isAlive()</a:t>
                      </a:r>
                    </a:p>
                  </a:txBody>
                  <a:tcPr marL="35222" marR="35222" marT="35222" marB="35222"/>
                </a:tc>
                <a:tc>
                  <a:txBody>
                    <a:bodyPr/>
                    <a:lstStyle/>
                    <a:p>
                      <a:pPr fontAlgn="t"/>
                      <a:r>
                        <a:rPr lang="en-US" sz="1600" dirty="0">
                          <a:effectLst/>
                        </a:rPr>
                        <a:t>This method will check if thread is alive or dead</a:t>
                      </a:r>
                    </a:p>
                  </a:txBody>
                  <a:tcPr marL="35222" marR="35222" marT="35222" marB="35222"/>
                </a:tc>
              </a:tr>
            </a:tbl>
          </a:graphicData>
        </a:graphic>
      </p:graphicFrame>
    </p:spTree>
    <p:extLst>
      <p:ext uri="{BB962C8B-B14F-4D97-AF65-F5344CB8AC3E}">
        <p14:creationId xmlns:p14="http://schemas.microsoft.com/office/powerpoint/2010/main" val="3579297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4"/>
          <p:cNvSpPr txBox="1"/>
          <p:nvPr/>
        </p:nvSpPr>
        <p:spPr>
          <a:xfrm>
            <a:off x="419100" y="133351"/>
            <a:ext cx="8372475" cy="1133474"/>
          </a:xfrm>
          <a:prstGeom prst="rect">
            <a:avLst/>
          </a:prstGeom>
        </p:spPr>
        <p:txBody>
          <a:bodyPr wrap="square" lIns="0" tIns="28606" rIns="0" bIns="0" rtlCol="0">
            <a:noAutofit/>
          </a:bodyPr>
          <a:lstStyle/>
          <a:p>
            <a:pPr>
              <a:lnSpc>
                <a:spcPts val="4505"/>
              </a:lnSpc>
            </a:pPr>
            <a:r>
              <a:rPr sz="2800" b="1" u="sng" spc="-24" dirty="0">
                <a:solidFill>
                  <a:srgbClr val="0033CC"/>
                </a:solidFill>
                <a:latin typeface="Times New Roman" pitchFamily="18" charset="0"/>
                <a:cs typeface="Times New Roman" pitchFamily="18" charset="0"/>
              </a:rPr>
              <a:t>Stopping and blocking</a:t>
            </a:r>
            <a:endParaRPr sz="2800" b="1" u="sng" dirty="0">
              <a:solidFill>
                <a:srgbClr val="0033CC"/>
              </a:solidFill>
              <a:latin typeface="Times New Roman" pitchFamily="18" charset="0"/>
              <a:cs typeface="Times New Roman" pitchFamily="18" charset="0"/>
            </a:endParaRPr>
          </a:p>
          <a:p>
            <a:pPr marL="12700" marR="83896">
              <a:lnSpc>
                <a:spcPct val="101725"/>
              </a:lnSpc>
            </a:pPr>
            <a:r>
              <a:rPr sz="2400" b="1" spc="-3" dirty="0">
                <a:latin typeface="Calibri"/>
                <a:cs typeface="Calibri"/>
              </a:rPr>
              <a:t>Stopping a thread:</a:t>
            </a:r>
            <a:endParaRPr sz="2400" dirty="0">
              <a:latin typeface="Calibri"/>
              <a:cs typeface="Calibri"/>
            </a:endParaRPr>
          </a:p>
        </p:txBody>
      </p:sp>
      <p:sp>
        <p:nvSpPr>
          <p:cNvPr id="6" name="Rectangle 5"/>
          <p:cNvSpPr/>
          <p:nvPr/>
        </p:nvSpPr>
        <p:spPr>
          <a:xfrm>
            <a:off x="419100" y="1647825"/>
            <a:ext cx="8458200" cy="3687869"/>
          </a:xfrm>
          <a:prstGeom prst="rect">
            <a:avLst/>
          </a:prstGeom>
        </p:spPr>
        <p:txBody>
          <a:bodyPr wrap="square">
            <a:spAutoFit/>
          </a:bodyPr>
          <a:lstStyle/>
          <a:p>
            <a:pPr marL="298450" indent="-285750">
              <a:lnSpc>
                <a:spcPts val="3100"/>
              </a:lnSpc>
              <a:buFont typeface="Arial" pitchFamily="34" charset="0"/>
              <a:buChar char="•"/>
            </a:pPr>
            <a:r>
              <a:rPr lang="en-US" sz="2400" spc="-18" dirty="0">
                <a:cs typeface="Calibri"/>
              </a:rPr>
              <a:t>To stop a thread from running further, we may do </a:t>
            </a:r>
            <a:r>
              <a:rPr lang="en-US" sz="2400" spc="-3" dirty="0">
                <a:cs typeface="Calibri"/>
              </a:rPr>
              <a:t>so by calling its </a:t>
            </a:r>
            <a:r>
              <a:rPr lang="en-US" sz="2400" b="1" i="1" spc="-3" dirty="0">
                <a:cs typeface="Calibri"/>
              </a:rPr>
              <a:t>stop() </a:t>
            </a:r>
            <a:r>
              <a:rPr lang="en-US" sz="2400" spc="-3" dirty="0">
                <a:cs typeface="Calibri"/>
              </a:rPr>
              <a:t>method</a:t>
            </a:r>
            <a:r>
              <a:rPr lang="en-US" sz="2400" spc="-3" dirty="0" smtClean="0">
                <a:cs typeface="Calibri"/>
              </a:rPr>
              <a:t>.</a:t>
            </a:r>
          </a:p>
          <a:p>
            <a:pPr marL="298450" indent="-285750">
              <a:lnSpc>
                <a:spcPts val="3100"/>
              </a:lnSpc>
              <a:buFont typeface="Arial" pitchFamily="34" charset="0"/>
              <a:buChar char="•"/>
            </a:pPr>
            <a:r>
              <a:rPr lang="en-US" sz="2400" spc="-5" dirty="0">
                <a:cs typeface="Calibri"/>
              </a:rPr>
              <a:t>This causes a thread to </a:t>
            </a:r>
            <a:r>
              <a:rPr lang="en-US" sz="2400" u="heavy" spc="-5" dirty="0">
                <a:cs typeface="Calibri"/>
              </a:rPr>
              <a:t>stop immediately</a:t>
            </a:r>
            <a:r>
              <a:rPr lang="en-US" sz="2400" spc="-5" dirty="0">
                <a:cs typeface="Calibri"/>
              </a:rPr>
              <a:t> </a:t>
            </a:r>
            <a:r>
              <a:rPr lang="en-US" sz="2400" spc="-5" dirty="0" smtClean="0">
                <a:cs typeface="Calibri"/>
              </a:rPr>
              <a:t>and</a:t>
            </a:r>
            <a:r>
              <a:rPr lang="en-US" sz="2400" dirty="0" smtClean="0">
                <a:cs typeface="Calibri"/>
              </a:rPr>
              <a:t> </a:t>
            </a:r>
            <a:r>
              <a:rPr lang="en-US" sz="2400" spc="-9" dirty="0" smtClean="0">
                <a:cs typeface="Calibri"/>
              </a:rPr>
              <a:t>move </a:t>
            </a:r>
            <a:r>
              <a:rPr lang="en-US" sz="2400" spc="-9" dirty="0">
                <a:cs typeface="Calibri"/>
              </a:rPr>
              <a:t>it to its </a:t>
            </a:r>
            <a:r>
              <a:rPr lang="en-US" sz="2400" u="heavy" spc="-9" dirty="0">
                <a:cs typeface="Calibri"/>
              </a:rPr>
              <a:t>dead</a:t>
            </a:r>
            <a:r>
              <a:rPr lang="en-US" sz="2400" spc="-9" dirty="0">
                <a:cs typeface="Calibri"/>
              </a:rPr>
              <a:t> state.</a:t>
            </a:r>
            <a:endParaRPr lang="en-US" sz="2400" dirty="0">
              <a:cs typeface="Calibri"/>
            </a:endParaRPr>
          </a:p>
          <a:p>
            <a:pPr marL="298450" indent="-285750">
              <a:lnSpc>
                <a:spcPts val="3240"/>
              </a:lnSpc>
              <a:buFont typeface="Arial" pitchFamily="34" charset="0"/>
              <a:buChar char="•"/>
            </a:pPr>
            <a:r>
              <a:rPr lang="en-US" sz="2400" dirty="0">
                <a:cs typeface="Calibri"/>
              </a:rPr>
              <a:t>It</a:t>
            </a:r>
            <a:r>
              <a:rPr lang="en-US" sz="2400" spc="-14" dirty="0">
                <a:cs typeface="Calibri"/>
              </a:rPr>
              <a:t> </a:t>
            </a:r>
            <a:r>
              <a:rPr lang="en-US" sz="2400" spc="-64" dirty="0">
                <a:cs typeface="Calibri"/>
              </a:rPr>
              <a:t>f</a:t>
            </a:r>
            <a:r>
              <a:rPr lang="en-US" sz="2400" dirty="0">
                <a:cs typeface="Calibri"/>
              </a:rPr>
              <a:t>o</a:t>
            </a:r>
            <a:r>
              <a:rPr lang="en-US" sz="2400" spc="-44" dirty="0">
                <a:cs typeface="Calibri"/>
              </a:rPr>
              <a:t>r</a:t>
            </a:r>
            <a:r>
              <a:rPr lang="en-US" sz="2400" dirty="0">
                <a:cs typeface="Calibri"/>
              </a:rPr>
              <a:t>ces the th</a:t>
            </a:r>
            <a:r>
              <a:rPr lang="en-US" sz="2400" spc="-39" dirty="0">
                <a:cs typeface="Calibri"/>
              </a:rPr>
              <a:t>r</a:t>
            </a:r>
            <a:r>
              <a:rPr lang="en-US" sz="2400" dirty="0">
                <a:cs typeface="Calibri"/>
              </a:rPr>
              <a:t>ead </a:t>
            </a:r>
            <a:r>
              <a:rPr lang="en-US" sz="2400" spc="-25" dirty="0">
                <a:cs typeface="Calibri"/>
              </a:rPr>
              <a:t>t</a:t>
            </a:r>
            <a:r>
              <a:rPr lang="en-US" sz="2400" dirty="0">
                <a:cs typeface="Calibri"/>
              </a:rPr>
              <a:t>o </a:t>
            </a:r>
            <a:r>
              <a:rPr lang="en-US" sz="2400" spc="-29" dirty="0">
                <a:cs typeface="Calibri"/>
              </a:rPr>
              <a:t>s</a:t>
            </a:r>
            <a:r>
              <a:rPr lang="en-US" sz="2400" spc="-19" dirty="0">
                <a:cs typeface="Calibri"/>
              </a:rPr>
              <a:t>t</a:t>
            </a:r>
            <a:r>
              <a:rPr lang="en-US" sz="2400" dirty="0">
                <a:cs typeface="Calibri"/>
              </a:rPr>
              <a:t>op</a:t>
            </a:r>
            <a:r>
              <a:rPr lang="en-US" sz="2400" spc="-14" dirty="0">
                <a:cs typeface="Calibri"/>
              </a:rPr>
              <a:t> </a:t>
            </a:r>
            <a:r>
              <a:rPr lang="en-US" sz="2400" dirty="0">
                <a:cs typeface="Calibri"/>
              </a:rPr>
              <a:t>abrupt</a:t>
            </a:r>
            <a:r>
              <a:rPr lang="en-US" sz="2400" spc="-14" dirty="0">
                <a:cs typeface="Calibri"/>
              </a:rPr>
              <a:t>l</a:t>
            </a:r>
            <a:r>
              <a:rPr lang="en-US" sz="2400" dirty="0">
                <a:cs typeface="Calibri"/>
              </a:rPr>
              <a:t>y</a:t>
            </a:r>
            <a:r>
              <a:rPr lang="en-US" sz="2400" spc="14" dirty="0">
                <a:cs typeface="Calibri"/>
              </a:rPr>
              <a:t> </a:t>
            </a:r>
            <a:r>
              <a:rPr lang="en-US" sz="2400" dirty="0">
                <a:cs typeface="Calibri"/>
              </a:rPr>
              <a:t>b</a:t>
            </a:r>
            <a:r>
              <a:rPr lang="en-US" sz="2400" spc="-25" dirty="0">
                <a:cs typeface="Calibri"/>
              </a:rPr>
              <a:t>e</a:t>
            </a:r>
            <a:r>
              <a:rPr lang="en-US" sz="2400" spc="-64" dirty="0">
                <a:cs typeface="Calibri"/>
              </a:rPr>
              <a:t>f</a:t>
            </a:r>
            <a:r>
              <a:rPr lang="en-US" sz="2400" dirty="0">
                <a:cs typeface="Calibri"/>
              </a:rPr>
              <a:t>o</a:t>
            </a:r>
            <a:r>
              <a:rPr lang="en-US" sz="2400" spc="-34" dirty="0">
                <a:cs typeface="Calibri"/>
              </a:rPr>
              <a:t>r</a:t>
            </a:r>
            <a:r>
              <a:rPr lang="en-US" sz="2400" dirty="0">
                <a:cs typeface="Calibri"/>
              </a:rPr>
              <a:t>e</a:t>
            </a:r>
            <a:r>
              <a:rPr lang="en-US" sz="2400" spc="-9" dirty="0">
                <a:cs typeface="Calibri"/>
              </a:rPr>
              <a:t> </a:t>
            </a:r>
            <a:r>
              <a:rPr lang="en-US" sz="2400" dirty="0">
                <a:cs typeface="Calibri"/>
              </a:rPr>
              <a:t>its </a:t>
            </a:r>
            <a:r>
              <a:rPr lang="en-US" sz="2400" spc="-19" dirty="0">
                <a:cs typeface="Calibri"/>
              </a:rPr>
              <a:t>c</a:t>
            </a:r>
            <a:r>
              <a:rPr lang="en-US" sz="2400" dirty="0">
                <a:cs typeface="Calibri"/>
              </a:rPr>
              <a:t>o</a:t>
            </a:r>
            <a:r>
              <a:rPr lang="en-US" sz="2400" spc="9" dirty="0">
                <a:cs typeface="Calibri"/>
              </a:rPr>
              <a:t>m</a:t>
            </a:r>
            <a:r>
              <a:rPr lang="en-US" sz="2400" dirty="0">
                <a:cs typeface="Calibri"/>
              </a:rPr>
              <a:t>pl</a:t>
            </a:r>
            <a:r>
              <a:rPr lang="en-US" sz="2400" spc="-19" dirty="0">
                <a:cs typeface="Calibri"/>
              </a:rPr>
              <a:t>e</a:t>
            </a:r>
            <a:r>
              <a:rPr lang="en-US" sz="2400" dirty="0">
                <a:cs typeface="Calibri"/>
              </a:rPr>
              <a:t>tion</a:t>
            </a:r>
          </a:p>
          <a:p>
            <a:pPr marL="298450" marR="57063" indent="-285750">
              <a:lnSpc>
                <a:spcPct val="101725"/>
              </a:lnSpc>
              <a:spcBef>
                <a:spcPts val="238"/>
              </a:spcBef>
              <a:buFont typeface="Arial" pitchFamily="34" charset="0"/>
              <a:buChar char="•"/>
            </a:pPr>
            <a:r>
              <a:rPr lang="en-US" sz="2400" spc="-8" dirty="0">
                <a:cs typeface="Calibri"/>
              </a:rPr>
              <a:t>It causes </a:t>
            </a:r>
            <a:r>
              <a:rPr lang="en-US" sz="2400" u="heavy" spc="-8" dirty="0">
                <a:cs typeface="Calibri"/>
              </a:rPr>
              <a:t>premature death</a:t>
            </a:r>
            <a:r>
              <a:rPr lang="en-US" sz="2400" spc="-8" dirty="0">
                <a:cs typeface="Calibri"/>
              </a:rPr>
              <a:t>.</a:t>
            </a:r>
            <a:endParaRPr lang="en-US" sz="2400" dirty="0">
              <a:cs typeface="Calibri"/>
            </a:endParaRPr>
          </a:p>
          <a:p>
            <a:pPr marL="298450" indent="-285750">
              <a:lnSpc>
                <a:spcPts val="3100"/>
              </a:lnSpc>
              <a:buFont typeface="Arial" pitchFamily="34" charset="0"/>
              <a:buChar char="•"/>
            </a:pPr>
            <a:r>
              <a:rPr lang="en-US" sz="2400" spc="-12" dirty="0">
                <a:cs typeface="Calibri"/>
              </a:rPr>
              <a:t>To stop a thread we use the following </a:t>
            </a:r>
            <a:r>
              <a:rPr lang="en-US" sz="2400" spc="-12" dirty="0" smtClean="0">
                <a:cs typeface="Calibri"/>
              </a:rPr>
              <a:t>syntax:</a:t>
            </a:r>
            <a:endParaRPr lang="en-US" sz="2400" dirty="0" smtClean="0">
              <a:cs typeface="Calibri"/>
            </a:endParaRPr>
          </a:p>
          <a:p>
            <a:pPr marL="12700">
              <a:lnSpc>
                <a:spcPts val="3100"/>
              </a:lnSpc>
            </a:pPr>
            <a:r>
              <a:rPr lang="en-US" sz="2400" b="1" spc="-6" dirty="0" smtClean="0">
                <a:cs typeface="Calibri"/>
              </a:rPr>
              <a:t>	</a:t>
            </a:r>
            <a:r>
              <a:rPr lang="en-US" sz="2400" b="1" spc="-6" dirty="0" err="1" smtClean="0">
                <a:cs typeface="Calibri"/>
              </a:rPr>
              <a:t>thread.stop</a:t>
            </a:r>
            <a:r>
              <a:rPr lang="en-US" sz="2400" b="1" spc="-6" dirty="0">
                <a:cs typeface="Calibri"/>
              </a:rPr>
              <a:t>();</a:t>
            </a:r>
            <a:endParaRPr lang="en-US" sz="2400" dirty="0">
              <a:cs typeface="Calibri"/>
            </a:endParaRPr>
          </a:p>
          <a:p>
            <a:pPr marL="12700">
              <a:lnSpc>
                <a:spcPts val="3100"/>
              </a:lnSpc>
            </a:pPr>
            <a:endParaRPr lang="en-US" dirty="0">
              <a:cs typeface="Calibri"/>
            </a:endParaRPr>
          </a:p>
        </p:txBody>
      </p:sp>
    </p:spTree>
    <p:extLst>
      <p:ext uri="{BB962C8B-B14F-4D97-AF65-F5344CB8AC3E}">
        <p14:creationId xmlns:p14="http://schemas.microsoft.com/office/powerpoint/2010/main" val="4000309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1975" y="238125"/>
            <a:ext cx="5025239" cy="956224"/>
          </a:xfrm>
          <a:prstGeom prst="rect">
            <a:avLst/>
          </a:prstGeom>
        </p:spPr>
        <p:txBody>
          <a:bodyPr wrap="square">
            <a:spAutoFit/>
          </a:bodyPr>
          <a:lstStyle/>
          <a:p>
            <a:pPr marL="12700" marR="83896">
              <a:lnSpc>
                <a:spcPct val="101725"/>
              </a:lnSpc>
              <a:spcBef>
                <a:spcPts val="3061"/>
              </a:spcBef>
            </a:pPr>
            <a:r>
              <a:rPr lang="en-US" sz="2800" b="1" u="sng" spc="-24" dirty="0">
                <a:solidFill>
                  <a:srgbClr val="0033CC"/>
                </a:solidFill>
                <a:latin typeface="Times New Roman" pitchFamily="18" charset="0"/>
                <a:cs typeface="Times New Roman" pitchFamily="18" charset="0"/>
              </a:rPr>
              <a:t>Stopping and blocking</a:t>
            </a:r>
            <a:endParaRPr lang="en-US" sz="2800" b="1" u="sng" dirty="0">
              <a:solidFill>
                <a:srgbClr val="0033CC"/>
              </a:solidFill>
              <a:latin typeface="Times New Roman" pitchFamily="18" charset="0"/>
              <a:cs typeface="Times New Roman" pitchFamily="18" charset="0"/>
            </a:endParaRPr>
          </a:p>
          <a:p>
            <a:pPr marL="12700" marR="83896">
              <a:lnSpc>
                <a:spcPct val="101725"/>
              </a:lnSpc>
            </a:pPr>
            <a:r>
              <a:rPr lang="en-US" sz="2800" b="1" spc="-4" dirty="0" smtClean="0">
                <a:cs typeface="Calibri"/>
              </a:rPr>
              <a:t>Blocking </a:t>
            </a:r>
            <a:r>
              <a:rPr lang="en-US" sz="2800" b="1" spc="-4" dirty="0">
                <a:cs typeface="Calibri"/>
              </a:rPr>
              <a:t>a Thread:</a:t>
            </a:r>
            <a:endParaRPr lang="en-US" sz="2800" dirty="0">
              <a:cs typeface="Calibri"/>
            </a:endParaRPr>
          </a:p>
        </p:txBody>
      </p:sp>
      <p:sp>
        <p:nvSpPr>
          <p:cNvPr id="6" name="Rectangle 5"/>
          <p:cNvSpPr/>
          <p:nvPr/>
        </p:nvSpPr>
        <p:spPr>
          <a:xfrm>
            <a:off x="628650" y="1343025"/>
            <a:ext cx="8001000" cy="2925929"/>
          </a:xfrm>
          <a:prstGeom prst="rect">
            <a:avLst/>
          </a:prstGeom>
        </p:spPr>
        <p:txBody>
          <a:bodyPr wrap="square">
            <a:spAutoFit/>
          </a:bodyPr>
          <a:lstStyle/>
          <a:p>
            <a:pPr marL="12700">
              <a:lnSpc>
                <a:spcPts val="3304"/>
              </a:lnSpc>
            </a:pPr>
            <a:r>
              <a:rPr lang="en-US" sz="2400" spc="-3" dirty="0">
                <a:cs typeface="Calibri"/>
              </a:rPr>
              <a:t>A thread can also be temporarily </a:t>
            </a:r>
            <a:r>
              <a:rPr lang="en-US" sz="2400" spc="-3" dirty="0" smtClean="0">
                <a:cs typeface="Calibri"/>
              </a:rPr>
              <a:t>suspended</a:t>
            </a:r>
            <a:r>
              <a:rPr lang="en-US" sz="2400" dirty="0" smtClean="0">
                <a:cs typeface="Calibri"/>
              </a:rPr>
              <a:t> </a:t>
            </a:r>
            <a:r>
              <a:rPr lang="en-US" sz="2400" spc="-6" dirty="0" smtClean="0">
                <a:cs typeface="Calibri"/>
              </a:rPr>
              <a:t>or </a:t>
            </a:r>
            <a:r>
              <a:rPr lang="en-US" sz="2400" spc="-6" dirty="0">
                <a:cs typeface="Calibri"/>
              </a:rPr>
              <a:t>blocked from entering into the </a:t>
            </a:r>
            <a:r>
              <a:rPr lang="en-US" sz="2400" spc="-6" dirty="0" smtClean="0">
                <a:cs typeface="Calibri"/>
              </a:rPr>
              <a:t>runnable </a:t>
            </a:r>
            <a:r>
              <a:rPr lang="en-US" sz="2400" spc="-4" dirty="0" smtClean="0">
                <a:cs typeface="Calibri"/>
              </a:rPr>
              <a:t>and </a:t>
            </a:r>
            <a:r>
              <a:rPr lang="en-US" sz="2400" spc="-4" dirty="0">
                <a:cs typeface="Calibri"/>
              </a:rPr>
              <a:t>subsequently running state</a:t>
            </a:r>
            <a:r>
              <a:rPr lang="en-US" sz="2400" spc="-4" dirty="0" smtClean="0">
                <a:cs typeface="Calibri"/>
              </a:rPr>
              <a:t>,</a:t>
            </a:r>
          </a:p>
          <a:p>
            <a:pPr marL="12700">
              <a:lnSpc>
                <a:spcPts val="3304"/>
              </a:lnSpc>
            </a:pPr>
            <a:endParaRPr lang="en-US" sz="2400" spc="-4" dirty="0" smtClean="0">
              <a:cs typeface="Calibri"/>
            </a:endParaRPr>
          </a:p>
          <a:p>
            <a:pPr marL="460375" marR="65112" indent="-285750">
              <a:lnSpc>
                <a:spcPts val="2895"/>
              </a:lnSpc>
              <a:buFont typeface="Wingdings" pitchFamily="2" charset="2"/>
              <a:buChar char="Ø"/>
            </a:pPr>
            <a:r>
              <a:rPr lang="en-US" sz="2000" spc="-6" dirty="0">
                <a:cs typeface="Calibri"/>
              </a:rPr>
              <a:t>sleep(t) // blocked for ‘t’ milliseconds</a:t>
            </a:r>
            <a:endParaRPr lang="en-US" sz="2000" dirty="0">
              <a:cs typeface="Calibri"/>
            </a:endParaRPr>
          </a:p>
          <a:p>
            <a:pPr marL="460375" indent="-285750">
              <a:lnSpc>
                <a:spcPct val="101725"/>
              </a:lnSpc>
              <a:spcBef>
                <a:spcPts val="469"/>
              </a:spcBef>
              <a:buFont typeface="Wingdings" pitchFamily="2" charset="2"/>
              <a:buChar char="Ø"/>
            </a:pPr>
            <a:r>
              <a:rPr lang="en-US" sz="2000" spc="-5" dirty="0">
                <a:cs typeface="Calibri"/>
              </a:rPr>
              <a:t>suspend() </a:t>
            </a:r>
            <a:r>
              <a:rPr lang="en-US" sz="1600" spc="-5" dirty="0">
                <a:cs typeface="Calibri"/>
              </a:rPr>
              <a:t>// </a:t>
            </a:r>
            <a:r>
              <a:rPr lang="en-US" sz="2000" spc="-5" dirty="0">
                <a:cs typeface="Calibri"/>
              </a:rPr>
              <a:t>blocked until resume() method is invoked</a:t>
            </a:r>
            <a:endParaRPr lang="en-US" sz="1600" dirty="0">
              <a:cs typeface="Calibri"/>
            </a:endParaRPr>
          </a:p>
          <a:p>
            <a:pPr marL="460375" marR="65112" indent="-285750">
              <a:lnSpc>
                <a:spcPct val="101725"/>
              </a:lnSpc>
              <a:spcBef>
                <a:spcPts val="614"/>
              </a:spcBef>
              <a:buFont typeface="Wingdings" pitchFamily="2" charset="2"/>
              <a:buChar char="Ø"/>
            </a:pPr>
            <a:r>
              <a:rPr lang="en-US" sz="2000" spc="-6" dirty="0">
                <a:cs typeface="Calibri"/>
              </a:rPr>
              <a:t>wait() // blocked until notify () is invoked</a:t>
            </a:r>
            <a:endParaRPr lang="en-US" sz="2000" dirty="0">
              <a:cs typeface="Calibri"/>
            </a:endParaRPr>
          </a:p>
          <a:p>
            <a:pPr marL="298450" indent="-285750">
              <a:lnSpc>
                <a:spcPts val="3304"/>
              </a:lnSpc>
              <a:buFont typeface="Wingdings" pitchFamily="2" charset="2"/>
              <a:buChar char="Ø"/>
            </a:pPr>
            <a:endParaRPr lang="en-US" dirty="0">
              <a:cs typeface="Calibri"/>
            </a:endParaRPr>
          </a:p>
        </p:txBody>
      </p:sp>
    </p:spTree>
    <p:extLst>
      <p:ext uri="{BB962C8B-B14F-4D97-AF65-F5344CB8AC3E}">
        <p14:creationId xmlns:p14="http://schemas.microsoft.com/office/powerpoint/2010/main" val="794660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95325" y="824413"/>
            <a:ext cx="7877175" cy="5585911"/>
          </a:xfrm>
          <a:prstGeom prst="rect">
            <a:avLst/>
          </a:prstGeom>
        </p:spPr>
        <p:txBody>
          <a:bodyPr wrap="square" lIns="0" tIns="28606" rIns="0" bIns="0" rtlCol="0">
            <a:noAutofit/>
          </a:bodyPr>
          <a:lstStyle/>
          <a:p>
            <a:pPr marL="469900" marR="205421" indent="-457200" algn="just">
              <a:lnSpc>
                <a:spcPct val="99995"/>
              </a:lnSpc>
              <a:spcBef>
                <a:spcPts val="3114"/>
              </a:spcBef>
              <a:buFont typeface="Arial" pitchFamily="34" charset="0"/>
              <a:buChar char="•"/>
            </a:pPr>
            <a:r>
              <a:rPr sz="2800" spc="-50" dirty="0" smtClean="0">
                <a:latin typeface="Calibri"/>
                <a:cs typeface="Calibri"/>
              </a:rPr>
              <a:t>E</a:t>
            </a:r>
            <a:r>
              <a:rPr sz="2800" dirty="0" smtClean="0">
                <a:latin typeface="Calibri"/>
                <a:cs typeface="Calibri"/>
              </a:rPr>
              <a:t>ach </a:t>
            </a:r>
            <a:r>
              <a:rPr sz="2800" dirty="0">
                <a:latin typeface="Calibri"/>
                <a:cs typeface="Calibri"/>
              </a:rPr>
              <a:t>th</a:t>
            </a:r>
            <a:r>
              <a:rPr sz="2800" spc="-39" dirty="0">
                <a:latin typeface="Calibri"/>
                <a:cs typeface="Calibri"/>
              </a:rPr>
              <a:t>r</a:t>
            </a:r>
            <a:r>
              <a:rPr sz="2800" dirty="0">
                <a:latin typeface="Calibri"/>
                <a:cs typeface="Calibri"/>
              </a:rPr>
              <a:t>ead</a:t>
            </a:r>
            <a:r>
              <a:rPr sz="2800" spc="9" dirty="0">
                <a:latin typeface="Calibri"/>
                <a:cs typeface="Calibri"/>
              </a:rPr>
              <a:t> </a:t>
            </a:r>
            <a:r>
              <a:rPr sz="2800" dirty="0">
                <a:latin typeface="Calibri"/>
                <a:cs typeface="Calibri"/>
              </a:rPr>
              <a:t>is ass</a:t>
            </a:r>
            <a:r>
              <a:rPr sz="2800" spc="-9" dirty="0">
                <a:latin typeface="Calibri"/>
                <a:cs typeface="Calibri"/>
              </a:rPr>
              <a:t>i</a:t>
            </a:r>
            <a:r>
              <a:rPr sz="2800" dirty="0">
                <a:latin typeface="Calibri"/>
                <a:cs typeface="Calibri"/>
              </a:rPr>
              <a:t>gned</a:t>
            </a:r>
            <a:r>
              <a:rPr sz="2800" spc="19" dirty="0">
                <a:latin typeface="Calibri"/>
                <a:cs typeface="Calibri"/>
              </a:rPr>
              <a:t> </a:t>
            </a:r>
            <a:r>
              <a:rPr sz="2800" dirty="0">
                <a:latin typeface="Calibri"/>
                <a:cs typeface="Calibri"/>
              </a:rPr>
              <a:t>a</a:t>
            </a:r>
            <a:r>
              <a:rPr sz="2800" spc="9" dirty="0">
                <a:latin typeface="Calibri"/>
                <a:cs typeface="Calibri"/>
              </a:rPr>
              <a:t> </a:t>
            </a:r>
            <a:r>
              <a:rPr sz="2800" dirty="0">
                <a:latin typeface="Calibri"/>
                <a:cs typeface="Calibri"/>
              </a:rPr>
              <a:t>priori</a:t>
            </a:r>
            <a:r>
              <a:rPr sz="2800" spc="-9" dirty="0">
                <a:latin typeface="Calibri"/>
                <a:cs typeface="Calibri"/>
              </a:rPr>
              <a:t>t</a:t>
            </a:r>
            <a:r>
              <a:rPr sz="2800" spc="-229" dirty="0">
                <a:latin typeface="Calibri"/>
                <a:cs typeface="Calibri"/>
              </a:rPr>
              <a:t>y</a:t>
            </a:r>
            <a:r>
              <a:rPr sz="2800" dirty="0">
                <a:latin typeface="Calibri"/>
                <a:cs typeface="Calibri"/>
              </a:rPr>
              <a:t>,</a:t>
            </a:r>
            <a:r>
              <a:rPr sz="2800" spc="9" dirty="0">
                <a:latin typeface="Calibri"/>
                <a:cs typeface="Calibri"/>
              </a:rPr>
              <a:t> </a:t>
            </a:r>
            <a:r>
              <a:rPr sz="2800" dirty="0">
                <a:latin typeface="Calibri"/>
                <a:cs typeface="Calibri"/>
              </a:rPr>
              <a:t>which </a:t>
            </a:r>
            <a:r>
              <a:rPr sz="2800" spc="-19" dirty="0">
                <a:latin typeface="Calibri"/>
                <a:cs typeface="Calibri"/>
              </a:rPr>
              <a:t>a</a:t>
            </a:r>
            <a:r>
              <a:rPr sz="2800" spc="-39" dirty="0">
                <a:latin typeface="Calibri"/>
                <a:cs typeface="Calibri"/>
              </a:rPr>
              <a:t>f</a:t>
            </a:r>
            <a:r>
              <a:rPr sz="2800" spc="-89" dirty="0">
                <a:latin typeface="Calibri"/>
                <a:cs typeface="Calibri"/>
              </a:rPr>
              <a:t>f</a:t>
            </a:r>
            <a:r>
              <a:rPr sz="2800" dirty="0">
                <a:latin typeface="Calibri"/>
                <a:cs typeface="Calibri"/>
              </a:rPr>
              <a:t>ects</a:t>
            </a:r>
            <a:r>
              <a:rPr sz="2800" spc="19" dirty="0">
                <a:latin typeface="Calibri"/>
                <a:cs typeface="Calibri"/>
              </a:rPr>
              <a:t> </a:t>
            </a:r>
            <a:r>
              <a:rPr sz="2800" dirty="0">
                <a:latin typeface="Calibri"/>
                <a:cs typeface="Calibri"/>
              </a:rPr>
              <a:t>the </a:t>
            </a:r>
            <a:r>
              <a:rPr sz="2800" spc="9" dirty="0">
                <a:latin typeface="Calibri"/>
                <a:cs typeface="Calibri"/>
              </a:rPr>
              <a:t>o</a:t>
            </a:r>
            <a:r>
              <a:rPr sz="2800" spc="-44" dirty="0">
                <a:latin typeface="Calibri"/>
                <a:cs typeface="Calibri"/>
              </a:rPr>
              <a:t>r</a:t>
            </a:r>
            <a:r>
              <a:rPr sz="2800" dirty="0">
                <a:latin typeface="Calibri"/>
                <a:cs typeface="Calibri"/>
              </a:rPr>
              <a:t>der</a:t>
            </a:r>
            <a:r>
              <a:rPr sz="2800" spc="-9" dirty="0">
                <a:latin typeface="Calibri"/>
                <a:cs typeface="Calibri"/>
              </a:rPr>
              <a:t> </a:t>
            </a:r>
            <a:r>
              <a:rPr sz="2800" dirty="0">
                <a:latin typeface="Calibri"/>
                <a:cs typeface="Calibri"/>
              </a:rPr>
              <a:t>in</a:t>
            </a:r>
            <a:r>
              <a:rPr sz="2800" spc="14" dirty="0">
                <a:latin typeface="Calibri"/>
                <a:cs typeface="Calibri"/>
              </a:rPr>
              <a:t> </a:t>
            </a:r>
            <a:r>
              <a:rPr sz="2800" dirty="0">
                <a:latin typeface="Calibri"/>
                <a:cs typeface="Calibri"/>
              </a:rPr>
              <a:t>which</a:t>
            </a:r>
            <a:r>
              <a:rPr sz="2800" spc="4" dirty="0">
                <a:latin typeface="Calibri"/>
                <a:cs typeface="Calibri"/>
              </a:rPr>
              <a:t> </a:t>
            </a:r>
            <a:r>
              <a:rPr sz="2800" dirty="0">
                <a:latin typeface="Calibri"/>
                <a:cs typeface="Calibri"/>
              </a:rPr>
              <a:t>it</a:t>
            </a:r>
            <a:r>
              <a:rPr sz="2800" spc="9" dirty="0">
                <a:latin typeface="Calibri"/>
                <a:cs typeface="Calibri"/>
              </a:rPr>
              <a:t> </a:t>
            </a:r>
            <a:r>
              <a:rPr sz="2800" dirty="0">
                <a:latin typeface="Calibri"/>
                <a:cs typeface="Calibri"/>
              </a:rPr>
              <a:t>is scheduled </a:t>
            </a:r>
            <a:r>
              <a:rPr sz="2800" spc="-75" dirty="0">
                <a:latin typeface="Calibri"/>
                <a:cs typeface="Calibri"/>
              </a:rPr>
              <a:t>f</a:t>
            </a:r>
            <a:r>
              <a:rPr sz="2800" dirty="0">
                <a:latin typeface="Calibri"/>
                <a:cs typeface="Calibri"/>
              </a:rPr>
              <a:t>or runnin</a:t>
            </a:r>
            <a:r>
              <a:rPr sz="2800" spc="-9" dirty="0">
                <a:latin typeface="Calibri"/>
                <a:cs typeface="Calibri"/>
              </a:rPr>
              <a:t>g</a:t>
            </a:r>
            <a:r>
              <a:rPr sz="2800" dirty="0" smtClean="0">
                <a:latin typeface="Calibri"/>
                <a:cs typeface="Calibri"/>
              </a:rPr>
              <a:t>.</a:t>
            </a:r>
            <a:endParaRPr lang="en-US" sz="2800" dirty="0" smtClean="0">
              <a:latin typeface="Calibri"/>
              <a:cs typeface="Calibri"/>
            </a:endParaRPr>
          </a:p>
          <a:p>
            <a:pPr marL="469900" indent="-457200" algn="just">
              <a:lnSpc>
                <a:spcPct val="101725"/>
              </a:lnSpc>
              <a:spcBef>
                <a:spcPts val="715"/>
              </a:spcBef>
              <a:buFont typeface="Arial" pitchFamily="34" charset="0"/>
              <a:buChar char="•"/>
            </a:pPr>
            <a:r>
              <a:rPr sz="2800" spc="-3" dirty="0" smtClean="0">
                <a:latin typeface="Calibri"/>
                <a:cs typeface="Calibri"/>
              </a:rPr>
              <a:t>Java </a:t>
            </a:r>
            <a:r>
              <a:rPr sz="2800" spc="-3" dirty="0">
                <a:latin typeface="Calibri"/>
                <a:cs typeface="Calibri"/>
              </a:rPr>
              <a:t>permits us to set the priority of a thread</a:t>
            </a:r>
            <a:endParaRPr sz="2800" dirty="0">
              <a:latin typeface="Calibri"/>
              <a:cs typeface="Calibri"/>
            </a:endParaRPr>
          </a:p>
          <a:p>
            <a:pPr marL="12700" marR="74414" algn="just">
              <a:lnSpc>
                <a:spcPts val="3840"/>
              </a:lnSpc>
              <a:spcBef>
                <a:spcPts val="192"/>
              </a:spcBef>
            </a:pPr>
            <a:r>
              <a:rPr lang="en-US" sz="2800" spc="-3" dirty="0" smtClean="0">
                <a:latin typeface="Calibri"/>
                <a:cs typeface="Calibri"/>
              </a:rPr>
              <a:t>	</a:t>
            </a:r>
            <a:r>
              <a:rPr sz="2800" spc="-3" dirty="0" smtClean="0">
                <a:latin typeface="Calibri"/>
                <a:cs typeface="Calibri"/>
              </a:rPr>
              <a:t>using </a:t>
            </a:r>
            <a:r>
              <a:rPr sz="2800" spc="-3" dirty="0">
                <a:latin typeface="Calibri"/>
                <a:cs typeface="Calibri"/>
              </a:rPr>
              <a:t>the setPriority() method as follows</a:t>
            </a:r>
            <a:r>
              <a:rPr sz="2800" spc="-3" dirty="0" smtClean="0">
                <a:latin typeface="Calibri"/>
                <a:cs typeface="Calibri"/>
              </a:rPr>
              <a:t>:</a:t>
            </a:r>
            <a:endParaRPr lang="en-US" sz="2800" spc="-3" dirty="0" smtClean="0">
              <a:latin typeface="Calibri"/>
              <a:cs typeface="Calibri"/>
            </a:endParaRPr>
          </a:p>
          <a:p>
            <a:pPr marL="12700" marR="74414" algn="just">
              <a:lnSpc>
                <a:spcPts val="3840"/>
              </a:lnSpc>
              <a:spcBef>
                <a:spcPts val="192"/>
              </a:spcBef>
            </a:pPr>
            <a:r>
              <a:rPr lang="en-US" sz="2800" b="1" i="1" spc="-2" dirty="0" smtClean="0">
                <a:cs typeface="Calibri"/>
              </a:rPr>
              <a:t>	</a:t>
            </a:r>
            <a:r>
              <a:rPr lang="en-US" sz="2800" b="1" i="1" spc="-2" dirty="0" err="1" smtClean="0">
                <a:cs typeface="Calibri"/>
              </a:rPr>
              <a:t>ThreadName.setPriority</a:t>
            </a:r>
            <a:r>
              <a:rPr lang="en-US" sz="2800" b="1" i="1" spc="-2" dirty="0" smtClean="0">
                <a:cs typeface="Calibri"/>
              </a:rPr>
              <a:t>(</a:t>
            </a:r>
            <a:r>
              <a:rPr lang="en-US" sz="2800" b="1" i="1" spc="-2" dirty="0" err="1" smtClean="0">
                <a:cs typeface="Calibri"/>
              </a:rPr>
              <a:t>int</a:t>
            </a:r>
            <a:r>
              <a:rPr lang="en-US" sz="2800" b="1" i="1" spc="-2" dirty="0" smtClean="0">
                <a:cs typeface="Calibri"/>
              </a:rPr>
              <a:t> </a:t>
            </a:r>
            <a:r>
              <a:rPr lang="en-US" sz="2800" b="1" i="1" spc="-2" dirty="0">
                <a:cs typeface="Calibri"/>
              </a:rPr>
              <a:t>Number</a:t>
            </a:r>
            <a:r>
              <a:rPr lang="en-US" sz="2800" b="1" i="1" spc="-2" dirty="0" smtClean="0">
                <a:cs typeface="Calibri"/>
              </a:rPr>
              <a:t>);</a:t>
            </a:r>
          </a:p>
          <a:p>
            <a:pPr marL="469900" marR="74414" indent="-457200" algn="just">
              <a:lnSpc>
                <a:spcPts val="3840"/>
              </a:lnSpc>
              <a:spcBef>
                <a:spcPts val="192"/>
              </a:spcBef>
              <a:buFont typeface="Arial" pitchFamily="34" charset="0"/>
              <a:buChar char="•"/>
            </a:pPr>
            <a:r>
              <a:rPr lang="en-US" sz="2800" spc="-11" dirty="0">
                <a:cs typeface="Calibri"/>
              </a:rPr>
              <a:t>The </a:t>
            </a:r>
            <a:r>
              <a:rPr lang="en-US" sz="2800" spc="-11" dirty="0" err="1" smtClean="0">
                <a:cs typeface="Calibri"/>
              </a:rPr>
              <a:t>int</a:t>
            </a:r>
            <a:r>
              <a:rPr lang="en-US" sz="2800" spc="-11" dirty="0" smtClean="0">
                <a:cs typeface="Calibri"/>
              </a:rPr>
              <a:t> Number </a:t>
            </a:r>
            <a:r>
              <a:rPr lang="en-US" sz="2800" spc="-11" dirty="0">
                <a:cs typeface="Calibri"/>
              </a:rPr>
              <a:t>is an integer value to which </a:t>
            </a:r>
            <a:r>
              <a:rPr lang="en-US" sz="2800" spc="-11" dirty="0" smtClean="0">
                <a:cs typeface="Calibri"/>
              </a:rPr>
              <a:t>the </a:t>
            </a:r>
            <a:r>
              <a:rPr lang="en-US" sz="2800" spc="-5" dirty="0">
                <a:cs typeface="Calibri"/>
              </a:rPr>
              <a:t>thread's priority is set. The Thread class defines </a:t>
            </a:r>
            <a:r>
              <a:rPr lang="en-US" sz="2800" spc="-11" dirty="0">
                <a:cs typeface="Calibri"/>
              </a:rPr>
              <a:t>several priority constants</a:t>
            </a:r>
            <a:r>
              <a:rPr lang="en-US" sz="2800" spc="-11" dirty="0" smtClean="0">
                <a:cs typeface="Calibri"/>
              </a:rPr>
              <a:t>:</a:t>
            </a:r>
          </a:p>
          <a:p>
            <a:pPr marL="917575" marR="74414" indent="-457200" algn="just">
              <a:buFont typeface="Arial" pitchFamily="34" charset="0"/>
              <a:buChar char="•"/>
            </a:pPr>
            <a:r>
              <a:rPr lang="en-US" spc="-11" dirty="0" smtClean="0">
                <a:cs typeface="Calibri"/>
              </a:rPr>
              <a:t>Public static MIN_PRIORITY = 1</a:t>
            </a:r>
          </a:p>
          <a:p>
            <a:pPr marL="917575" marR="74414" indent="-457200" algn="just">
              <a:buFont typeface="Arial" pitchFamily="34" charset="0"/>
              <a:buChar char="•"/>
            </a:pPr>
            <a:r>
              <a:rPr lang="en-US" spc="-11" dirty="0">
                <a:cs typeface="Calibri"/>
              </a:rPr>
              <a:t>Public static </a:t>
            </a:r>
            <a:r>
              <a:rPr lang="en-US" spc="-11" dirty="0" smtClean="0">
                <a:cs typeface="Calibri"/>
              </a:rPr>
              <a:t>NORM_PRIORITY </a:t>
            </a:r>
            <a:r>
              <a:rPr lang="en-US" spc="-11" dirty="0">
                <a:cs typeface="Calibri"/>
              </a:rPr>
              <a:t>= 5</a:t>
            </a:r>
          </a:p>
          <a:p>
            <a:pPr marL="917575" marR="74414" indent="-457200" algn="just">
              <a:buFont typeface="Arial" pitchFamily="34" charset="0"/>
              <a:buChar char="•"/>
            </a:pPr>
            <a:r>
              <a:rPr lang="en-US" spc="-11" dirty="0">
                <a:cs typeface="Calibri"/>
              </a:rPr>
              <a:t>Public static </a:t>
            </a:r>
            <a:r>
              <a:rPr lang="en-US" spc="-11" dirty="0" smtClean="0">
                <a:cs typeface="Calibri"/>
              </a:rPr>
              <a:t>MAX_PRIORITY </a:t>
            </a:r>
            <a:r>
              <a:rPr lang="en-US" spc="-11" dirty="0">
                <a:cs typeface="Calibri"/>
              </a:rPr>
              <a:t>= </a:t>
            </a:r>
            <a:r>
              <a:rPr lang="en-US" spc="-11" dirty="0" smtClean="0">
                <a:cs typeface="Calibri"/>
              </a:rPr>
              <a:t>10</a:t>
            </a:r>
            <a:endParaRPr lang="en-US" spc="-11" dirty="0">
              <a:cs typeface="Calibri"/>
            </a:endParaRPr>
          </a:p>
          <a:p>
            <a:pPr marL="469900" indent="-457200" algn="just">
              <a:lnSpc>
                <a:spcPts val="2895"/>
              </a:lnSpc>
              <a:buFont typeface="Arial" pitchFamily="34" charset="0"/>
              <a:buChar char="•"/>
            </a:pPr>
            <a:r>
              <a:rPr lang="en-US" sz="2800" spc="-15" dirty="0">
                <a:cs typeface="Calibri"/>
              </a:rPr>
              <a:t>The default setting is NORM_PRIORITY. Most user-</a:t>
            </a:r>
            <a:endParaRPr lang="en-US" sz="2800" dirty="0">
              <a:cs typeface="Calibri"/>
            </a:endParaRPr>
          </a:p>
          <a:p>
            <a:pPr marL="12700" marR="53263" algn="just">
              <a:lnSpc>
                <a:spcPts val="3360"/>
              </a:lnSpc>
              <a:spcBef>
                <a:spcPts val="23"/>
              </a:spcBef>
            </a:pPr>
            <a:r>
              <a:rPr lang="en-US" sz="2800" spc="-7" dirty="0" smtClean="0">
                <a:cs typeface="Calibri"/>
              </a:rPr>
              <a:t>	level </a:t>
            </a:r>
            <a:r>
              <a:rPr lang="en-US" sz="2800" spc="-7" dirty="0">
                <a:cs typeface="Calibri"/>
              </a:rPr>
              <a:t>processes should use NORM_PRIORITY.</a:t>
            </a:r>
            <a:endParaRPr lang="en-US" sz="2800" dirty="0">
              <a:cs typeface="Calibri"/>
            </a:endParaRPr>
          </a:p>
          <a:p>
            <a:pPr marL="469900" marR="74414" indent="-457200">
              <a:lnSpc>
                <a:spcPts val="3840"/>
              </a:lnSpc>
              <a:spcBef>
                <a:spcPts val="192"/>
              </a:spcBef>
              <a:buFont typeface="Arial" pitchFamily="34" charset="0"/>
              <a:buChar char="•"/>
            </a:pPr>
            <a:endParaRPr lang="en-US" sz="2800" spc="-11" dirty="0" smtClean="0">
              <a:cs typeface="Calibri"/>
            </a:endParaRPr>
          </a:p>
          <a:p>
            <a:pPr marL="469900" marR="74414" indent="-457200">
              <a:lnSpc>
                <a:spcPts val="3840"/>
              </a:lnSpc>
              <a:spcBef>
                <a:spcPts val="192"/>
              </a:spcBef>
              <a:buFont typeface="Arial" pitchFamily="34" charset="0"/>
              <a:buChar char="•"/>
            </a:pPr>
            <a:endParaRPr lang="en-US" sz="2800" dirty="0">
              <a:cs typeface="Calibri"/>
            </a:endParaRPr>
          </a:p>
          <a:p>
            <a:pPr marL="469900" marR="74414" indent="-457200">
              <a:lnSpc>
                <a:spcPts val="3840"/>
              </a:lnSpc>
              <a:spcBef>
                <a:spcPts val="192"/>
              </a:spcBef>
              <a:buFont typeface="Arial" pitchFamily="34" charset="0"/>
              <a:buChar char="•"/>
            </a:pPr>
            <a:endParaRPr lang="en-US" sz="2800" dirty="0">
              <a:cs typeface="Calibri"/>
            </a:endParaRPr>
          </a:p>
          <a:p>
            <a:pPr marL="12700" marR="74414">
              <a:lnSpc>
                <a:spcPts val="3840"/>
              </a:lnSpc>
              <a:spcBef>
                <a:spcPts val="192"/>
              </a:spcBef>
            </a:pPr>
            <a:endParaRPr lang="en-US" sz="2800" dirty="0">
              <a:cs typeface="Calibri"/>
            </a:endParaRPr>
          </a:p>
          <a:p>
            <a:pPr marL="12700" marR="74414">
              <a:lnSpc>
                <a:spcPts val="3840"/>
              </a:lnSpc>
              <a:spcBef>
                <a:spcPts val="192"/>
              </a:spcBef>
            </a:pPr>
            <a:endParaRPr sz="2800" dirty="0">
              <a:latin typeface="Calibri"/>
              <a:cs typeface="Calibri"/>
            </a:endParaRPr>
          </a:p>
        </p:txBody>
      </p:sp>
      <p:sp>
        <p:nvSpPr>
          <p:cNvPr id="7" name="Rectangle 6"/>
          <p:cNvSpPr/>
          <p:nvPr/>
        </p:nvSpPr>
        <p:spPr>
          <a:xfrm>
            <a:off x="606432" y="110609"/>
            <a:ext cx="7785093" cy="584775"/>
          </a:xfrm>
          <a:prstGeom prst="rect">
            <a:avLst/>
          </a:prstGeom>
        </p:spPr>
        <p:txBody>
          <a:bodyPr wrap="square">
            <a:spAutoFit/>
          </a:bodyPr>
          <a:lstStyle/>
          <a:p>
            <a:r>
              <a:rPr lang="en-US" sz="3200" b="1" u="sng" dirty="0">
                <a:solidFill>
                  <a:srgbClr val="0033CC"/>
                </a:solidFill>
                <a:latin typeface="Times New Roman" pitchFamily="18" charset="0"/>
                <a:cs typeface="Times New Roman" pitchFamily="18" charset="0"/>
              </a:rPr>
              <a:t>Thread priority</a:t>
            </a:r>
          </a:p>
        </p:txBody>
      </p:sp>
    </p:spTree>
    <p:extLst>
      <p:ext uri="{BB962C8B-B14F-4D97-AF65-F5344CB8AC3E}">
        <p14:creationId xmlns:p14="http://schemas.microsoft.com/office/powerpoint/2010/main" val="3228393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p:cNvSpPr txBox="1"/>
          <p:nvPr/>
        </p:nvSpPr>
        <p:spPr>
          <a:xfrm>
            <a:off x="352425" y="843463"/>
            <a:ext cx="8420099" cy="5824037"/>
          </a:xfrm>
          <a:prstGeom prst="rect">
            <a:avLst/>
          </a:prstGeom>
        </p:spPr>
        <p:txBody>
          <a:bodyPr wrap="square" lIns="0" tIns="28606" rIns="0" bIns="0" rtlCol="0">
            <a:noAutofit/>
          </a:bodyPr>
          <a:lstStyle/>
          <a:p>
            <a:pPr marL="469900" marR="74414" indent="-457200" algn="just">
              <a:lnSpc>
                <a:spcPct val="101725"/>
              </a:lnSpc>
              <a:spcBef>
                <a:spcPts val="277"/>
              </a:spcBef>
              <a:buFont typeface="Arial" pitchFamily="34" charset="0"/>
              <a:buChar char="•"/>
            </a:pPr>
            <a:r>
              <a:rPr sz="2000" spc="-3" dirty="0" smtClean="0">
                <a:latin typeface="Calibri"/>
                <a:cs typeface="Calibri"/>
              </a:rPr>
              <a:t>Generally </a:t>
            </a:r>
            <a:r>
              <a:rPr sz="2000" spc="-3" dirty="0">
                <a:latin typeface="Calibri"/>
                <a:cs typeface="Calibri"/>
              </a:rPr>
              <a:t>threads use their own data </a:t>
            </a:r>
            <a:r>
              <a:rPr sz="2000" spc="-3" dirty="0" smtClean="0">
                <a:latin typeface="Calibri"/>
                <a:cs typeface="Calibri"/>
              </a:rPr>
              <a:t>and</a:t>
            </a:r>
            <a:r>
              <a:rPr lang="en-US" sz="2000" dirty="0">
                <a:latin typeface="Calibri"/>
                <a:cs typeface="Calibri"/>
              </a:rPr>
              <a:t> </a:t>
            </a:r>
            <a:r>
              <a:rPr sz="2000" spc="-2" dirty="0" smtClean="0">
                <a:latin typeface="Calibri"/>
                <a:cs typeface="Calibri"/>
              </a:rPr>
              <a:t>methods </a:t>
            </a:r>
            <a:r>
              <a:rPr sz="2000" spc="-2" dirty="0">
                <a:latin typeface="Calibri"/>
                <a:cs typeface="Calibri"/>
              </a:rPr>
              <a:t>provided inside their run() methods.</a:t>
            </a:r>
            <a:endParaRPr sz="2000" dirty="0">
              <a:latin typeface="Calibri"/>
              <a:cs typeface="Calibri"/>
            </a:endParaRPr>
          </a:p>
          <a:p>
            <a:pPr marL="469900" marR="22807" indent="-457200" algn="just">
              <a:lnSpc>
                <a:spcPts val="3906"/>
              </a:lnSpc>
              <a:buFont typeface="Arial" pitchFamily="34" charset="0"/>
              <a:buChar char="•"/>
            </a:pPr>
            <a:r>
              <a:rPr sz="2000" dirty="0">
                <a:latin typeface="Calibri"/>
                <a:cs typeface="Calibri"/>
              </a:rPr>
              <a:t>But if</a:t>
            </a:r>
            <a:r>
              <a:rPr sz="2000" spc="14" dirty="0">
                <a:latin typeface="Calibri"/>
                <a:cs typeface="Calibri"/>
              </a:rPr>
              <a:t> </a:t>
            </a:r>
            <a:r>
              <a:rPr sz="2000" spc="-19" dirty="0">
                <a:latin typeface="Calibri"/>
                <a:cs typeface="Calibri"/>
              </a:rPr>
              <a:t>w</a:t>
            </a:r>
            <a:r>
              <a:rPr sz="2000" dirty="0">
                <a:latin typeface="Calibri"/>
                <a:cs typeface="Calibri"/>
              </a:rPr>
              <a:t>e</a:t>
            </a:r>
            <a:r>
              <a:rPr sz="2000" spc="-9" dirty="0">
                <a:latin typeface="Calibri"/>
                <a:cs typeface="Calibri"/>
              </a:rPr>
              <a:t> </a:t>
            </a:r>
            <a:r>
              <a:rPr sz="2000" dirty="0">
                <a:latin typeface="Calibri"/>
                <a:cs typeface="Calibri"/>
              </a:rPr>
              <a:t>wish </a:t>
            </a:r>
            <a:r>
              <a:rPr sz="2000" spc="-34" dirty="0">
                <a:latin typeface="Calibri"/>
                <a:cs typeface="Calibri"/>
              </a:rPr>
              <a:t>t</a:t>
            </a:r>
            <a:r>
              <a:rPr sz="2000" dirty="0">
                <a:latin typeface="Calibri"/>
                <a:cs typeface="Calibri"/>
              </a:rPr>
              <a:t>o</a:t>
            </a:r>
            <a:r>
              <a:rPr sz="2000" spc="9" dirty="0">
                <a:latin typeface="Calibri"/>
                <a:cs typeface="Calibri"/>
              </a:rPr>
              <a:t> </a:t>
            </a:r>
            <a:r>
              <a:rPr sz="2000" dirty="0">
                <a:latin typeface="Calibri"/>
                <a:cs typeface="Calibri"/>
              </a:rPr>
              <a:t>use d</a:t>
            </a:r>
            <a:r>
              <a:rPr sz="2000" spc="-25" dirty="0">
                <a:latin typeface="Calibri"/>
                <a:cs typeface="Calibri"/>
              </a:rPr>
              <a:t>a</a:t>
            </a:r>
            <a:r>
              <a:rPr sz="2000" spc="-39" dirty="0">
                <a:latin typeface="Calibri"/>
                <a:cs typeface="Calibri"/>
              </a:rPr>
              <a:t>t</a:t>
            </a:r>
            <a:r>
              <a:rPr sz="2000" dirty="0">
                <a:latin typeface="Calibri"/>
                <a:cs typeface="Calibri"/>
              </a:rPr>
              <a:t>a</a:t>
            </a:r>
            <a:r>
              <a:rPr sz="2000" spc="19" dirty="0">
                <a:latin typeface="Calibri"/>
                <a:cs typeface="Calibri"/>
              </a:rPr>
              <a:t> </a:t>
            </a:r>
            <a:r>
              <a:rPr sz="2000" dirty="0">
                <a:latin typeface="Calibri"/>
                <a:cs typeface="Calibri"/>
              </a:rPr>
              <a:t>and</a:t>
            </a:r>
            <a:r>
              <a:rPr sz="2000" spc="9" dirty="0">
                <a:latin typeface="Calibri"/>
                <a:cs typeface="Calibri"/>
              </a:rPr>
              <a:t> </a:t>
            </a:r>
            <a:r>
              <a:rPr sz="2000" dirty="0">
                <a:latin typeface="Calibri"/>
                <a:cs typeface="Calibri"/>
              </a:rPr>
              <a:t>m</a:t>
            </a:r>
            <a:r>
              <a:rPr sz="2000" spc="-9" dirty="0">
                <a:latin typeface="Calibri"/>
                <a:cs typeface="Calibri"/>
              </a:rPr>
              <a:t>e</a:t>
            </a:r>
            <a:r>
              <a:rPr sz="2000" dirty="0">
                <a:latin typeface="Calibri"/>
                <a:cs typeface="Calibri"/>
              </a:rPr>
              <a:t>thods</a:t>
            </a:r>
            <a:r>
              <a:rPr sz="2000" spc="14" dirty="0">
                <a:latin typeface="Calibri"/>
                <a:cs typeface="Calibri"/>
              </a:rPr>
              <a:t> </a:t>
            </a:r>
            <a:r>
              <a:rPr sz="2000" dirty="0" smtClean="0">
                <a:latin typeface="Calibri"/>
                <a:cs typeface="Calibri"/>
              </a:rPr>
              <a:t>outside</a:t>
            </a:r>
            <a:r>
              <a:rPr lang="en-US" sz="2000" dirty="0" smtClean="0">
                <a:latin typeface="Calibri"/>
                <a:cs typeface="Calibri"/>
              </a:rPr>
              <a:t> </a:t>
            </a:r>
            <a:r>
              <a:rPr sz="2000" spc="-8" dirty="0" smtClean="0">
                <a:latin typeface="Calibri"/>
                <a:cs typeface="Calibri"/>
              </a:rPr>
              <a:t>the </a:t>
            </a:r>
            <a:r>
              <a:rPr sz="2000" spc="-8" dirty="0">
                <a:latin typeface="Calibri"/>
                <a:cs typeface="Calibri"/>
              </a:rPr>
              <a:t>thread’s run() method, they may compete </a:t>
            </a:r>
            <a:r>
              <a:rPr sz="2000" spc="-5" dirty="0" smtClean="0">
                <a:latin typeface="Calibri"/>
                <a:cs typeface="Calibri"/>
              </a:rPr>
              <a:t>for </a:t>
            </a:r>
            <a:r>
              <a:rPr sz="2000" spc="-5" dirty="0">
                <a:latin typeface="Calibri"/>
                <a:cs typeface="Calibri"/>
              </a:rPr>
              <a:t>the same resources and may lead to serious </a:t>
            </a:r>
            <a:r>
              <a:rPr sz="2000" spc="-7" dirty="0" smtClean="0">
                <a:latin typeface="Calibri"/>
                <a:cs typeface="Calibri"/>
              </a:rPr>
              <a:t>problems</a:t>
            </a:r>
            <a:r>
              <a:rPr sz="2000" spc="-7" dirty="0">
                <a:latin typeface="Calibri"/>
                <a:cs typeface="Calibri"/>
              </a:rPr>
              <a:t>.</a:t>
            </a:r>
            <a:endParaRPr sz="2000" dirty="0">
              <a:latin typeface="Calibri"/>
              <a:cs typeface="Calibri"/>
            </a:endParaRPr>
          </a:p>
          <a:p>
            <a:pPr marL="469900" indent="-457200" algn="just">
              <a:lnSpc>
                <a:spcPct val="101725"/>
              </a:lnSpc>
              <a:spcBef>
                <a:spcPts val="1160"/>
              </a:spcBef>
              <a:buFont typeface="Arial" pitchFamily="34" charset="0"/>
              <a:buChar char="•"/>
            </a:pPr>
            <a:r>
              <a:rPr sz="2000" spc="-5" dirty="0">
                <a:latin typeface="Calibri"/>
                <a:cs typeface="Calibri"/>
              </a:rPr>
              <a:t>Java enables us to overcome this problem </a:t>
            </a:r>
            <a:r>
              <a:rPr sz="2000" spc="-5" dirty="0" smtClean="0">
                <a:latin typeface="Calibri"/>
                <a:cs typeface="Calibri"/>
              </a:rPr>
              <a:t>using</a:t>
            </a:r>
            <a:r>
              <a:rPr lang="en-US" sz="2000" spc="-5" dirty="0" smtClean="0">
                <a:latin typeface="Calibri"/>
                <a:cs typeface="Calibri"/>
              </a:rPr>
              <a:t> </a:t>
            </a:r>
            <a:r>
              <a:rPr sz="2000" spc="-5" dirty="0" smtClean="0">
                <a:latin typeface="Calibri"/>
                <a:cs typeface="Calibri"/>
              </a:rPr>
              <a:t>a </a:t>
            </a:r>
            <a:r>
              <a:rPr sz="2000" spc="-5" dirty="0">
                <a:latin typeface="Calibri"/>
                <a:cs typeface="Calibri"/>
              </a:rPr>
              <a:t>technique known as </a:t>
            </a:r>
            <a:r>
              <a:rPr sz="2000" b="1" u="heavy" spc="-5" dirty="0">
                <a:latin typeface="Calibri"/>
                <a:cs typeface="Calibri"/>
              </a:rPr>
              <a:t>Synchronization</a:t>
            </a:r>
            <a:r>
              <a:rPr sz="2000" u="heavy" spc="-5" dirty="0" smtClean="0">
                <a:latin typeface="Calibri"/>
                <a:cs typeface="Calibri"/>
              </a:rPr>
              <a:t>.</a:t>
            </a:r>
            <a:endParaRPr lang="en-US" sz="2000" u="heavy" spc="-5" dirty="0" smtClean="0">
              <a:latin typeface="Calibri"/>
              <a:cs typeface="Calibri"/>
            </a:endParaRPr>
          </a:p>
          <a:p>
            <a:pPr marL="12700" marR="46969" algn="just">
              <a:lnSpc>
                <a:spcPts val="3304"/>
              </a:lnSpc>
            </a:pPr>
            <a:r>
              <a:rPr lang="en-US" sz="2000" b="1" spc="-8" dirty="0" smtClean="0">
                <a:cs typeface="Calibri"/>
              </a:rPr>
              <a:t>	For </a:t>
            </a:r>
            <a:r>
              <a:rPr lang="en-US" sz="2000" b="1" spc="-8" dirty="0">
                <a:cs typeface="Calibri"/>
              </a:rPr>
              <a:t>ex.</a:t>
            </a:r>
            <a:r>
              <a:rPr lang="en-US" sz="2000" spc="-8" dirty="0">
                <a:cs typeface="Calibri"/>
              </a:rPr>
              <a:t>: One thread may try to read a record </a:t>
            </a:r>
            <a:r>
              <a:rPr lang="en-US" sz="2000" spc="-8" dirty="0" smtClean="0">
                <a:cs typeface="Calibri"/>
              </a:rPr>
              <a:t>from </a:t>
            </a:r>
            <a:r>
              <a:rPr lang="en-US" sz="2000" spc="-1" dirty="0" smtClean="0">
                <a:cs typeface="Calibri"/>
              </a:rPr>
              <a:t>a file 	while </a:t>
            </a:r>
            <a:r>
              <a:rPr lang="en-US" sz="2000" spc="-1" dirty="0">
                <a:cs typeface="Calibri"/>
              </a:rPr>
              <a:t>another </a:t>
            </a:r>
            <a:r>
              <a:rPr lang="en-US" sz="2000" spc="-1" dirty="0" smtClean="0">
                <a:cs typeface="Calibri"/>
              </a:rPr>
              <a:t>is 	still </a:t>
            </a:r>
            <a:r>
              <a:rPr lang="en-US" sz="2000" spc="-1" dirty="0">
                <a:cs typeface="Calibri"/>
              </a:rPr>
              <a:t>writing to the same file</a:t>
            </a:r>
            <a:r>
              <a:rPr lang="en-US" sz="2000" spc="-1" dirty="0" smtClean="0">
                <a:cs typeface="Calibri"/>
              </a:rPr>
              <a:t>.</a:t>
            </a:r>
          </a:p>
          <a:p>
            <a:pPr marL="469900" marR="61036" indent="-457200">
              <a:lnSpc>
                <a:spcPts val="3304"/>
              </a:lnSpc>
              <a:buFont typeface="Arial" pitchFamily="34" charset="0"/>
              <a:buChar char="•"/>
            </a:pPr>
            <a:r>
              <a:rPr lang="en-US" sz="2000" spc="-5" dirty="0">
                <a:cs typeface="Calibri"/>
              </a:rPr>
              <a:t>When the method declared as </a:t>
            </a:r>
            <a:r>
              <a:rPr lang="en-US" sz="2000" spc="-5" dirty="0" smtClean="0">
                <a:cs typeface="Calibri"/>
              </a:rPr>
              <a:t>synchronized, Java </a:t>
            </a:r>
            <a:r>
              <a:rPr lang="en-US" sz="2000" spc="-5" dirty="0">
                <a:cs typeface="Calibri"/>
              </a:rPr>
              <a:t>creates a "monitor" and hands it over </a:t>
            </a:r>
            <a:r>
              <a:rPr lang="en-US" sz="2000" spc="-5" dirty="0" smtClean="0">
                <a:cs typeface="Calibri"/>
              </a:rPr>
              <a:t>to the </a:t>
            </a:r>
            <a:r>
              <a:rPr lang="en-US" sz="2000" spc="-4" dirty="0">
                <a:cs typeface="Calibri"/>
              </a:rPr>
              <a:t>thread that calls the method first time</a:t>
            </a:r>
            <a:r>
              <a:rPr lang="en-US" sz="2000" spc="-4" dirty="0" smtClean="0">
                <a:cs typeface="Calibri"/>
              </a:rPr>
              <a:t>.</a:t>
            </a:r>
          </a:p>
          <a:p>
            <a:pPr marL="12700" marR="53263">
              <a:lnSpc>
                <a:spcPts val="2895"/>
              </a:lnSpc>
            </a:pPr>
            <a:r>
              <a:rPr lang="en-US" sz="2000" i="1" spc="-8" dirty="0" smtClean="0">
                <a:cs typeface="Calibri"/>
              </a:rPr>
              <a:t>			synchronized </a:t>
            </a:r>
            <a:r>
              <a:rPr lang="en-US" sz="2000" spc="-8" dirty="0">
                <a:cs typeface="Calibri"/>
              </a:rPr>
              <a:t>(lock-object)</a:t>
            </a:r>
            <a:endParaRPr lang="en-US" sz="2000" dirty="0">
              <a:cs typeface="Calibri"/>
            </a:endParaRPr>
          </a:p>
          <a:p>
            <a:pPr marL="12700" marR="53263">
              <a:lnSpc>
                <a:spcPct val="101725"/>
              </a:lnSpc>
              <a:spcBef>
                <a:spcPts val="469"/>
              </a:spcBef>
            </a:pPr>
            <a:r>
              <a:rPr lang="en-US" sz="2000" dirty="0" smtClean="0">
                <a:cs typeface="Calibri"/>
              </a:rPr>
              <a:t>			{</a:t>
            </a:r>
            <a:endParaRPr lang="en-US" sz="2000" dirty="0">
              <a:cs typeface="Calibri"/>
            </a:endParaRPr>
          </a:p>
          <a:p>
            <a:pPr marL="12700">
              <a:lnSpc>
                <a:spcPct val="101725"/>
              </a:lnSpc>
              <a:spcBef>
                <a:spcPts val="614"/>
              </a:spcBef>
            </a:pPr>
            <a:r>
              <a:rPr lang="en-US" sz="2000" spc="-6" dirty="0" smtClean="0">
                <a:cs typeface="Calibri"/>
              </a:rPr>
              <a:t>			.......... </a:t>
            </a:r>
            <a:r>
              <a:rPr lang="en-US" sz="2000" spc="-6" dirty="0">
                <a:cs typeface="Calibri"/>
              </a:rPr>
              <a:t>// code here is synchronized</a:t>
            </a:r>
            <a:endParaRPr lang="en-US" sz="2000" dirty="0">
              <a:cs typeface="Calibri"/>
            </a:endParaRPr>
          </a:p>
          <a:p>
            <a:pPr marL="12700" marR="53263">
              <a:lnSpc>
                <a:spcPct val="101725"/>
              </a:lnSpc>
              <a:spcBef>
                <a:spcPts val="617"/>
              </a:spcBef>
            </a:pPr>
            <a:r>
              <a:rPr lang="en-US" sz="2000" dirty="0" smtClean="0">
                <a:cs typeface="Calibri"/>
              </a:rPr>
              <a:t>			}</a:t>
            </a:r>
            <a:endParaRPr lang="en-US" sz="2000" dirty="0">
              <a:cs typeface="Calibri"/>
            </a:endParaRPr>
          </a:p>
          <a:p>
            <a:pPr marL="469900" marR="61036" indent="-457200">
              <a:lnSpc>
                <a:spcPts val="3304"/>
              </a:lnSpc>
              <a:buFont typeface="Arial" pitchFamily="34" charset="0"/>
              <a:buChar char="•"/>
            </a:pPr>
            <a:endParaRPr lang="en-US" sz="2800" dirty="0">
              <a:cs typeface="Calibri"/>
            </a:endParaRPr>
          </a:p>
          <a:p>
            <a:pPr marL="469900" marR="61036" indent="-457200">
              <a:lnSpc>
                <a:spcPts val="3304"/>
              </a:lnSpc>
              <a:buFont typeface="Arial" pitchFamily="34" charset="0"/>
              <a:buChar char="•"/>
            </a:pPr>
            <a:endParaRPr lang="en-US" sz="2800" dirty="0">
              <a:cs typeface="Calibri"/>
            </a:endParaRPr>
          </a:p>
          <a:p>
            <a:pPr marL="12700" marR="46969" algn="just">
              <a:lnSpc>
                <a:spcPts val="3304"/>
              </a:lnSpc>
            </a:pPr>
            <a:endParaRPr lang="en-US" sz="2800" dirty="0">
              <a:cs typeface="Calibri"/>
            </a:endParaRPr>
          </a:p>
          <a:p>
            <a:pPr marL="12700" marR="74414">
              <a:lnSpc>
                <a:spcPts val="3454"/>
              </a:lnSpc>
              <a:spcBef>
                <a:spcPts val="172"/>
              </a:spcBef>
            </a:pPr>
            <a:endParaRPr sz="3200" dirty="0">
              <a:latin typeface="Calibri"/>
              <a:cs typeface="Calibri"/>
            </a:endParaRPr>
          </a:p>
        </p:txBody>
      </p:sp>
      <p:sp>
        <p:nvSpPr>
          <p:cNvPr id="6" name="Rectangle 5"/>
          <p:cNvSpPr/>
          <p:nvPr/>
        </p:nvSpPr>
        <p:spPr>
          <a:xfrm>
            <a:off x="352425" y="174050"/>
            <a:ext cx="4221225" cy="669414"/>
          </a:xfrm>
          <a:prstGeom prst="rect">
            <a:avLst/>
          </a:prstGeom>
        </p:spPr>
        <p:txBody>
          <a:bodyPr wrap="square">
            <a:spAutoFit/>
          </a:bodyPr>
          <a:lstStyle/>
          <a:p>
            <a:pPr marR="74414">
              <a:lnSpc>
                <a:spcPts val="4505"/>
              </a:lnSpc>
            </a:pPr>
            <a:r>
              <a:rPr lang="en-US" sz="3200" b="1" u="sng" spc="-24" dirty="0">
                <a:solidFill>
                  <a:srgbClr val="0033CC"/>
                </a:solidFill>
                <a:latin typeface="Times New Roman" pitchFamily="18" charset="0"/>
                <a:cs typeface="Times New Roman" pitchFamily="18" charset="0"/>
              </a:rPr>
              <a:t>Java synchronization</a:t>
            </a:r>
            <a:endParaRPr lang="en-US" sz="3200" b="1" u="sng" dirty="0">
              <a:solidFill>
                <a:srgbClr val="0033CC"/>
              </a:solidFill>
              <a:latin typeface="Times New Roman" pitchFamily="18" charset="0"/>
              <a:cs typeface="Times New Roman" pitchFamily="18" charset="0"/>
            </a:endParaRPr>
          </a:p>
        </p:txBody>
      </p:sp>
    </p:spTree>
    <p:extLst>
      <p:ext uri="{BB962C8B-B14F-4D97-AF65-F5344CB8AC3E}">
        <p14:creationId xmlns:p14="http://schemas.microsoft.com/office/powerpoint/2010/main" val="36305169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96888" y="919666"/>
            <a:ext cx="8266112" cy="3967295"/>
          </a:xfrm>
          <a:prstGeom prst="rect">
            <a:avLst/>
          </a:prstGeom>
        </p:spPr>
        <p:txBody>
          <a:bodyPr wrap="square" lIns="0" tIns="28606" rIns="0" bIns="0" rtlCol="0">
            <a:noAutofit/>
          </a:bodyPr>
          <a:lstStyle/>
          <a:p>
            <a:pPr marL="469900" marR="452581" indent="-457200" algn="just">
              <a:lnSpc>
                <a:spcPts val="3741"/>
              </a:lnSpc>
              <a:spcBef>
                <a:spcPts val="3038"/>
              </a:spcBef>
              <a:buFont typeface="Arial" pitchFamily="34" charset="0"/>
              <a:buChar char="•"/>
            </a:pPr>
            <a:r>
              <a:rPr sz="2800" i="1" spc="-2" dirty="0" smtClean="0">
                <a:latin typeface="Calibri"/>
                <a:cs typeface="Calibri"/>
              </a:rPr>
              <a:t>Deadlock </a:t>
            </a:r>
            <a:r>
              <a:rPr sz="2800" spc="-2" dirty="0">
                <a:latin typeface="Calibri"/>
                <a:cs typeface="Calibri"/>
              </a:rPr>
              <a:t>describes a situation where two or </a:t>
            </a:r>
            <a:r>
              <a:rPr sz="2800" spc="-15" dirty="0" smtClean="0">
                <a:latin typeface="Calibri"/>
                <a:cs typeface="Calibri"/>
              </a:rPr>
              <a:t>more </a:t>
            </a:r>
            <a:r>
              <a:rPr sz="2800" spc="-15" dirty="0">
                <a:latin typeface="Calibri"/>
                <a:cs typeface="Calibri"/>
              </a:rPr>
              <a:t>threads are blocked forever, waiting for </a:t>
            </a:r>
            <a:r>
              <a:rPr sz="2800" spc="-29" dirty="0" smtClean="0">
                <a:latin typeface="Calibri"/>
                <a:cs typeface="Calibri"/>
              </a:rPr>
              <a:t>each </a:t>
            </a:r>
            <a:r>
              <a:rPr sz="2800" spc="-29" dirty="0">
                <a:latin typeface="Calibri"/>
                <a:cs typeface="Calibri"/>
              </a:rPr>
              <a:t>other.</a:t>
            </a:r>
            <a:endParaRPr sz="2800" dirty="0">
              <a:latin typeface="Calibri"/>
              <a:cs typeface="Calibri"/>
            </a:endParaRPr>
          </a:p>
          <a:p>
            <a:pPr marL="469900" marR="338697" indent="-457200" algn="just">
              <a:lnSpc>
                <a:spcPts val="3240"/>
              </a:lnSpc>
              <a:spcBef>
                <a:spcPts val="1645"/>
              </a:spcBef>
              <a:buFont typeface="Arial" pitchFamily="34" charset="0"/>
              <a:buChar char="•"/>
            </a:pPr>
            <a:r>
              <a:rPr sz="2800" spc="-6" dirty="0">
                <a:latin typeface="Calibri"/>
                <a:cs typeface="Calibri"/>
              </a:rPr>
              <a:t>when two or more threads are waiting to gain control on a </a:t>
            </a:r>
            <a:r>
              <a:rPr sz="2800" spc="-6" dirty="0" smtClean="0">
                <a:latin typeface="Calibri"/>
                <a:cs typeface="Calibri"/>
              </a:rPr>
              <a:t>resource.</a:t>
            </a:r>
            <a:endParaRPr lang="en-US" sz="2800" spc="-6" dirty="0" smtClean="0">
              <a:latin typeface="Calibri"/>
              <a:cs typeface="Calibri"/>
            </a:endParaRPr>
          </a:p>
          <a:p>
            <a:pPr marL="469900" marR="338697" indent="-457200" algn="just">
              <a:lnSpc>
                <a:spcPts val="3240"/>
              </a:lnSpc>
              <a:spcBef>
                <a:spcPts val="1645"/>
              </a:spcBef>
              <a:buFont typeface="Arial" pitchFamily="34" charset="0"/>
              <a:buChar char="•"/>
            </a:pPr>
            <a:r>
              <a:rPr sz="2400" b="1" u="sng" spc="-6" dirty="0" smtClean="0">
                <a:latin typeface="Calibri"/>
                <a:cs typeface="Calibri"/>
              </a:rPr>
              <a:t>For example</a:t>
            </a:r>
            <a:r>
              <a:rPr lang="en-US" sz="2400" b="1" u="sng" spc="-6" dirty="0" smtClean="0">
                <a:latin typeface="Calibri"/>
                <a:cs typeface="Calibri"/>
              </a:rPr>
              <a:t>:</a:t>
            </a:r>
            <a:r>
              <a:rPr sz="2400" b="1" u="sng" spc="-6" dirty="0" smtClean="0">
                <a:latin typeface="Calibri"/>
                <a:cs typeface="Calibri"/>
              </a:rPr>
              <a:t> </a:t>
            </a:r>
            <a:endParaRPr lang="en-US" sz="2400" b="1" u="sng" spc="-6" dirty="0" smtClean="0">
              <a:latin typeface="Calibri"/>
              <a:cs typeface="Calibri"/>
            </a:endParaRPr>
          </a:p>
          <a:p>
            <a:pPr marL="12700" marR="338697" algn="just">
              <a:lnSpc>
                <a:spcPts val="3240"/>
              </a:lnSpc>
            </a:pPr>
            <a:r>
              <a:rPr lang="en-US" sz="2400" spc="-6" dirty="0" smtClean="0">
                <a:latin typeface="Calibri"/>
                <a:cs typeface="Calibri"/>
              </a:rPr>
              <a:t>	</a:t>
            </a:r>
            <a:r>
              <a:rPr sz="2400" spc="-6" dirty="0" smtClean="0">
                <a:latin typeface="Calibri"/>
                <a:cs typeface="Calibri"/>
              </a:rPr>
              <a:t>assume </a:t>
            </a:r>
            <a:r>
              <a:rPr sz="2400" spc="-6" dirty="0">
                <a:latin typeface="Calibri"/>
                <a:cs typeface="Calibri"/>
              </a:rPr>
              <a:t>that the thread A </a:t>
            </a:r>
            <a:r>
              <a:rPr sz="2400" spc="-6" dirty="0" smtClean="0">
                <a:latin typeface="Calibri"/>
                <a:cs typeface="Calibri"/>
              </a:rPr>
              <a:t>must</a:t>
            </a:r>
            <a:r>
              <a:rPr lang="en-US" sz="2400" spc="-6" dirty="0" smtClean="0">
                <a:latin typeface="Calibri"/>
                <a:cs typeface="Calibri"/>
              </a:rPr>
              <a:t> </a:t>
            </a:r>
            <a:r>
              <a:rPr lang="en-US" sz="2400" spc="-5" dirty="0" smtClean="0">
                <a:cs typeface="Calibri"/>
              </a:rPr>
              <a:t>access Method1 </a:t>
            </a:r>
            <a:r>
              <a:rPr lang="en-US" sz="2400" spc="-5" dirty="0">
                <a:cs typeface="Calibri"/>
              </a:rPr>
              <a:t>before it </a:t>
            </a:r>
            <a:r>
              <a:rPr lang="en-US" sz="2400" spc="-5" dirty="0" smtClean="0">
                <a:cs typeface="Calibri"/>
              </a:rPr>
              <a:t>	can </a:t>
            </a:r>
            <a:r>
              <a:rPr lang="en-US" sz="2400" spc="-5" dirty="0">
                <a:cs typeface="Calibri"/>
              </a:rPr>
              <a:t>release Method2, </a:t>
            </a:r>
            <a:r>
              <a:rPr lang="en-US" sz="2400" spc="-5" dirty="0" smtClean="0">
                <a:cs typeface="Calibri"/>
              </a:rPr>
              <a:t>but </a:t>
            </a:r>
            <a:r>
              <a:rPr lang="en-US" sz="2400" spc="-6" dirty="0" smtClean="0">
                <a:cs typeface="Calibri"/>
              </a:rPr>
              <a:t>the thread </a:t>
            </a:r>
            <a:r>
              <a:rPr lang="en-US" sz="2400" spc="-6" dirty="0">
                <a:cs typeface="Calibri"/>
              </a:rPr>
              <a:t>B cannot release </a:t>
            </a:r>
            <a:r>
              <a:rPr lang="en-US" sz="2400" spc="-6" dirty="0" smtClean="0">
                <a:cs typeface="Calibri"/>
              </a:rPr>
              <a:t>	Method1 </a:t>
            </a:r>
            <a:r>
              <a:rPr lang="en-US" sz="2400" spc="-6" dirty="0">
                <a:cs typeface="Calibri"/>
              </a:rPr>
              <a:t>until it </a:t>
            </a:r>
            <a:r>
              <a:rPr lang="en-US" sz="2400" spc="-6" dirty="0" smtClean="0">
                <a:cs typeface="Calibri"/>
              </a:rPr>
              <a:t>gets </a:t>
            </a:r>
            <a:r>
              <a:rPr lang="en-US" sz="2400" dirty="0" smtClean="0">
                <a:cs typeface="Calibri"/>
              </a:rPr>
              <a:t>holds </a:t>
            </a:r>
            <a:r>
              <a:rPr lang="en-US" sz="2400" dirty="0">
                <a:cs typeface="Calibri"/>
              </a:rPr>
              <a:t>of </a:t>
            </a:r>
            <a:r>
              <a:rPr lang="en-US" sz="2400" dirty="0" smtClean="0">
                <a:cs typeface="Calibri"/>
              </a:rPr>
              <a:t>Method2</a:t>
            </a:r>
            <a:r>
              <a:rPr lang="en-US" sz="2400" dirty="0">
                <a:cs typeface="Calibri"/>
              </a:rPr>
              <a:t>.</a:t>
            </a:r>
          </a:p>
          <a:p>
            <a:pPr marL="12700" marR="338697">
              <a:lnSpc>
                <a:spcPts val="3240"/>
              </a:lnSpc>
              <a:spcBef>
                <a:spcPts val="1645"/>
              </a:spcBef>
            </a:pPr>
            <a:endParaRPr sz="2800" dirty="0">
              <a:latin typeface="Calibri"/>
              <a:cs typeface="Calibri"/>
            </a:endParaRPr>
          </a:p>
        </p:txBody>
      </p:sp>
      <p:sp>
        <p:nvSpPr>
          <p:cNvPr id="7" name="Rectangle 6"/>
          <p:cNvSpPr/>
          <p:nvPr/>
        </p:nvSpPr>
        <p:spPr>
          <a:xfrm>
            <a:off x="382588" y="253484"/>
            <a:ext cx="1703800" cy="523220"/>
          </a:xfrm>
          <a:prstGeom prst="rect">
            <a:avLst/>
          </a:prstGeom>
        </p:spPr>
        <p:txBody>
          <a:bodyPr wrap="none">
            <a:spAutoFit/>
          </a:bodyPr>
          <a:lstStyle/>
          <a:p>
            <a:r>
              <a:rPr lang="en-US" sz="2800" b="1" u="sng" spc="-6" dirty="0" smtClean="0">
                <a:solidFill>
                  <a:srgbClr val="0033CC"/>
                </a:solidFill>
                <a:latin typeface="Times New Roman" pitchFamily="18" charset="0"/>
                <a:cs typeface="Times New Roman" pitchFamily="18" charset="0"/>
              </a:rPr>
              <a:t>Deadlock </a:t>
            </a:r>
            <a:endParaRPr lang="en-US" sz="2800" b="1" u="sng" dirty="0">
              <a:solidFill>
                <a:srgbClr val="0033CC"/>
              </a:solidFill>
              <a:latin typeface="Times New Roman" pitchFamily="18" charset="0"/>
              <a:cs typeface="Times New Roman" pitchFamily="18" charset="0"/>
            </a:endParaRPr>
          </a:p>
        </p:txBody>
      </p:sp>
    </p:spTree>
    <p:extLst>
      <p:ext uri="{BB962C8B-B14F-4D97-AF65-F5344CB8AC3E}">
        <p14:creationId xmlns:p14="http://schemas.microsoft.com/office/powerpoint/2010/main" val="1645034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961768" y="1496949"/>
            <a:ext cx="5486400" cy="4489704"/>
          </a:xfrm>
          <a:prstGeom prst="rect">
            <a:avLst/>
          </a:prstGeom>
          <a:blipFill>
            <a:blip r:embed="rId2" cstate="print"/>
            <a:stretch>
              <a:fillRect/>
            </a:stretch>
          </a:blipFill>
        </p:spPr>
        <p:txBody>
          <a:bodyPr wrap="square" lIns="0" tIns="0" rIns="0" bIns="0" rtlCol="0">
            <a:noAutofit/>
          </a:bodyPr>
          <a:lstStyle/>
          <a:p>
            <a:endParaRPr/>
          </a:p>
        </p:txBody>
      </p:sp>
      <p:sp>
        <p:nvSpPr>
          <p:cNvPr id="2" name="object 2"/>
          <p:cNvSpPr txBox="1"/>
          <p:nvPr/>
        </p:nvSpPr>
        <p:spPr>
          <a:xfrm>
            <a:off x="435610" y="327774"/>
            <a:ext cx="3186430" cy="584708"/>
          </a:xfrm>
          <a:prstGeom prst="rect">
            <a:avLst/>
          </a:prstGeom>
        </p:spPr>
        <p:txBody>
          <a:bodyPr wrap="square" lIns="0" tIns="28606" rIns="0" bIns="0" rtlCol="0">
            <a:noAutofit/>
          </a:bodyPr>
          <a:lstStyle/>
          <a:p>
            <a:pPr marL="12700">
              <a:lnSpc>
                <a:spcPts val="4505"/>
              </a:lnSpc>
            </a:pPr>
            <a:r>
              <a:rPr sz="4000" b="1" u="sng" spc="-21" dirty="0">
                <a:solidFill>
                  <a:srgbClr val="0033CC"/>
                </a:solidFill>
                <a:latin typeface="Times New Roman" pitchFamily="18" charset="0"/>
                <a:cs typeface="Times New Roman" pitchFamily="18" charset="0"/>
              </a:rPr>
              <a:t>deadlock</a:t>
            </a:r>
            <a:endParaRPr sz="4000" b="1" u="sng" dirty="0">
              <a:solidFill>
                <a:srgbClr val="0033CC"/>
              </a:solidFill>
              <a:latin typeface="Times New Roman" pitchFamily="18" charset="0"/>
              <a:cs typeface="Times New Roman" pitchFamily="18" charset="0"/>
            </a:endParaRPr>
          </a:p>
        </p:txBody>
      </p:sp>
    </p:spTree>
    <p:extLst>
      <p:ext uri="{BB962C8B-B14F-4D97-AF65-F5344CB8AC3E}">
        <p14:creationId xmlns:p14="http://schemas.microsoft.com/office/powerpoint/2010/main" val="1567948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66725" y="750949"/>
            <a:ext cx="8124825" cy="56015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Consolas" pitchFamily="49" charset="0"/>
                <a:cs typeface="Arial" pitchFamily="34" charset="0"/>
              </a:rPr>
              <a:t>class</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MultithreadingDemo</a:t>
            </a: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1" i="0" u="none" strike="noStrike" cap="none" normalizeH="0" baseline="0" dirty="0" smtClean="0">
                <a:ln>
                  <a:noFill/>
                </a:ln>
                <a:solidFill>
                  <a:srgbClr val="006699"/>
                </a:solidFill>
                <a:effectLst/>
                <a:latin typeface="Consolas" pitchFamily="49" charset="0"/>
                <a:cs typeface="Arial" pitchFamily="34" charset="0"/>
              </a:rPr>
              <a:t>extends</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Thread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1" i="0" u="none" strike="noStrike" cap="none" normalizeH="0" baseline="0" dirty="0" smtClean="0">
                <a:ln>
                  <a:noFill/>
                </a:ln>
                <a:solidFill>
                  <a:srgbClr val="006699"/>
                </a:solidFill>
                <a:effectLst/>
                <a:latin typeface="Consolas" pitchFamily="49" charset="0"/>
                <a:cs typeface="Arial" pitchFamily="34" charset="0"/>
              </a:rPr>
              <a:t>public</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1" i="0" u="none" strike="noStrike" cap="none" normalizeH="0" baseline="0" dirty="0" smtClean="0">
                <a:ln>
                  <a:noFill/>
                </a:ln>
                <a:solidFill>
                  <a:srgbClr val="006699"/>
                </a:solidFill>
                <a:effectLst/>
                <a:latin typeface="Consolas" pitchFamily="49" charset="0"/>
                <a:cs typeface="Arial" pitchFamily="34" charset="0"/>
              </a:rPr>
              <a:t>void</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run()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1" i="0" u="none" strike="noStrike" cap="none" normalizeH="0" baseline="0" dirty="0" smtClean="0">
                <a:ln>
                  <a:noFill/>
                </a:ln>
                <a:solidFill>
                  <a:srgbClr val="006699"/>
                </a:solidFill>
                <a:effectLst/>
                <a:latin typeface="Consolas" pitchFamily="49" charset="0"/>
                <a:cs typeface="Arial" pitchFamily="34" charset="0"/>
              </a:rPr>
              <a:t>try</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8200"/>
                </a:solidFill>
                <a:effectLst/>
                <a:latin typeface="Consolas" pitchFamily="49" charset="0"/>
                <a:cs typeface="Arial" pitchFamily="34" charset="0"/>
              </a:rPr>
              <a:t>// Displaying the thread that is running</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System.out.println</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FF"/>
                </a:solidFill>
                <a:effectLst/>
                <a:latin typeface="Consolas" pitchFamily="49" charset="0"/>
                <a:cs typeface="Arial" pitchFamily="34" charset="0"/>
              </a:rPr>
              <a:t>"Thread "</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Thread.currentThread</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getId</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smtClean="0">
                <a:ln>
                  <a:noFill/>
                </a:ln>
                <a:solidFill>
                  <a:srgbClr val="0000FF"/>
                </a:solidFill>
                <a:effectLst/>
                <a:latin typeface="Consolas" pitchFamily="49" charset="0"/>
                <a:cs typeface="Arial" pitchFamily="34" charset="0"/>
              </a:rPr>
              <a:t>" is running"</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1" i="0" u="none" strike="noStrike" cap="none" normalizeH="0" baseline="0" dirty="0" smtClean="0">
                <a:ln>
                  <a:noFill/>
                </a:ln>
                <a:solidFill>
                  <a:srgbClr val="006699"/>
                </a:solidFill>
                <a:effectLst/>
                <a:latin typeface="Consolas" pitchFamily="49" charset="0"/>
                <a:cs typeface="Arial" pitchFamily="34" charset="0"/>
              </a:rPr>
              <a:t>catch</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(Exception e)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8200"/>
                </a:solidFill>
                <a:effectLst/>
                <a:latin typeface="Consolas" pitchFamily="49" charset="0"/>
                <a:cs typeface="Arial" pitchFamily="34" charset="0"/>
              </a:rPr>
              <a:t>// Throwing an exception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System.out.println</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r>
              <a:rPr kumimoji="0" lang="en-US" sz="1400" b="0" i="0" u="none" strike="noStrike" cap="none" normalizeH="0" baseline="0" dirty="0" smtClean="0">
                <a:ln>
                  <a:noFill/>
                </a:ln>
                <a:solidFill>
                  <a:srgbClr val="0000FF"/>
                </a:solidFill>
                <a:effectLst/>
                <a:latin typeface="Consolas" pitchFamily="49" charset="0"/>
                <a:cs typeface="Arial" pitchFamily="34" charset="0"/>
              </a:rPr>
              <a:t>"Exception is caught"</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Consolas" pitchFamily="49" charset="0"/>
                <a:cs typeface="Arial" pitchFamily="34" charset="0"/>
              </a:rPr>
              <a:t>public</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1" i="0" u="none" strike="noStrike" cap="none" normalizeH="0" baseline="0" dirty="0" smtClean="0">
                <a:ln>
                  <a:noFill/>
                </a:ln>
                <a:solidFill>
                  <a:srgbClr val="006699"/>
                </a:solidFill>
                <a:effectLst/>
                <a:latin typeface="Consolas" pitchFamily="49" charset="0"/>
                <a:cs typeface="Arial" pitchFamily="34" charset="0"/>
              </a:rPr>
              <a:t>class</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Multithread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1" i="0" u="none" strike="noStrike" cap="none" normalizeH="0" baseline="0" dirty="0" smtClean="0">
                <a:ln>
                  <a:noFill/>
                </a:ln>
                <a:solidFill>
                  <a:srgbClr val="006699"/>
                </a:solidFill>
                <a:effectLst/>
                <a:latin typeface="Consolas" pitchFamily="49" charset="0"/>
                <a:cs typeface="Arial" pitchFamily="34" charset="0"/>
              </a:rPr>
              <a:t>public</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1" i="0" u="none" strike="noStrike" cap="none" normalizeH="0" baseline="0" dirty="0" smtClean="0">
                <a:ln>
                  <a:noFill/>
                </a:ln>
                <a:solidFill>
                  <a:srgbClr val="006699"/>
                </a:solidFill>
                <a:effectLst/>
                <a:latin typeface="Consolas" pitchFamily="49" charset="0"/>
                <a:cs typeface="Arial" pitchFamily="34" charset="0"/>
              </a:rPr>
              <a:t>static</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1" i="0" u="none" strike="noStrike" cap="none" normalizeH="0" baseline="0" dirty="0" smtClean="0">
                <a:ln>
                  <a:noFill/>
                </a:ln>
                <a:solidFill>
                  <a:srgbClr val="006699"/>
                </a:solidFill>
                <a:effectLst/>
                <a:latin typeface="Consolas" pitchFamily="49" charset="0"/>
                <a:cs typeface="Arial" pitchFamily="34" charset="0"/>
              </a:rPr>
              <a:t>void</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main(String[]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args</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1" i="0" u="none" strike="noStrike" cap="none" normalizeH="0" baseline="0" dirty="0" err="1" smtClean="0">
                <a:ln>
                  <a:noFill/>
                </a:ln>
                <a:solidFill>
                  <a:srgbClr val="006699"/>
                </a:solidFill>
                <a:effectLst/>
                <a:latin typeface="Consolas" pitchFamily="49" charset="0"/>
                <a:cs typeface="Arial" pitchFamily="34" charset="0"/>
              </a:rPr>
              <a:t>int</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n = </a:t>
            </a:r>
            <a:r>
              <a:rPr kumimoji="0" lang="en-US" sz="1400" b="0" i="0" u="none" strike="noStrike" cap="none" normalizeH="0" baseline="0" dirty="0" smtClean="0">
                <a:ln>
                  <a:noFill/>
                </a:ln>
                <a:solidFill>
                  <a:srgbClr val="009900"/>
                </a:solidFill>
                <a:effectLst/>
                <a:latin typeface="Consolas" pitchFamily="49" charset="0"/>
                <a:cs typeface="Arial" pitchFamily="34" charset="0"/>
              </a:rPr>
              <a:t>8</a:t>
            </a: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0" i="0" u="none" strike="noStrike" cap="none" normalizeH="0" baseline="0" dirty="0" smtClean="0">
                <a:ln>
                  <a:noFill/>
                </a:ln>
                <a:solidFill>
                  <a:srgbClr val="008200"/>
                </a:solidFill>
                <a:effectLst/>
                <a:latin typeface="Consolas" pitchFamily="49" charset="0"/>
                <a:cs typeface="Arial" pitchFamily="34" charset="0"/>
              </a:rPr>
              <a:t>// Number of threads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1" i="0" u="none" strike="noStrike" cap="none" normalizeH="0" baseline="0" dirty="0" smtClean="0">
                <a:ln>
                  <a:noFill/>
                </a:ln>
                <a:solidFill>
                  <a:srgbClr val="006699"/>
                </a:solidFill>
                <a:effectLst/>
                <a:latin typeface="Consolas" pitchFamily="49" charset="0"/>
                <a:cs typeface="Arial" pitchFamily="34" charset="0"/>
              </a:rPr>
              <a:t>for</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r>
              <a:rPr kumimoji="0" lang="en-US" sz="1400" b="1" i="0" u="none" strike="noStrike" cap="none" normalizeH="0" baseline="0" dirty="0" err="1" smtClean="0">
                <a:ln>
                  <a:noFill/>
                </a:ln>
                <a:solidFill>
                  <a:srgbClr val="006699"/>
                </a:solidFill>
                <a:effectLst/>
                <a:latin typeface="Consolas" pitchFamily="49" charset="0"/>
                <a:cs typeface="Arial" pitchFamily="34" charset="0"/>
              </a:rPr>
              <a:t>int</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i = </a:t>
            </a:r>
            <a:r>
              <a:rPr kumimoji="0" lang="en-US" sz="1400" b="0" i="0" u="none" strike="noStrike" cap="none" normalizeH="0" baseline="0" dirty="0" smtClean="0">
                <a:ln>
                  <a:noFill/>
                </a:ln>
                <a:solidFill>
                  <a:srgbClr val="009900"/>
                </a:solidFill>
                <a:effectLst/>
                <a:latin typeface="Consolas" pitchFamily="49" charset="0"/>
                <a:cs typeface="Arial" pitchFamily="34" charset="0"/>
              </a:rPr>
              <a:t>0</a:t>
            </a:r>
            <a:r>
              <a:rPr kumimoji="0" lang="en-US" sz="1400" b="0" i="0" u="none" strike="noStrike" cap="none" normalizeH="0" baseline="0" dirty="0" smtClean="0">
                <a:ln>
                  <a:noFill/>
                </a:ln>
                <a:solidFill>
                  <a:srgbClr val="000000"/>
                </a:solidFill>
                <a:effectLst/>
                <a:latin typeface="Consolas" pitchFamily="49" charset="0"/>
                <a:cs typeface="Arial" pitchFamily="34" charset="0"/>
              </a:rPr>
              <a:t>; i &lt; n; i++)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MultithreadingDemo</a:t>
            </a:r>
            <a:r>
              <a:rPr kumimoji="0" lang="en-US" sz="1400" b="0" i="0" u="none" strike="noStrike" cap="none" normalizeH="0" baseline="0" dirty="0" smtClean="0">
                <a:ln>
                  <a:noFill/>
                </a:ln>
                <a:solidFill>
                  <a:srgbClr val="000000"/>
                </a:solidFill>
                <a:effectLst/>
                <a:latin typeface="Consolas" pitchFamily="49" charset="0"/>
                <a:cs typeface="Arial" pitchFamily="34" charset="0"/>
              </a:rPr>
              <a:t> object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 </a:t>
            </a:r>
            <a:r>
              <a:rPr kumimoji="0" lang="en-US" sz="1400" b="1" i="0" u="none" strike="noStrike" cap="none" normalizeH="0" baseline="0" dirty="0" smtClean="0">
                <a:ln>
                  <a:noFill/>
                </a:ln>
                <a:solidFill>
                  <a:srgbClr val="006699"/>
                </a:solidFill>
                <a:effectLst/>
                <a:latin typeface="Consolas" pitchFamily="49" charset="0"/>
                <a:cs typeface="Arial" pitchFamily="34" charset="0"/>
              </a:rPr>
              <a:t>new</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MultithreadingDemo</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err="1" smtClean="0">
                <a:ln>
                  <a:noFill/>
                </a:ln>
                <a:solidFill>
                  <a:srgbClr val="000000"/>
                </a:solidFill>
                <a:effectLst/>
                <a:latin typeface="Consolas" pitchFamily="49" charset="0"/>
                <a:cs typeface="Arial" pitchFamily="34" charset="0"/>
              </a:rPr>
              <a:t>object.start</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286412" y="224909"/>
            <a:ext cx="7219156" cy="461665"/>
          </a:xfrm>
          <a:prstGeom prst="rect">
            <a:avLst/>
          </a:prstGeom>
        </p:spPr>
        <p:txBody>
          <a:bodyPr wrap="none">
            <a:spAutoFit/>
          </a:bodyPr>
          <a:lstStyle/>
          <a:p>
            <a:r>
              <a:rPr lang="en-US" sz="2400" b="1" dirty="0" smtClean="0">
                <a:solidFill>
                  <a:srgbClr val="0033CC"/>
                </a:solidFill>
              </a:rPr>
              <a:t>Example: Thread </a:t>
            </a:r>
            <a:r>
              <a:rPr lang="en-US" sz="2400" b="1" dirty="0">
                <a:solidFill>
                  <a:srgbClr val="0033CC"/>
                </a:solidFill>
              </a:rPr>
              <a:t>creation by extending the Thread class</a:t>
            </a:r>
            <a:endParaRPr lang="en-US" sz="2400" dirty="0">
              <a:solidFill>
                <a:srgbClr val="0033CC"/>
              </a:solidFill>
            </a:endParaRPr>
          </a:p>
        </p:txBody>
      </p:sp>
      <p:sp>
        <p:nvSpPr>
          <p:cNvPr id="7" name="Rectangle 2"/>
          <p:cNvSpPr>
            <a:spLocks noChangeArrowheads="1"/>
          </p:cNvSpPr>
          <p:nvPr/>
        </p:nvSpPr>
        <p:spPr bwMode="auto">
          <a:xfrm>
            <a:off x="6419851" y="4577767"/>
            <a:ext cx="1905000" cy="1756871"/>
          </a:xfrm>
          <a:prstGeom prst="rect">
            <a:avLst/>
          </a:prstGeom>
          <a:solidFill>
            <a:srgbClr val="FFFF00"/>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73239"/>
                </a:solidFill>
                <a:effectLst/>
                <a:latin typeface="Consolas" pitchFamily="49" charset="0"/>
                <a:cs typeface="Arial" pitchFamily="34" charset="0"/>
              </a:rPr>
              <a:t>OUTPUT: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itchFamily="49" charset="0"/>
                <a:cs typeface="Arial" pitchFamily="34" charset="0"/>
              </a:rPr>
              <a:t>Thread 15 is running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itchFamily="49" charset="0"/>
                <a:cs typeface="Arial" pitchFamily="34" charset="0"/>
              </a:rPr>
              <a:t>Thread 14 is running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itchFamily="49" charset="0"/>
                <a:cs typeface="Arial" pitchFamily="34" charset="0"/>
              </a:rPr>
              <a:t>Thread 16 is running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itchFamily="49" charset="0"/>
                <a:cs typeface="Arial" pitchFamily="34" charset="0"/>
              </a:rPr>
              <a:t>Thread 12 is running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itchFamily="49" charset="0"/>
                <a:cs typeface="Arial" pitchFamily="34" charset="0"/>
              </a:rPr>
              <a:t>Thread 11 is running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itchFamily="49" charset="0"/>
                <a:cs typeface="Arial" pitchFamily="34" charset="0"/>
              </a:rPr>
              <a:t>Thread 13 is running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itchFamily="49" charset="0"/>
                <a:cs typeface="Arial" pitchFamily="34" charset="0"/>
              </a:rPr>
              <a:t>Thread 18 is running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itchFamily="49" charset="0"/>
                <a:cs typeface="Arial" pitchFamily="34" charset="0"/>
              </a:rPr>
              <a:t>Thread 17 is running</a:t>
            </a:r>
            <a:r>
              <a:rPr kumimoji="0" lang="en-US" sz="6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41033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1"/>
          <p:cNvSpPr txBox="1">
            <a:spLocks noChangeArrowheads="1"/>
          </p:cNvSpPr>
          <p:nvPr/>
        </p:nvSpPr>
        <p:spPr bwMode="auto">
          <a:xfrm>
            <a:off x="552450" y="274638"/>
            <a:ext cx="7105650" cy="677862"/>
          </a:xfrm>
          <a:prstGeom prst="rect">
            <a:avLst/>
          </a:prstGeom>
          <a:noFill/>
          <a:ln w="9525">
            <a:noFill/>
            <a:round/>
            <a:headEnd/>
            <a:tailEnd/>
          </a:ln>
        </p:spPr>
        <p:txBody>
          <a:bodyPr lIns="90000" tIns="46800" rIns="90000" bIns="91440" anchor="b"/>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b="1" u="sng" dirty="0">
                <a:solidFill>
                  <a:srgbClr val="0033CC"/>
                </a:solidFill>
                <a:latin typeface="Times New Roman" pitchFamily="18" charset="0"/>
                <a:cs typeface="Times New Roman" pitchFamily="18" charset="0"/>
              </a:rPr>
              <a:t>Exception Handling</a:t>
            </a:r>
          </a:p>
        </p:txBody>
      </p:sp>
      <p:sp>
        <p:nvSpPr>
          <p:cNvPr id="90114" name="Text Box 2"/>
          <p:cNvSpPr txBox="1">
            <a:spLocks noChangeArrowheads="1"/>
          </p:cNvSpPr>
          <p:nvPr/>
        </p:nvSpPr>
        <p:spPr bwMode="auto">
          <a:xfrm>
            <a:off x="647699" y="1152525"/>
            <a:ext cx="7991475" cy="4867275"/>
          </a:xfrm>
          <a:prstGeom prst="rect">
            <a:avLst/>
          </a:prstGeom>
          <a:noFill/>
          <a:ln w="9525">
            <a:noFill/>
            <a:round/>
            <a:headEnd/>
            <a:tailEnd/>
          </a:ln>
        </p:spPr>
        <p:txBody>
          <a:bodyPr lIns="90000" tIns="46800" rIns="90000" bIns="46800"/>
          <a:lstStyle/>
          <a:p>
            <a:pPr>
              <a:defRPr/>
            </a:pPr>
            <a:r>
              <a:rPr lang="en-IN" sz="2800" dirty="0">
                <a:solidFill>
                  <a:srgbClr val="000000"/>
                </a:solidFill>
                <a:latin typeface="Times New Roman" pitchFamily="18" charset="0"/>
                <a:cs typeface="Times New Roman" pitchFamily="18" charset="0"/>
              </a:rPr>
              <a:t>- </a:t>
            </a:r>
            <a:r>
              <a:rPr lang="en-IN" sz="2000" dirty="0">
                <a:solidFill>
                  <a:srgbClr val="000000"/>
                </a:solidFill>
                <a:latin typeface="Times New Roman" pitchFamily="18" charset="0"/>
                <a:cs typeface="Times New Roman" pitchFamily="18" charset="0"/>
              </a:rPr>
              <a:t>"exception" means "exceptional condition" and is an occurrence that alters the normal program flow.</a:t>
            </a:r>
          </a:p>
          <a:p>
            <a:pPr>
              <a:defRPr/>
            </a:pPr>
            <a:r>
              <a:rPr lang="en-IN" sz="2000" dirty="0">
                <a:solidFill>
                  <a:srgbClr val="000000"/>
                </a:solidFill>
                <a:latin typeface="Times New Roman" pitchFamily="18" charset="0"/>
                <a:cs typeface="Times New Roman" pitchFamily="18" charset="0"/>
              </a:rPr>
              <a:t>- The code that's responsible for doing something about the exception is called an "exception handler," and it "catches" the thrown exception.</a:t>
            </a:r>
          </a:p>
          <a:p>
            <a:pPr>
              <a:defRPr/>
            </a:pPr>
            <a:endParaRPr lang="en-US" sz="2800" dirty="0">
              <a:solidFill>
                <a:srgbClr val="000000"/>
              </a:solidFill>
            </a:endParaRPr>
          </a:p>
          <a:p>
            <a:pPr>
              <a:buFont typeface="Times New Roman" pitchFamily="16" charset="0"/>
              <a:buNone/>
              <a:defRPr/>
            </a:pPr>
            <a:r>
              <a:rPr lang="en-US" sz="2800" dirty="0">
                <a:solidFill>
                  <a:srgbClr val="000000"/>
                </a:solidFill>
              </a:rPr>
              <a:t>Example:  </a:t>
            </a:r>
          </a:p>
          <a:p>
            <a:pPr>
              <a:buFont typeface="Times New Roman" pitchFamily="16" charset="0"/>
              <a:buNone/>
              <a:defRPr/>
            </a:pPr>
            <a:r>
              <a:rPr lang="en-US" sz="2000" dirty="0">
                <a:solidFill>
                  <a:srgbClr val="000000"/>
                </a:solidFill>
              </a:rPr>
              <a:t>1. Invalid data.</a:t>
            </a:r>
            <a:r>
              <a:rPr lang="en-US" sz="2000" dirty="0">
                <a:solidFill>
                  <a:srgbClr val="000000"/>
                </a:solidFill>
                <a:cs typeface="Droid Sans" charset="0"/>
              </a:rPr>
              <a:t> Trying to Store into a string variable;</a:t>
            </a:r>
            <a:endParaRPr lang="en-US" sz="2000" dirty="0">
              <a:solidFill>
                <a:srgbClr val="000000"/>
              </a:solidFill>
            </a:endParaRPr>
          </a:p>
          <a:p>
            <a:pPr>
              <a:buFont typeface="Times New Roman" pitchFamily="16" charset="0"/>
              <a:buNone/>
              <a:defRPr/>
            </a:pPr>
            <a:r>
              <a:rPr lang="en-US" sz="2000" dirty="0">
                <a:solidFill>
                  <a:srgbClr val="000000"/>
                </a:solidFill>
              </a:rPr>
              <a:t>2. File that needs to be opened cannot be found.</a:t>
            </a:r>
          </a:p>
          <a:p>
            <a:pPr>
              <a:buFont typeface="Times New Roman" pitchFamily="16" charset="0"/>
              <a:buNone/>
              <a:defRPr/>
            </a:pPr>
            <a:r>
              <a:rPr lang="en-US" sz="2000" dirty="0">
                <a:solidFill>
                  <a:srgbClr val="000000"/>
                </a:solidFill>
              </a:rPr>
              <a:t>3. A network connection has been lost in the middle of communications</a:t>
            </a:r>
          </a:p>
          <a:p>
            <a:pPr>
              <a:buFont typeface="Times New Roman" pitchFamily="16" charset="0"/>
              <a:buNone/>
              <a:defRPr/>
            </a:pPr>
            <a:r>
              <a:rPr lang="en-US" sz="2000" dirty="0">
                <a:solidFill>
                  <a:srgbClr val="000000"/>
                </a:solidFill>
              </a:rPr>
              <a:t>4. JVM has run out of memory.</a:t>
            </a:r>
          </a:p>
          <a:p>
            <a:pPr marL="0" lvl="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dirty="0">
                <a:solidFill>
                  <a:srgbClr val="000000"/>
                </a:solidFill>
                <a:cs typeface="Droid Sans" charset="0"/>
              </a:rPr>
              <a:t>5. Divide by zero;</a:t>
            </a:r>
          </a:p>
          <a:p>
            <a:pPr>
              <a:buFont typeface="Times New Roman" pitchFamily="16" charset="0"/>
              <a:buNone/>
              <a:defRPr/>
            </a:pPr>
            <a:endParaRPr lang="en-US" sz="2400" dirty="0">
              <a:solidFill>
                <a:srgbClr val="000000"/>
              </a:solidFill>
            </a:endParaRPr>
          </a:p>
          <a:p>
            <a: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US" sz="2600" dirty="0">
              <a:solidFill>
                <a:srgbClr val="000000"/>
              </a:solidFill>
              <a:latin typeface="Perpetua" pitchFamily="16" charset="0"/>
              <a:cs typeface="Droid Sans" charset="0"/>
            </a:endParaRPr>
          </a:p>
        </p:txBody>
      </p:sp>
    </p:spTree>
    <p:extLst>
      <p:ext uri="{BB962C8B-B14F-4D97-AF65-F5344CB8AC3E}">
        <p14:creationId xmlns:p14="http://schemas.microsoft.com/office/powerpoint/2010/main" val="290996741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u="sng" spc="-33" dirty="0">
                <a:solidFill>
                  <a:srgbClr val="0033CC"/>
                </a:solidFill>
                <a:latin typeface="Perpetua" pitchFamily="18" charset="0"/>
                <a:cs typeface="Times New Roman" panose="02020603050405020304" pitchFamily="18" charset="0"/>
              </a:rPr>
              <a:t>INTRODUCTION TO </a:t>
            </a:r>
            <a:r>
              <a:rPr lang="en-US" sz="3600" b="1" u="sng" spc="-33" dirty="0" smtClean="0">
                <a:solidFill>
                  <a:srgbClr val="0033CC"/>
                </a:solidFill>
                <a:latin typeface="Perpetua" pitchFamily="18" charset="0"/>
                <a:cs typeface="Times New Roman" panose="02020603050405020304" pitchFamily="18" charset="0"/>
              </a:rPr>
              <a:t>THREAD</a:t>
            </a:r>
            <a:endParaRPr lang="en-US" sz="3600" b="1" u="sng" dirty="0">
              <a:solidFill>
                <a:srgbClr val="0033CC"/>
              </a:solidFill>
              <a:latin typeface="Perpetua" pitchFamily="18" charset="0"/>
            </a:endParaRPr>
          </a:p>
        </p:txBody>
      </p:sp>
      <p:sp>
        <p:nvSpPr>
          <p:cNvPr id="3" name="Content Placeholder 2"/>
          <p:cNvSpPr>
            <a:spLocks noGrp="1"/>
          </p:cNvSpPr>
          <p:nvPr>
            <p:ph idx="1"/>
          </p:nvPr>
        </p:nvSpPr>
        <p:spPr/>
        <p:txBody>
          <a:bodyPr>
            <a:normAutofit/>
          </a:bodyPr>
          <a:lstStyle/>
          <a:p>
            <a:pPr marL="12700" marR="235819" algn="just">
              <a:lnSpc>
                <a:spcPct val="101725"/>
              </a:lnSpc>
              <a:spcBef>
                <a:spcPts val="2615"/>
              </a:spcBef>
            </a:pPr>
            <a:r>
              <a:rPr lang="en-US" sz="2400" b="1" spc="-6" dirty="0" smtClean="0">
                <a:latin typeface="Times New Roman" panose="02020603050405020304" pitchFamily="18" charset="0"/>
                <a:cs typeface="Times New Roman" panose="02020603050405020304" pitchFamily="18" charset="0"/>
              </a:rPr>
              <a:t>Process </a:t>
            </a:r>
            <a:r>
              <a:rPr lang="en-US" sz="2400" spc="-6" dirty="0">
                <a:latin typeface="Times New Roman" panose="02020603050405020304" pitchFamily="18" charset="0"/>
                <a:cs typeface="Times New Roman" panose="02020603050405020304" pitchFamily="18" charset="0"/>
              </a:rPr>
              <a:t>and </a:t>
            </a:r>
            <a:r>
              <a:rPr lang="en-US" sz="2400" b="1" spc="-6" dirty="0">
                <a:latin typeface="Times New Roman" panose="02020603050405020304" pitchFamily="18" charset="0"/>
                <a:cs typeface="Times New Roman" panose="02020603050405020304" pitchFamily="18" charset="0"/>
              </a:rPr>
              <a:t>Thread </a:t>
            </a:r>
            <a:r>
              <a:rPr lang="en-US" sz="2400" spc="-6" dirty="0">
                <a:latin typeface="Times New Roman" panose="02020603050405020304" pitchFamily="18" charset="0"/>
                <a:cs typeface="Times New Roman" panose="02020603050405020304" pitchFamily="18" charset="0"/>
              </a:rPr>
              <a:t>are two basic units of Java </a:t>
            </a:r>
            <a:r>
              <a:rPr lang="en-US" sz="2400" spc="-12" dirty="0">
                <a:latin typeface="Times New Roman" panose="02020603050405020304" pitchFamily="18" charset="0"/>
                <a:cs typeface="Times New Roman" panose="02020603050405020304" pitchFamily="18" charset="0"/>
              </a:rPr>
              <a:t>program execution.</a:t>
            </a:r>
            <a:endParaRPr lang="en-US" sz="2400" dirty="0">
              <a:latin typeface="Times New Roman" panose="02020603050405020304" pitchFamily="18" charset="0"/>
              <a:cs typeface="Times New Roman" panose="02020603050405020304" pitchFamily="18" charset="0"/>
            </a:endParaRPr>
          </a:p>
          <a:p>
            <a:pPr marL="12700" algn="just">
              <a:lnSpc>
                <a:spcPct val="99995"/>
              </a:lnSpc>
              <a:spcBef>
                <a:spcPts val="562"/>
              </a:spcBef>
            </a:pPr>
            <a:r>
              <a:rPr lang="en-US" sz="2400" b="1" u="heavy" dirty="0">
                <a:latin typeface="Times New Roman" panose="02020603050405020304" pitchFamily="18" charset="0"/>
                <a:cs typeface="Times New Roman" panose="02020603050405020304" pitchFamily="18" charset="0"/>
              </a:rPr>
              <a:t>P</a:t>
            </a:r>
            <a:r>
              <a:rPr lang="en-US" sz="2400" b="1" u="heavy" spc="-29" dirty="0">
                <a:latin typeface="Times New Roman" panose="02020603050405020304" pitchFamily="18" charset="0"/>
                <a:cs typeface="Times New Roman" panose="02020603050405020304" pitchFamily="18" charset="0"/>
              </a:rPr>
              <a:t>r</a:t>
            </a:r>
            <a:r>
              <a:rPr lang="en-US" sz="2400" b="1" u="heavy" dirty="0">
                <a:latin typeface="Times New Roman" panose="02020603050405020304" pitchFamily="18" charset="0"/>
                <a:cs typeface="Times New Roman" panose="02020603050405020304" pitchFamily="18" charset="0"/>
              </a:rPr>
              <a:t>o</a:t>
            </a:r>
            <a:r>
              <a:rPr lang="en-US" sz="2400" b="1" u="heavy" spc="9" dirty="0">
                <a:latin typeface="Times New Roman" panose="02020603050405020304" pitchFamily="18" charset="0"/>
                <a:cs typeface="Times New Roman" panose="02020603050405020304" pitchFamily="18" charset="0"/>
              </a:rPr>
              <a:t>c</a:t>
            </a:r>
            <a:r>
              <a:rPr lang="en-US" sz="2400" b="1" u="heavy" dirty="0">
                <a:latin typeface="Times New Roman" panose="02020603050405020304" pitchFamily="18" charset="0"/>
                <a:cs typeface="Times New Roman" panose="02020603050405020304" pitchFamily="18" charset="0"/>
              </a:rPr>
              <a:t>es</a:t>
            </a:r>
            <a:r>
              <a:rPr lang="en-US" sz="2400" b="1" u="heavy" spc="9" dirty="0">
                <a:latin typeface="Times New Roman" panose="02020603050405020304" pitchFamily="18" charset="0"/>
                <a:cs typeface="Times New Roman" panose="02020603050405020304" pitchFamily="18" charset="0"/>
              </a:rPr>
              <a:t>s</a:t>
            </a:r>
            <a:r>
              <a:rPr lang="en-US" sz="2400" b="1" u="heavy" dirty="0">
                <a:latin typeface="Times New Roman" panose="02020603050405020304" pitchFamily="18" charset="0"/>
                <a:cs typeface="Times New Roman" panose="02020603050405020304" pitchFamily="18" charset="0"/>
              </a:rPr>
              <a:t>:</a:t>
            </a:r>
            <a:r>
              <a:rPr lang="en-US" sz="2400" b="1" spc="-29"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a:t>
            </a:r>
            <a:r>
              <a:rPr lang="en-US" sz="2400" spc="-9"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
            </a:r>
            <a:r>
              <a:rPr lang="en-US" sz="2400" spc="-5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ocess</a:t>
            </a:r>
            <a:r>
              <a:rPr lang="en-US" sz="2400" spc="-19"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a:t>
            </a:r>
            <a:r>
              <a:rPr lang="en-US" sz="2400" spc="9"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se</a:t>
            </a:r>
            <a:r>
              <a:rPr lang="en-US" sz="2400" spc="-9"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f </a:t>
            </a:r>
            <a:r>
              <a:rPr lang="en-US" sz="2400" spc="-19"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o</a:t>
            </a:r>
            <a:r>
              <a:rPr lang="en-US" sz="2400" spc="-25" dirty="0">
                <a:latin typeface="Times New Roman" panose="02020603050405020304" pitchFamily="18" charset="0"/>
                <a:cs typeface="Times New Roman" panose="02020603050405020304" pitchFamily="18" charset="0"/>
              </a:rPr>
              <a:t>n</a:t>
            </a:r>
            <a:r>
              <a:rPr lang="en-US" sz="2400" spc="-39"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ained </a:t>
            </a:r>
            <a:r>
              <a:rPr lang="en-US" sz="2400" spc="-44" dirty="0">
                <a:latin typeface="Times New Roman" panose="02020603050405020304" pitchFamily="18" charset="0"/>
                <a:cs typeface="Times New Roman" panose="02020603050405020304" pitchFamily="18" charset="0"/>
              </a:rPr>
              <a:t>e</a:t>
            </a:r>
            <a:r>
              <a:rPr lang="en-US" sz="2400" spc="-79"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ecut</a:t>
            </a:r>
            <a:r>
              <a:rPr lang="en-US" sz="2400" spc="-9"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on e</a:t>
            </a:r>
            <a:r>
              <a:rPr lang="en-US" sz="2400" spc="-5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vi</a:t>
            </a:r>
            <a:r>
              <a:rPr lang="en-US" sz="2400" spc="-44"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onme</a:t>
            </a:r>
            <a:r>
              <a:rPr lang="en-US" sz="2400" spc="-25"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t and</a:t>
            </a:r>
            <a:r>
              <a:rPr lang="en-US" sz="2400" spc="9"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a:t>
            </a:r>
            <a:r>
              <a:rPr lang="en-US" sz="2400" spc="9" dirty="0">
                <a:latin typeface="Times New Roman" panose="02020603050405020304" pitchFamily="18" charset="0"/>
                <a:cs typeface="Times New Roman" panose="02020603050405020304" pitchFamily="18" charset="0"/>
              </a:rPr>
              <a:t> </a:t>
            </a:r>
            <a:r>
              <a:rPr lang="en-US" sz="2400" spc="-19"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an be seen</a:t>
            </a:r>
            <a:r>
              <a:rPr lang="en-US" sz="2400" spc="-9"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a</a:t>
            </a:r>
            <a:r>
              <a:rPr lang="en-US" sz="2400" spc="1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
            </a:r>
            <a:r>
              <a:rPr lang="en-US" sz="2400" spc="-5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og</a:t>
            </a:r>
            <a:r>
              <a:rPr lang="en-US" sz="2400" spc="-5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am or appli</a:t>
            </a:r>
            <a:r>
              <a:rPr lang="en-US" sz="2400" spc="-25" dirty="0">
                <a:latin typeface="Times New Roman" panose="02020603050405020304" pitchFamily="18" charset="0"/>
                <a:cs typeface="Times New Roman" panose="02020603050405020304" pitchFamily="18" charset="0"/>
              </a:rPr>
              <a:t>c</a:t>
            </a:r>
            <a:r>
              <a:rPr lang="en-US" sz="2400" spc="-19"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tion</a:t>
            </a:r>
            <a:r>
              <a:rPr lang="en-US" sz="2400" dirty="0" smtClean="0">
                <a:latin typeface="Times New Roman" panose="02020603050405020304" pitchFamily="18" charset="0"/>
                <a:cs typeface="Times New Roman" panose="02020603050405020304" pitchFamily="18" charset="0"/>
              </a:rPr>
              <a:t>.</a:t>
            </a:r>
          </a:p>
          <a:p>
            <a:pPr marL="12700" algn="just">
              <a:lnSpc>
                <a:spcPct val="99995"/>
              </a:lnSpc>
              <a:spcBef>
                <a:spcPts val="562"/>
              </a:spcBef>
            </a:pPr>
            <a:endParaRPr lang="en-US" sz="2400" dirty="0">
              <a:latin typeface="Times New Roman" panose="02020603050405020304" pitchFamily="18" charset="0"/>
              <a:cs typeface="Times New Roman" panose="02020603050405020304" pitchFamily="18" charset="0"/>
            </a:endParaRPr>
          </a:p>
          <a:p>
            <a:pPr marL="12700" marR="766154" algn="just">
              <a:lnSpc>
                <a:spcPct val="101725"/>
              </a:lnSpc>
              <a:spcBef>
                <a:spcPts val="715"/>
              </a:spcBef>
            </a:pPr>
            <a:r>
              <a:rPr lang="en-US" sz="2400" b="1" u="heavy" spc="-3" dirty="0">
                <a:latin typeface="Times New Roman" panose="02020603050405020304" pitchFamily="18" charset="0"/>
                <a:cs typeface="Times New Roman" panose="02020603050405020304" pitchFamily="18" charset="0"/>
              </a:rPr>
              <a:t>Thread:</a:t>
            </a:r>
            <a:r>
              <a:rPr lang="en-US" sz="2400" b="1" spc="-3" dirty="0">
                <a:latin typeface="Times New Roman" panose="02020603050405020304" pitchFamily="18" charset="0"/>
                <a:cs typeface="Times New Roman" panose="02020603050405020304" pitchFamily="18" charset="0"/>
              </a:rPr>
              <a:t> </a:t>
            </a:r>
            <a:r>
              <a:rPr lang="en-US" sz="2400" spc="-3" dirty="0">
                <a:latin typeface="Times New Roman" panose="02020603050405020304" pitchFamily="18" charset="0"/>
                <a:cs typeface="Times New Roman" panose="02020603050405020304" pitchFamily="18" charset="0"/>
              </a:rPr>
              <a:t>It can be called </a:t>
            </a:r>
            <a:r>
              <a:rPr lang="en-US" sz="2400" i="1" spc="-3" dirty="0">
                <a:latin typeface="Times New Roman" panose="02020603050405020304" pitchFamily="18" charset="0"/>
                <a:cs typeface="Times New Roman" panose="02020603050405020304" pitchFamily="18" charset="0"/>
              </a:rPr>
              <a:t>lightweight process</a:t>
            </a:r>
            <a:endParaRPr lang="en-US" sz="2400" dirty="0">
              <a:latin typeface="Times New Roman" panose="02020603050405020304" pitchFamily="18" charset="0"/>
              <a:cs typeface="Times New Roman" panose="02020603050405020304" pitchFamily="18" charset="0"/>
            </a:endParaRPr>
          </a:p>
          <a:p>
            <a:pPr marL="584454" marR="61714">
              <a:lnSpc>
                <a:spcPct val="101725"/>
              </a:lnSpc>
              <a:spcBef>
                <a:spcPts val="530"/>
              </a:spcBef>
              <a:buFont typeface="Wingdings" pitchFamily="2" charset="2"/>
              <a:buChar char="Ø"/>
            </a:pPr>
            <a:r>
              <a:rPr lang="en-US" sz="2400" spc="-6" dirty="0" smtClean="0">
                <a:latin typeface="Times New Roman" panose="02020603050405020304" pitchFamily="18" charset="0"/>
                <a:cs typeface="Times New Roman" panose="02020603050405020304" pitchFamily="18" charset="0"/>
              </a:rPr>
              <a:t>Thread </a:t>
            </a:r>
            <a:r>
              <a:rPr lang="en-US" sz="2400" spc="-6" dirty="0">
                <a:latin typeface="Times New Roman" panose="02020603050405020304" pitchFamily="18" charset="0"/>
                <a:cs typeface="Times New Roman" panose="02020603050405020304" pitchFamily="18" charset="0"/>
              </a:rPr>
              <a:t>requires less resources to create and exists in the </a:t>
            </a:r>
            <a:r>
              <a:rPr lang="en-US" sz="2400" spc="-4" dirty="0">
                <a:latin typeface="Times New Roman" panose="02020603050405020304" pitchFamily="18" charset="0"/>
                <a:cs typeface="Times New Roman" panose="02020603050405020304" pitchFamily="18" charset="0"/>
              </a:rPr>
              <a:t>process</a:t>
            </a:r>
            <a:endParaRPr lang="en-US" sz="2400" dirty="0">
              <a:latin typeface="Times New Roman" panose="02020603050405020304" pitchFamily="18" charset="0"/>
              <a:cs typeface="Times New Roman" panose="02020603050405020304" pitchFamily="18" charset="0"/>
            </a:endParaRPr>
          </a:p>
          <a:p>
            <a:pPr marL="584454" marR="61714">
              <a:lnSpc>
                <a:spcPct val="101725"/>
              </a:lnSpc>
              <a:spcBef>
                <a:spcPts val="381"/>
              </a:spcBef>
              <a:buFont typeface="Wingdings" pitchFamily="2" charset="2"/>
              <a:buChar char="Ø"/>
            </a:pPr>
            <a:r>
              <a:rPr lang="en-US" sz="2400" spc="-4" dirty="0" smtClean="0">
                <a:latin typeface="Times New Roman" panose="02020603050405020304" pitchFamily="18" charset="0"/>
                <a:cs typeface="Times New Roman" panose="02020603050405020304" pitchFamily="18" charset="0"/>
              </a:rPr>
              <a:t>Thread </a:t>
            </a:r>
            <a:r>
              <a:rPr lang="en-US" sz="2400" spc="-4" dirty="0">
                <a:latin typeface="Times New Roman" panose="02020603050405020304" pitchFamily="18" charset="0"/>
                <a:cs typeface="Times New Roman" panose="02020603050405020304" pitchFamily="18" charset="0"/>
              </a:rPr>
              <a:t>shares the process resources</a:t>
            </a: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3"/>
          <p:cNvSpPr>
            <a:spLocks noGrp="1"/>
          </p:cNvSpPr>
          <p:nvPr>
            <p:ph type="title"/>
          </p:nvPr>
        </p:nvSpPr>
        <p:spPr>
          <a:xfrm>
            <a:off x="822960" y="286605"/>
            <a:ext cx="7543800" cy="761146"/>
          </a:xfrm>
        </p:spPr>
        <p:txBody>
          <a:bodyPr>
            <a:normAutofit/>
          </a:bodyPr>
          <a:lstStyle/>
          <a:p>
            <a:pPr algn="l"/>
            <a:r>
              <a:rPr lang="en-US" sz="3600" b="1" u="sng" dirty="0">
                <a:solidFill>
                  <a:srgbClr val="0033CC"/>
                </a:solidFill>
                <a:latin typeface="Times New Roman" pitchFamily="18" charset="0"/>
                <a:cs typeface="Times New Roman" pitchFamily="18" charset="0"/>
              </a:rPr>
              <a:t>Exception Handling</a:t>
            </a:r>
            <a:endParaRPr lang="en-IN" sz="3600" b="1" u="sng" dirty="0">
              <a:solidFill>
                <a:srgbClr val="0033CC"/>
              </a:solidFill>
              <a:latin typeface="Times New Roman" pitchFamily="18" charset="0"/>
              <a:cs typeface="Times New Roman" pitchFamily="18" charset="0"/>
            </a:endParaRPr>
          </a:p>
        </p:txBody>
      </p:sp>
      <p:sp>
        <p:nvSpPr>
          <p:cNvPr id="113667" name="Content Placeholder 4"/>
          <p:cNvSpPr>
            <a:spLocks noGrp="1"/>
          </p:cNvSpPr>
          <p:nvPr>
            <p:ph idx="1"/>
          </p:nvPr>
        </p:nvSpPr>
        <p:spPr>
          <a:xfrm>
            <a:off x="822959" y="1381125"/>
            <a:ext cx="8006715" cy="4487969"/>
          </a:xfrm>
        </p:spPr>
        <p:txBody>
          <a:bodyPr>
            <a:normAutofit fontScale="92500"/>
          </a:bodyPr>
          <a:lstStyle/>
          <a:p>
            <a:pPr>
              <a:buFont typeface="Times New Roman" pitchFamily="18" charset="0"/>
              <a:buNone/>
            </a:pPr>
            <a:r>
              <a:rPr lang="en-IN" dirty="0"/>
              <a:t>For example, </a:t>
            </a:r>
          </a:p>
          <a:p>
            <a:r>
              <a:rPr lang="en-IN" dirty="0"/>
              <a:t>if you call a method that opens a file but the file cannot be </a:t>
            </a:r>
            <a:r>
              <a:rPr lang="en-IN" dirty="0" smtClean="0"/>
              <a:t>opened, execution </a:t>
            </a:r>
            <a:r>
              <a:rPr lang="en-IN" dirty="0"/>
              <a:t>of that method will stop, and code that you wrote to deal with this situation will be run. </a:t>
            </a:r>
          </a:p>
          <a:p>
            <a:r>
              <a:rPr lang="en-IN" dirty="0"/>
              <a:t>Therefore, we need a way to tell the JVM what code to execute when a certain exception happens. </a:t>
            </a:r>
          </a:p>
          <a:p>
            <a:r>
              <a:rPr lang="en-IN" dirty="0"/>
              <a:t>To do this, we use the try and catch keywords</a:t>
            </a:r>
          </a:p>
        </p:txBody>
      </p:sp>
    </p:spTree>
    <p:extLst>
      <p:ext uri="{BB962C8B-B14F-4D97-AF65-F5344CB8AC3E}">
        <p14:creationId xmlns:p14="http://schemas.microsoft.com/office/powerpoint/2010/main" val="1309007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600" b="1" u="sng" dirty="0">
                <a:solidFill>
                  <a:srgbClr val="0033CC"/>
                </a:solidFill>
                <a:latin typeface="Times New Roman" pitchFamily="18" charset="0"/>
                <a:cs typeface="Times New Roman" pitchFamily="18" charset="0"/>
              </a:rPr>
              <a:t>Java Support for Exception Handling</a:t>
            </a:r>
          </a:p>
        </p:txBody>
      </p:sp>
      <p:sp>
        <p:nvSpPr>
          <p:cNvPr id="3" name="Content Placeholder 2"/>
          <p:cNvSpPr>
            <a:spLocks noGrp="1"/>
          </p:cNvSpPr>
          <p:nvPr>
            <p:ph idx="1"/>
          </p:nvPr>
        </p:nvSpPr>
        <p:spPr/>
        <p:txBody>
          <a:bodyPr/>
          <a:lstStyle/>
          <a:p>
            <a:r>
              <a:rPr lang="en-IN" dirty="0"/>
              <a:t>Throw</a:t>
            </a:r>
          </a:p>
          <a:p>
            <a:r>
              <a:rPr lang="en-IN" dirty="0"/>
              <a:t>Throws</a:t>
            </a:r>
          </a:p>
          <a:p>
            <a:r>
              <a:rPr lang="en-IN" dirty="0"/>
              <a:t>Try</a:t>
            </a:r>
          </a:p>
          <a:p>
            <a:r>
              <a:rPr lang="en-IN" dirty="0"/>
              <a:t>Catch</a:t>
            </a:r>
          </a:p>
          <a:p>
            <a:pPr marL="0" indent="0">
              <a:buNone/>
            </a:pPr>
            <a:endParaRPr lang="en-IN" dirty="0"/>
          </a:p>
          <a:p>
            <a:endParaRPr lang="en-IN" dirty="0"/>
          </a:p>
        </p:txBody>
      </p:sp>
    </p:spTree>
    <p:extLst>
      <p:ext uri="{BB962C8B-B14F-4D97-AF65-F5344CB8AC3E}">
        <p14:creationId xmlns:p14="http://schemas.microsoft.com/office/powerpoint/2010/main" val="964113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noAutofit/>
          </a:bodyPr>
          <a:lstStyle/>
          <a:p>
            <a:pPr algn="l"/>
            <a:r>
              <a:rPr lang="en-IN" sz="3600" b="1" u="sng" dirty="0">
                <a:solidFill>
                  <a:srgbClr val="0033CC"/>
                </a:solidFill>
                <a:latin typeface="Times New Roman" pitchFamily="18" charset="0"/>
                <a:cs typeface="Times New Roman" pitchFamily="18" charset="0"/>
              </a:rPr>
              <a:t>try</a:t>
            </a:r>
          </a:p>
        </p:txBody>
      </p:sp>
      <p:sp>
        <p:nvSpPr>
          <p:cNvPr id="114691" name="Content Placeholder 2"/>
          <p:cNvSpPr>
            <a:spLocks noGrp="1"/>
          </p:cNvSpPr>
          <p:nvPr>
            <p:ph idx="1"/>
          </p:nvPr>
        </p:nvSpPr>
        <p:spPr>
          <a:xfrm>
            <a:off x="523875" y="981075"/>
            <a:ext cx="7974390" cy="4888019"/>
          </a:xfrm>
        </p:spPr>
        <p:txBody>
          <a:bodyPr/>
          <a:lstStyle/>
          <a:p>
            <a:r>
              <a:rPr lang="en-IN" sz="2400" dirty="0"/>
              <a:t>The try is used to define a block of code in which exceptions may occur.</a:t>
            </a:r>
          </a:p>
          <a:p>
            <a:r>
              <a:rPr lang="en-IN" sz="2400" dirty="0"/>
              <a:t>One or more catch clauses matching a specific exception will handle the occurred exception</a:t>
            </a:r>
            <a:r>
              <a:rPr lang="en-IN" dirty="0"/>
              <a:t>. </a:t>
            </a:r>
          </a:p>
        </p:txBody>
      </p:sp>
      <p:pic>
        <p:nvPicPr>
          <p:cNvPr id="114694" name="Picture 2"/>
          <p:cNvPicPr>
            <a:picLocks noChangeAspect="1" noChangeArrowheads="1"/>
          </p:cNvPicPr>
          <p:nvPr/>
        </p:nvPicPr>
        <p:blipFill>
          <a:blip r:embed="rId2"/>
          <a:srcRect/>
          <a:stretch>
            <a:fillRect/>
          </a:stretch>
        </p:blipFill>
        <p:spPr bwMode="auto">
          <a:xfrm>
            <a:off x="2050257" y="2847764"/>
            <a:ext cx="5043488" cy="2019300"/>
          </a:xfrm>
          <a:prstGeom prst="rect">
            <a:avLst/>
          </a:prstGeom>
          <a:noFill/>
          <a:ln w="9525">
            <a:noFill/>
            <a:miter lim="800000"/>
            <a:headEnd/>
            <a:tailEnd/>
          </a:ln>
        </p:spPr>
      </p:pic>
      <p:pic>
        <p:nvPicPr>
          <p:cNvPr id="114695" name="Picture 3"/>
          <p:cNvPicPr>
            <a:picLocks noChangeAspect="1" noChangeArrowheads="1"/>
          </p:cNvPicPr>
          <p:nvPr/>
        </p:nvPicPr>
        <p:blipFill>
          <a:blip r:embed="rId3"/>
          <a:srcRect/>
          <a:stretch>
            <a:fillRect/>
          </a:stretch>
        </p:blipFill>
        <p:spPr bwMode="auto">
          <a:xfrm>
            <a:off x="2107922" y="4648060"/>
            <a:ext cx="4829175" cy="1581150"/>
          </a:xfrm>
          <a:prstGeom prst="rect">
            <a:avLst/>
          </a:prstGeom>
          <a:noFill/>
          <a:ln w="9525">
            <a:noFill/>
            <a:miter lim="800000"/>
            <a:headEnd/>
            <a:tailEnd/>
          </a:ln>
        </p:spPr>
      </p:pic>
    </p:spTree>
    <p:extLst>
      <p:ext uri="{BB962C8B-B14F-4D97-AF65-F5344CB8AC3E}">
        <p14:creationId xmlns:p14="http://schemas.microsoft.com/office/powerpoint/2010/main" val="32037777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600" b="1" u="sng" dirty="0">
                <a:solidFill>
                  <a:srgbClr val="0033CC"/>
                </a:solidFill>
                <a:latin typeface="Times New Roman" pitchFamily="18" charset="0"/>
                <a:cs typeface="Times New Roman" pitchFamily="18" charset="0"/>
              </a:rPr>
              <a:t>Exceptions Hierarchy</a:t>
            </a:r>
          </a:p>
        </p:txBody>
      </p:sp>
      <p:pic>
        <p:nvPicPr>
          <p:cNvPr id="1026"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r="26376"/>
          <a:stretch/>
        </p:blipFill>
        <p:spPr bwMode="auto">
          <a:xfrm>
            <a:off x="219074" y="1333499"/>
            <a:ext cx="8478044" cy="4276726"/>
          </a:xfrm>
          <a:prstGeom prst="rect">
            <a:avLst/>
          </a:prstGeom>
          <a:noFill/>
          <a:ln w="9525">
            <a:noFill/>
            <a:miter lim="800000"/>
            <a:headEnd/>
            <a:tailEnd/>
          </a:ln>
          <a:effectLst/>
        </p:spPr>
      </p:pic>
    </p:spTree>
    <p:extLst>
      <p:ext uri="{BB962C8B-B14F-4D97-AF65-F5344CB8AC3E}">
        <p14:creationId xmlns:p14="http://schemas.microsoft.com/office/powerpoint/2010/main" val="3422076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8A0E8911-3566-4E99-BCA3-5D3FB76DB571}"/>
              </a:ext>
            </a:extLst>
          </p:cNvPr>
          <p:cNvSpPr>
            <a:spLocks noGrp="1" noChangeArrowheads="1"/>
          </p:cNvSpPr>
          <p:nvPr>
            <p:ph type="title"/>
          </p:nvPr>
        </p:nvSpPr>
        <p:spPr/>
        <p:txBody>
          <a:bodyPr>
            <a:normAutofit fontScale="90000"/>
          </a:bodyPr>
          <a:lstStyle/>
          <a:p>
            <a:pPr algn="l"/>
            <a:r>
              <a:rPr lang="en-US" altLang="en-US" sz="3600" b="1" u="sng" dirty="0">
                <a:solidFill>
                  <a:srgbClr val="0033CC"/>
                </a:solidFill>
                <a:latin typeface="Times New Roman" pitchFamily="18" charset="0"/>
                <a:cs typeface="Times New Roman" pitchFamily="18" charset="0"/>
              </a:rPr>
              <a:t>Inheritance hierarchy for class Throwable</a:t>
            </a:r>
          </a:p>
        </p:txBody>
      </p:sp>
      <p:grpSp>
        <p:nvGrpSpPr>
          <p:cNvPr id="24580" name="Group 4">
            <a:extLst>
              <a:ext uri="{FF2B5EF4-FFF2-40B4-BE49-F238E27FC236}">
                <a16:creationId xmlns:a16="http://schemas.microsoft.com/office/drawing/2014/main" xmlns="" id="{7D07B26C-EF01-40A7-AE9A-635F9E2C8BE0}"/>
              </a:ext>
            </a:extLst>
          </p:cNvPr>
          <p:cNvGrpSpPr>
            <a:grpSpLocks/>
          </p:cNvGrpSpPr>
          <p:nvPr/>
        </p:nvGrpSpPr>
        <p:grpSpPr bwMode="auto">
          <a:xfrm>
            <a:off x="1133475" y="1352549"/>
            <a:ext cx="6696075" cy="4562475"/>
            <a:chOff x="0" y="0"/>
            <a:chExt cx="20000" cy="20000"/>
          </a:xfrm>
        </p:grpSpPr>
        <p:sp>
          <p:nvSpPr>
            <p:cNvPr id="24581" name="Rectangle 5">
              <a:extLst>
                <a:ext uri="{FF2B5EF4-FFF2-40B4-BE49-F238E27FC236}">
                  <a16:creationId xmlns:a16="http://schemas.microsoft.com/office/drawing/2014/main" xmlns="" id="{BC2FB5B1-8430-4819-9B07-AAFE8B57F2D4}"/>
                </a:ext>
              </a:extLst>
            </p:cNvPr>
            <p:cNvSpPr>
              <a:spLocks noChangeArrowheads="1"/>
            </p:cNvSpPr>
            <p:nvPr/>
          </p:nvSpPr>
          <p:spPr bwMode="auto">
            <a:xfrm>
              <a:off x="0" y="0"/>
              <a:ext cx="20000" cy="20000"/>
            </a:xfrm>
            <a:prstGeom prst="rect">
              <a:avLst/>
            </a:prstGeom>
            <a:solidFill>
              <a:srgbClr val="FFE699"/>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grpSp>
          <p:nvGrpSpPr>
            <p:cNvPr id="24582" name="Group 6">
              <a:extLst>
                <a:ext uri="{FF2B5EF4-FFF2-40B4-BE49-F238E27FC236}">
                  <a16:creationId xmlns:a16="http://schemas.microsoft.com/office/drawing/2014/main" xmlns="" id="{2BE0DB0C-FB7B-49F0-B664-7D4526208808}"/>
                </a:ext>
              </a:extLst>
            </p:cNvPr>
            <p:cNvGrpSpPr>
              <a:grpSpLocks/>
            </p:cNvGrpSpPr>
            <p:nvPr/>
          </p:nvGrpSpPr>
          <p:grpSpPr bwMode="auto">
            <a:xfrm>
              <a:off x="233" y="1110"/>
              <a:ext cx="19534" cy="17772"/>
              <a:chOff x="-1" y="0"/>
              <a:chExt cx="20003" cy="19999"/>
            </a:xfrm>
          </p:grpSpPr>
          <p:grpSp>
            <p:nvGrpSpPr>
              <p:cNvPr id="24583" name="Group 7">
                <a:extLst>
                  <a:ext uri="{FF2B5EF4-FFF2-40B4-BE49-F238E27FC236}">
                    <a16:creationId xmlns:a16="http://schemas.microsoft.com/office/drawing/2014/main" xmlns="" id="{0EE9F8B7-C651-4464-B627-CC70B74BEE38}"/>
                  </a:ext>
                </a:extLst>
              </p:cNvPr>
              <p:cNvGrpSpPr>
                <a:grpSpLocks/>
              </p:cNvGrpSpPr>
              <p:nvPr/>
            </p:nvGrpSpPr>
            <p:grpSpPr bwMode="auto">
              <a:xfrm>
                <a:off x="7215" y="0"/>
                <a:ext cx="4098" cy="2731"/>
                <a:chOff x="0" y="0"/>
                <a:chExt cx="20000" cy="20000"/>
              </a:xfrm>
            </p:grpSpPr>
            <p:grpSp>
              <p:nvGrpSpPr>
                <p:cNvPr id="24584" name="Group 8">
                  <a:extLst>
                    <a:ext uri="{FF2B5EF4-FFF2-40B4-BE49-F238E27FC236}">
                      <a16:creationId xmlns:a16="http://schemas.microsoft.com/office/drawing/2014/main" xmlns="" id="{63E0E3CE-463A-4BE7-9F52-59C0F4553D66}"/>
                    </a:ext>
                  </a:extLst>
                </p:cNvPr>
                <p:cNvGrpSpPr>
                  <a:grpSpLocks/>
                </p:cNvGrpSpPr>
                <p:nvPr/>
              </p:nvGrpSpPr>
              <p:grpSpPr bwMode="auto">
                <a:xfrm>
                  <a:off x="10" y="0"/>
                  <a:ext cx="19990" cy="20000"/>
                  <a:chOff x="0" y="0"/>
                  <a:chExt cx="20000" cy="20000"/>
                </a:xfrm>
              </p:grpSpPr>
              <p:sp>
                <p:nvSpPr>
                  <p:cNvPr id="24585" name="Freeform 9">
                    <a:extLst>
                      <a:ext uri="{FF2B5EF4-FFF2-40B4-BE49-F238E27FC236}">
                        <a16:creationId xmlns:a16="http://schemas.microsoft.com/office/drawing/2014/main" xmlns="" id="{43EE4A8E-B0D2-497A-A6B0-D2403E9DAC13}"/>
                      </a:ext>
                    </a:extLst>
                  </p:cNvPr>
                  <p:cNvSpPr>
                    <a:spLocks/>
                  </p:cNvSpPr>
                  <p:nvPr/>
                </p:nvSpPr>
                <p:spPr bwMode="auto">
                  <a:xfrm>
                    <a:off x="0" y="0"/>
                    <a:ext cx="20000" cy="20000"/>
                  </a:xfrm>
                  <a:custGeom>
                    <a:avLst/>
                    <a:gdLst>
                      <a:gd name="T0" fmla="*/ 19986 w 20000"/>
                      <a:gd name="T1" fmla="*/ 0 h 20000"/>
                      <a:gd name="T2" fmla="*/ 19986 w 20000"/>
                      <a:gd name="T3" fmla="*/ 19929 h 20000"/>
                      <a:gd name="T4" fmla="*/ 0 w 20000"/>
                      <a:gd name="T5" fmla="*/ 19929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sp>
                <p:nvSpPr>
                  <p:cNvPr id="24586" name="Freeform 10">
                    <a:extLst>
                      <a:ext uri="{FF2B5EF4-FFF2-40B4-BE49-F238E27FC236}">
                        <a16:creationId xmlns:a16="http://schemas.microsoft.com/office/drawing/2014/main" xmlns="" id="{0C72D59D-164D-4574-BE44-60F4F61D861A}"/>
                      </a:ext>
                    </a:extLst>
                  </p:cNvPr>
                  <p:cNvSpPr>
                    <a:spLocks/>
                  </p:cNvSpPr>
                  <p:nvPr/>
                </p:nvSpPr>
                <p:spPr bwMode="auto">
                  <a:xfrm>
                    <a:off x="0" y="0"/>
                    <a:ext cx="20000" cy="20000"/>
                  </a:xfrm>
                  <a:custGeom>
                    <a:avLst/>
                    <a:gdLst>
                      <a:gd name="T0" fmla="*/ 19986 w 20000"/>
                      <a:gd name="T1" fmla="*/ 0 h 20000"/>
                      <a:gd name="T2" fmla="*/ 19986 w 20000"/>
                      <a:gd name="T3" fmla="*/ 19929 h 20000"/>
                      <a:gd name="T4" fmla="*/ 0 w 20000"/>
                      <a:gd name="T5" fmla="*/ 19929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grpSp>
            <p:sp>
              <p:nvSpPr>
                <p:cNvPr id="24587" name="Rectangle 11">
                  <a:extLst>
                    <a:ext uri="{FF2B5EF4-FFF2-40B4-BE49-F238E27FC236}">
                      <a16:creationId xmlns:a16="http://schemas.microsoft.com/office/drawing/2014/main" xmlns="" id="{9D9244B6-A8AB-4AD2-B7B6-162A2BC301CA}"/>
                    </a:ext>
                  </a:extLst>
                </p:cNvPr>
                <p:cNvSpPr>
                  <a:spLocks noChangeArrowheads="1"/>
                </p:cNvSpPr>
                <p:nvPr/>
              </p:nvSpPr>
              <p:spPr bwMode="auto">
                <a:xfrm>
                  <a:off x="0" y="5998"/>
                  <a:ext cx="20000" cy="10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80000"/>
                    </a:lnSpc>
                    <a:spcBef>
                      <a:spcPct val="0"/>
                    </a:spcBef>
                  </a:pPr>
                  <a:r>
                    <a:rPr lang="en-IN" altLang="en-US" sz="1200" noProof="1">
                      <a:solidFill>
                        <a:srgbClr val="000000"/>
                      </a:solidFill>
                      <a:latin typeface="Lucida Console" panose="020B0609040504020204" pitchFamily="49" charset="0"/>
                    </a:rPr>
                    <a:t>Throwable</a:t>
                  </a:r>
                </a:p>
              </p:txBody>
            </p:sp>
          </p:grpSp>
          <p:grpSp>
            <p:nvGrpSpPr>
              <p:cNvPr id="24588" name="Group 12">
                <a:extLst>
                  <a:ext uri="{FF2B5EF4-FFF2-40B4-BE49-F238E27FC236}">
                    <a16:creationId xmlns:a16="http://schemas.microsoft.com/office/drawing/2014/main" xmlns="" id="{D29EB493-85F9-4ECE-85E0-D784F68C4390}"/>
                  </a:ext>
                </a:extLst>
              </p:cNvPr>
              <p:cNvGrpSpPr>
                <a:grpSpLocks/>
              </p:cNvGrpSpPr>
              <p:nvPr/>
            </p:nvGrpSpPr>
            <p:grpSpPr bwMode="auto">
              <a:xfrm>
                <a:off x="1177" y="7804"/>
                <a:ext cx="6032" cy="2731"/>
                <a:chOff x="0" y="0"/>
                <a:chExt cx="20000" cy="20000"/>
              </a:xfrm>
            </p:grpSpPr>
            <p:grpSp>
              <p:nvGrpSpPr>
                <p:cNvPr id="24589" name="Group 13">
                  <a:extLst>
                    <a:ext uri="{FF2B5EF4-FFF2-40B4-BE49-F238E27FC236}">
                      <a16:creationId xmlns:a16="http://schemas.microsoft.com/office/drawing/2014/main" xmlns="" id="{0271EE75-C0F8-49D7-A35D-7776A3D652AD}"/>
                    </a:ext>
                  </a:extLst>
                </p:cNvPr>
                <p:cNvGrpSpPr>
                  <a:grpSpLocks/>
                </p:cNvGrpSpPr>
                <p:nvPr/>
              </p:nvGrpSpPr>
              <p:grpSpPr bwMode="auto">
                <a:xfrm>
                  <a:off x="10" y="0"/>
                  <a:ext cx="19990" cy="20000"/>
                  <a:chOff x="0" y="0"/>
                  <a:chExt cx="20000" cy="20000"/>
                </a:xfrm>
              </p:grpSpPr>
              <p:sp>
                <p:nvSpPr>
                  <p:cNvPr id="24590" name="Freeform 14">
                    <a:extLst>
                      <a:ext uri="{FF2B5EF4-FFF2-40B4-BE49-F238E27FC236}">
                        <a16:creationId xmlns:a16="http://schemas.microsoft.com/office/drawing/2014/main" xmlns="" id="{42A60417-3B84-41FE-9446-2D959AA54D3E}"/>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Lst>
                    <a:ahLst/>
                    <a:cxnLst>
                      <a:cxn ang="0">
                        <a:pos x="T0" y="T1"/>
                      </a:cxn>
                      <a:cxn ang="0">
                        <a:pos x="T2" y="T3"/>
                      </a:cxn>
                      <a:cxn ang="0">
                        <a:pos x="T4" y="T5"/>
                      </a:cxn>
                      <a:cxn ang="0">
                        <a:pos x="T6" y="T7"/>
                      </a:cxn>
                      <a:cxn ang="0">
                        <a:pos x="T8" y="T9"/>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sp>
                <p:nvSpPr>
                  <p:cNvPr id="24591" name="Freeform 15">
                    <a:extLst>
                      <a:ext uri="{FF2B5EF4-FFF2-40B4-BE49-F238E27FC236}">
                        <a16:creationId xmlns:a16="http://schemas.microsoft.com/office/drawing/2014/main" xmlns="" id="{99FFFC9C-DFC3-4349-84A7-492D0DD4BB97}"/>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Lst>
                    <a:ahLst/>
                    <a:cxnLst>
                      <a:cxn ang="0">
                        <a:pos x="T0" y="T1"/>
                      </a:cxn>
                      <a:cxn ang="0">
                        <a:pos x="T2" y="T3"/>
                      </a:cxn>
                      <a:cxn ang="0">
                        <a:pos x="T4" y="T5"/>
                      </a:cxn>
                      <a:cxn ang="0">
                        <a:pos x="T6" y="T7"/>
                      </a:cxn>
                      <a:cxn ang="0">
                        <a:pos x="T8" y="T9"/>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grpSp>
            <p:sp>
              <p:nvSpPr>
                <p:cNvPr id="24592" name="Rectangle 16">
                  <a:extLst>
                    <a:ext uri="{FF2B5EF4-FFF2-40B4-BE49-F238E27FC236}">
                      <a16:creationId xmlns:a16="http://schemas.microsoft.com/office/drawing/2014/main" xmlns="" id="{35308004-75E7-4F81-AF07-4FDFD0C7E0FD}"/>
                    </a:ext>
                  </a:extLst>
                </p:cNvPr>
                <p:cNvSpPr>
                  <a:spLocks noChangeArrowheads="1"/>
                </p:cNvSpPr>
                <p:nvPr/>
              </p:nvSpPr>
              <p:spPr bwMode="auto">
                <a:xfrm>
                  <a:off x="0" y="5998"/>
                  <a:ext cx="20000" cy="109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80000"/>
                    </a:lnSpc>
                    <a:spcBef>
                      <a:spcPct val="0"/>
                    </a:spcBef>
                  </a:pPr>
                  <a:r>
                    <a:rPr lang="en-IN" altLang="en-US" sz="1200" noProof="1">
                      <a:solidFill>
                        <a:srgbClr val="000000"/>
                      </a:solidFill>
                      <a:latin typeface="Lucida Console" panose="020B0609040504020204" pitchFamily="49" charset="0"/>
                    </a:rPr>
                    <a:t>Exception</a:t>
                  </a:r>
                </a:p>
              </p:txBody>
            </p:sp>
          </p:grpSp>
          <p:grpSp>
            <p:nvGrpSpPr>
              <p:cNvPr id="24593" name="Group 17">
                <a:extLst>
                  <a:ext uri="{FF2B5EF4-FFF2-40B4-BE49-F238E27FC236}">
                    <a16:creationId xmlns:a16="http://schemas.microsoft.com/office/drawing/2014/main" xmlns="" id="{2C035DCE-3B6B-4032-86DF-D2C58A0362C9}"/>
                  </a:ext>
                </a:extLst>
              </p:cNvPr>
              <p:cNvGrpSpPr>
                <a:grpSpLocks/>
              </p:cNvGrpSpPr>
              <p:nvPr/>
            </p:nvGrpSpPr>
            <p:grpSpPr bwMode="auto">
              <a:xfrm>
                <a:off x="11339" y="7804"/>
                <a:ext cx="6032" cy="2731"/>
                <a:chOff x="0" y="0"/>
                <a:chExt cx="20000" cy="20000"/>
              </a:xfrm>
            </p:grpSpPr>
            <p:grpSp>
              <p:nvGrpSpPr>
                <p:cNvPr id="24594" name="Group 18">
                  <a:extLst>
                    <a:ext uri="{FF2B5EF4-FFF2-40B4-BE49-F238E27FC236}">
                      <a16:creationId xmlns:a16="http://schemas.microsoft.com/office/drawing/2014/main" xmlns="" id="{F104C149-E9D3-4DC5-BB51-FFF2606796C8}"/>
                    </a:ext>
                  </a:extLst>
                </p:cNvPr>
                <p:cNvGrpSpPr>
                  <a:grpSpLocks/>
                </p:cNvGrpSpPr>
                <p:nvPr/>
              </p:nvGrpSpPr>
              <p:grpSpPr bwMode="auto">
                <a:xfrm>
                  <a:off x="10" y="0"/>
                  <a:ext cx="19990" cy="20000"/>
                  <a:chOff x="0" y="0"/>
                  <a:chExt cx="20000" cy="20000"/>
                </a:xfrm>
              </p:grpSpPr>
              <p:sp>
                <p:nvSpPr>
                  <p:cNvPr id="24595" name="Freeform 19">
                    <a:extLst>
                      <a:ext uri="{FF2B5EF4-FFF2-40B4-BE49-F238E27FC236}">
                        <a16:creationId xmlns:a16="http://schemas.microsoft.com/office/drawing/2014/main" xmlns="" id="{23681259-91B6-423F-8323-D35180746DB7}"/>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Lst>
                    <a:ahLst/>
                    <a:cxnLst>
                      <a:cxn ang="0">
                        <a:pos x="T0" y="T1"/>
                      </a:cxn>
                      <a:cxn ang="0">
                        <a:pos x="T2" y="T3"/>
                      </a:cxn>
                      <a:cxn ang="0">
                        <a:pos x="T4" y="T5"/>
                      </a:cxn>
                      <a:cxn ang="0">
                        <a:pos x="T6" y="T7"/>
                      </a:cxn>
                      <a:cxn ang="0">
                        <a:pos x="T8" y="T9"/>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sp>
                <p:nvSpPr>
                  <p:cNvPr id="24596" name="Freeform 20">
                    <a:extLst>
                      <a:ext uri="{FF2B5EF4-FFF2-40B4-BE49-F238E27FC236}">
                        <a16:creationId xmlns:a16="http://schemas.microsoft.com/office/drawing/2014/main" xmlns="" id="{C0F3818E-72E3-4B58-9CE7-C87DEBF3C7E1}"/>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Lst>
                    <a:ahLst/>
                    <a:cxnLst>
                      <a:cxn ang="0">
                        <a:pos x="T0" y="T1"/>
                      </a:cxn>
                      <a:cxn ang="0">
                        <a:pos x="T2" y="T3"/>
                      </a:cxn>
                      <a:cxn ang="0">
                        <a:pos x="T4" y="T5"/>
                      </a:cxn>
                      <a:cxn ang="0">
                        <a:pos x="T6" y="T7"/>
                      </a:cxn>
                      <a:cxn ang="0">
                        <a:pos x="T8" y="T9"/>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grpSp>
            <p:sp>
              <p:nvSpPr>
                <p:cNvPr id="24597" name="Rectangle 21">
                  <a:extLst>
                    <a:ext uri="{FF2B5EF4-FFF2-40B4-BE49-F238E27FC236}">
                      <a16:creationId xmlns:a16="http://schemas.microsoft.com/office/drawing/2014/main" xmlns="" id="{3D99F34A-ADAB-4ED7-B9A8-47455B48E4CF}"/>
                    </a:ext>
                  </a:extLst>
                </p:cNvPr>
                <p:cNvSpPr>
                  <a:spLocks noChangeArrowheads="1"/>
                </p:cNvSpPr>
                <p:nvPr/>
              </p:nvSpPr>
              <p:spPr bwMode="auto">
                <a:xfrm>
                  <a:off x="0" y="5998"/>
                  <a:ext cx="20000" cy="109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80000"/>
                    </a:lnSpc>
                    <a:spcBef>
                      <a:spcPct val="0"/>
                    </a:spcBef>
                  </a:pPr>
                  <a:r>
                    <a:rPr lang="en-IN" altLang="en-US" sz="1200" noProof="1">
                      <a:solidFill>
                        <a:srgbClr val="000000"/>
                      </a:solidFill>
                      <a:latin typeface="Lucida Console" panose="020B0609040504020204" pitchFamily="49" charset="0"/>
                    </a:rPr>
                    <a:t>Error</a:t>
                  </a:r>
                </a:p>
              </p:txBody>
            </p:sp>
          </p:grpSp>
          <p:grpSp>
            <p:nvGrpSpPr>
              <p:cNvPr id="24598" name="Group 22">
                <a:extLst>
                  <a:ext uri="{FF2B5EF4-FFF2-40B4-BE49-F238E27FC236}">
                    <a16:creationId xmlns:a16="http://schemas.microsoft.com/office/drawing/2014/main" xmlns="" id="{5FBBA871-2B26-4823-8C5E-5BA9ABFF79CA}"/>
                  </a:ext>
                </a:extLst>
              </p:cNvPr>
              <p:cNvGrpSpPr>
                <a:grpSpLocks/>
              </p:cNvGrpSpPr>
              <p:nvPr/>
            </p:nvGrpSpPr>
            <p:grpSpPr bwMode="auto">
              <a:xfrm>
                <a:off x="8992" y="17267"/>
                <a:ext cx="2503" cy="2732"/>
                <a:chOff x="0" y="0"/>
                <a:chExt cx="20000" cy="20000"/>
              </a:xfrm>
            </p:grpSpPr>
            <p:grpSp>
              <p:nvGrpSpPr>
                <p:cNvPr id="24599" name="Group 23">
                  <a:extLst>
                    <a:ext uri="{FF2B5EF4-FFF2-40B4-BE49-F238E27FC236}">
                      <a16:creationId xmlns:a16="http://schemas.microsoft.com/office/drawing/2014/main" xmlns="" id="{2FC9D93E-CD59-4831-B680-C8346F740E2D}"/>
                    </a:ext>
                  </a:extLst>
                </p:cNvPr>
                <p:cNvGrpSpPr>
                  <a:grpSpLocks/>
                </p:cNvGrpSpPr>
                <p:nvPr/>
              </p:nvGrpSpPr>
              <p:grpSpPr bwMode="auto">
                <a:xfrm>
                  <a:off x="24" y="0"/>
                  <a:ext cx="19976" cy="20000"/>
                  <a:chOff x="0" y="0"/>
                  <a:chExt cx="20000" cy="20000"/>
                </a:xfrm>
              </p:grpSpPr>
              <p:sp>
                <p:nvSpPr>
                  <p:cNvPr id="24600" name="Freeform 24">
                    <a:extLst>
                      <a:ext uri="{FF2B5EF4-FFF2-40B4-BE49-F238E27FC236}">
                        <a16:creationId xmlns:a16="http://schemas.microsoft.com/office/drawing/2014/main" xmlns="" id="{6EF3203B-063A-4A39-895B-01B5F8CFB682}"/>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Lst>
                    <a:ahLst/>
                    <a:cxnLst>
                      <a:cxn ang="0">
                        <a:pos x="T0" y="T1"/>
                      </a:cxn>
                      <a:cxn ang="0">
                        <a:pos x="T2" y="T3"/>
                      </a:cxn>
                      <a:cxn ang="0">
                        <a:pos x="T4" y="T5"/>
                      </a:cxn>
                      <a:cxn ang="0">
                        <a:pos x="T6" y="T7"/>
                      </a:cxn>
                      <a:cxn ang="0">
                        <a:pos x="T8" y="T9"/>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sp>
                <p:nvSpPr>
                  <p:cNvPr id="24601" name="Freeform 25">
                    <a:extLst>
                      <a:ext uri="{FF2B5EF4-FFF2-40B4-BE49-F238E27FC236}">
                        <a16:creationId xmlns:a16="http://schemas.microsoft.com/office/drawing/2014/main" xmlns="" id="{3EAA6872-74D3-4616-B800-92F82C93033F}"/>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Lst>
                    <a:ahLst/>
                    <a:cxnLst>
                      <a:cxn ang="0">
                        <a:pos x="T0" y="T1"/>
                      </a:cxn>
                      <a:cxn ang="0">
                        <a:pos x="T2" y="T3"/>
                      </a:cxn>
                      <a:cxn ang="0">
                        <a:pos x="T4" y="T5"/>
                      </a:cxn>
                      <a:cxn ang="0">
                        <a:pos x="T6" y="T7"/>
                      </a:cxn>
                      <a:cxn ang="0">
                        <a:pos x="T8" y="T9"/>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grpSp>
            <p:sp>
              <p:nvSpPr>
                <p:cNvPr id="24602" name="Rectangle 26">
                  <a:extLst>
                    <a:ext uri="{FF2B5EF4-FFF2-40B4-BE49-F238E27FC236}">
                      <a16:creationId xmlns:a16="http://schemas.microsoft.com/office/drawing/2014/main" xmlns="" id="{AF8AF812-EED9-4529-814B-A9B4ECEEFCA0}"/>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80000"/>
                    </a:lnSpc>
                    <a:spcBef>
                      <a:spcPct val="0"/>
                    </a:spcBef>
                  </a:pPr>
                  <a:r>
                    <a:rPr lang="en-IN" altLang="en-US" sz="1200" noProof="1">
                      <a:solidFill>
                        <a:srgbClr val="000000"/>
                      </a:solidFill>
                      <a:latin typeface="Lucida Console" panose="020B0609040504020204" pitchFamily="49" charset="0"/>
                    </a:rPr>
                    <a:t>AWTError</a:t>
                  </a:r>
                </a:p>
              </p:txBody>
            </p:sp>
          </p:grpSp>
          <p:grpSp>
            <p:nvGrpSpPr>
              <p:cNvPr id="24603" name="Group 27">
                <a:extLst>
                  <a:ext uri="{FF2B5EF4-FFF2-40B4-BE49-F238E27FC236}">
                    <a16:creationId xmlns:a16="http://schemas.microsoft.com/office/drawing/2014/main" xmlns="" id="{7BA09358-EEDC-433B-AE97-7840406972CE}"/>
                  </a:ext>
                </a:extLst>
              </p:cNvPr>
              <p:cNvGrpSpPr>
                <a:grpSpLocks/>
              </p:cNvGrpSpPr>
              <p:nvPr/>
            </p:nvGrpSpPr>
            <p:grpSpPr bwMode="auto">
              <a:xfrm>
                <a:off x="11851" y="17267"/>
                <a:ext cx="3066" cy="2732"/>
                <a:chOff x="0" y="0"/>
                <a:chExt cx="20000" cy="20000"/>
              </a:xfrm>
            </p:grpSpPr>
            <p:grpSp>
              <p:nvGrpSpPr>
                <p:cNvPr id="24604" name="Group 28">
                  <a:extLst>
                    <a:ext uri="{FF2B5EF4-FFF2-40B4-BE49-F238E27FC236}">
                      <a16:creationId xmlns:a16="http://schemas.microsoft.com/office/drawing/2014/main" xmlns="" id="{103CBDDD-ED32-4D73-A2A7-1060E9AAF3BB}"/>
                    </a:ext>
                  </a:extLst>
                </p:cNvPr>
                <p:cNvGrpSpPr>
                  <a:grpSpLocks/>
                </p:cNvGrpSpPr>
                <p:nvPr/>
              </p:nvGrpSpPr>
              <p:grpSpPr bwMode="auto">
                <a:xfrm>
                  <a:off x="13" y="0"/>
                  <a:ext cx="19987" cy="20000"/>
                  <a:chOff x="0" y="0"/>
                  <a:chExt cx="20000" cy="20000"/>
                </a:xfrm>
              </p:grpSpPr>
              <p:sp>
                <p:nvSpPr>
                  <p:cNvPr id="24605" name="Freeform 29">
                    <a:extLst>
                      <a:ext uri="{FF2B5EF4-FFF2-40B4-BE49-F238E27FC236}">
                        <a16:creationId xmlns:a16="http://schemas.microsoft.com/office/drawing/2014/main" xmlns="" id="{C9769260-26CC-4C0F-AF03-68615A30EF6F}"/>
                      </a:ext>
                    </a:extLst>
                  </p:cNvPr>
                  <p:cNvSpPr>
                    <a:spLocks/>
                  </p:cNvSpPr>
                  <p:nvPr/>
                </p:nvSpPr>
                <p:spPr bwMode="auto">
                  <a:xfrm>
                    <a:off x="0" y="0"/>
                    <a:ext cx="20000" cy="20000"/>
                  </a:xfrm>
                  <a:custGeom>
                    <a:avLst/>
                    <a:gdLst>
                      <a:gd name="T0" fmla="*/ 19981 w 20000"/>
                      <a:gd name="T1" fmla="*/ 0 h 20000"/>
                      <a:gd name="T2" fmla="*/ 19981 w 20000"/>
                      <a:gd name="T3" fmla="*/ 19929 h 20000"/>
                      <a:gd name="T4" fmla="*/ 0 w 20000"/>
                      <a:gd name="T5" fmla="*/ 19929 h 20000"/>
                      <a:gd name="T6" fmla="*/ 0 w 20000"/>
                      <a:gd name="T7" fmla="*/ 0 h 20000"/>
                      <a:gd name="T8" fmla="*/ 19981 w 20000"/>
                      <a:gd name="T9" fmla="*/ 0 h 20000"/>
                    </a:gdLst>
                    <a:ahLst/>
                    <a:cxnLst>
                      <a:cxn ang="0">
                        <a:pos x="T0" y="T1"/>
                      </a:cxn>
                      <a:cxn ang="0">
                        <a:pos x="T2" y="T3"/>
                      </a:cxn>
                      <a:cxn ang="0">
                        <a:pos x="T4" y="T5"/>
                      </a:cxn>
                      <a:cxn ang="0">
                        <a:pos x="T6" y="T7"/>
                      </a:cxn>
                      <a:cxn ang="0">
                        <a:pos x="T8" y="T9"/>
                      </a:cxn>
                    </a:cxnLst>
                    <a:rect l="0" t="0" r="r" b="b"/>
                    <a:pathLst>
                      <a:path w="20000" h="20000">
                        <a:moveTo>
                          <a:pt x="19981" y="0"/>
                        </a:moveTo>
                        <a:lnTo>
                          <a:pt x="19981" y="19929"/>
                        </a:lnTo>
                        <a:lnTo>
                          <a:pt x="0" y="19929"/>
                        </a:lnTo>
                        <a:lnTo>
                          <a:pt x="0" y="0"/>
                        </a:lnTo>
                        <a:lnTo>
                          <a:pt x="19981"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sp>
                <p:nvSpPr>
                  <p:cNvPr id="24606" name="Freeform 30">
                    <a:extLst>
                      <a:ext uri="{FF2B5EF4-FFF2-40B4-BE49-F238E27FC236}">
                        <a16:creationId xmlns:a16="http://schemas.microsoft.com/office/drawing/2014/main" xmlns="" id="{690421C1-155F-4E84-B100-7C9C4434DE81}"/>
                      </a:ext>
                    </a:extLst>
                  </p:cNvPr>
                  <p:cNvSpPr>
                    <a:spLocks/>
                  </p:cNvSpPr>
                  <p:nvPr/>
                </p:nvSpPr>
                <p:spPr bwMode="auto">
                  <a:xfrm>
                    <a:off x="0" y="0"/>
                    <a:ext cx="20000" cy="20000"/>
                  </a:xfrm>
                  <a:custGeom>
                    <a:avLst/>
                    <a:gdLst>
                      <a:gd name="T0" fmla="*/ 19981 w 20000"/>
                      <a:gd name="T1" fmla="*/ 0 h 20000"/>
                      <a:gd name="T2" fmla="*/ 19981 w 20000"/>
                      <a:gd name="T3" fmla="*/ 19929 h 20000"/>
                      <a:gd name="T4" fmla="*/ 0 w 20000"/>
                      <a:gd name="T5" fmla="*/ 19929 h 20000"/>
                      <a:gd name="T6" fmla="*/ 0 w 20000"/>
                      <a:gd name="T7" fmla="*/ 0 h 20000"/>
                      <a:gd name="T8" fmla="*/ 19981 w 20000"/>
                      <a:gd name="T9" fmla="*/ 0 h 20000"/>
                    </a:gdLst>
                    <a:ahLst/>
                    <a:cxnLst>
                      <a:cxn ang="0">
                        <a:pos x="T0" y="T1"/>
                      </a:cxn>
                      <a:cxn ang="0">
                        <a:pos x="T2" y="T3"/>
                      </a:cxn>
                      <a:cxn ang="0">
                        <a:pos x="T4" y="T5"/>
                      </a:cxn>
                      <a:cxn ang="0">
                        <a:pos x="T6" y="T7"/>
                      </a:cxn>
                      <a:cxn ang="0">
                        <a:pos x="T8" y="T9"/>
                      </a:cxn>
                    </a:cxnLst>
                    <a:rect l="0" t="0" r="r" b="b"/>
                    <a:pathLst>
                      <a:path w="20000" h="20000">
                        <a:moveTo>
                          <a:pt x="19981" y="0"/>
                        </a:moveTo>
                        <a:lnTo>
                          <a:pt x="19981" y="19929"/>
                        </a:lnTo>
                        <a:lnTo>
                          <a:pt x="0" y="19929"/>
                        </a:lnTo>
                        <a:lnTo>
                          <a:pt x="0" y="0"/>
                        </a:lnTo>
                        <a:lnTo>
                          <a:pt x="19981"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grpSp>
            <p:sp>
              <p:nvSpPr>
                <p:cNvPr id="24607" name="Rectangle 31">
                  <a:extLst>
                    <a:ext uri="{FF2B5EF4-FFF2-40B4-BE49-F238E27FC236}">
                      <a16:creationId xmlns:a16="http://schemas.microsoft.com/office/drawing/2014/main" xmlns="" id="{68482E41-AD07-490E-90A0-D70883CB71D5}"/>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80000"/>
                    </a:lnSpc>
                    <a:spcBef>
                      <a:spcPct val="0"/>
                    </a:spcBef>
                  </a:pPr>
                  <a:r>
                    <a:rPr lang="en-IN" altLang="en-US" sz="1200" noProof="1">
                      <a:solidFill>
                        <a:srgbClr val="000000"/>
                      </a:solidFill>
                      <a:latin typeface="Lucida Console" panose="020B0609040504020204" pitchFamily="49" charset="0"/>
                    </a:rPr>
                    <a:t>ThreadDeath</a:t>
                  </a:r>
                </a:p>
              </p:txBody>
            </p:sp>
          </p:grpSp>
          <p:grpSp>
            <p:nvGrpSpPr>
              <p:cNvPr id="24608" name="Group 32">
                <a:extLst>
                  <a:ext uri="{FF2B5EF4-FFF2-40B4-BE49-F238E27FC236}">
                    <a16:creationId xmlns:a16="http://schemas.microsoft.com/office/drawing/2014/main" xmlns="" id="{7C7EE1A6-8103-4362-829E-D5AA762F90D0}"/>
                  </a:ext>
                </a:extLst>
              </p:cNvPr>
              <p:cNvGrpSpPr>
                <a:grpSpLocks/>
              </p:cNvGrpSpPr>
              <p:nvPr/>
            </p:nvGrpSpPr>
            <p:grpSpPr bwMode="auto">
              <a:xfrm>
                <a:off x="6308" y="2731"/>
                <a:ext cx="5916" cy="5073"/>
                <a:chOff x="0" y="0"/>
                <a:chExt cx="20000" cy="20000"/>
              </a:xfrm>
            </p:grpSpPr>
            <p:sp>
              <p:nvSpPr>
                <p:cNvPr id="24609" name="Freeform 33">
                  <a:extLst>
                    <a:ext uri="{FF2B5EF4-FFF2-40B4-BE49-F238E27FC236}">
                      <a16:creationId xmlns:a16="http://schemas.microsoft.com/office/drawing/2014/main" xmlns="" id="{19067F25-5CBA-4D6F-A96F-131684FAB7ED}"/>
                    </a:ext>
                  </a:extLst>
                </p:cNvPr>
                <p:cNvSpPr>
                  <a:spLocks/>
                </p:cNvSpPr>
                <p:nvPr/>
              </p:nvSpPr>
              <p:spPr bwMode="auto">
                <a:xfrm>
                  <a:off x="0" y="0"/>
                  <a:ext cx="5000" cy="20000"/>
                </a:xfrm>
                <a:custGeom>
                  <a:avLst/>
                  <a:gdLst>
                    <a:gd name="T0" fmla="*/ 0 w 20000"/>
                    <a:gd name="T1" fmla="*/ 19962 h 20000"/>
                    <a:gd name="T2" fmla="*/ 19962 w 20000"/>
                    <a:gd name="T3" fmla="*/ 0 h 20000"/>
                  </a:gdLst>
                  <a:ahLst/>
                  <a:cxnLst>
                    <a:cxn ang="0">
                      <a:pos x="T0" y="T1"/>
                    </a:cxn>
                    <a:cxn ang="0">
                      <a:pos x="T2" y="T3"/>
                    </a:cxn>
                  </a:cxnLst>
                  <a:rect l="0" t="0" r="r" b="b"/>
                  <a:pathLst>
                    <a:path w="20000" h="20000">
                      <a:moveTo>
                        <a:pt x="0" y="19962"/>
                      </a:moveTo>
                      <a:lnTo>
                        <a:pt x="19962" y="0"/>
                      </a:lnTo>
                    </a:path>
                  </a:pathLst>
                </a:custGeom>
                <a:solidFill>
                  <a:srgbClr val="000000"/>
                </a:solidFill>
                <a:ln w="2540" cap="flat">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sp>
              <p:nvSpPr>
                <p:cNvPr id="24610" name="Freeform 34">
                  <a:extLst>
                    <a:ext uri="{FF2B5EF4-FFF2-40B4-BE49-F238E27FC236}">
                      <a16:creationId xmlns:a16="http://schemas.microsoft.com/office/drawing/2014/main" xmlns="" id="{BC736CEB-D900-45CD-AC3A-70E8D0E626CC}"/>
                    </a:ext>
                  </a:extLst>
                </p:cNvPr>
                <p:cNvSpPr>
                  <a:spLocks/>
                </p:cNvSpPr>
                <p:nvPr/>
              </p:nvSpPr>
              <p:spPr bwMode="auto">
                <a:xfrm>
                  <a:off x="14997" y="0"/>
                  <a:ext cx="5003" cy="20000"/>
                </a:xfrm>
                <a:custGeom>
                  <a:avLst/>
                  <a:gdLst>
                    <a:gd name="T0" fmla="*/ 19962 w 20000"/>
                    <a:gd name="T1" fmla="*/ 19962 h 20000"/>
                    <a:gd name="T2" fmla="*/ 0 w 20000"/>
                    <a:gd name="T3" fmla="*/ 0 h 20000"/>
                  </a:gdLst>
                  <a:ahLst/>
                  <a:cxnLst>
                    <a:cxn ang="0">
                      <a:pos x="T0" y="T1"/>
                    </a:cxn>
                    <a:cxn ang="0">
                      <a:pos x="T2" y="T3"/>
                    </a:cxn>
                  </a:cxnLst>
                  <a:rect l="0" t="0" r="r" b="b"/>
                  <a:pathLst>
                    <a:path w="20000" h="20000">
                      <a:moveTo>
                        <a:pt x="19962" y="19962"/>
                      </a:moveTo>
                      <a:lnTo>
                        <a:pt x="0"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grpSp>
          <p:sp>
            <p:nvSpPr>
              <p:cNvPr id="24611" name="Freeform 35">
                <a:extLst>
                  <a:ext uri="{FF2B5EF4-FFF2-40B4-BE49-F238E27FC236}">
                    <a16:creationId xmlns:a16="http://schemas.microsoft.com/office/drawing/2014/main" xmlns="" id="{6A799D04-CA93-4B8B-A16F-031F8887EEEE}"/>
                  </a:ext>
                </a:extLst>
              </p:cNvPr>
              <p:cNvSpPr>
                <a:spLocks/>
              </p:cNvSpPr>
              <p:nvPr/>
            </p:nvSpPr>
            <p:spPr bwMode="auto">
              <a:xfrm>
                <a:off x="13514" y="10535"/>
                <a:ext cx="865" cy="6654"/>
              </a:xfrm>
              <a:custGeom>
                <a:avLst/>
                <a:gdLst>
                  <a:gd name="T0" fmla="*/ 0 w 20000"/>
                  <a:gd name="T1" fmla="*/ 19971 h 20000"/>
                  <a:gd name="T2" fmla="*/ 19934 w 20000"/>
                  <a:gd name="T3" fmla="*/ 0 h 20000"/>
                </a:gdLst>
                <a:ahLst/>
                <a:cxnLst>
                  <a:cxn ang="0">
                    <a:pos x="T0" y="T1"/>
                  </a:cxn>
                  <a:cxn ang="0">
                    <a:pos x="T2" y="T3"/>
                  </a:cxn>
                </a:cxnLst>
                <a:rect l="0" t="0" r="r" b="b"/>
                <a:pathLst>
                  <a:path w="20000" h="20000">
                    <a:moveTo>
                      <a:pt x="0" y="19971"/>
                    </a:moveTo>
                    <a:lnTo>
                      <a:pt x="19934"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sp>
            <p:nvSpPr>
              <p:cNvPr id="24612" name="Freeform 36">
                <a:extLst>
                  <a:ext uri="{FF2B5EF4-FFF2-40B4-BE49-F238E27FC236}">
                    <a16:creationId xmlns:a16="http://schemas.microsoft.com/office/drawing/2014/main" xmlns="" id="{EC23C9B1-6FDE-42F2-BF4D-3F5C6059D335}"/>
                  </a:ext>
                </a:extLst>
              </p:cNvPr>
              <p:cNvSpPr>
                <a:spLocks/>
              </p:cNvSpPr>
              <p:nvPr/>
            </p:nvSpPr>
            <p:spPr bwMode="auto">
              <a:xfrm>
                <a:off x="10374" y="10535"/>
                <a:ext cx="1949" cy="6732"/>
              </a:xfrm>
              <a:custGeom>
                <a:avLst/>
                <a:gdLst>
                  <a:gd name="T0" fmla="*/ 0 w 20000"/>
                  <a:gd name="T1" fmla="*/ 19971 h 20000"/>
                  <a:gd name="T2" fmla="*/ 19971 w 20000"/>
                  <a:gd name="T3" fmla="*/ 0 h 20000"/>
                </a:gdLst>
                <a:ahLst/>
                <a:cxnLst>
                  <a:cxn ang="0">
                    <a:pos x="T0" y="T1"/>
                  </a:cxn>
                  <a:cxn ang="0">
                    <a:pos x="T2" y="T3"/>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sp>
            <p:nvSpPr>
              <p:cNvPr id="24613" name="Freeform 37">
                <a:extLst>
                  <a:ext uri="{FF2B5EF4-FFF2-40B4-BE49-F238E27FC236}">
                    <a16:creationId xmlns:a16="http://schemas.microsoft.com/office/drawing/2014/main" xmlns="" id="{A128BA94-1722-4087-B56A-3ACCBEB2EF46}"/>
                  </a:ext>
                </a:extLst>
              </p:cNvPr>
              <p:cNvSpPr>
                <a:spLocks/>
              </p:cNvSpPr>
              <p:nvPr/>
            </p:nvSpPr>
            <p:spPr bwMode="auto">
              <a:xfrm>
                <a:off x="15747" y="10535"/>
                <a:ext cx="1948" cy="6732"/>
              </a:xfrm>
              <a:custGeom>
                <a:avLst/>
                <a:gdLst>
                  <a:gd name="T0" fmla="*/ 19971 w 20000"/>
                  <a:gd name="T1" fmla="*/ 19971 h 20000"/>
                  <a:gd name="T2" fmla="*/ 0 w 20000"/>
                  <a:gd name="T3" fmla="*/ 0 h 20000"/>
                </a:gdLst>
                <a:ahLst/>
                <a:cxnLst>
                  <a:cxn ang="0">
                    <a:pos x="T0" y="T1"/>
                  </a:cxn>
                  <a:cxn ang="0">
                    <a:pos x="T2" y="T3"/>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grpSp>
            <p:nvGrpSpPr>
              <p:cNvPr id="24614" name="Group 38">
                <a:extLst>
                  <a:ext uri="{FF2B5EF4-FFF2-40B4-BE49-F238E27FC236}">
                    <a16:creationId xmlns:a16="http://schemas.microsoft.com/office/drawing/2014/main" xmlns="" id="{19D966AE-4EE2-496B-AAFC-B5187046A84D}"/>
                  </a:ext>
                </a:extLst>
              </p:cNvPr>
              <p:cNvGrpSpPr>
                <a:grpSpLocks/>
              </p:cNvGrpSpPr>
              <p:nvPr/>
            </p:nvGrpSpPr>
            <p:grpSpPr bwMode="auto">
              <a:xfrm>
                <a:off x="-1" y="17267"/>
                <a:ext cx="8388" cy="2732"/>
                <a:chOff x="-1" y="0"/>
                <a:chExt cx="20001" cy="20000"/>
              </a:xfrm>
            </p:grpSpPr>
            <p:grpSp>
              <p:nvGrpSpPr>
                <p:cNvPr id="24615" name="Group 39">
                  <a:extLst>
                    <a:ext uri="{FF2B5EF4-FFF2-40B4-BE49-F238E27FC236}">
                      <a16:creationId xmlns:a16="http://schemas.microsoft.com/office/drawing/2014/main" xmlns="" id="{B433053C-E758-450D-ADAF-31A4EEF1D978}"/>
                    </a:ext>
                  </a:extLst>
                </p:cNvPr>
                <p:cNvGrpSpPr>
                  <a:grpSpLocks/>
                </p:cNvGrpSpPr>
                <p:nvPr/>
              </p:nvGrpSpPr>
              <p:grpSpPr bwMode="auto">
                <a:xfrm>
                  <a:off x="12396" y="0"/>
                  <a:ext cx="7604" cy="20000"/>
                  <a:chOff x="0" y="0"/>
                  <a:chExt cx="20000" cy="20000"/>
                </a:xfrm>
              </p:grpSpPr>
              <p:grpSp>
                <p:nvGrpSpPr>
                  <p:cNvPr id="24616" name="Group 40">
                    <a:extLst>
                      <a:ext uri="{FF2B5EF4-FFF2-40B4-BE49-F238E27FC236}">
                        <a16:creationId xmlns:a16="http://schemas.microsoft.com/office/drawing/2014/main" xmlns="" id="{2C77E0EA-6B71-4DBF-B1F5-89DDF12B2859}"/>
                      </a:ext>
                    </a:extLst>
                  </p:cNvPr>
                  <p:cNvGrpSpPr>
                    <a:grpSpLocks/>
                  </p:cNvGrpSpPr>
                  <p:nvPr/>
                </p:nvGrpSpPr>
                <p:grpSpPr bwMode="auto">
                  <a:xfrm>
                    <a:off x="18" y="0"/>
                    <a:ext cx="19982" cy="20000"/>
                    <a:chOff x="0" y="0"/>
                    <a:chExt cx="20000" cy="20000"/>
                  </a:xfrm>
                </p:grpSpPr>
                <p:sp>
                  <p:nvSpPr>
                    <p:cNvPr id="24617" name="Freeform 41">
                      <a:extLst>
                        <a:ext uri="{FF2B5EF4-FFF2-40B4-BE49-F238E27FC236}">
                          <a16:creationId xmlns:a16="http://schemas.microsoft.com/office/drawing/2014/main" xmlns="" id="{49D7ECD1-1ADC-4E06-B706-179FD878F8CE}"/>
                        </a:ext>
                      </a:extLst>
                    </p:cNvPr>
                    <p:cNvSpPr>
                      <a:spLocks/>
                    </p:cNvSpPr>
                    <p:nvPr/>
                  </p:nvSpPr>
                  <p:spPr bwMode="auto">
                    <a:xfrm>
                      <a:off x="0" y="0"/>
                      <a:ext cx="20000" cy="20000"/>
                    </a:xfrm>
                    <a:custGeom>
                      <a:avLst/>
                      <a:gdLst>
                        <a:gd name="T0" fmla="*/ 19982 w 20000"/>
                        <a:gd name="T1" fmla="*/ 0 h 20000"/>
                        <a:gd name="T2" fmla="*/ 19982 w 20000"/>
                        <a:gd name="T3" fmla="*/ 19929 h 20000"/>
                        <a:gd name="T4" fmla="*/ 0 w 20000"/>
                        <a:gd name="T5" fmla="*/ 19929 h 20000"/>
                        <a:gd name="T6" fmla="*/ 0 w 20000"/>
                        <a:gd name="T7" fmla="*/ 0 h 20000"/>
                        <a:gd name="T8" fmla="*/ 19982 w 20000"/>
                        <a:gd name="T9" fmla="*/ 0 h 20000"/>
                      </a:gdLst>
                      <a:ahLst/>
                      <a:cxnLst>
                        <a:cxn ang="0">
                          <a:pos x="T0" y="T1"/>
                        </a:cxn>
                        <a:cxn ang="0">
                          <a:pos x="T2" y="T3"/>
                        </a:cxn>
                        <a:cxn ang="0">
                          <a:pos x="T4" y="T5"/>
                        </a:cxn>
                        <a:cxn ang="0">
                          <a:pos x="T6" y="T7"/>
                        </a:cxn>
                        <a:cxn ang="0">
                          <a:pos x="T8" y="T9"/>
                        </a:cxn>
                      </a:cxnLst>
                      <a:rect l="0" t="0" r="r" b="b"/>
                      <a:pathLst>
                        <a:path w="20000" h="20000">
                          <a:moveTo>
                            <a:pt x="19982" y="0"/>
                          </a:moveTo>
                          <a:lnTo>
                            <a:pt x="19982" y="19929"/>
                          </a:lnTo>
                          <a:lnTo>
                            <a:pt x="0" y="19929"/>
                          </a:lnTo>
                          <a:lnTo>
                            <a:pt x="0" y="0"/>
                          </a:lnTo>
                          <a:lnTo>
                            <a:pt x="19982"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sp>
                  <p:nvSpPr>
                    <p:cNvPr id="24618" name="Freeform 42">
                      <a:extLst>
                        <a:ext uri="{FF2B5EF4-FFF2-40B4-BE49-F238E27FC236}">
                          <a16:creationId xmlns:a16="http://schemas.microsoft.com/office/drawing/2014/main" xmlns="" id="{522083DA-D087-484F-92DC-C41538AF6FAC}"/>
                        </a:ext>
                      </a:extLst>
                    </p:cNvPr>
                    <p:cNvSpPr>
                      <a:spLocks/>
                    </p:cNvSpPr>
                    <p:nvPr/>
                  </p:nvSpPr>
                  <p:spPr bwMode="auto">
                    <a:xfrm>
                      <a:off x="0" y="0"/>
                      <a:ext cx="20000" cy="20000"/>
                    </a:xfrm>
                    <a:custGeom>
                      <a:avLst/>
                      <a:gdLst>
                        <a:gd name="T0" fmla="*/ 19982 w 20000"/>
                        <a:gd name="T1" fmla="*/ 0 h 20000"/>
                        <a:gd name="T2" fmla="*/ 19982 w 20000"/>
                        <a:gd name="T3" fmla="*/ 19929 h 20000"/>
                        <a:gd name="T4" fmla="*/ 0 w 20000"/>
                        <a:gd name="T5" fmla="*/ 19929 h 20000"/>
                        <a:gd name="T6" fmla="*/ 0 w 20000"/>
                        <a:gd name="T7" fmla="*/ 0 h 20000"/>
                        <a:gd name="T8" fmla="*/ 19982 w 20000"/>
                        <a:gd name="T9" fmla="*/ 0 h 20000"/>
                      </a:gdLst>
                      <a:ahLst/>
                      <a:cxnLst>
                        <a:cxn ang="0">
                          <a:pos x="T0" y="T1"/>
                        </a:cxn>
                        <a:cxn ang="0">
                          <a:pos x="T2" y="T3"/>
                        </a:cxn>
                        <a:cxn ang="0">
                          <a:pos x="T4" y="T5"/>
                        </a:cxn>
                        <a:cxn ang="0">
                          <a:pos x="T6" y="T7"/>
                        </a:cxn>
                        <a:cxn ang="0">
                          <a:pos x="T8" y="T9"/>
                        </a:cxn>
                      </a:cxnLst>
                      <a:rect l="0" t="0" r="r" b="b"/>
                      <a:pathLst>
                        <a:path w="20000" h="20000">
                          <a:moveTo>
                            <a:pt x="19982" y="0"/>
                          </a:moveTo>
                          <a:lnTo>
                            <a:pt x="19982" y="19929"/>
                          </a:lnTo>
                          <a:lnTo>
                            <a:pt x="0" y="19929"/>
                          </a:lnTo>
                          <a:lnTo>
                            <a:pt x="0" y="0"/>
                          </a:lnTo>
                          <a:lnTo>
                            <a:pt x="19982"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grpSp>
              <p:sp>
                <p:nvSpPr>
                  <p:cNvPr id="24619" name="Rectangle 43">
                    <a:extLst>
                      <a:ext uri="{FF2B5EF4-FFF2-40B4-BE49-F238E27FC236}">
                        <a16:creationId xmlns:a16="http://schemas.microsoft.com/office/drawing/2014/main" xmlns="" id="{C032CFDB-6BFC-402C-9009-3D5919D778CC}"/>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80000"/>
                      </a:lnSpc>
                      <a:spcBef>
                        <a:spcPct val="0"/>
                      </a:spcBef>
                    </a:pPr>
                    <a:r>
                      <a:rPr lang="en-IN" altLang="en-US" sz="1200" noProof="1">
                        <a:solidFill>
                          <a:srgbClr val="000000"/>
                        </a:solidFill>
                        <a:latin typeface="Lucida Console" panose="020B0609040504020204" pitchFamily="49" charset="0"/>
                      </a:rPr>
                      <a:t>IOException</a:t>
                    </a:r>
                  </a:p>
                </p:txBody>
              </p:sp>
            </p:grpSp>
            <p:grpSp>
              <p:nvGrpSpPr>
                <p:cNvPr id="24620" name="Group 44">
                  <a:extLst>
                    <a:ext uri="{FF2B5EF4-FFF2-40B4-BE49-F238E27FC236}">
                      <a16:creationId xmlns:a16="http://schemas.microsoft.com/office/drawing/2014/main" xmlns="" id="{A1D3E961-0731-4790-9B41-30C96E964C2F}"/>
                    </a:ext>
                  </a:extLst>
                </p:cNvPr>
                <p:cNvGrpSpPr>
                  <a:grpSpLocks/>
                </p:cNvGrpSpPr>
                <p:nvPr/>
              </p:nvGrpSpPr>
              <p:grpSpPr bwMode="auto">
                <a:xfrm>
                  <a:off x="-1" y="0"/>
                  <a:ext cx="11381" cy="20000"/>
                  <a:chOff x="0" y="0"/>
                  <a:chExt cx="20000" cy="20000"/>
                </a:xfrm>
              </p:grpSpPr>
              <p:grpSp>
                <p:nvGrpSpPr>
                  <p:cNvPr id="24621" name="Group 45">
                    <a:extLst>
                      <a:ext uri="{FF2B5EF4-FFF2-40B4-BE49-F238E27FC236}">
                        <a16:creationId xmlns:a16="http://schemas.microsoft.com/office/drawing/2014/main" xmlns="" id="{51D6BE2C-61CE-42FE-904B-7C9E3D212D6C}"/>
                      </a:ext>
                    </a:extLst>
                  </p:cNvPr>
                  <p:cNvGrpSpPr>
                    <a:grpSpLocks/>
                  </p:cNvGrpSpPr>
                  <p:nvPr/>
                </p:nvGrpSpPr>
                <p:grpSpPr bwMode="auto">
                  <a:xfrm>
                    <a:off x="12" y="0"/>
                    <a:ext cx="19988" cy="20000"/>
                    <a:chOff x="0" y="0"/>
                    <a:chExt cx="20000" cy="20000"/>
                  </a:xfrm>
                </p:grpSpPr>
                <p:sp>
                  <p:nvSpPr>
                    <p:cNvPr id="24622" name="Freeform 46">
                      <a:extLst>
                        <a:ext uri="{FF2B5EF4-FFF2-40B4-BE49-F238E27FC236}">
                          <a16:creationId xmlns:a16="http://schemas.microsoft.com/office/drawing/2014/main" xmlns="" id="{C1EF1EB0-8E20-4FEA-9752-54ECA5E5AF06}"/>
                        </a:ext>
                      </a:extLst>
                    </p:cNvPr>
                    <p:cNvSpPr>
                      <a:spLocks/>
                    </p:cNvSpPr>
                    <p:nvPr/>
                  </p:nvSpPr>
                  <p:spPr bwMode="auto">
                    <a:xfrm>
                      <a:off x="0" y="0"/>
                      <a:ext cx="20000" cy="20000"/>
                    </a:xfrm>
                    <a:custGeom>
                      <a:avLst/>
                      <a:gdLst>
                        <a:gd name="T0" fmla="*/ 19988 w 20000"/>
                        <a:gd name="T1" fmla="*/ 0 h 20000"/>
                        <a:gd name="T2" fmla="*/ 19988 w 20000"/>
                        <a:gd name="T3" fmla="*/ 19929 h 20000"/>
                        <a:gd name="T4" fmla="*/ 0 w 20000"/>
                        <a:gd name="T5" fmla="*/ 19929 h 20000"/>
                        <a:gd name="T6" fmla="*/ 0 w 20000"/>
                        <a:gd name="T7" fmla="*/ 0 h 20000"/>
                        <a:gd name="T8" fmla="*/ 19988 w 20000"/>
                        <a:gd name="T9" fmla="*/ 0 h 20000"/>
                      </a:gdLst>
                      <a:ahLst/>
                      <a:cxnLst>
                        <a:cxn ang="0">
                          <a:pos x="T0" y="T1"/>
                        </a:cxn>
                        <a:cxn ang="0">
                          <a:pos x="T2" y="T3"/>
                        </a:cxn>
                        <a:cxn ang="0">
                          <a:pos x="T4" y="T5"/>
                        </a:cxn>
                        <a:cxn ang="0">
                          <a:pos x="T6" y="T7"/>
                        </a:cxn>
                        <a:cxn ang="0">
                          <a:pos x="T8" y="T9"/>
                        </a:cxn>
                      </a:cxnLst>
                      <a:rect l="0" t="0" r="r" b="b"/>
                      <a:pathLst>
                        <a:path w="20000" h="20000">
                          <a:moveTo>
                            <a:pt x="19988" y="0"/>
                          </a:moveTo>
                          <a:lnTo>
                            <a:pt x="19988" y="19929"/>
                          </a:lnTo>
                          <a:lnTo>
                            <a:pt x="0" y="19929"/>
                          </a:lnTo>
                          <a:lnTo>
                            <a:pt x="0" y="0"/>
                          </a:lnTo>
                          <a:lnTo>
                            <a:pt x="19988"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sp>
                  <p:nvSpPr>
                    <p:cNvPr id="24623" name="Freeform 47">
                      <a:extLst>
                        <a:ext uri="{FF2B5EF4-FFF2-40B4-BE49-F238E27FC236}">
                          <a16:creationId xmlns:a16="http://schemas.microsoft.com/office/drawing/2014/main" xmlns="" id="{557A5203-6239-48AD-B3ED-291E9FF4337B}"/>
                        </a:ext>
                      </a:extLst>
                    </p:cNvPr>
                    <p:cNvSpPr>
                      <a:spLocks/>
                    </p:cNvSpPr>
                    <p:nvPr/>
                  </p:nvSpPr>
                  <p:spPr bwMode="auto">
                    <a:xfrm>
                      <a:off x="0" y="0"/>
                      <a:ext cx="20000" cy="20000"/>
                    </a:xfrm>
                    <a:custGeom>
                      <a:avLst/>
                      <a:gdLst>
                        <a:gd name="T0" fmla="*/ 19988 w 20000"/>
                        <a:gd name="T1" fmla="*/ 0 h 20000"/>
                        <a:gd name="T2" fmla="*/ 19988 w 20000"/>
                        <a:gd name="T3" fmla="*/ 19929 h 20000"/>
                        <a:gd name="T4" fmla="*/ 0 w 20000"/>
                        <a:gd name="T5" fmla="*/ 19929 h 20000"/>
                        <a:gd name="T6" fmla="*/ 0 w 20000"/>
                        <a:gd name="T7" fmla="*/ 0 h 20000"/>
                        <a:gd name="T8" fmla="*/ 19988 w 20000"/>
                        <a:gd name="T9" fmla="*/ 0 h 20000"/>
                      </a:gdLst>
                      <a:ahLst/>
                      <a:cxnLst>
                        <a:cxn ang="0">
                          <a:pos x="T0" y="T1"/>
                        </a:cxn>
                        <a:cxn ang="0">
                          <a:pos x="T2" y="T3"/>
                        </a:cxn>
                        <a:cxn ang="0">
                          <a:pos x="T4" y="T5"/>
                        </a:cxn>
                        <a:cxn ang="0">
                          <a:pos x="T6" y="T7"/>
                        </a:cxn>
                        <a:cxn ang="0">
                          <a:pos x="T8" y="T9"/>
                        </a:cxn>
                      </a:cxnLst>
                      <a:rect l="0" t="0" r="r" b="b"/>
                      <a:pathLst>
                        <a:path w="20000" h="20000">
                          <a:moveTo>
                            <a:pt x="19988" y="0"/>
                          </a:moveTo>
                          <a:lnTo>
                            <a:pt x="19988" y="19929"/>
                          </a:lnTo>
                          <a:lnTo>
                            <a:pt x="0" y="19929"/>
                          </a:lnTo>
                          <a:lnTo>
                            <a:pt x="0" y="0"/>
                          </a:lnTo>
                          <a:lnTo>
                            <a:pt x="19988"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grpSp>
              <p:sp>
                <p:nvSpPr>
                  <p:cNvPr id="24624" name="Rectangle 48">
                    <a:extLst>
                      <a:ext uri="{FF2B5EF4-FFF2-40B4-BE49-F238E27FC236}">
                        <a16:creationId xmlns:a16="http://schemas.microsoft.com/office/drawing/2014/main" xmlns="" id="{9A0193DB-D8D1-4229-9C5C-E30694E8DA8A}"/>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80000"/>
                      </a:lnSpc>
                      <a:spcBef>
                        <a:spcPct val="0"/>
                      </a:spcBef>
                    </a:pPr>
                    <a:r>
                      <a:rPr lang="en-IN" altLang="en-US" sz="1200" noProof="1">
                        <a:solidFill>
                          <a:srgbClr val="000000"/>
                        </a:solidFill>
                        <a:latin typeface="Lucida Console" panose="020B0609040504020204" pitchFamily="49" charset="0"/>
                      </a:rPr>
                      <a:t>RuntimeException</a:t>
                    </a:r>
                  </a:p>
                </p:txBody>
              </p:sp>
            </p:grpSp>
          </p:grpSp>
          <p:sp>
            <p:nvSpPr>
              <p:cNvPr id="24625" name="Freeform 49">
                <a:extLst>
                  <a:ext uri="{FF2B5EF4-FFF2-40B4-BE49-F238E27FC236}">
                    <a16:creationId xmlns:a16="http://schemas.microsoft.com/office/drawing/2014/main" xmlns="" id="{02AFBC9E-7A03-4A48-A579-0D7073495446}"/>
                  </a:ext>
                </a:extLst>
              </p:cNvPr>
              <p:cNvSpPr>
                <a:spLocks/>
              </p:cNvSpPr>
              <p:nvPr/>
            </p:nvSpPr>
            <p:spPr bwMode="auto">
              <a:xfrm>
                <a:off x="2025" y="10535"/>
                <a:ext cx="1947" cy="6732"/>
              </a:xfrm>
              <a:custGeom>
                <a:avLst/>
                <a:gdLst>
                  <a:gd name="T0" fmla="*/ 0 w 20000"/>
                  <a:gd name="T1" fmla="*/ 19971 h 20000"/>
                  <a:gd name="T2" fmla="*/ 19971 w 20000"/>
                  <a:gd name="T3" fmla="*/ 0 h 20000"/>
                </a:gdLst>
                <a:ahLst/>
                <a:cxnLst>
                  <a:cxn ang="0">
                    <a:pos x="T0" y="T1"/>
                  </a:cxn>
                  <a:cxn ang="0">
                    <a:pos x="T2" y="T3"/>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sp>
            <p:nvSpPr>
              <p:cNvPr id="24626" name="Freeform 50">
                <a:extLst>
                  <a:ext uri="{FF2B5EF4-FFF2-40B4-BE49-F238E27FC236}">
                    <a16:creationId xmlns:a16="http://schemas.microsoft.com/office/drawing/2014/main" xmlns="" id="{B5CD2288-7B5A-4723-9188-260191E76241}"/>
                  </a:ext>
                </a:extLst>
              </p:cNvPr>
              <p:cNvSpPr>
                <a:spLocks/>
              </p:cNvSpPr>
              <p:nvPr/>
            </p:nvSpPr>
            <p:spPr bwMode="auto">
              <a:xfrm>
                <a:off x="4826" y="10535"/>
                <a:ext cx="1948" cy="6732"/>
              </a:xfrm>
              <a:custGeom>
                <a:avLst/>
                <a:gdLst>
                  <a:gd name="T0" fmla="*/ 19971 w 20000"/>
                  <a:gd name="T1" fmla="*/ 19971 h 20000"/>
                  <a:gd name="T2" fmla="*/ 0 w 20000"/>
                  <a:gd name="T3" fmla="*/ 0 h 20000"/>
                </a:gdLst>
                <a:ahLst/>
                <a:cxnLst>
                  <a:cxn ang="0">
                    <a:pos x="T0" y="T1"/>
                  </a:cxn>
                  <a:cxn ang="0">
                    <a:pos x="T2" y="T3"/>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grpSp>
            <p:nvGrpSpPr>
              <p:cNvPr id="24627" name="Group 51">
                <a:extLst>
                  <a:ext uri="{FF2B5EF4-FFF2-40B4-BE49-F238E27FC236}">
                    <a16:creationId xmlns:a16="http://schemas.microsoft.com/office/drawing/2014/main" xmlns="" id="{5C9C5808-546B-4711-8D9A-B4945C831FF7}"/>
                  </a:ext>
                </a:extLst>
              </p:cNvPr>
              <p:cNvGrpSpPr>
                <a:grpSpLocks/>
              </p:cNvGrpSpPr>
              <p:nvPr/>
            </p:nvGrpSpPr>
            <p:grpSpPr bwMode="auto">
              <a:xfrm>
                <a:off x="15269" y="17267"/>
                <a:ext cx="4733" cy="2732"/>
                <a:chOff x="0" y="0"/>
                <a:chExt cx="20000" cy="20000"/>
              </a:xfrm>
            </p:grpSpPr>
            <p:grpSp>
              <p:nvGrpSpPr>
                <p:cNvPr id="24628" name="Group 52">
                  <a:extLst>
                    <a:ext uri="{FF2B5EF4-FFF2-40B4-BE49-F238E27FC236}">
                      <a16:creationId xmlns:a16="http://schemas.microsoft.com/office/drawing/2014/main" xmlns="" id="{B7F5675E-1623-43DD-91E5-4826DD5F413E}"/>
                    </a:ext>
                  </a:extLst>
                </p:cNvPr>
                <p:cNvGrpSpPr>
                  <a:grpSpLocks/>
                </p:cNvGrpSpPr>
                <p:nvPr/>
              </p:nvGrpSpPr>
              <p:grpSpPr bwMode="auto">
                <a:xfrm>
                  <a:off x="13" y="0"/>
                  <a:ext cx="19987" cy="20000"/>
                  <a:chOff x="0" y="0"/>
                  <a:chExt cx="20000" cy="20000"/>
                </a:xfrm>
              </p:grpSpPr>
              <p:sp>
                <p:nvSpPr>
                  <p:cNvPr id="24629" name="Freeform 53">
                    <a:extLst>
                      <a:ext uri="{FF2B5EF4-FFF2-40B4-BE49-F238E27FC236}">
                        <a16:creationId xmlns:a16="http://schemas.microsoft.com/office/drawing/2014/main" xmlns="" id="{2A1A3638-528D-4634-9E53-7494140B95BF}"/>
                      </a:ext>
                    </a:extLst>
                  </p:cNvPr>
                  <p:cNvSpPr>
                    <a:spLocks/>
                  </p:cNvSpPr>
                  <p:nvPr/>
                </p:nvSpPr>
                <p:spPr bwMode="auto">
                  <a:xfrm>
                    <a:off x="0" y="0"/>
                    <a:ext cx="20000" cy="20000"/>
                  </a:xfrm>
                  <a:custGeom>
                    <a:avLst/>
                    <a:gdLst>
                      <a:gd name="T0" fmla="*/ 19988 w 20000"/>
                      <a:gd name="T1" fmla="*/ 0 h 20000"/>
                      <a:gd name="T2" fmla="*/ 19988 w 20000"/>
                      <a:gd name="T3" fmla="*/ 19929 h 20000"/>
                      <a:gd name="T4" fmla="*/ 0 w 20000"/>
                      <a:gd name="T5" fmla="*/ 19929 h 20000"/>
                      <a:gd name="T6" fmla="*/ 0 w 20000"/>
                      <a:gd name="T7" fmla="*/ 0 h 20000"/>
                      <a:gd name="T8" fmla="*/ 19988 w 20000"/>
                      <a:gd name="T9" fmla="*/ 0 h 20000"/>
                    </a:gdLst>
                    <a:ahLst/>
                    <a:cxnLst>
                      <a:cxn ang="0">
                        <a:pos x="T0" y="T1"/>
                      </a:cxn>
                      <a:cxn ang="0">
                        <a:pos x="T2" y="T3"/>
                      </a:cxn>
                      <a:cxn ang="0">
                        <a:pos x="T4" y="T5"/>
                      </a:cxn>
                      <a:cxn ang="0">
                        <a:pos x="T6" y="T7"/>
                      </a:cxn>
                      <a:cxn ang="0">
                        <a:pos x="T8" y="T9"/>
                      </a:cxn>
                    </a:cxnLst>
                    <a:rect l="0" t="0" r="r" b="b"/>
                    <a:pathLst>
                      <a:path w="20000" h="20000">
                        <a:moveTo>
                          <a:pt x="19988" y="0"/>
                        </a:moveTo>
                        <a:lnTo>
                          <a:pt x="19988" y="19929"/>
                        </a:lnTo>
                        <a:lnTo>
                          <a:pt x="0" y="19929"/>
                        </a:lnTo>
                        <a:lnTo>
                          <a:pt x="0" y="0"/>
                        </a:lnTo>
                        <a:lnTo>
                          <a:pt x="19988"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sp>
                <p:nvSpPr>
                  <p:cNvPr id="24630" name="Freeform 54">
                    <a:extLst>
                      <a:ext uri="{FF2B5EF4-FFF2-40B4-BE49-F238E27FC236}">
                        <a16:creationId xmlns:a16="http://schemas.microsoft.com/office/drawing/2014/main" xmlns="" id="{508B0A2A-0FA7-4597-936D-EBAA1FA0933E}"/>
                      </a:ext>
                    </a:extLst>
                  </p:cNvPr>
                  <p:cNvSpPr>
                    <a:spLocks/>
                  </p:cNvSpPr>
                  <p:nvPr/>
                </p:nvSpPr>
                <p:spPr bwMode="auto">
                  <a:xfrm>
                    <a:off x="0" y="0"/>
                    <a:ext cx="20000" cy="20000"/>
                  </a:xfrm>
                  <a:custGeom>
                    <a:avLst/>
                    <a:gdLst>
                      <a:gd name="T0" fmla="*/ 19988 w 20000"/>
                      <a:gd name="T1" fmla="*/ 0 h 20000"/>
                      <a:gd name="T2" fmla="*/ 19988 w 20000"/>
                      <a:gd name="T3" fmla="*/ 19929 h 20000"/>
                      <a:gd name="T4" fmla="*/ 0 w 20000"/>
                      <a:gd name="T5" fmla="*/ 19929 h 20000"/>
                      <a:gd name="T6" fmla="*/ 0 w 20000"/>
                      <a:gd name="T7" fmla="*/ 0 h 20000"/>
                      <a:gd name="T8" fmla="*/ 19988 w 20000"/>
                      <a:gd name="T9" fmla="*/ 0 h 20000"/>
                    </a:gdLst>
                    <a:ahLst/>
                    <a:cxnLst>
                      <a:cxn ang="0">
                        <a:pos x="T0" y="T1"/>
                      </a:cxn>
                      <a:cxn ang="0">
                        <a:pos x="T2" y="T3"/>
                      </a:cxn>
                      <a:cxn ang="0">
                        <a:pos x="T4" y="T5"/>
                      </a:cxn>
                      <a:cxn ang="0">
                        <a:pos x="T6" y="T7"/>
                      </a:cxn>
                      <a:cxn ang="0">
                        <a:pos x="T8" y="T9"/>
                      </a:cxn>
                    </a:cxnLst>
                    <a:rect l="0" t="0" r="r" b="b"/>
                    <a:pathLst>
                      <a:path w="20000" h="20000">
                        <a:moveTo>
                          <a:pt x="19988" y="0"/>
                        </a:moveTo>
                        <a:lnTo>
                          <a:pt x="19988" y="19929"/>
                        </a:lnTo>
                        <a:lnTo>
                          <a:pt x="0" y="19929"/>
                        </a:lnTo>
                        <a:lnTo>
                          <a:pt x="0" y="0"/>
                        </a:lnTo>
                        <a:lnTo>
                          <a:pt x="19988"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solidFill>
                        <a:srgbClr val="000000"/>
                      </a:solidFill>
                    </a:endParaRPr>
                  </a:p>
                </p:txBody>
              </p:sp>
            </p:grpSp>
            <p:sp>
              <p:nvSpPr>
                <p:cNvPr id="24631" name="Rectangle 55">
                  <a:extLst>
                    <a:ext uri="{FF2B5EF4-FFF2-40B4-BE49-F238E27FC236}">
                      <a16:creationId xmlns:a16="http://schemas.microsoft.com/office/drawing/2014/main" xmlns="" id="{54DC7E6A-16D7-4C70-BC0D-809DD58AD8FB}"/>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80000"/>
                    </a:lnSpc>
                    <a:spcBef>
                      <a:spcPct val="0"/>
                    </a:spcBef>
                  </a:pPr>
                  <a:r>
                    <a:rPr lang="en-IN" altLang="en-US" sz="1200" noProof="1">
                      <a:solidFill>
                        <a:srgbClr val="000000"/>
                      </a:solidFill>
                      <a:latin typeface="Lucida Console" panose="020B0609040504020204" pitchFamily="49" charset="0"/>
                    </a:rPr>
                    <a:t>OutOfMemoryError</a:t>
                  </a:r>
                </a:p>
              </p:txBody>
            </p:sp>
          </p:grpSp>
        </p:grpSp>
      </p:grpSp>
    </p:spTree>
    <p:extLst>
      <p:ext uri="{BB962C8B-B14F-4D97-AF65-F5344CB8AC3E}">
        <p14:creationId xmlns:p14="http://schemas.microsoft.com/office/powerpoint/2010/main" val="11134008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xmlns="" id="{2CAFD1A5-2223-498E-B52A-B0E1E9A199CA}"/>
              </a:ext>
            </a:extLst>
          </p:cNvPr>
          <p:cNvSpPr>
            <a:spLocks noGrp="1" noChangeArrowheads="1"/>
          </p:cNvSpPr>
          <p:nvPr>
            <p:ph type="title"/>
          </p:nvPr>
        </p:nvSpPr>
        <p:spPr>
          <a:xfrm>
            <a:off x="466725" y="190500"/>
            <a:ext cx="7019925" cy="619125"/>
          </a:xfrm>
          <a:noFill/>
        </p:spPr>
        <p:txBody>
          <a:bodyPr>
            <a:normAutofit fontScale="90000"/>
          </a:bodyPr>
          <a:lstStyle/>
          <a:p>
            <a:pPr algn="l" eaLnBrk="1" hangingPunct="1"/>
            <a:r>
              <a:rPr lang="en-US" altLang="en-US" sz="4000" b="1" u="sng" dirty="0">
                <a:solidFill>
                  <a:srgbClr val="0033CC"/>
                </a:solidFill>
                <a:latin typeface="Times New Roman" pitchFamily="18" charset="0"/>
                <a:cs typeface="Times New Roman" pitchFamily="18" charset="0"/>
              </a:rPr>
              <a:t>Exception Types</a:t>
            </a:r>
          </a:p>
        </p:txBody>
      </p:sp>
      <p:graphicFrame>
        <p:nvGraphicFramePr>
          <p:cNvPr id="1026" name="Object 6">
            <a:extLst>
              <a:ext uri="{FF2B5EF4-FFF2-40B4-BE49-F238E27FC236}">
                <a16:creationId xmlns:a16="http://schemas.microsoft.com/office/drawing/2014/main" xmlns="" id="{8E23C5AA-E937-4D0F-A8F8-1697EB9A6567}"/>
              </a:ext>
            </a:extLst>
          </p:cNvPr>
          <p:cNvGraphicFramePr>
            <a:graphicFrameLocks noChangeAspect="1"/>
          </p:cNvGraphicFramePr>
          <p:nvPr>
            <p:extLst>
              <p:ext uri="{D42A27DB-BD31-4B8C-83A1-F6EECF244321}">
                <p14:modId xmlns:p14="http://schemas.microsoft.com/office/powerpoint/2010/main" val="2733294030"/>
              </p:ext>
            </p:extLst>
          </p:nvPr>
        </p:nvGraphicFramePr>
        <p:xfrm>
          <a:off x="238125" y="1143001"/>
          <a:ext cx="8534400" cy="5110163"/>
        </p:xfrm>
        <a:graphic>
          <a:graphicData uri="http://schemas.openxmlformats.org/presentationml/2006/ole">
            <mc:AlternateContent xmlns:mc="http://schemas.openxmlformats.org/markup-compatibility/2006">
              <mc:Choice xmlns:v="urn:schemas-microsoft-com:vml" Requires="v">
                <p:oleObj spid="_x0000_s4190" name="Picture" r:id="rId3" imgW="8001000" imgH="3657600" progId="Word.Picture.8">
                  <p:embed/>
                </p:oleObj>
              </mc:Choice>
              <mc:Fallback>
                <p:oleObj name="Picture" r:id="rId3" imgW="8001000" imgH="3657600" progId="Word.Picture.8">
                  <p:embed/>
                  <p:pic>
                    <p:nvPicPr>
                      <p:cNvPr id="0" name=""/>
                      <p:cNvPicPr>
                        <a:picLocks noChangeAspect="1" noChangeArrowheads="1"/>
                      </p:cNvPicPr>
                      <p:nvPr/>
                    </p:nvPicPr>
                    <p:blipFill>
                      <a:blip r:embed="rId4"/>
                      <a:srcRect l="-1028" t="2000" r="31085" b="4500"/>
                      <a:stretch>
                        <a:fillRect/>
                      </a:stretch>
                    </p:blipFill>
                    <p:spPr bwMode="auto">
                      <a:xfrm>
                        <a:off x="238125" y="1143001"/>
                        <a:ext cx="8534400" cy="5110163"/>
                      </a:xfrm>
                      <a:prstGeom prst="rect">
                        <a:avLst/>
                      </a:prstGeom>
                      <a:solidFill>
                        <a:schemeClr val="bg1"/>
                      </a:solidFill>
                      <a:ln>
                        <a:noFill/>
                      </a:ln>
                      <a:extLst/>
                    </p:spPr>
                  </p:pic>
                </p:oleObj>
              </mc:Fallback>
            </mc:AlternateContent>
          </a:graphicData>
        </a:graphic>
      </p:graphicFrame>
    </p:spTree>
    <p:extLst>
      <p:ext uri="{BB962C8B-B14F-4D97-AF65-F5344CB8AC3E}">
        <p14:creationId xmlns:p14="http://schemas.microsoft.com/office/powerpoint/2010/main" val="2831022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xmlns="" id="{FC694560-9DAD-4A17-BEC2-67199474FCA3}"/>
              </a:ext>
            </a:extLst>
          </p:cNvPr>
          <p:cNvSpPr>
            <a:spLocks noGrp="1" noChangeArrowheads="1"/>
          </p:cNvSpPr>
          <p:nvPr>
            <p:ph type="title"/>
          </p:nvPr>
        </p:nvSpPr>
        <p:spPr>
          <a:xfrm>
            <a:off x="438150" y="0"/>
            <a:ext cx="8342919" cy="1428750"/>
          </a:xfrm>
          <a:noFill/>
        </p:spPr>
        <p:txBody>
          <a:bodyPr>
            <a:normAutofit/>
          </a:bodyPr>
          <a:lstStyle/>
          <a:p>
            <a:pPr algn="l" eaLnBrk="1" hangingPunct="1"/>
            <a:r>
              <a:rPr lang="en-US" altLang="en-US" sz="3600" b="1" u="sng" dirty="0" smtClean="0">
                <a:solidFill>
                  <a:srgbClr val="0033CC"/>
                </a:solidFill>
                <a:latin typeface="Times New Roman" pitchFamily="18" charset="0"/>
                <a:cs typeface="Times New Roman" pitchFamily="18" charset="0"/>
              </a:rPr>
              <a:t>Declaring, Throwing, and Catching Exceptions</a:t>
            </a:r>
            <a:endParaRPr lang="en-US" altLang="en-US" sz="3600" b="1" u="sng" dirty="0">
              <a:solidFill>
                <a:srgbClr val="0033CC"/>
              </a:solidFill>
              <a:latin typeface="Times New Roman" pitchFamily="18" charset="0"/>
              <a:cs typeface="Times New Roman" pitchFamily="18" charset="0"/>
            </a:endParaRPr>
          </a:p>
        </p:txBody>
      </p:sp>
      <p:sp>
        <p:nvSpPr>
          <p:cNvPr id="6149" name="Rectangle 3">
            <a:extLst>
              <a:ext uri="{FF2B5EF4-FFF2-40B4-BE49-F238E27FC236}">
                <a16:creationId xmlns:a16="http://schemas.microsoft.com/office/drawing/2014/main" xmlns="" id="{0B3A9F60-5330-469A-82FF-E21078C6DD13}"/>
              </a:ext>
            </a:extLst>
          </p:cNvPr>
          <p:cNvSpPr>
            <a:spLocks noChangeArrowheads="1"/>
          </p:cNvSpPr>
          <p:nvPr/>
        </p:nvSpPr>
        <p:spPr bwMode="auto">
          <a:xfrm>
            <a:off x="2643188" y="2571754"/>
            <a:ext cx="685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solidFill>
                <a:srgbClr val="000000"/>
              </a:solidFill>
            </a:endParaRPr>
          </a:p>
        </p:txBody>
      </p:sp>
      <p:graphicFrame>
        <p:nvGraphicFramePr>
          <p:cNvPr id="6146" name="Object 4">
            <a:extLst>
              <a:ext uri="{FF2B5EF4-FFF2-40B4-BE49-F238E27FC236}">
                <a16:creationId xmlns:a16="http://schemas.microsoft.com/office/drawing/2014/main" xmlns="" id="{B9D29711-47F6-484F-9EDE-13220986981C}"/>
              </a:ext>
            </a:extLst>
          </p:cNvPr>
          <p:cNvGraphicFramePr>
            <a:graphicFrameLocks noChangeAspect="1"/>
          </p:cNvGraphicFramePr>
          <p:nvPr>
            <p:extLst>
              <p:ext uri="{D42A27DB-BD31-4B8C-83A1-F6EECF244321}">
                <p14:modId xmlns:p14="http://schemas.microsoft.com/office/powerpoint/2010/main" val="1348739070"/>
              </p:ext>
            </p:extLst>
          </p:nvPr>
        </p:nvGraphicFramePr>
        <p:xfrm>
          <a:off x="342900" y="2514604"/>
          <a:ext cx="8382000" cy="3000371"/>
        </p:xfrm>
        <a:graphic>
          <a:graphicData uri="http://schemas.openxmlformats.org/presentationml/2006/ole">
            <mc:AlternateContent xmlns:mc="http://schemas.openxmlformats.org/markup-compatibility/2006">
              <mc:Choice xmlns:v="urn:schemas-microsoft-com:vml" Requires="v">
                <p:oleObj spid="_x0000_s9309" name="Picture" r:id="rId3" imgW="5105520" imgH="1219320" progId="Word.Picture.8">
                  <p:embed/>
                </p:oleObj>
              </mc:Choice>
              <mc:Fallback>
                <p:oleObj name="Picture" r:id="rId3" imgW="5105520" imgH="121932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2514604"/>
                        <a:ext cx="8382000" cy="3000371"/>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1741395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77DCA29C-965C-4E80-8C33-5C320C9E0C86}"/>
              </a:ext>
            </a:extLst>
          </p:cNvPr>
          <p:cNvSpPr>
            <a:spLocks noGrp="1"/>
          </p:cNvSpPr>
          <p:nvPr>
            <p:ph type="title"/>
          </p:nvPr>
        </p:nvSpPr>
        <p:spPr/>
        <p:txBody>
          <a:bodyPr>
            <a:noAutofit/>
          </a:bodyPr>
          <a:lstStyle/>
          <a:p>
            <a:pPr algn="l" eaLnBrk="1" hangingPunct="1"/>
            <a:r>
              <a:rPr lang="en-US" altLang="en-US" sz="3600" b="1" u="sng" dirty="0">
                <a:solidFill>
                  <a:srgbClr val="0033CC"/>
                </a:solidFill>
                <a:latin typeface="Times New Roman" pitchFamily="18" charset="0"/>
                <a:cs typeface="Times New Roman" pitchFamily="18" charset="0"/>
              </a:rPr>
              <a:t>Checked Exceptions</a:t>
            </a:r>
          </a:p>
        </p:txBody>
      </p:sp>
      <p:sp>
        <p:nvSpPr>
          <p:cNvPr id="20483" name="Content Placeholder 2">
            <a:extLst>
              <a:ext uri="{FF2B5EF4-FFF2-40B4-BE49-F238E27FC236}">
                <a16:creationId xmlns:a16="http://schemas.microsoft.com/office/drawing/2014/main" xmlns="" id="{B7966803-E47D-4583-A4CE-F7FCF5B607DB}"/>
              </a:ext>
            </a:extLst>
          </p:cNvPr>
          <p:cNvSpPr>
            <a:spLocks noGrp="1"/>
          </p:cNvSpPr>
          <p:nvPr>
            <p:ph idx="1"/>
          </p:nvPr>
        </p:nvSpPr>
        <p:spPr/>
        <p:txBody>
          <a:bodyPr/>
          <a:lstStyle/>
          <a:p>
            <a:r>
              <a:rPr lang="en-US" altLang="en-US" dirty="0"/>
              <a:t>Checked exceptions that can be thrown in a method must be  caught and handled</a:t>
            </a:r>
          </a:p>
          <a:p>
            <a:pPr algn="ctr" eaLnBrk="1" hangingPunct="1">
              <a:buFont typeface="Georgia" panose="02040502050405020303" pitchFamily="18" charset="0"/>
              <a:buNone/>
            </a:pPr>
            <a:r>
              <a:rPr lang="en-US" altLang="en-US" dirty="0"/>
              <a:t>OR</a:t>
            </a:r>
          </a:p>
          <a:p>
            <a:pPr eaLnBrk="1" hangingPunct="1"/>
            <a:r>
              <a:rPr lang="en-US" altLang="en-US" dirty="0"/>
              <a:t>declared in the throws clause</a:t>
            </a:r>
          </a:p>
          <a:p>
            <a:pPr eaLnBrk="1" hangingPunct="1"/>
            <a:endParaRPr lang="en-US" altLang="en-US" dirty="0"/>
          </a:p>
        </p:txBody>
      </p:sp>
    </p:spTree>
    <p:extLst>
      <p:ext uri="{BB962C8B-B14F-4D97-AF65-F5344CB8AC3E}">
        <p14:creationId xmlns:p14="http://schemas.microsoft.com/office/powerpoint/2010/main" val="180572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6B05B956-6238-474C-8E7B-FFBA2635727C}"/>
              </a:ext>
            </a:extLst>
          </p:cNvPr>
          <p:cNvSpPr>
            <a:spLocks noGrp="1" noChangeArrowheads="1"/>
          </p:cNvSpPr>
          <p:nvPr>
            <p:ph type="title"/>
          </p:nvPr>
        </p:nvSpPr>
        <p:spPr>
          <a:xfrm>
            <a:off x="523875" y="209550"/>
            <a:ext cx="6924675" cy="790575"/>
          </a:xfrm>
          <a:noFill/>
        </p:spPr>
        <p:txBody>
          <a:bodyPr>
            <a:normAutofit/>
          </a:bodyPr>
          <a:lstStyle/>
          <a:p>
            <a:pPr algn="l" eaLnBrk="1" hangingPunct="1"/>
            <a:r>
              <a:rPr lang="en-US" altLang="en-US" sz="3600" b="1" u="sng" dirty="0">
                <a:solidFill>
                  <a:srgbClr val="0033CC"/>
                </a:solidFill>
                <a:latin typeface="Times New Roman" pitchFamily="18" charset="0"/>
                <a:cs typeface="Times New Roman" pitchFamily="18" charset="0"/>
              </a:rPr>
              <a:t>Declaring Exceptions</a:t>
            </a:r>
          </a:p>
        </p:txBody>
      </p:sp>
      <p:sp>
        <p:nvSpPr>
          <p:cNvPr id="21507" name="Rectangle 3">
            <a:extLst>
              <a:ext uri="{FF2B5EF4-FFF2-40B4-BE49-F238E27FC236}">
                <a16:creationId xmlns:a16="http://schemas.microsoft.com/office/drawing/2014/main" xmlns="" id="{14FB1C96-F66C-4D1A-9572-C6ACBFB7F16E}"/>
              </a:ext>
            </a:extLst>
          </p:cNvPr>
          <p:cNvSpPr>
            <a:spLocks noGrp="1" noChangeArrowheads="1"/>
          </p:cNvSpPr>
          <p:nvPr>
            <p:ph idx="1"/>
          </p:nvPr>
        </p:nvSpPr>
        <p:spPr>
          <a:xfrm>
            <a:off x="523875" y="1238250"/>
            <a:ext cx="8235983" cy="4976371"/>
          </a:xfrm>
        </p:spPr>
        <p:txBody>
          <a:bodyPr/>
          <a:lstStyle/>
          <a:p>
            <a:pPr>
              <a:spcBef>
                <a:spcPct val="0"/>
              </a:spcBef>
            </a:pPr>
            <a:r>
              <a:rPr lang="en-US" altLang="en-US" dirty="0">
                <a:cs typeface="Times New Roman" panose="02020603050405020304" pitchFamily="18" charset="0"/>
              </a:rPr>
              <a:t>Every method must state the types of checked exceptions it might throw. This is known as </a:t>
            </a:r>
            <a:r>
              <a:rPr lang="en-US" altLang="en-US" i="1" dirty="0">
                <a:cs typeface="Times New Roman" panose="02020603050405020304" pitchFamily="18" charset="0"/>
              </a:rPr>
              <a:t>declaring exceptions</a:t>
            </a:r>
            <a:r>
              <a:rPr lang="en-US" altLang="en-US" dirty="0">
                <a:cs typeface="Times New Roman" panose="02020603050405020304" pitchFamily="18" charset="0"/>
              </a:rPr>
              <a:t>. </a:t>
            </a:r>
          </a:p>
          <a:p>
            <a:pPr marL="0" indent="0">
              <a:spcBef>
                <a:spcPct val="0"/>
              </a:spcBef>
              <a:buNone/>
            </a:pPr>
            <a:endParaRPr lang="en-US" altLang="en-US" dirty="0">
              <a:cs typeface="Times New Roman" panose="02020603050405020304" pitchFamily="18" charset="0"/>
            </a:endParaRPr>
          </a:p>
          <a:p>
            <a:pPr>
              <a:spcBef>
                <a:spcPct val="0"/>
              </a:spcBef>
            </a:pPr>
            <a:r>
              <a:rPr lang="en-US" altLang="en-US" sz="3000" dirty="0"/>
              <a:t>public void </a:t>
            </a:r>
            <a:r>
              <a:rPr lang="en-US" altLang="en-US" sz="3000" dirty="0" err="1"/>
              <a:t>myMethod</a:t>
            </a:r>
            <a:r>
              <a:rPr lang="en-US" altLang="en-US" sz="3000" dirty="0"/>
              <a:t>()    throws </a:t>
            </a:r>
            <a:r>
              <a:rPr lang="en-US" altLang="en-US" sz="3000" dirty="0" err="1"/>
              <a:t>IOException</a:t>
            </a:r>
            <a:endParaRPr lang="en-US" altLang="en-US" sz="3000" dirty="0"/>
          </a:p>
          <a:p>
            <a:pPr>
              <a:spcBef>
                <a:spcPct val="100000"/>
              </a:spcBef>
            </a:pPr>
            <a:r>
              <a:rPr lang="en-US" altLang="en-US" sz="3000" dirty="0"/>
              <a:t>public void </a:t>
            </a:r>
            <a:r>
              <a:rPr lang="en-US" altLang="en-US" sz="3000" dirty="0" err="1"/>
              <a:t>myMethod</a:t>
            </a:r>
            <a:r>
              <a:rPr lang="en-US" altLang="en-US" sz="3000" dirty="0"/>
              <a:t>()    throws </a:t>
            </a:r>
            <a:r>
              <a:rPr lang="en-US" altLang="en-US" sz="3000" dirty="0" err="1"/>
              <a:t>IOException</a:t>
            </a:r>
            <a:r>
              <a:rPr lang="en-US" altLang="en-US" sz="3000" dirty="0"/>
              <a:t>, </a:t>
            </a:r>
            <a:r>
              <a:rPr lang="en-US" altLang="en-US" sz="3000" dirty="0" err="1"/>
              <a:t>OtherException</a:t>
            </a:r>
            <a:endParaRPr lang="en-US" altLang="en-US" sz="3000" dirty="0"/>
          </a:p>
        </p:txBody>
      </p:sp>
    </p:spTree>
    <p:extLst>
      <p:ext uri="{BB962C8B-B14F-4D97-AF65-F5344CB8AC3E}">
        <p14:creationId xmlns:p14="http://schemas.microsoft.com/office/powerpoint/2010/main" val="9059830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B140262C-C9BE-447D-9F0E-9F478C3B275A}"/>
              </a:ext>
            </a:extLst>
          </p:cNvPr>
          <p:cNvSpPr>
            <a:spLocks noGrp="1" noChangeArrowheads="1"/>
          </p:cNvSpPr>
          <p:nvPr>
            <p:ph type="title"/>
          </p:nvPr>
        </p:nvSpPr>
        <p:spPr>
          <a:xfrm>
            <a:off x="523875" y="371474"/>
            <a:ext cx="6962775" cy="590551"/>
          </a:xfrm>
          <a:noFill/>
        </p:spPr>
        <p:txBody>
          <a:bodyPr>
            <a:normAutofit fontScale="90000"/>
          </a:bodyPr>
          <a:lstStyle/>
          <a:p>
            <a:pPr algn="l" eaLnBrk="1" hangingPunct="1"/>
            <a:r>
              <a:rPr lang="en-US" altLang="en-US" sz="4000" b="1" u="sng" dirty="0">
                <a:solidFill>
                  <a:srgbClr val="0033CC"/>
                </a:solidFill>
                <a:latin typeface="Times New Roman" pitchFamily="18" charset="0"/>
                <a:cs typeface="Times New Roman" pitchFamily="18" charset="0"/>
              </a:rPr>
              <a:t>Throwing Exceptions</a:t>
            </a:r>
          </a:p>
        </p:txBody>
      </p:sp>
      <p:sp>
        <p:nvSpPr>
          <p:cNvPr id="22531" name="Rectangle 3">
            <a:extLst>
              <a:ext uri="{FF2B5EF4-FFF2-40B4-BE49-F238E27FC236}">
                <a16:creationId xmlns:a16="http://schemas.microsoft.com/office/drawing/2014/main" xmlns="" id="{71266081-C06F-489A-A826-211020AF9817}"/>
              </a:ext>
            </a:extLst>
          </p:cNvPr>
          <p:cNvSpPr>
            <a:spLocks noGrp="1" noChangeArrowheads="1"/>
          </p:cNvSpPr>
          <p:nvPr>
            <p:ph idx="1"/>
          </p:nvPr>
        </p:nvSpPr>
        <p:spPr>
          <a:xfrm>
            <a:off x="647700" y="1314450"/>
            <a:ext cx="7991967" cy="4725317"/>
          </a:xfrm>
        </p:spPr>
        <p:txBody>
          <a:bodyPr>
            <a:normAutofit lnSpcReduction="10000"/>
          </a:bodyPr>
          <a:lstStyle/>
          <a:p>
            <a:pPr marL="0" indent="0">
              <a:buNone/>
            </a:pPr>
            <a:r>
              <a:rPr lang="en-US" altLang="en-US" dirty="0">
                <a:cs typeface="Times New Roman" panose="02020603050405020304" pitchFamily="18" charset="0"/>
              </a:rPr>
              <a:t>When the program detects an error, the program can create an instance of an appropriate exception type and throw it. This is known as </a:t>
            </a:r>
            <a:r>
              <a:rPr lang="en-US" altLang="en-US" i="1" dirty="0">
                <a:cs typeface="Times New Roman" panose="02020603050405020304" pitchFamily="18" charset="0"/>
              </a:rPr>
              <a:t>throwing an exception</a:t>
            </a:r>
            <a:r>
              <a:rPr lang="en-US" altLang="en-US" dirty="0">
                <a:cs typeface="Times New Roman" panose="02020603050405020304" pitchFamily="18" charset="0"/>
              </a:rPr>
              <a:t>. Here is an example, </a:t>
            </a:r>
          </a:p>
          <a:p>
            <a:pPr marL="0" indent="0">
              <a:buNone/>
            </a:pPr>
            <a:endParaRPr lang="en-US" altLang="en-US" dirty="0">
              <a:cs typeface="Times New Roman" panose="02020603050405020304" pitchFamily="18" charset="0"/>
            </a:endParaRPr>
          </a:p>
          <a:p>
            <a:pPr marL="0" indent="0">
              <a:buNone/>
            </a:pPr>
            <a:r>
              <a:rPr lang="en-US" altLang="en-US" sz="3000" dirty="0"/>
              <a:t>throw new </a:t>
            </a:r>
            <a:r>
              <a:rPr lang="en-US" altLang="en-US" sz="3000" dirty="0" err="1"/>
              <a:t>TheException</a:t>
            </a:r>
            <a:r>
              <a:rPr lang="en-US" altLang="en-US" sz="3000" dirty="0"/>
              <a:t>(); </a:t>
            </a:r>
          </a:p>
          <a:p>
            <a:pPr marL="0" indent="0">
              <a:spcBef>
                <a:spcPct val="100000"/>
              </a:spcBef>
              <a:buNone/>
            </a:pPr>
            <a:r>
              <a:rPr lang="en-US" altLang="en-US" sz="3000" dirty="0" err="1"/>
              <a:t>TheException</a:t>
            </a:r>
            <a:r>
              <a:rPr lang="en-US" altLang="en-US" sz="3000" dirty="0"/>
              <a:t> ex = new </a:t>
            </a:r>
            <a:r>
              <a:rPr lang="en-US" altLang="en-US" sz="3000" dirty="0" err="1"/>
              <a:t>TheException</a:t>
            </a:r>
            <a:r>
              <a:rPr lang="en-US" altLang="en-US" sz="3000" dirty="0"/>
              <a:t>();</a:t>
            </a:r>
            <a:br>
              <a:rPr lang="en-US" altLang="en-US" sz="3000" dirty="0"/>
            </a:br>
            <a:r>
              <a:rPr lang="en-US" altLang="en-US" sz="3000" dirty="0"/>
              <a:t>throw ex;</a:t>
            </a:r>
          </a:p>
        </p:txBody>
      </p:sp>
    </p:spTree>
    <p:extLst>
      <p:ext uri="{BB962C8B-B14F-4D97-AF65-F5344CB8AC3E}">
        <p14:creationId xmlns:p14="http://schemas.microsoft.com/office/powerpoint/2010/main" val="1628553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u="sng" spc="-35" dirty="0" smtClean="0">
                <a:solidFill>
                  <a:srgbClr val="0033CC"/>
                </a:solidFill>
                <a:latin typeface="Perpetua" pitchFamily="18" charset="0"/>
                <a:cs typeface="Times New Roman" panose="02020603050405020304" pitchFamily="18" charset="0"/>
              </a:rPr>
              <a:t>MULTITHREADING</a:t>
            </a:r>
            <a:endParaRPr lang="en-US" sz="3600" b="1" u="sng" dirty="0">
              <a:solidFill>
                <a:srgbClr val="0033CC"/>
              </a:solidFill>
              <a:latin typeface="Perpetua" pitchFamily="18" charset="0"/>
            </a:endParaRPr>
          </a:p>
        </p:txBody>
      </p:sp>
      <p:sp>
        <p:nvSpPr>
          <p:cNvPr id="3" name="Content Placeholder 2"/>
          <p:cNvSpPr>
            <a:spLocks noGrp="1"/>
          </p:cNvSpPr>
          <p:nvPr>
            <p:ph idx="1"/>
          </p:nvPr>
        </p:nvSpPr>
        <p:spPr/>
        <p:txBody>
          <a:bodyPr/>
          <a:lstStyle/>
          <a:p>
            <a:pPr marL="457200" indent="-457200"/>
            <a:r>
              <a:rPr lang="en-US" sz="2000" b="1" spc="-5" dirty="0">
                <a:latin typeface="Perpetua" pitchFamily="18" charset="0"/>
                <a:cs typeface="Calibri"/>
              </a:rPr>
              <a:t>Multithreading in java </a:t>
            </a:r>
            <a:r>
              <a:rPr lang="en-US" sz="2000" spc="-5" dirty="0">
                <a:latin typeface="Perpetua" pitchFamily="18" charset="0"/>
                <a:cs typeface="Calibri"/>
              </a:rPr>
              <a:t>is a process of </a:t>
            </a:r>
            <a:r>
              <a:rPr lang="en-US" sz="2000" u="heavy" spc="-5" dirty="0">
                <a:latin typeface="Perpetua" pitchFamily="18" charset="0"/>
                <a:cs typeface="Calibri"/>
              </a:rPr>
              <a:t>executing multiple processes</a:t>
            </a:r>
            <a:r>
              <a:rPr lang="en-US" sz="2000" spc="-5" dirty="0">
                <a:latin typeface="Perpetua" pitchFamily="18" charset="0"/>
                <a:cs typeface="Calibri"/>
              </a:rPr>
              <a:t> simultaneously</a:t>
            </a:r>
            <a:endParaRPr lang="en-US" sz="2000" dirty="0">
              <a:latin typeface="Perpetua" pitchFamily="18" charset="0"/>
              <a:cs typeface="Calibri"/>
            </a:endParaRPr>
          </a:p>
          <a:p>
            <a:pPr marL="457200" marR="61081" indent="-457200">
              <a:lnSpc>
                <a:spcPts val="3304"/>
              </a:lnSpc>
            </a:pPr>
            <a:r>
              <a:rPr lang="en-US" sz="2000" spc="-6" dirty="0">
                <a:latin typeface="Perpetua" pitchFamily="18" charset="0"/>
                <a:cs typeface="Calibri"/>
              </a:rPr>
              <a:t>A program is </a:t>
            </a:r>
            <a:r>
              <a:rPr lang="en-US" sz="2000" u="heavy" spc="-6" dirty="0">
                <a:latin typeface="Perpetua" pitchFamily="18" charset="0"/>
                <a:cs typeface="Calibri"/>
              </a:rPr>
              <a:t>divided</a:t>
            </a:r>
            <a:r>
              <a:rPr lang="en-US" sz="2000" spc="-6" dirty="0">
                <a:latin typeface="Perpetua" pitchFamily="18" charset="0"/>
                <a:cs typeface="Calibri"/>
              </a:rPr>
              <a:t> into two or </a:t>
            </a:r>
            <a:r>
              <a:rPr lang="en-US" sz="2000" spc="-6" dirty="0" smtClean="0">
                <a:latin typeface="Perpetua" pitchFamily="18" charset="0"/>
                <a:cs typeface="Calibri"/>
              </a:rPr>
              <a:t>more</a:t>
            </a:r>
            <a:r>
              <a:rPr lang="en-US" sz="2000" dirty="0" smtClean="0">
                <a:latin typeface="Perpetua" pitchFamily="18" charset="0"/>
                <a:cs typeface="Calibri"/>
              </a:rPr>
              <a:t>  </a:t>
            </a:r>
            <a:r>
              <a:rPr lang="en-US" sz="2000" u="heavy" spc="-5" dirty="0" smtClean="0">
                <a:latin typeface="Perpetua" pitchFamily="18" charset="0"/>
                <a:cs typeface="Calibri"/>
              </a:rPr>
              <a:t>subprograms</a:t>
            </a:r>
            <a:r>
              <a:rPr lang="en-US" sz="2000" spc="-5" dirty="0">
                <a:latin typeface="Perpetua" pitchFamily="18" charset="0"/>
                <a:cs typeface="Calibri"/>
              </a:rPr>
              <a:t>, which can be implemented </a:t>
            </a:r>
            <a:r>
              <a:rPr lang="en-US" sz="2000" spc="-5" dirty="0" smtClean="0">
                <a:latin typeface="Perpetua" pitchFamily="18" charset="0"/>
                <a:cs typeface="Calibri"/>
              </a:rPr>
              <a:t>at</a:t>
            </a:r>
            <a:r>
              <a:rPr lang="en-US" sz="2000" dirty="0" smtClean="0">
                <a:latin typeface="Perpetua" pitchFamily="18" charset="0"/>
                <a:cs typeface="Calibri"/>
              </a:rPr>
              <a:t> </a:t>
            </a:r>
            <a:r>
              <a:rPr lang="en-US" sz="2000" spc="-2" dirty="0" smtClean="0">
                <a:latin typeface="Perpetua" pitchFamily="18" charset="0"/>
                <a:cs typeface="Calibri"/>
              </a:rPr>
              <a:t>the </a:t>
            </a:r>
            <a:r>
              <a:rPr lang="en-US" sz="2000" u="heavy" spc="-2" dirty="0">
                <a:latin typeface="Perpetua" pitchFamily="18" charset="0"/>
                <a:cs typeface="Calibri"/>
              </a:rPr>
              <a:t>same time in parallel</a:t>
            </a:r>
            <a:r>
              <a:rPr lang="en-US" sz="2000" spc="-2" dirty="0">
                <a:latin typeface="Perpetua" pitchFamily="18" charset="0"/>
                <a:cs typeface="Calibri"/>
              </a:rPr>
              <a:t>.</a:t>
            </a:r>
            <a:endParaRPr lang="en-US" sz="2000" dirty="0">
              <a:latin typeface="Perpetua" pitchFamily="18" charset="0"/>
              <a:cs typeface="Calibri"/>
            </a:endParaRPr>
          </a:p>
          <a:p>
            <a:pPr marL="457200" indent="-457200">
              <a:lnSpc>
                <a:spcPts val="3304"/>
              </a:lnSpc>
            </a:pPr>
            <a:r>
              <a:rPr lang="en-US" sz="2000" spc="-1" dirty="0">
                <a:latin typeface="Perpetua" pitchFamily="18" charset="0"/>
                <a:cs typeface="Calibri"/>
              </a:rPr>
              <a:t>Multiprocessing and multithreading, both </a:t>
            </a:r>
            <a:r>
              <a:rPr lang="en-US" sz="2000" spc="-1" dirty="0" smtClean="0">
                <a:latin typeface="Perpetua" pitchFamily="18" charset="0"/>
                <a:cs typeface="Calibri"/>
              </a:rPr>
              <a:t>are</a:t>
            </a:r>
            <a:r>
              <a:rPr lang="en-US" sz="2000" dirty="0" smtClean="0">
                <a:latin typeface="Perpetua" pitchFamily="18" charset="0"/>
                <a:cs typeface="Calibri"/>
              </a:rPr>
              <a:t> </a:t>
            </a:r>
            <a:r>
              <a:rPr lang="en-US" sz="2000" spc="-5" dirty="0" smtClean="0">
                <a:latin typeface="Perpetua" pitchFamily="18" charset="0"/>
                <a:cs typeface="Calibri"/>
              </a:rPr>
              <a:t>used </a:t>
            </a:r>
            <a:r>
              <a:rPr lang="en-US" sz="2000" spc="-5" dirty="0">
                <a:latin typeface="Perpetua" pitchFamily="18" charset="0"/>
                <a:cs typeface="Calibri"/>
              </a:rPr>
              <a:t>to achieve </a:t>
            </a:r>
            <a:r>
              <a:rPr lang="en-US" sz="2000" spc="-5" dirty="0" smtClean="0">
                <a:latin typeface="Perpetua" pitchFamily="18" charset="0"/>
                <a:cs typeface="Calibri"/>
              </a:rPr>
              <a:t>multitasking.</a:t>
            </a:r>
            <a:r>
              <a:rPr lang="en-US" sz="2000" dirty="0" smtClean="0">
                <a:latin typeface="Perpetua" pitchFamily="18" charset="0"/>
                <a:cs typeface="Calibri"/>
              </a:rPr>
              <a:t> </a:t>
            </a:r>
          </a:p>
          <a:p>
            <a:pPr marL="457200" marR="61036" indent="-457200">
              <a:lnSpc>
                <a:spcPts val="3840"/>
              </a:lnSpc>
              <a:spcBef>
                <a:spcPts val="26"/>
              </a:spcBef>
            </a:pPr>
            <a:r>
              <a:rPr lang="en-US" sz="2000" spc="-4" dirty="0" smtClean="0">
                <a:latin typeface="Perpetua" pitchFamily="18" charset="0"/>
                <a:cs typeface="Calibri"/>
              </a:rPr>
              <a:t>Java </a:t>
            </a:r>
            <a:r>
              <a:rPr lang="en-US" sz="2000" spc="-4" dirty="0">
                <a:latin typeface="Perpetua" pitchFamily="18" charset="0"/>
                <a:cs typeface="Calibri"/>
              </a:rPr>
              <a:t>Multithreading is mostly used in games, animation etc.</a:t>
            </a:r>
            <a:endParaRPr lang="en-US" sz="2000" dirty="0">
              <a:latin typeface="Perpetua" pitchFamily="18" charset="0"/>
              <a:cs typeface="Calibri"/>
            </a:endParaRPr>
          </a:p>
          <a:p>
            <a:endParaRPr lang="en-US"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124075" y="3364433"/>
            <a:ext cx="4667250" cy="33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xmlns="" id="{52853C45-BBA2-44DA-8927-57DEF6065FF7}"/>
              </a:ext>
            </a:extLst>
          </p:cNvPr>
          <p:cNvSpPr>
            <a:spLocks noGrp="1" noChangeArrowheads="1"/>
          </p:cNvSpPr>
          <p:nvPr>
            <p:ph type="title"/>
          </p:nvPr>
        </p:nvSpPr>
        <p:spPr>
          <a:xfrm>
            <a:off x="457200" y="152399"/>
            <a:ext cx="8058150" cy="638175"/>
          </a:xfrm>
          <a:noFill/>
        </p:spPr>
        <p:txBody>
          <a:bodyPr>
            <a:normAutofit fontScale="90000"/>
          </a:bodyPr>
          <a:lstStyle/>
          <a:p>
            <a:pPr algn="l" eaLnBrk="1" hangingPunct="1"/>
            <a:r>
              <a:rPr lang="en-US" altLang="en-US" sz="3600" b="1" u="sng" dirty="0">
                <a:solidFill>
                  <a:srgbClr val="0033CC"/>
                </a:solidFill>
                <a:latin typeface="Times New Roman" pitchFamily="18" charset="0"/>
                <a:cs typeface="Times New Roman" pitchFamily="18" charset="0"/>
              </a:rPr>
              <a:t>Cautions When Using Exceptions</a:t>
            </a:r>
          </a:p>
        </p:txBody>
      </p:sp>
      <p:sp>
        <p:nvSpPr>
          <p:cNvPr id="39939" name="Rectangle 3">
            <a:extLst>
              <a:ext uri="{FF2B5EF4-FFF2-40B4-BE49-F238E27FC236}">
                <a16:creationId xmlns:a16="http://schemas.microsoft.com/office/drawing/2014/main" xmlns="" id="{DC5221B2-1092-41AC-816A-C0500C6A9AF4}"/>
              </a:ext>
            </a:extLst>
          </p:cNvPr>
          <p:cNvSpPr>
            <a:spLocks noGrp="1" noChangeArrowheads="1"/>
          </p:cNvSpPr>
          <p:nvPr>
            <p:ph idx="1"/>
          </p:nvPr>
        </p:nvSpPr>
        <p:spPr>
          <a:xfrm>
            <a:off x="542925" y="1000126"/>
            <a:ext cx="8067675" cy="5267816"/>
          </a:xfrm>
        </p:spPr>
        <p:txBody>
          <a:bodyPr>
            <a:normAutofit/>
          </a:bodyPr>
          <a:lstStyle/>
          <a:p>
            <a:pPr algn="just">
              <a:spcAft>
                <a:spcPts val="1200"/>
              </a:spcAft>
            </a:pPr>
            <a:r>
              <a:rPr lang="en-US" altLang="en-US" dirty="0"/>
              <a:t>Exception handling </a:t>
            </a:r>
            <a:r>
              <a:rPr lang="en-US" altLang="en-US" dirty="0" smtClean="0"/>
              <a:t>separates, </a:t>
            </a:r>
            <a:r>
              <a:rPr lang="en-US" altLang="en-US" dirty="0"/>
              <a:t>error-handling code from normal programming tasks, thus making programs easier to read and to modify. </a:t>
            </a:r>
          </a:p>
          <a:p>
            <a:pPr algn="just">
              <a:spcAft>
                <a:spcPts val="1200"/>
              </a:spcAft>
            </a:pPr>
            <a:r>
              <a:rPr lang="en-US" altLang="en-US" dirty="0"/>
              <a:t>Exception handling usually requires more time and resources because it requires instantiating a new exception object, rolling back the call stack, and propagating the errors to the calling methods.</a:t>
            </a:r>
          </a:p>
        </p:txBody>
      </p:sp>
    </p:spTree>
    <p:extLst>
      <p:ext uri="{BB962C8B-B14F-4D97-AF65-F5344CB8AC3E}">
        <p14:creationId xmlns:p14="http://schemas.microsoft.com/office/powerpoint/2010/main" val="24627510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xmlns="" id="{EA7FF4B3-C1F9-47BA-BFFE-203BBE1B7D9B}"/>
              </a:ext>
            </a:extLst>
          </p:cNvPr>
          <p:cNvSpPr>
            <a:spLocks noGrp="1" noChangeArrowheads="1"/>
          </p:cNvSpPr>
          <p:nvPr>
            <p:ph type="title"/>
          </p:nvPr>
        </p:nvSpPr>
        <p:spPr>
          <a:xfrm>
            <a:off x="533399" y="228599"/>
            <a:ext cx="7972425" cy="600075"/>
          </a:xfrm>
          <a:noFill/>
        </p:spPr>
        <p:txBody>
          <a:bodyPr>
            <a:normAutofit fontScale="90000"/>
          </a:bodyPr>
          <a:lstStyle/>
          <a:p>
            <a:pPr algn="l" eaLnBrk="1" hangingPunct="1"/>
            <a:r>
              <a:rPr lang="en-US" altLang="en-US" b="1" u="sng" dirty="0">
                <a:solidFill>
                  <a:srgbClr val="0033CC"/>
                </a:solidFill>
                <a:latin typeface="Times New Roman" pitchFamily="18" charset="0"/>
                <a:cs typeface="Times New Roman" pitchFamily="18" charset="0"/>
              </a:rPr>
              <a:t>When to Throw Exceptions</a:t>
            </a:r>
          </a:p>
        </p:txBody>
      </p:sp>
      <p:sp>
        <p:nvSpPr>
          <p:cNvPr id="40963" name="Rectangle 3">
            <a:extLst>
              <a:ext uri="{FF2B5EF4-FFF2-40B4-BE49-F238E27FC236}">
                <a16:creationId xmlns:a16="http://schemas.microsoft.com/office/drawing/2014/main" xmlns="" id="{147E108A-F313-4417-869A-1C48B499E0F1}"/>
              </a:ext>
            </a:extLst>
          </p:cNvPr>
          <p:cNvSpPr>
            <a:spLocks noGrp="1" noChangeArrowheads="1"/>
          </p:cNvSpPr>
          <p:nvPr>
            <p:ph idx="1"/>
          </p:nvPr>
        </p:nvSpPr>
        <p:spPr>
          <a:xfrm>
            <a:off x="666750" y="1343025"/>
            <a:ext cx="7886700" cy="4676775"/>
          </a:xfrm>
        </p:spPr>
        <p:txBody>
          <a:bodyPr/>
          <a:lstStyle/>
          <a:p>
            <a:pPr algn="just">
              <a:spcAft>
                <a:spcPts val="1200"/>
              </a:spcAft>
            </a:pPr>
            <a:r>
              <a:rPr lang="en-US" altLang="en-US" dirty="0">
                <a:cs typeface="Times New Roman" panose="02020603050405020304" pitchFamily="18" charset="0"/>
              </a:rPr>
              <a:t>An exception occurs in a method. </a:t>
            </a:r>
          </a:p>
          <a:p>
            <a:pPr algn="just">
              <a:spcAft>
                <a:spcPts val="1200"/>
              </a:spcAft>
            </a:pPr>
            <a:r>
              <a:rPr lang="en-US" altLang="en-US" dirty="0">
                <a:cs typeface="Times New Roman" panose="02020603050405020304" pitchFamily="18" charset="0"/>
              </a:rPr>
              <a:t>If you want the exception to be processed by its caller, you should create an exception object and throw it. </a:t>
            </a:r>
          </a:p>
          <a:p>
            <a:pPr algn="just">
              <a:spcAft>
                <a:spcPts val="1200"/>
              </a:spcAft>
            </a:pPr>
            <a:r>
              <a:rPr lang="en-US" altLang="en-US" dirty="0">
                <a:cs typeface="Times New Roman" panose="02020603050405020304" pitchFamily="18" charset="0"/>
              </a:rPr>
              <a:t>If you can handle the exception in the method where it occurs, there is no need to throw it</a:t>
            </a:r>
            <a:r>
              <a:rPr lang="en-US" altLang="en-US" dirty="0"/>
              <a:t>.</a:t>
            </a:r>
          </a:p>
        </p:txBody>
      </p:sp>
    </p:spTree>
    <p:extLst>
      <p:ext uri="{BB962C8B-B14F-4D97-AF65-F5344CB8AC3E}">
        <p14:creationId xmlns:p14="http://schemas.microsoft.com/office/powerpoint/2010/main" val="2768554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u="sng" dirty="0" smtClean="0">
                <a:solidFill>
                  <a:srgbClr val="0033CC"/>
                </a:solidFill>
                <a:latin typeface="Times New Roman" pitchFamily="18" charset="0"/>
                <a:cs typeface="Times New Roman" pitchFamily="18" charset="0"/>
              </a:rPr>
              <a:t>Key-words used for Exception Handling</a:t>
            </a:r>
            <a:endParaRPr lang="en-US" sz="3200" b="1" u="sng" dirty="0">
              <a:solidFill>
                <a:srgbClr val="0033CC"/>
              </a:solidFill>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92671058"/>
              </p:ext>
            </p:extLst>
          </p:nvPr>
        </p:nvGraphicFramePr>
        <p:xfrm>
          <a:off x="447674" y="826966"/>
          <a:ext cx="8220076" cy="5469059"/>
        </p:xfrm>
        <a:graphic>
          <a:graphicData uri="http://schemas.openxmlformats.org/drawingml/2006/table">
            <a:tbl>
              <a:tblPr/>
              <a:tblGrid>
                <a:gridCol w="1066801"/>
                <a:gridCol w="7153275"/>
              </a:tblGrid>
              <a:tr h="394054">
                <a:tc>
                  <a:txBody>
                    <a:bodyPr/>
                    <a:lstStyle/>
                    <a:p>
                      <a:pPr algn="l" fontAlgn="t"/>
                      <a:r>
                        <a:rPr lang="en-US" sz="1800" dirty="0">
                          <a:solidFill>
                            <a:srgbClr val="000000"/>
                          </a:solidFill>
                          <a:effectLst/>
                          <a:latin typeface="times new roman"/>
                        </a:rPr>
                        <a:t>Keyword</a:t>
                      </a:r>
                    </a:p>
                  </a:txBody>
                  <a:tcPr marL="57424" marR="57424" marT="57424" marB="57424">
                    <a:lnL w="7620" cap="flat" cmpd="sng" algn="ctr">
                      <a:solidFill>
                        <a:srgbClr val="0003C1"/>
                      </a:solidFill>
                      <a:prstDash val="solid"/>
                      <a:round/>
                      <a:headEnd type="none" w="med" len="med"/>
                      <a:tailEnd type="none" w="med" len="med"/>
                    </a:lnL>
                    <a:lnR w="7620" cap="flat" cmpd="sng" algn="ctr">
                      <a:solidFill>
                        <a:srgbClr val="0003C1"/>
                      </a:solidFill>
                      <a:prstDash val="solid"/>
                      <a:round/>
                      <a:headEnd type="none" w="med" len="med"/>
                      <a:tailEnd type="none" w="med" len="med"/>
                    </a:lnR>
                    <a:lnT w="7620" cap="flat" cmpd="sng" algn="ctr">
                      <a:solidFill>
                        <a:srgbClr val="0003C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a:rPr>
                        <a:t>Description</a:t>
                      </a:r>
                    </a:p>
                  </a:txBody>
                  <a:tcPr marL="57424" marR="57424" marT="57424" marB="57424">
                    <a:lnL w="7620" cap="flat" cmpd="sng" algn="ctr">
                      <a:solidFill>
                        <a:srgbClr val="0003C1"/>
                      </a:solidFill>
                      <a:prstDash val="solid"/>
                      <a:round/>
                      <a:headEnd type="none" w="med" len="med"/>
                      <a:tailEnd type="none" w="med" len="med"/>
                    </a:lnL>
                    <a:lnR w="7620" cap="flat" cmpd="sng" algn="ctr">
                      <a:solidFill>
                        <a:srgbClr val="0003C1"/>
                      </a:solidFill>
                      <a:prstDash val="solid"/>
                      <a:round/>
                      <a:headEnd type="none" w="med" len="med"/>
                      <a:tailEnd type="none" w="med" len="med"/>
                    </a:lnR>
                    <a:lnT w="7620" cap="flat" cmpd="sng" algn="ctr">
                      <a:solidFill>
                        <a:srgbClr val="0003C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1292872">
                <a:tc>
                  <a:txBody>
                    <a:bodyPr/>
                    <a:lstStyle/>
                    <a:p>
                      <a:pPr algn="just" fontAlgn="t"/>
                      <a:r>
                        <a:rPr lang="en-US" sz="1800" dirty="0">
                          <a:solidFill>
                            <a:srgbClr val="333333"/>
                          </a:solidFill>
                          <a:effectLst/>
                          <a:latin typeface="inter-regular"/>
                        </a:rPr>
                        <a:t>try</a:t>
                      </a:r>
                    </a:p>
                  </a:txBody>
                  <a:tcPr marL="38283" marR="38283" marT="38283" marB="3828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The "try" keyword is used to specify a block where we should place an exception code. It means we can't use try block alone. The try block must be followed by either catch or finally.</a:t>
                      </a:r>
                    </a:p>
                  </a:txBody>
                  <a:tcPr marL="38283" marR="38283" marT="38283" marB="3828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119203">
                <a:tc>
                  <a:txBody>
                    <a:bodyPr/>
                    <a:lstStyle/>
                    <a:p>
                      <a:pPr algn="just" fontAlgn="t"/>
                      <a:r>
                        <a:rPr lang="en-US" sz="1800">
                          <a:solidFill>
                            <a:srgbClr val="333333"/>
                          </a:solidFill>
                          <a:effectLst/>
                          <a:latin typeface="inter-regular"/>
                        </a:rPr>
                        <a:t>catch</a:t>
                      </a:r>
                    </a:p>
                  </a:txBody>
                  <a:tcPr marL="38283" marR="38283" marT="38283" marB="3828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The "catch" block is used to handle the exception. It must be preceded by try block which means we can't use catch block alone. It can be followed by finally block later.</a:t>
                      </a:r>
                    </a:p>
                  </a:txBody>
                  <a:tcPr marL="38283" marR="38283" marT="38283" marB="3828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945533">
                <a:tc>
                  <a:txBody>
                    <a:bodyPr/>
                    <a:lstStyle/>
                    <a:p>
                      <a:pPr algn="just" fontAlgn="t"/>
                      <a:r>
                        <a:rPr lang="en-US" sz="1800">
                          <a:solidFill>
                            <a:srgbClr val="333333"/>
                          </a:solidFill>
                          <a:effectLst/>
                          <a:latin typeface="inter-regular"/>
                        </a:rPr>
                        <a:t>finally</a:t>
                      </a:r>
                    </a:p>
                  </a:txBody>
                  <a:tcPr marL="38283" marR="38283" marT="38283" marB="3828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The "finally" block is used to execute the necessary code of the program. It is executed whether an exception is handled or not.</a:t>
                      </a:r>
                    </a:p>
                  </a:txBody>
                  <a:tcPr marL="38283" marR="38283" marT="38283" marB="3828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424525">
                <a:tc>
                  <a:txBody>
                    <a:bodyPr/>
                    <a:lstStyle/>
                    <a:p>
                      <a:pPr algn="just" fontAlgn="t"/>
                      <a:r>
                        <a:rPr lang="en-US" sz="1800">
                          <a:solidFill>
                            <a:srgbClr val="333333"/>
                          </a:solidFill>
                          <a:effectLst/>
                          <a:latin typeface="inter-regular"/>
                        </a:rPr>
                        <a:t>throw</a:t>
                      </a:r>
                    </a:p>
                  </a:txBody>
                  <a:tcPr marL="38283" marR="38283" marT="38283" marB="3828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The "throw" keyword is used to throw an exception.</a:t>
                      </a:r>
                    </a:p>
                  </a:txBody>
                  <a:tcPr marL="38283" marR="38283" marT="38283" marB="3828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1292872">
                <a:tc>
                  <a:txBody>
                    <a:bodyPr/>
                    <a:lstStyle/>
                    <a:p>
                      <a:pPr algn="just" fontAlgn="t"/>
                      <a:r>
                        <a:rPr lang="en-US" sz="1800">
                          <a:solidFill>
                            <a:srgbClr val="333333"/>
                          </a:solidFill>
                          <a:effectLst/>
                          <a:latin typeface="inter-regular"/>
                        </a:rPr>
                        <a:t>throws</a:t>
                      </a:r>
                    </a:p>
                  </a:txBody>
                  <a:tcPr marL="38283" marR="38283" marT="38283" marB="3828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The "throws" keyword is used to declare exceptions. It specifies that there may occur an exception in the method. It doesn't throw an exception. It is always used with method signature.</a:t>
                      </a:r>
                    </a:p>
                  </a:txBody>
                  <a:tcPr marL="38283" marR="38283" marT="38283" marB="3828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241177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u="sng" dirty="0" smtClean="0">
                <a:solidFill>
                  <a:srgbClr val="0033CC"/>
                </a:solidFill>
                <a:latin typeface="Times New Roman" pitchFamily="18" charset="0"/>
                <a:cs typeface="Times New Roman" pitchFamily="18" charset="0"/>
              </a:rPr>
              <a:t>Syntax</a:t>
            </a:r>
            <a:endParaRPr lang="en-US" sz="3600" b="1"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try </a:t>
            </a:r>
          </a:p>
          <a:p>
            <a:r>
              <a:rPr lang="en-US" dirty="0" smtClean="0"/>
              <a:t>{ </a:t>
            </a:r>
          </a:p>
          <a:p>
            <a:r>
              <a:rPr lang="en-US" dirty="0" smtClean="0"/>
              <a:t>// </a:t>
            </a:r>
            <a:r>
              <a:rPr lang="en-US" i="1" dirty="0"/>
              <a:t>Block of code to try </a:t>
            </a:r>
            <a:endParaRPr lang="en-US" i="1" dirty="0" smtClean="0"/>
          </a:p>
          <a:p>
            <a:r>
              <a:rPr lang="en-US" dirty="0" smtClean="0"/>
              <a:t>} </a:t>
            </a:r>
          </a:p>
          <a:p>
            <a:r>
              <a:rPr lang="en-US" dirty="0" smtClean="0"/>
              <a:t>catch(Exception </a:t>
            </a:r>
            <a:r>
              <a:rPr lang="en-US" i="1" dirty="0"/>
              <a:t>e</a:t>
            </a:r>
            <a:r>
              <a:rPr lang="en-US" dirty="0"/>
              <a:t>) </a:t>
            </a:r>
            <a:endParaRPr lang="en-US" dirty="0" smtClean="0"/>
          </a:p>
          <a:p>
            <a:r>
              <a:rPr lang="en-US" dirty="0" smtClean="0"/>
              <a:t>{ </a:t>
            </a:r>
          </a:p>
          <a:p>
            <a:r>
              <a:rPr lang="en-US" dirty="0" smtClean="0"/>
              <a:t>// </a:t>
            </a:r>
            <a:r>
              <a:rPr lang="en-US" i="1" dirty="0"/>
              <a:t>Block of code to handle errors </a:t>
            </a:r>
            <a:endParaRPr lang="en-US" i="1" dirty="0" smtClean="0"/>
          </a:p>
          <a:p>
            <a:r>
              <a:rPr lang="en-US" dirty="0" smtClean="0"/>
              <a:t>}</a:t>
            </a:r>
            <a:endParaRPr lang="en-US" dirty="0"/>
          </a:p>
        </p:txBody>
      </p:sp>
    </p:spTree>
    <p:extLst>
      <p:ext uri="{BB962C8B-B14F-4D97-AF65-F5344CB8AC3E}">
        <p14:creationId xmlns:p14="http://schemas.microsoft.com/office/powerpoint/2010/main" val="5563568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u="sng" dirty="0" smtClean="0">
                <a:solidFill>
                  <a:srgbClr val="0033CC"/>
                </a:solidFill>
                <a:latin typeface="Times New Roman" pitchFamily="18" charset="0"/>
                <a:cs typeface="Times New Roman" pitchFamily="18" charset="0"/>
              </a:rPr>
              <a:t>Example - 1</a:t>
            </a:r>
            <a:endParaRPr lang="en-US" sz="3600"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199" y="805220"/>
            <a:ext cx="8448675" cy="5320945"/>
          </a:xfrm>
        </p:spPr>
        <p:txBody>
          <a:bodyPr>
            <a:normAutofit fontScale="92500"/>
          </a:bodyPr>
          <a:lstStyle/>
          <a:p>
            <a:r>
              <a:rPr lang="en-US" sz="2600" dirty="0"/>
              <a:t>This will generate an </a:t>
            </a:r>
            <a:r>
              <a:rPr lang="en-US" sz="2600" dirty="0" smtClean="0"/>
              <a:t>error, because</a:t>
            </a:r>
            <a:r>
              <a:rPr lang="en-US" sz="2600" dirty="0"/>
              <a:t> </a:t>
            </a:r>
            <a:r>
              <a:rPr lang="en-US" sz="2600" b="1" dirty="0" err="1" smtClean="0"/>
              <a:t>myNumbers</a:t>
            </a:r>
            <a:r>
              <a:rPr lang="en-US" sz="2600" b="1" dirty="0" smtClean="0"/>
              <a:t>[10</a:t>
            </a:r>
            <a:r>
              <a:rPr lang="en-US" sz="2600" b="1" dirty="0"/>
              <a:t>]</a:t>
            </a:r>
            <a:r>
              <a:rPr lang="en-US" sz="2600" dirty="0"/>
              <a:t> </a:t>
            </a:r>
            <a:r>
              <a:rPr lang="en-US" sz="2600" dirty="0" smtClean="0"/>
              <a:t>does </a:t>
            </a:r>
            <a:r>
              <a:rPr lang="en-US" sz="2600" dirty="0"/>
              <a:t>not exist.</a:t>
            </a:r>
          </a:p>
          <a:p>
            <a:r>
              <a:rPr lang="en-US" dirty="0"/>
              <a:t>public class Main { </a:t>
            </a:r>
            <a:endParaRPr lang="en-US" dirty="0" smtClean="0"/>
          </a:p>
          <a:p>
            <a:r>
              <a:rPr lang="en-US" dirty="0" smtClean="0"/>
              <a:t>public </a:t>
            </a:r>
            <a:r>
              <a:rPr lang="en-US" dirty="0"/>
              <a:t>static void main(String[ ] </a:t>
            </a:r>
            <a:r>
              <a:rPr lang="en-US" dirty="0" err="1"/>
              <a:t>args</a:t>
            </a:r>
            <a:r>
              <a:rPr lang="en-US" dirty="0"/>
              <a:t>) { </a:t>
            </a:r>
            <a:endParaRPr lang="en-US" dirty="0" smtClean="0"/>
          </a:p>
          <a:p>
            <a:r>
              <a:rPr lang="en-US" dirty="0" err="1" smtClean="0"/>
              <a:t>int</a:t>
            </a:r>
            <a:r>
              <a:rPr lang="en-US" dirty="0"/>
              <a:t>[] </a:t>
            </a:r>
            <a:r>
              <a:rPr lang="en-US" dirty="0" err="1"/>
              <a:t>myNumbers</a:t>
            </a:r>
            <a:r>
              <a:rPr lang="en-US" dirty="0"/>
              <a:t> = {1, 2, 3}; </a:t>
            </a:r>
            <a:r>
              <a:rPr lang="en-US" dirty="0" err="1"/>
              <a:t>System.out.println</a:t>
            </a:r>
            <a:r>
              <a:rPr lang="en-US" dirty="0"/>
              <a:t>(</a:t>
            </a:r>
            <a:r>
              <a:rPr lang="en-US" dirty="0" err="1"/>
              <a:t>myNumbers</a:t>
            </a:r>
            <a:r>
              <a:rPr lang="en-US" dirty="0"/>
              <a:t>[10]); // error! </a:t>
            </a:r>
            <a:endParaRPr lang="en-US" dirty="0" smtClean="0"/>
          </a:p>
          <a:p>
            <a:r>
              <a:rPr lang="en-US" dirty="0" smtClean="0"/>
              <a:t>} </a:t>
            </a:r>
          </a:p>
          <a:p>
            <a:r>
              <a:rPr lang="en-US" dirty="0" smtClean="0"/>
              <a:t>} </a:t>
            </a:r>
          </a:p>
          <a:p>
            <a:r>
              <a:rPr lang="en-US" dirty="0" smtClean="0">
                <a:solidFill>
                  <a:srgbClr val="0033CC"/>
                </a:solidFill>
              </a:rPr>
              <a:t>The output </a:t>
            </a:r>
            <a:r>
              <a:rPr lang="en-US" dirty="0">
                <a:solidFill>
                  <a:srgbClr val="0033CC"/>
                </a:solidFill>
              </a:rPr>
              <a:t>will be something like this:</a:t>
            </a:r>
          </a:p>
          <a:p>
            <a:r>
              <a:rPr lang="en-US" sz="2200" dirty="0">
                <a:solidFill>
                  <a:srgbClr val="0033CC"/>
                </a:solidFill>
              </a:rPr>
              <a:t>Exception in thread "main" </a:t>
            </a:r>
            <a:r>
              <a:rPr lang="en-US" sz="2200" dirty="0" err="1">
                <a:solidFill>
                  <a:srgbClr val="0033CC"/>
                </a:solidFill>
              </a:rPr>
              <a:t>java.lang.ArrayIndexOutOfBoundsException</a:t>
            </a:r>
            <a:r>
              <a:rPr lang="en-US" sz="2200" dirty="0">
                <a:solidFill>
                  <a:srgbClr val="0033CC"/>
                </a:solidFill>
              </a:rPr>
              <a:t>: </a:t>
            </a:r>
            <a:r>
              <a:rPr lang="en-US" sz="2200" dirty="0" smtClean="0">
                <a:solidFill>
                  <a:srgbClr val="0033CC"/>
                </a:solidFill>
              </a:rPr>
              <a:t>10</a:t>
            </a:r>
            <a:r>
              <a:rPr lang="en-US" sz="2200" dirty="0">
                <a:solidFill>
                  <a:srgbClr val="0033CC"/>
                </a:solidFill>
              </a:rPr>
              <a:t> </a:t>
            </a:r>
            <a:r>
              <a:rPr lang="en-US" sz="2200" dirty="0" smtClean="0">
                <a:solidFill>
                  <a:srgbClr val="0033CC"/>
                </a:solidFill>
              </a:rPr>
              <a:t>at </a:t>
            </a:r>
            <a:r>
              <a:rPr lang="en-US" sz="2200" dirty="0" err="1">
                <a:solidFill>
                  <a:srgbClr val="0033CC"/>
                </a:solidFill>
              </a:rPr>
              <a:t>Main.main</a:t>
            </a:r>
            <a:r>
              <a:rPr lang="en-US" sz="2200" dirty="0">
                <a:solidFill>
                  <a:srgbClr val="0033CC"/>
                </a:solidFill>
              </a:rPr>
              <a:t>(Main.java:4)</a:t>
            </a:r>
          </a:p>
          <a:p>
            <a:endParaRPr lang="en-US" dirty="0"/>
          </a:p>
        </p:txBody>
      </p:sp>
    </p:spTree>
    <p:extLst>
      <p:ext uri="{BB962C8B-B14F-4D97-AF65-F5344CB8AC3E}">
        <p14:creationId xmlns:p14="http://schemas.microsoft.com/office/powerpoint/2010/main" val="35581886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u="sng" dirty="0" smtClean="0">
                <a:solidFill>
                  <a:srgbClr val="0033CC"/>
                </a:solidFill>
                <a:latin typeface="Times New Roman" pitchFamily="18" charset="0"/>
                <a:cs typeface="Times New Roman" pitchFamily="18" charset="0"/>
              </a:rPr>
              <a:t>Example - 2</a:t>
            </a:r>
            <a:endParaRPr lang="en-US" sz="3600"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US" sz="2900" dirty="0"/>
              <a:t>If an error occurs, we can use try...catch to catch the error and execute some code to handle it</a:t>
            </a:r>
            <a:r>
              <a:rPr lang="en-US" sz="2900" dirty="0" smtClean="0"/>
              <a:t>:</a:t>
            </a:r>
          </a:p>
          <a:p>
            <a:endParaRPr lang="en-US" sz="4000" dirty="0"/>
          </a:p>
          <a:p>
            <a:r>
              <a:rPr lang="en-US" dirty="0" smtClean="0"/>
              <a:t>public </a:t>
            </a:r>
            <a:r>
              <a:rPr lang="en-US" dirty="0"/>
              <a:t>class Main { </a:t>
            </a:r>
            <a:endParaRPr lang="en-US" dirty="0" smtClean="0"/>
          </a:p>
          <a:p>
            <a:r>
              <a:rPr lang="en-US" dirty="0" smtClean="0"/>
              <a:t>public </a:t>
            </a:r>
            <a:r>
              <a:rPr lang="en-US" dirty="0"/>
              <a:t>static void main(String[ ] </a:t>
            </a:r>
            <a:r>
              <a:rPr lang="en-US" dirty="0" err="1"/>
              <a:t>args</a:t>
            </a:r>
            <a:r>
              <a:rPr lang="en-US" dirty="0"/>
              <a:t>) { </a:t>
            </a:r>
            <a:endParaRPr lang="en-US" dirty="0" smtClean="0"/>
          </a:p>
          <a:p>
            <a:r>
              <a:rPr lang="en-US" dirty="0" smtClean="0"/>
              <a:t>try </a:t>
            </a:r>
            <a:r>
              <a:rPr lang="en-US" dirty="0"/>
              <a:t>{ </a:t>
            </a:r>
            <a:endParaRPr lang="en-US" dirty="0" smtClean="0"/>
          </a:p>
          <a:p>
            <a:r>
              <a:rPr lang="en-US" dirty="0" err="1" smtClean="0"/>
              <a:t>int</a:t>
            </a:r>
            <a:r>
              <a:rPr lang="en-US" dirty="0"/>
              <a:t>[] </a:t>
            </a:r>
            <a:r>
              <a:rPr lang="en-US" dirty="0" err="1"/>
              <a:t>myNumbers</a:t>
            </a:r>
            <a:r>
              <a:rPr lang="en-US" dirty="0"/>
              <a:t> = {1, 2, 3}; </a:t>
            </a:r>
            <a:endParaRPr lang="en-US" dirty="0" smtClean="0"/>
          </a:p>
          <a:p>
            <a:r>
              <a:rPr lang="en-US" dirty="0" err="1" smtClean="0"/>
              <a:t>System.out.println</a:t>
            </a:r>
            <a:r>
              <a:rPr lang="en-US" dirty="0" smtClean="0"/>
              <a:t>(</a:t>
            </a:r>
            <a:r>
              <a:rPr lang="en-US" dirty="0" err="1" smtClean="0"/>
              <a:t>myNumbers</a:t>
            </a:r>
            <a:r>
              <a:rPr lang="en-US" dirty="0" smtClean="0"/>
              <a:t>[10</a:t>
            </a:r>
            <a:r>
              <a:rPr lang="en-US" dirty="0"/>
              <a:t>]); </a:t>
            </a:r>
            <a:endParaRPr lang="en-US" dirty="0" smtClean="0"/>
          </a:p>
          <a:p>
            <a:r>
              <a:rPr lang="en-US" dirty="0" smtClean="0"/>
              <a:t>} </a:t>
            </a:r>
          </a:p>
          <a:p>
            <a:r>
              <a:rPr lang="en-US" dirty="0" smtClean="0"/>
              <a:t>catch </a:t>
            </a:r>
            <a:r>
              <a:rPr lang="en-US" dirty="0"/>
              <a:t>(Exception e) { </a:t>
            </a:r>
            <a:endParaRPr lang="en-US" dirty="0" smtClean="0"/>
          </a:p>
          <a:p>
            <a:r>
              <a:rPr lang="en-US" dirty="0" err="1" smtClean="0"/>
              <a:t>System.out.println</a:t>
            </a:r>
            <a:r>
              <a:rPr lang="en-US" dirty="0"/>
              <a:t>("Something went wrong."); </a:t>
            </a:r>
            <a:endParaRPr lang="en-US" dirty="0" smtClean="0"/>
          </a:p>
          <a:p>
            <a:r>
              <a:rPr lang="en-US" dirty="0" smtClean="0"/>
              <a:t>} </a:t>
            </a:r>
          </a:p>
          <a:p>
            <a:r>
              <a:rPr lang="en-US" dirty="0" smtClean="0"/>
              <a:t>} </a:t>
            </a:r>
          </a:p>
          <a:p>
            <a:r>
              <a:rPr lang="en-US" dirty="0" smtClean="0"/>
              <a:t>} </a:t>
            </a:r>
            <a:endParaRPr lang="en-US" dirty="0"/>
          </a:p>
          <a:p>
            <a:r>
              <a:rPr lang="en-US" sz="4000" dirty="0">
                <a:solidFill>
                  <a:srgbClr val="0033CC"/>
                </a:solidFill>
              </a:rPr>
              <a:t>The output will be:</a:t>
            </a:r>
          </a:p>
          <a:p>
            <a:r>
              <a:rPr lang="en-US" sz="4000" dirty="0">
                <a:solidFill>
                  <a:srgbClr val="0033CC"/>
                </a:solidFill>
              </a:rPr>
              <a:t>Something went wrong.</a:t>
            </a:r>
          </a:p>
          <a:p>
            <a:endParaRPr lang="en-US" dirty="0"/>
          </a:p>
        </p:txBody>
      </p:sp>
    </p:spTree>
    <p:extLst>
      <p:ext uri="{BB962C8B-B14F-4D97-AF65-F5344CB8AC3E}">
        <p14:creationId xmlns:p14="http://schemas.microsoft.com/office/powerpoint/2010/main" val="30797482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 y="119690"/>
            <a:ext cx="8229600" cy="598819"/>
          </a:xfrm>
        </p:spPr>
        <p:txBody>
          <a:bodyPr>
            <a:noAutofit/>
          </a:bodyPr>
          <a:lstStyle/>
          <a:p>
            <a:pPr algn="l"/>
            <a:r>
              <a:rPr lang="en-US" sz="3600" u="sng" dirty="0" smtClean="0">
                <a:solidFill>
                  <a:srgbClr val="0033CC"/>
                </a:solidFill>
                <a:latin typeface="Times New Roman" pitchFamily="18" charset="0"/>
                <a:cs typeface="Times New Roman" pitchFamily="18" charset="0"/>
              </a:rPr>
              <a:t>Example - 3</a:t>
            </a:r>
            <a:endParaRPr lang="en-US" sz="3600"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19100" y="843320"/>
            <a:ext cx="8229600" cy="5320945"/>
          </a:xfrm>
        </p:spPr>
        <p:txBody>
          <a:bodyPr>
            <a:normAutofit fontScale="77500" lnSpcReduction="20000"/>
          </a:bodyPr>
          <a:lstStyle/>
          <a:p>
            <a:r>
              <a:rPr lang="en-US" b="1" dirty="0"/>
              <a:t>public</a:t>
            </a:r>
            <a:r>
              <a:rPr lang="en-US" dirty="0"/>
              <a:t> </a:t>
            </a:r>
            <a:r>
              <a:rPr lang="en-US" b="1" dirty="0"/>
              <a:t>class</a:t>
            </a:r>
            <a:r>
              <a:rPr lang="en-US" dirty="0"/>
              <a:t> </a:t>
            </a:r>
            <a:r>
              <a:rPr lang="en-US" dirty="0" err="1"/>
              <a:t>JavaExceptionExample</a:t>
            </a:r>
            <a:r>
              <a:rPr lang="en-US" dirty="0"/>
              <a:t>{  </a:t>
            </a:r>
          </a:p>
          <a:p>
            <a:r>
              <a:rPr lang="en-US" b="1" dirty="0" smtClean="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b="1" dirty="0" smtClean="0"/>
              <a:t>try</a:t>
            </a:r>
            <a:r>
              <a:rPr lang="en-US" dirty="0"/>
              <a:t>{  </a:t>
            </a:r>
          </a:p>
          <a:p>
            <a:r>
              <a:rPr lang="en-US" dirty="0" smtClean="0"/>
              <a:t>//</a:t>
            </a:r>
            <a:r>
              <a:rPr lang="en-US" dirty="0"/>
              <a:t>code that may raise exception  </a:t>
            </a:r>
          </a:p>
          <a:p>
            <a:r>
              <a:rPr lang="en-US" b="1" dirty="0" err="1" smtClean="0"/>
              <a:t>int</a:t>
            </a:r>
            <a:r>
              <a:rPr lang="en-US" dirty="0"/>
              <a:t> data=100/0;  </a:t>
            </a:r>
          </a:p>
          <a:p>
            <a:r>
              <a:rPr lang="en-US" dirty="0" smtClean="0"/>
              <a:t>}</a:t>
            </a:r>
          </a:p>
          <a:p>
            <a:r>
              <a:rPr lang="en-US" b="1" dirty="0" smtClean="0"/>
              <a:t>catch</a:t>
            </a:r>
            <a:r>
              <a:rPr lang="en-US" dirty="0" smtClean="0"/>
              <a:t>(</a:t>
            </a:r>
            <a:r>
              <a:rPr lang="en-US" dirty="0" err="1" smtClean="0"/>
              <a:t>ArithmeticException</a:t>
            </a:r>
            <a:r>
              <a:rPr lang="en-US" dirty="0"/>
              <a:t> e</a:t>
            </a:r>
            <a:r>
              <a:rPr lang="en-US" dirty="0" smtClean="0"/>
              <a:t>){</a:t>
            </a:r>
          </a:p>
          <a:p>
            <a:r>
              <a:rPr lang="en-US" dirty="0" err="1" smtClean="0"/>
              <a:t>System.out.println</a:t>
            </a:r>
            <a:r>
              <a:rPr lang="en-US" dirty="0" smtClean="0"/>
              <a:t>(e);</a:t>
            </a:r>
          </a:p>
          <a:p>
            <a:r>
              <a:rPr lang="en-US" dirty="0" smtClean="0"/>
              <a:t>}</a:t>
            </a:r>
            <a:r>
              <a:rPr lang="en-US" dirty="0"/>
              <a:t>  </a:t>
            </a:r>
          </a:p>
          <a:p>
            <a:r>
              <a:rPr lang="en-US" dirty="0" smtClean="0"/>
              <a:t>//</a:t>
            </a:r>
            <a:r>
              <a:rPr lang="en-US" dirty="0"/>
              <a:t>rest code of the program   </a:t>
            </a:r>
          </a:p>
          <a:p>
            <a:r>
              <a:rPr lang="en-US" dirty="0" err="1" smtClean="0"/>
              <a:t>System.out.println</a:t>
            </a:r>
            <a:r>
              <a:rPr lang="en-US" dirty="0"/>
              <a:t>("rest of the code...");  </a:t>
            </a:r>
          </a:p>
          <a:p>
            <a:r>
              <a:rPr lang="en-US" dirty="0" smtClean="0"/>
              <a:t>}</a:t>
            </a:r>
            <a:r>
              <a:rPr lang="en-US" dirty="0"/>
              <a:t>  </a:t>
            </a:r>
          </a:p>
          <a:p>
            <a:r>
              <a:rPr lang="en-US" dirty="0"/>
              <a:t>}  </a:t>
            </a:r>
          </a:p>
          <a:p>
            <a:endParaRPr lang="en-US" dirty="0"/>
          </a:p>
        </p:txBody>
      </p:sp>
      <p:sp>
        <p:nvSpPr>
          <p:cNvPr id="10" name="Rectangle 9"/>
          <p:cNvSpPr/>
          <p:nvPr/>
        </p:nvSpPr>
        <p:spPr>
          <a:xfrm>
            <a:off x="2000251" y="5528875"/>
            <a:ext cx="6648449" cy="923330"/>
          </a:xfrm>
          <a:prstGeom prst="rect">
            <a:avLst/>
          </a:prstGeom>
          <a:solidFill>
            <a:srgbClr val="FFFF00"/>
          </a:solidFill>
        </p:spPr>
        <p:txBody>
          <a:bodyPr wrap="square">
            <a:spAutoFit/>
          </a:bodyPr>
          <a:lstStyle/>
          <a:p>
            <a:r>
              <a:rPr lang="en-US" b="1" dirty="0" smtClean="0"/>
              <a:t>OUTPUT:</a:t>
            </a:r>
          </a:p>
          <a:p>
            <a:r>
              <a:rPr lang="en-US" dirty="0" smtClean="0"/>
              <a:t>Exception </a:t>
            </a:r>
            <a:r>
              <a:rPr lang="en-US" dirty="0"/>
              <a:t>in thread main </a:t>
            </a:r>
            <a:r>
              <a:rPr lang="en-US" dirty="0" err="1"/>
              <a:t>java.lang.ArithmeticException</a:t>
            </a:r>
            <a:r>
              <a:rPr lang="en-US" dirty="0"/>
              <a:t>:/ by zero</a:t>
            </a:r>
          </a:p>
          <a:p>
            <a:r>
              <a:rPr lang="en-US" dirty="0"/>
              <a:t>rest of the code...</a:t>
            </a:r>
          </a:p>
        </p:txBody>
      </p:sp>
    </p:spTree>
    <p:extLst>
      <p:ext uri="{BB962C8B-B14F-4D97-AF65-F5344CB8AC3E}">
        <p14:creationId xmlns:p14="http://schemas.microsoft.com/office/powerpoint/2010/main" val="23235948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u="sng" dirty="0" smtClean="0">
                <a:solidFill>
                  <a:srgbClr val="0033CC"/>
                </a:solidFill>
                <a:latin typeface="Times New Roman" pitchFamily="18" charset="0"/>
                <a:cs typeface="Times New Roman" pitchFamily="18" charset="0"/>
              </a:rPr>
              <a:t>Finally</a:t>
            </a:r>
            <a:endParaRPr lang="en-US" b="1"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199" y="805220"/>
            <a:ext cx="8372475" cy="5519380"/>
          </a:xfrm>
        </p:spPr>
        <p:txBody>
          <a:bodyPr>
            <a:normAutofit fontScale="55000" lnSpcReduction="20000"/>
          </a:bodyPr>
          <a:lstStyle/>
          <a:p>
            <a:r>
              <a:rPr lang="en-US" sz="3300" dirty="0" smtClean="0"/>
              <a:t>The</a:t>
            </a:r>
            <a:r>
              <a:rPr lang="en-US" sz="3300" dirty="0"/>
              <a:t> finally statement lets you execute code, after try...catch, regardless of the result:</a:t>
            </a:r>
            <a:endParaRPr lang="en-US" sz="2600" dirty="0"/>
          </a:p>
          <a:p>
            <a:endParaRPr lang="en-US" dirty="0" smtClean="0"/>
          </a:p>
          <a:p>
            <a:r>
              <a:rPr lang="en-US" b="1" u="sng" dirty="0" smtClean="0"/>
              <a:t>Example :</a:t>
            </a:r>
            <a:endParaRPr lang="en-US" b="1" u="sng" dirty="0"/>
          </a:p>
          <a:p>
            <a:r>
              <a:rPr lang="en-US" dirty="0"/>
              <a:t>public class Main { </a:t>
            </a:r>
            <a:endParaRPr lang="en-US" dirty="0" smtClean="0"/>
          </a:p>
          <a:p>
            <a:r>
              <a:rPr lang="en-US" dirty="0" smtClean="0"/>
              <a:t>public </a:t>
            </a:r>
            <a:r>
              <a:rPr lang="en-US" dirty="0"/>
              <a:t>static void main(String[] </a:t>
            </a:r>
            <a:r>
              <a:rPr lang="en-US" dirty="0" err="1"/>
              <a:t>args</a:t>
            </a:r>
            <a:r>
              <a:rPr lang="en-US" dirty="0"/>
              <a:t>) </a:t>
            </a:r>
            <a:r>
              <a:rPr lang="en-US" dirty="0" smtClean="0"/>
              <a:t>{</a:t>
            </a:r>
          </a:p>
          <a:p>
            <a:r>
              <a:rPr lang="en-US" dirty="0" smtClean="0"/>
              <a:t>try </a:t>
            </a:r>
            <a:r>
              <a:rPr lang="en-US" dirty="0"/>
              <a:t>{ </a:t>
            </a:r>
            <a:endParaRPr lang="en-US" dirty="0" smtClean="0"/>
          </a:p>
          <a:p>
            <a:r>
              <a:rPr lang="en-US" dirty="0" err="1" smtClean="0"/>
              <a:t>int</a:t>
            </a:r>
            <a:r>
              <a:rPr lang="en-US" dirty="0"/>
              <a:t>[] </a:t>
            </a:r>
            <a:r>
              <a:rPr lang="en-US" dirty="0" err="1"/>
              <a:t>myNumbers</a:t>
            </a:r>
            <a:r>
              <a:rPr lang="en-US" dirty="0"/>
              <a:t> = {1, 2, 3}; </a:t>
            </a:r>
            <a:r>
              <a:rPr lang="en-US" dirty="0" err="1"/>
              <a:t>System.out.println</a:t>
            </a:r>
            <a:r>
              <a:rPr lang="en-US" dirty="0"/>
              <a:t>(</a:t>
            </a:r>
            <a:r>
              <a:rPr lang="en-US" dirty="0" err="1"/>
              <a:t>myNumbers</a:t>
            </a:r>
            <a:r>
              <a:rPr lang="en-US" dirty="0"/>
              <a:t>[10]); </a:t>
            </a:r>
            <a:endParaRPr lang="en-US" dirty="0" smtClean="0"/>
          </a:p>
          <a:p>
            <a:r>
              <a:rPr lang="en-US" dirty="0" smtClean="0"/>
              <a:t>} </a:t>
            </a:r>
          </a:p>
          <a:p>
            <a:r>
              <a:rPr lang="en-US" dirty="0" smtClean="0"/>
              <a:t>catch </a:t>
            </a:r>
            <a:r>
              <a:rPr lang="en-US" dirty="0"/>
              <a:t>(Exception e) </a:t>
            </a:r>
            <a:r>
              <a:rPr lang="en-US" dirty="0" smtClean="0"/>
              <a:t>{</a:t>
            </a:r>
          </a:p>
          <a:p>
            <a:r>
              <a:rPr lang="en-US" dirty="0" err="1" smtClean="0"/>
              <a:t>System.out.println</a:t>
            </a:r>
            <a:r>
              <a:rPr lang="en-US" dirty="0"/>
              <a:t>("Something went wrong."); </a:t>
            </a:r>
            <a:endParaRPr lang="en-US" dirty="0" smtClean="0"/>
          </a:p>
          <a:p>
            <a:r>
              <a:rPr lang="en-US" dirty="0" smtClean="0"/>
              <a:t>} </a:t>
            </a:r>
          </a:p>
          <a:p>
            <a:r>
              <a:rPr lang="en-US" dirty="0" smtClean="0"/>
              <a:t>finally </a:t>
            </a:r>
            <a:r>
              <a:rPr lang="en-US" dirty="0"/>
              <a:t>{ </a:t>
            </a:r>
            <a:endParaRPr lang="en-US" dirty="0" smtClean="0"/>
          </a:p>
          <a:p>
            <a:r>
              <a:rPr lang="en-US" dirty="0" err="1" smtClean="0"/>
              <a:t>System.out.println</a:t>
            </a:r>
            <a:r>
              <a:rPr lang="en-US" dirty="0"/>
              <a:t>("The 'try catch' is finished."); </a:t>
            </a:r>
            <a:endParaRPr lang="en-US" dirty="0" smtClean="0"/>
          </a:p>
          <a:p>
            <a:r>
              <a:rPr lang="en-US" dirty="0" smtClean="0"/>
              <a:t>} </a:t>
            </a:r>
          </a:p>
          <a:p>
            <a:r>
              <a:rPr lang="en-US" dirty="0" smtClean="0"/>
              <a:t>} </a:t>
            </a:r>
          </a:p>
          <a:p>
            <a:r>
              <a:rPr lang="en-US" dirty="0" smtClean="0"/>
              <a:t>} </a:t>
            </a:r>
            <a:endParaRPr lang="en-US" dirty="0"/>
          </a:p>
          <a:p>
            <a:endParaRPr lang="en-US" dirty="0" smtClean="0"/>
          </a:p>
          <a:p>
            <a:r>
              <a:rPr lang="en-US" dirty="0" smtClean="0">
                <a:solidFill>
                  <a:srgbClr val="0033CC"/>
                </a:solidFill>
              </a:rPr>
              <a:t>The </a:t>
            </a:r>
            <a:r>
              <a:rPr lang="en-US" dirty="0">
                <a:solidFill>
                  <a:srgbClr val="0033CC"/>
                </a:solidFill>
              </a:rPr>
              <a:t>output will be:</a:t>
            </a:r>
          </a:p>
          <a:p>
            <a:r>
              <a:rPr lang="en-US" dirty="0">
                <a:solidFill>
                  <a:srgbClr val="0033CC"/>
                </a:solidFill>
              </a:rPr>
              <a:t>Something went wrong.</a:t>
            </a:r>
            <a:br>
              <a:rPr lang="en-US" dirty="0">
                <a:solidFill>
                  <a:srgbClr val="0033CC"/>
                </a:solidFill>
              </a:rPr>
            </a:br>
            <a:r>
              <a:rPr lang="en-US" dirty="0">
                <a:solidFill>
                  <a:srgbClr val="0033CC"/>
                </a:solidFill>
              </a:rPr>
              <a:t>The 'try catch' is finished.</a:t>
            </a:r>
          </a:p>
          <a:p>
            <a:endParaRPr lang="en-US" dirty="0"/>
          </a:p>
        </p:txBody>
      </p:sp>
    </p:spTree>
    <p:extLst>
      <p:ext uri="{BB962C8B-B14F-4D97-AF65-F5344CB8AC3E}">
        <p14:creationId xmlns:p14="http://schemas.microsoft.com/office/powerpoint/2010/main" val="4659573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u="sng" dirty="0">
                <a:solidFill>
                  <a:srgbClr val="0033CC"/>
                </a:solidFill>
                <a:latin typeface="Times New Roman" pitchFamily="18" charset="0"/>
                <a:cs typeface="Times New Roman" pitchFamily="18" charset="0"/>
              </a:rPr>
              <a:t>The throw </a:t>
            </a:r>
            <a:r>
              <a:rPr lang="en-US" sz="3600" b="1" u="sng" dirty="0" smtClean="0">
                <a:solidFill>
                  <a:srgbClr val="0033CC"/>
                </a:solidFill>
                <a:latin typeface="Times New Roman" pitchFamily="18" charset="0"/>
                <a:cs typeface="Times New Roman" pitchFamily="18" charset="0"/>
              </a:rPr>
              <a:t>keyword</a:t>
            </a:r>
            <a:endParaRPr lang="en-US" sz="3600" b="1"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23950"/>
            <a:ext cx="8229600" cy="5326065"/>
          </a:xfrm>
        </p:spPr>
        <p:txBody>
          <a:bodyPr>
            <a:normAutofit/>
          </a:bodyPr>
          <a:lstStyle/>
          <a:p>
            <a:pPr algn="just"/>
            <a:r>
              <a:rPr lang="en-US" sz="2800" dirty="0" smtClean="0"/>
              <a:t>The</a:t>
            </a:r>
            <a:r>
              <a:rPr lang="en-US" sz="2800" dirty="0"/>
              <a:t> throw statement allows you to create a custom error.</a:t>
            </a:r>
          </a:p>
          <a:p>
            <a:pPr algn="just"/>
            <a:r>
              <a:rPr lang="en-US" sz="2800" dirty="0"/>
              <a:t>The throw statement is used together with an </a:t>
            </a:r>
            <a:r>
              <a:rPr lang="en-US" sz="2800" b="1" dirty="0"/>
              <a:t>exception type</a:t>
            </a:r>
            <a:r>
              <a:rPr lang="en-US" sz="2800" dirty="0"/>
              <a:t>. </a:t>
            </a:r>
            <a:endParaRPr lang="en-US" sz="2800" dirty="0" smtClean="0"/>
          </a:p>
          <a:p>
            <a:r>
              <a:rPr lang="en-US" sz="2800" dirty="0" smtClean="0"/>
              <a:t>There </a:t>
            </a:r>
            <a:r>
              <a:rPr lang="en-US" sz="2800" dirty="0"/>
              <a:t>are many exception types available in </a:t>
            </a:r>
            <a:r>
              <a:rPr lang="en-US" sz="2800" dirty="0" smtClean="0"/>
              <a:t>Java : </a:t>
            </a:r>
            <a:r>
              <a:rPr lang="en-US" sz="2800" dirty="0" err="1" smtClean="0"/>
              <a:t>ArithmeticException</a:t>
            </a:r>
            <a:r>
              <a:rPr lang="en-US" sz="2800" dirty="0"/>
              <a:t>, </a:t>
            </a:r>
            <a:r>
              <a:rPr lang="en-US" sz="2800" dirty="0" err="1" smtClean="0"/>
              <a:t>FileNotFoundException</a:t>
            </a:r>
            <a:r>
              <a:rPr lang="en-US" sz="2800" dirty="0"/>
              <a:t>, </a:t>
            </a:r>
            <a:r>
              <a:rPr lang="en-US" sz="2800" dirty="0" err="1"/>
              <a:t>ArrayIndexOutOfBoundsException</a:t>
            </a:r>
            <a:r>
              <a:rPr lang="en-US" sz="2800" dirty="0"/>
              <a:t>, </a:t>
            </a:r>
            <a:r>
              <a:rPr lang="en-US" sz="2800" dirty="0" err="1"/>
              <a:t>SecurityException</a:t>
            </a:r>
            <a:r>
              <a:rPr lang="en-US" sz="2800" dirty="0"/>
              <a:t>, </a:t>
            </a:r>
            <a:r>
              <a:rPr lang="en-US" sz="2800" dirty="0" err="1"/>
              <a:t>etc</a:t>
            </a:r>
            <a:r>
              <a:rPr lang="en-US" sz="2800" dirty="0"/>
              <a:t>:</a:t>
            </a:r>
          </a:p>
          <a:p>
            <a:endParaRPr lang="en-US" dirty="0"/>
          </a:p>
        </p:txBody>
      </p:sp>
    </p:spTree>
    <p:extLst>
      <p:ext uri="{BB962C8B-B14F-4D97-AF65-F5344CB8AC3E}">
        <p14:creationId xmlns:p14="http://schemas.microsoft.com/office/powerpoint/2010/main" val="28183531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u="sng" dirty="0">
                <a:solidFill>
                  <a:srgbClr val="0033CC"/>
                </a:solidFill>
                <a:latin typeface="Times New Roman" pitchFamily="18" charset="0"/>
                <a:cs typeface="Times New Roman" pitchFamily="18" charset="0"/>
              </a:rPr>
              <a:t>Example </a:t>
            </a:r>
            <a:r>
              <a:rPr lang="en-US" sz="3600" b="1" u="sng" dirty="0" smtClean="0">
                <a:solidFill>
                  <a:srgbClr val="0033CC"/>
                </a:solidFill>
                <a:latin typeface="Times New Roman" pitchFamily="18" charset="0"/>
                <a:cs typeface="Times New Roman" pitchFamily="18" charset="0"/>
              </a:rPr>
              <a:t>:</a:t>
            </a:r>
            <a:endParaRPr lang="en-US" sz="3600"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05220"/>
            <a:ext cx="8477250" cy="5928955"/>
          </a:xfrm>
        </p:spPr>
        <p:txBody>
          <a:bodyPr>
            <a:normAutofit fontScale="55000" lnSpcReduction="20000"/>
          </a:bodyPr>
          <a:lstStyle/>
          <a:p>
            <a:r>
              <a:rPr lang="en-US" dirty="0" smtClean="0"/>
              <a:t>Throw </a:t>
            </a:r>
            <a:r>
              <a:rPr lang="en-US" dirty="0"/>
              <a:t>an exception if </a:t>
            </a:r>
            <a:r>
              <a:rPr lang="en-US" b="1" dirty="0"/>
              <a:t>age</a:t>
            </a:r>
            <a:r>
              <a:rPr lang="en-US" dirty="0"/>
              <a:t> is below 18 (print "Access denied"). If age is 18 or older, print "Access granted</a:t>
            </a:r>
            <a:r>
              <a:rPr lang="en-US" dirty="0" smtClean="0"/>
              <a:t>":</a:t>
            </a:r>
          </a:p>
          <a:p>
            <a:endParaRPr lang="en-US" dirty="0"/>
          </a:p>
          <a:p>
            <a:r>
              <a:rPr lang="en-US" dirty="0"/>
              <a:t>public class Main { </a:t>
            </a:r>
            <a:endParaRPr lang="en-US" dirty="0" smtClean="0"/>
          </a:p>
          <a:p>
            <a:r>
              <a:rPr lang="en-US" dirty="0" smtClean="0"/>
              <a:t>static </a:t>
            </a:r>
            <a:r>
              <a:rPr lang="en-US" dirty="0"/>
              <a:t>void </a:t>
            </a:r>
            <a:r>
              <a:rPr lang="en-US" dirty="0" err="1"/>
              <a:t>checkAge</a:t>
            </a:r>
            <a:r>
              <a:rPr lang="en-US" dirty="0"/>
              <a:t>(</a:t>
            </a:r>
            <a:r>
              <a:rPr lang="en-US" dirty="0" err="1"/>
              <a:t>int</a:t>
            </a:r>
            <a:r>
              <a:rPr lang="en-US" dirty="0"/>
              <a:t> age) { </a:t>
            </a:r>
            <a:endParaRPr lang="en-US" dirty="0" smtClean="0"/>
          </a:p>
          <a:p>
            <a:r>
              <a:rPr lang="en-US" dirty="0" smtClean="0"/>
              <a:t>if </a:t>
            </a:r>
            <a:r>
              <a:rPr lang="en-US" dirty="0"/>
              <a:t>(age &lt; 18) { </a:t>
            </a:r>
            <a:endParaRPr lang="en-US" dirty="0" smtClean="0"/>
          </a:p>
          <a:p>
            <a:r>
              <a:rPr lang="en-US" dirty="0" smtClean="0"/>
              <a:t>throw </a:t>
            </a:r>
            <a:r>
              <a:rPr lang="en-US" dirty="0"/>
              <a:t>new </a:t>
            </a:r>
            <a:r>
              <a:rPr lang="en-US" dirty="0" err="1"/>
              <a:t>ArithmeticException</a:t>
            </a:r>
            <a:r>
              <a:rPr lang="en-US" dirty="0"/>
              <a:t>("Access denied - You must be at least 18 years old."); </a:t>
            </a:r>
            <a:endParaRPr lang="en-US" dirty="0" smtClean="0"/>
          </a:p>
          <a:p>
            <a:r>
              <a:rPr lang="en-US" dirty="0" smtClean="0"/>
              <a:t>} </a:t>
            </a:r>
          </a:p>
          <a:p>
            <a:r>
              <a:rPr lang="en-US" dirty="0" smtClean="0"/>
              <a:t>else </a:t>
            </a:r>
            <a:r>
              <a:rPr lang="en-US" dirty="0"/>
              <a:t>{ </a:t>
            </a:r>
            <a:endParaRPr lang="en-US" dirty="0" smtClean="0"/>
          </a:p>
          <a:p>
            <a:r>
              <a:rPr lang="en-US" dirty="0" err="1" smtClean="0"/>
              <a:t>System.out.println</a:t>
            </a:r>
            <a:r>
              <a:rPr lang="en-US" dirty="0"/>
              <a:t>("Access granted - You are old enough!"); </a:t>
            </a:r>
            <a:endParaRPr lang="en-US" dirty="0" smtClean="0"/>
          </a:p>
          <a:p>
            <a:r>
              <a:rPr lang="en-US" dirty="0" smtClean="0"/>
              <a:t>} </a:t>
            </a:r>
          </a:p>
          <a:p>
            <a:r>
              <a:rPr lang="en-US" dirty="0" smtClean="0"/>
              <a:t>} </a:t>
            </a:r>
          </a:p>
          <a:p>
            <a:r>
              <a:rPr lang="en-US" dirty="0" smtClean="0"/>
              <a:t>public </a:t>
            </a:r>
            <a:r>
              <a:rPr lang="en-US" dirty="0"/>
              <a:t>static void main(String[] </a:t>
            </a:r>
            <a:r>
              <a:rPr lang="en-US" dirty="0" err="1"/>
              <a:t>args</a:t>
            </a:r>
            <a:r>
              <a:rPr lang="en-US" dirty="0"/>
              <a:t>) { </a:t>
            </a:r>
            <a:endParaRPr lang="en-US" dirty="0" smtClean="0"/>
          </a:p>
          <a:p>
            <a:r>
              <a:rPr lang="en-US" dirty="0" err="1" smtClean="0"/>
              <a:t>checkAge</a:t>
            </a:r>
            <a:r>
              <a:rPr lang="en-US" dirty="0" smtClean="0"/>
              <a:t>(15</a:t>
            </a:r>
            <a:r>
              <a:rPr lang="en-US" dirty="0"/>
              <a:t>); // Set age to 15 (which is below 18...) </a:t>
            </a:r>
            <a:endParaRPr lang="en-US" dirty="0" smtClean="0"/>
          </a:p>
          <a:p>
            <a:r>
              <a:rPr lang="en-US" dirty="0" smtClean="0"/>
              <a:t>} </a:t>
            </a:r>
          </a:p>
          <a:p>
            <a:r>
              <a:rPr lang="en-US" dirty="0" smtClean="0"/>
              <a:t>} </a:t>
            </a:r>
            <a:endParaRPr lang="en-US" dirty="0"/>
          </a:p>
          <a:p>
            <a:r>
              <a:rPr lang="en-US" dirty="0">
                <a:solidFill>
                  <a:srgbClr val="0033CC"/>
                </a:solidFill>
              </a:rPr>
              <a:t>The output will be:</a:t>
            </a:r>
          </a:p>
          <a:p>
            <a:r>
              <a:rPr lang="en-US" dirty="0">
                <a:solidFill>
                  <a:srgbClr val="0033CC"/>
                </a:solidFill>
              </a:rPr>
              <a:t>Exception in thread "main" </a:t>
            </a:r>
            <a:r>
              <a:rPr lang="en-US" dirty="0" err="1">
                <a:solidFill>
                  <a:srgbClr val="0033CC"/>
                </a:solidFill>
              </a:rPr>
              <a:t>java.lang.ArithmeticException</a:t>
            </a:r>
            <a:r>
              <a:rPr lang="en-US" dirty="0">
                <a:solidFill>
                  <a:srgbClr val="0033CC"/>
                </a:solidFill>
              </a:rPr>
              <a:t>: Access denied - You must be at least 18 years old.</a:t>
            </a:r>
            <a:br>
              <a:rPr lang="en-US" dirty="0">
                <a:solidFill>
                  <a:srgbClr val="0033CC"/>
                </a:solidFill>
              </a:rPr>
            </a:br>
            <a:r>
              <a:rPr lang="en-US" dirty="0">
                <a:solidFill>
                  <a:srgbClr val="0033CC"/>
                </a:solidFill>
              </a:rPr>
              <a:t>        at </a:t>
            </a:r>
            <a:r>
              <a:rPr lang="en-US" dirty="0" err="1">
                <a:solidFill>
                  <a:srgbClr val="0033CC"/>
                </a:solidFill>
              </a:rPr>
              <a:t>Main.checkAge</a:t>
            </a:r>
            <a:r>
              <a:rPr lang="en-US" dirty="0">
                <a:solidFill>
                  <a:srgbClr val="0033CC"/>
                </a:solidFill>
              </a:rPr>
              <a:t>(Main.java:4)</a:t>
            </a:r>
            <a:br>
              <a:rPr lang="en-US" dirty="0">
                <a:solidFill>
                  <a:srgbClr val="0033CC"/>
                </a:solidFill>
              </a:rPr>
            </a:br>
            <a:r>
              <a:rPr lang="en-US" dirty="0">
                <a:solidFill>
                  <a:srgbClr val="0033CC"/>
                </a:solidFill>
              </a:rPr>
              <a:t>        at </a:t>
            </a:r>
            <a:r>
              <a:rPr lang="en-US" dirty="0" err="1">
                <a:solidFill>
                  <a:srgbClr val="0033CC"/>
                </a:solidFill>
              </a:rPr>
              <a:t>Main.main</a:t>
            </a:r>
            <a:r>
              <a:rPr lang="en-US" dirty="0">
                <a:solidFill>
                  <a:srgbClr val="0033CC"/>
                </a:solidFill>
              </a:rPr>
              <a:t>(Main.java:12)</a:t>
            </a:r>
          </a:p>
          <a:p>
            <a:endParaRPr lang="en-US" dirty="0"/>
          </a:p>
        </p:txBody>
      </p:sp>
    </p:spTree>
    <p:extLst>
      <p:ext uri="{BB962C8B-B14F-4D97-AF65-F5344CB8AC3E}">
        <p14:creationId xmlns:p14="http://schemas.microsoft.com/office/powerpoint/2010/main" val="394801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u="sng" dirty="0" smtClean="0">
                <a:solidFill>
                  <a:srgbClr val="0033CC"/>
                </a:solidFill>
                <a:latin typeface="Perpetua" pitchFamily="18" charset="0"/>
              </a:rPr>
              <a:t>Advantages of Multi-Treading</a:t>
            </a:r>
            <a:endParaRPr lang="en-US" sz="3600" b="1" u="sng" dirty="0">
              <a:solidFill>
                <a:srgbClr val="0033CC"/>
              </a:solidFill>
              <a:latin typeface="Perpetua" pitchFamily="18" charset="0"/>
            </a:endParaRPr>
          </a:p>
        </p:txBody>
      </p:sp>
      <p:sp>
        <p:nvSpPr>
          <p:cNvPr id="3" name="Content Placeholder 2"/>
          <p:cNvSpPr>
            <a:spLocks noGrp="1"/>
          </p:cNvSpPr>
          <p:nvPr>
            <p:ph idx="1"/>
          </p:nvPr>
        </p:nvSpPr>
        <p:spPr>
          <a:xfrm>
            <a:off x="457200" y="1304925"/>
            <a:ext cx="8324850" cy="4821240"/>
          </a:xfrm>
        </p:spPr>
        <p:txBody>
          <a:bodyPr/>
          <a:lstStyle/>
          <a:p>
            <a:pPr marL="12700" marR="74414">
              <a:lnSpc>
                <a:spcPts val="3304"/>
              </a:lnSpc>
            </a:pPr>
            <a:r>
              <a:rPr lang="en-US" sz="2800" dirty="0">
                <a:latin typeface="Perpetua" pitchFamily="18" charset="0"/>
                <a:cs typeface="Calibri"/>
              </a:rPr>
              <a:t>It doesn't block the user</a:t>
            </a:r>
          </a:p>
          <a:p>
            <a:pPr marL="12700">
              <a:lnSpc>
                <a:spcPct val="101725"/>
              </a:lnSpc>
              <a:spcBef>
                <a:spcPts val="536"/>
              </a:spcBef>
            </a:pPr>
            <a:r>
              <a:rPr lang="en-US" sz="2800" spc="-8" dirty="0" smtClean="0">
                <a:latin typeface="Perpetua" pitchFamily="18" charset="0"/>
                <a:cs typeface="Calibri"/>
              </a:rPr>
              <a:t>It can </a:t>
            </a:r>
            <a:r>
              <a:rPr lang="en-US" sz="2800" spc="-8" dirty="0">
                <a:latin typeface="Perpetua" pitchFamily="18" charset="0"/>
                <a:cs typeface="Calibri"/>
              </a:rPr>
              <a:t>perform many operations </a:t>
            </a:r>
            <a:r>
              <a:rPr lang="en-US" sz="2800" spc="-8" dirty="0" smtClean="0">
                <a:latin typeface="Perpetua" pitchFamily="18" charset="0"/>
                <a:cs typeface="Calibri"/>
              </a:rPr>
              <a:t>together so it</a:t>
            </a:r>
            <a:r>
              <a:rPr lang="en-US" sz="2800" dirty="0" smtClean="0">
                <a:latin typeface="Perpetua" pitchFamily="18" charset="0"/>
                <a:cs typeface="Calibri"/>
              </a:rPr>
              <a:t> </a:t>
            </a:r>
            <a:r>
              <a:rPr lang="en-US" sz="2800" spc="-8" dirty="0" smtClean="0">
                <a:latin typeface="Perpetua" pitchFamily="18" charset="0"/>
                <a:cs typeface="Calibri"/>
              </a:rPr>
              <a:t>saves </a:t>
            </a:r>
            <a:r>
              <a:rPr lang="en-US" sz="2800" spc="-8" dirty="0">
                <a:latin typeface="Perpetua" pitchFamily="18" charset="0"/>
                <a:cs typeface="Calibri"/>
              </a:rPr>
              <a:t>time.</a:t>
            </a:r>
            <a:endParaRPr lang="en-US" sz="2800" dirty="0">
              <a:latin typeface="Perpetua" pitchFamily="18" charset="0"/>
              <a:cs typeface="Calibri"/>
            </a:endParaRPr>
          </a:p>
          <a:p>
            <a:pPr marL="12700" marR="124368">
              <a:lnSpc>
                <a:spcPts val="3840"/>
              </a:lnSpc>
              <a:spcBef>
                <a:spcPts val="738"/>
              </a:spcBef>
            </a:pPr>
            <a:r>
              <a:rPr lang="en-US" sz="2800" spc="-5" dirty="0">
                <a:latin typeface="Perpetua" pitchFamily="18" charset="0"/>
                <a:cs typeface="Calibri"/>
              </a:rPr>
              <a:t>Threads are </a:t>
            </a:r>
            <a:r>
              <a:rPr lang="en-US" sz="2800" b="1" spc="-5" dirty="0">
                <a:latin typeface="Perpetua" pitchFamily="18" charset="0"/>
                <a:cs typeface="Calibri"/>
              </a:rPr>
              <a:t>independent </a:t>
            </a:r>
            <a:r>
              <a:rPr lang="en-US" sz="2800" spc="-5" dirty="0">
                <a:latin typeface="Perpetua" pitchFamily="18" charset="0"/>
                <a:cs typeface="Calibri"/>
              </a:rPr>
              <a:t>so it doesn't </a:t>
            </a:r>
            <a:r>
              <a:rPr lang="en-US" sz="2800" spc="-5" dirty="0" smtClean="0">
                <a:latin typeface="Perpetua" pitchFamily="18" charset="0"/>
                <a:cs typeface="Calibri"/>
              </a:rPr>
              <a:t>affect other threads</a:t>
            </a:r>
            <a:endParaRPr lang="en-US" sz="2800" dirty="0">
              <a:latin typeface="Perpetua" pitchFamily="18" charset="0"/>
              <a:cs typeface="Calibri"/>
            </a:endParaRPr>
          </a:p>
          <a:p>
            <a:endParaRPr lang="en-US" dirty="0"/>
          </a:p>
        </p:txBody>
      </p:sp>
    </p:spTree>
    <p:extLst>
      <p:ext uri="{BB962C8B-B14F-4D97-AF65-F5344CB8AC3E}">
        <p14:creationId xmlns:p14="http://schemas.microsoft.com/office/powerpoint/2010/main" val="17210208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u="sng" dirty="0">
                <a:solidFill>
                  <a:srgbClr val="0033CC"/>
                </a:solidFill>
                <a:latin typeface="Times New Roman" pitchFamily="18" charset="0"/>
                <a:cs typeface="Times New Roman" pitchFamily="18" charset="0"/>
              </a:rPr>
              <a:t>The Throws/Throw </a:t>
            </a:r>
            <a:r>
              <a:rPr lang="en-US" sz="3600" u="sng" dirty="0" smtClean="0">
                <a:solidFill>
                  <a:srgbClr val="0033CC"/>
                </a:solidFill>
                <a:latin typeface="Times New Roman" pitchFamily="18" charset="0"/>
                <a:cs typeface="Times New Roman" pitchFamily="18" charset="0"/>
              </a:rPr>
              <a:t>Keywords</a:t>
            </a:r>
            <a:endParaRPr lang="en-US" sz="3600"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05219"/>
            <a:ext cx="8229600" cy="5814655"/>
          </a:xfrm>
        </p:spPr>
        <p:txBody>
          <a:bodyPr>
            <a:normAutofit fontScale="62500" lnSpcReduction="20000"/>
          </a:bodyPr>
          <a:lstStyle/>
          <a:p>
            <a:pPr algn="just"/>
            <a:r>
              <a:rPr lang="en-US" dirty="0" smtClean="0"/>
              <a:t>If </a:t>
            </a:r>
            <a:r>
              <a:rPr lang="en-US" dirty="0"/>
              <a:t>a method does not handle a checked exception, the method must declare it using the </a:t>
            </a:r>
            <a:r>
              <a:rPr lang="en-US" b="1" dirty="0"/>
              <a:t>throws</a:t>
            </a:r>
            <a:r>
              <a:rPr lang="en-US" dirty="0"/>
              <a:t> keyword. The throws keyword appears at the end of a method's signature.</a:t>
            </a:r>
          </a:p>
          <a:p>
            <a:pPr algn="just"/>
            <a:r>
              <a:rPr lang="en-US" dirty="0"/>
              <a:t>You can throw an exception, either a newly instantiated one or an exception that you just caught, by using the </a:t>
            </a:r>
            <a:r>
              <a:rPr lang="en-US" b="1" dirty="0"/>
              <a:t>throw</a:t>
            </a:r>
            <a:r>
              <a:rPr lang="en-US" dirty="0"/>
              <a:t> keyword.</a:t>
            </a:r>
          </a:p>
          <a:p>
            <a:pPr algn="just"/>
            <a:r>
              <a:rPr lang="en-US" dirty="0"/>
              <a:t>Try to understand the difference between throws and throw keywords, </a:t>
            </a:r>
            <a:r>
              <a:rPr lang="en-US" i="1" dirty="0"/>
              <a:t>throws</a:t>
            </a:r>
            <a:r>
              <a:rPr lang="en-US" dirty="0"/>
              <a:t> is used to postpone the handling of a checked exception and </a:t>
            </a:r>
            <a:r>
              <a:rPr lang="en-US" i="1" dirty="0"/>
              <a:t>throw</a:t>
            </a:r>
            <a:r>
              <a:rPr lang="en-US" dirty="0"/>
              <a:t> is used to invoke an exception explicitly.</a:t>
            </a:r>
          </a:p>
          <a:p>
            <a:r>
              <a:rPr lang="en-US" dirty="0"/>
              <a:t>The following method declares that it throws a </a:t>
            </a:r>
            <a:r>
              <a:rPr lang="en-US" dirty="0" err="1"/>
              <a:t>RemoteException</a:t>
            </a:r>
            <a:r>
              <a:rPr lang="en-US" dirty="0"/>
              <a:t> −</a:t>
            </a:r>
          </a:p>
          <a:p>
            <a:r>
              <a:rPr lang="en-US" b="1" u="sng" dirty="0" smtClean="0"/>
              <a:t>Example:</a:t>
            </a:r>
            <a:endParaRPr lang="en-US" b="1" u="sng" dirty="0"/>
          </a:p>
          <a:p>
            <a:pPr marL="0" indent="0">
              <a:buNone/>
            </a:pPr>
            <a:r>
              <a:rPr lang="en-US" dirty="0"/>
              <a:t>import java.io.*; </a:t>
            </a:r>
            <a:endParaRPr lang="en-US" dirty="0" smtClean="0"/>
          </a:p>
          <a:p>
            <a:pPr marL="0" indent="0">
              <a:buNone/>
            </a:pPr>
            <a:r>
              <a:rPr lang="en-US" dirty="0" smtClean="0"/>
              <a:t>public </a:t>
            </a:r>
            <a:r>
              <a:rPr lang="en-US" dirty="0"/>
              <a:t>class </a:t>
            </a:r>
            <a:r>
              <a:rPr lang="en-US" dirty="0" err="1"/>
              <a:t>className</a:t>
            </a:r>
            <a:r>
              <a:rPr lang="en-US" dirty="0"/>
              <a:t> { </a:t>
            </a:r>
            <a:endParaRPr lang="en-US" dirty="0" smtClean="0"/>
          </a:p>
          <a:p>
            <a:pPr marL="0" indent="0">
              <a:buNone/>
            </a:pPr>
            <a:r>
              <a:rPr lang="en-US" dirty="0" smtClean="0"/>
              <a:t>public </a:t>
            </a:r>
            <a:r>
              <a:rPr lang="en-US" dirty="0"/>
              <a:t>void deposit(double amount) throws </a:t>
            </a:r>
            <a:r>
              <a:rPr lang="en-US" dirty="0" err="1"/>
              <a:t>RemoteException</a:t>
            </a:r>
            <a:r>
              <a:rPr lang="en-US" dirty="0"/>
              <a:t> </a:t>
            </a:r>
            <a:endParaRPr lang="en-US" dirty="0" smtClean="0"/>
          </a:p>
          <a:p>
            <a:pPr marL="0" indent="0">
              <a:buNone/>
            </a:pPr>
            <a:r>
              <a:rPr lang="en-US" dirty="0" smtClean="0"/>
              <a:t>{ </a:t>
            </a:r>
          </a:p>
          <a:p>
            <a:pPr marL="0" indent="0">
              <a:buNone/>
            </a:pPr>
            <a:r>
              <a:rPr lang="en-US" dirty="0" smtClean="0"/>
              <a:t>// </a:t>
            </a:r>
            <a:r>
              <a:rPr lang="en-US" dirty="0"/>
              <a:t>Method implementation </a:t>
            </a:r>
            <a:endParaRPr lang="en-US" dirty="0" smtClean="0"/>
          </a:p>
          <a:p>
            <a:pPr marL="0" indent="0">
              <a:buNone/>
            </a:pPr>
            <a:r>
              <a:rPr lang="en-US" dirty="0" smtClean="0"/>
              <a:t>throw </a:t>
            </a:r>
            <a:r>
              <a:rPr lang="en-US" dirty="0"/>
              <a:t>new </a:t>
            </a:r>
            <a:r>
              <a:rPr lang="en-US" dirty="0" err="1"/>
              <a:t>RemoteException</a:t>
            </a:r>
            <a:r>
              <a:rPr lang="en-US" dirty="0"/>
              <a:t>(); </a:t>
            </a:r>
            <a:endParaRPr lang="en-US" dirty="0" smtClean="0"/>
          </a:p>
          <a:p>
            <a:pPr marL="0" indent="0">
              <a:buNone/>
            </a:pPr>
            <a:r>
              <a:rPr lang="en-US" dirty="0" smtClean="0"/>
              <a:t>} </a:t>
            </a:r>
          </a:p>
          <a:p>
            <a:pPr marL="0" indent="0">
              <a:buNone/>
            </a:pPr>
            <a:r>
              <a:rPr lang="en-US" dirty="0" smtClean="0"/>
              <a:t>// </a:t>
            </a:r>
            <a:r>
              <a:rPr lang="en-US" dirty="0"/>
              <a:t>Remainder of class definition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32185909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u="sng" dirty="0" smtClean="0">
                <a:solidFill>
                  <a:srgbClr val="0033CC"/>
                </a:solidFill>
                <a:latin typeface="Times New Roman" pitchFamily="18" charset="0"/>
                <a:cs typeface="Times New Roman" pitchFamily="18" charset="0"/>
              </a:rPr>
              <a:t>Comparison Between Throw and Throws</a:t>
            </a:r>
            <a:endParaRPr lang="en-US" sz="3200" b="1" u="sng" dirty="0">
              <a:solidFill>
                <a:srgbClr val="0033CC"/>
              </a:solidFill>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54154970"/>
              </p:ext>
            </p:extLst>
          </p:nvPr>
        </p:nvGraphicFramePr>
        <p:xfrm>
          <a:off x="466726" y="804863"/>
          <a:ext cx="8239124" cy="5814276"/>
        </p:xfrm>
        <a:graphic>
          <a:graphicData uri="http://schemas.openxmlformats.org/drawingml/2006/table">
            <a:tbl>
              <a:tblPr>
                <a:tableStyleId>{5940675A-B579-460E-94D1-54222C63F5DA}</a:tableStyleId>
              </a:tblPr>
              <a:tblGrid>
                <a:gridCol w="533399"/>
                <a:gridCol w="2381250"/>
                <a:gridCol w="2686050"/>
                <a:gridCol w="2638425"/>
              </a:tblGrid>
              <a:tr h="249436">
                <a:tc>
                  <a:txBody>
                    <a:bodyPr/>
                    <a:lstStyle/>
                    <a:p>
                      <a:pPr algn="ctr" fontAlgn="t"/>
                      <a:r>
                        <a:rPr lang="en-US" sz="1800" b="1" dirty="0">
                          <a:effectLst/>
                        </a:rPr>
                        <a:t>Sr. no.</a:t>
                      </a:r>
                      <a:endParaRPr lang="en-US" sz="1800" b="1" dirty="0">
                        <a:solidFill>
                          <a:srgbClr val="000000"/>
                        </a:solidFill>
                        <a:effectLst/>
                        <a:latin typeface="times new roman"/>
                      </a:endParaRPr>
                    </a:p>
                  </a:txBody>
                  <a:tcPr marL="31179" marR="31179" marT="31179" marB="31179"/>
                </a:tc>
                <a:tc>
                  <a:txBody>
                    <a:bodyPr/>
                    <a:lstStyle/>
                    <a:p>
                      <a:pPr algn="l" fontAlgn="t"/>
                      <a:r>
                        <a:rPr lang="en-US" sz="1600" b="1" dirty="0">
                          <a:effectLst/>
                        </a:rPr>
                        <a:t>Basis of Differences</a:t>
                      </a:r>
                      <a:endParaRPr lang="en-US" sz="1600" b="1" dirty="0">
                        <a:solidFill>
                          <a:srgbClr val="000000"/>
                        </a:solidFill>
                        <a:effectLst/>
                        <a:latin typeface="times new roman"/>
                      </a:endParaRPr>
                    </a:p>
                  </a:txBody>
                  <a:tcPr marL="31179" marR="31179" marT="31179" marB="31179"/>
                </a:tc>
                <a:tc>
                  <a:txBody>
                    <a:bodyPr/>
                    <a:lstStyle/>
                    <a:p>
                      <a:pPr algn="l" fontAlgn="t"/>
                      <a:r>
                        <a:rPr lang="en-US" sz="1600" b="1" dirty="0">
                          <a:effectLst/>
                        </a:rPr>
                        <a:t>throw</a:t>
                      </a:r>
                      <a:endParaRPr lang="en-US" sz="1600" b="1" dirty="0">
                        <a:solidFill>
                          <a:srgbClr val="000000"/>
                        </a:solidFill>
                        <a:effectLst/>
                        <a:latin typeface="times new roman"/>
                      </a:endParaRPr>
                    </a:p>
                  </a:txBody>
                  <a:tcPr marL="31179" marR="31179" marT="31179" marB="31179"/>
                </a:tc>
                <a:tc>
                  <a:txBody>
                    <a:bodyPr/>
                    <a:lstStyle/>
                    <a:p>
                      <a:pPr algn="l" fontAlgn="t"/>
                      <a:r>
                        <a:rPr lang="en-US" sz="1600" b="1" dirty="0">
                          <a:effectLst/>
                        </a:rPr>
                        <a:t>throws</a:t>
                      </a:r>
                      <a:endParaRPr lang="en-US" sz="1600" b="1" dirty="0">
                        <a:solidFill>
                          <a:srgbClr val="000000"/>
                        </a:solidFill>
                        <a:effectLst/>
                        <a:latin typeface="times new roman"/>
                      </a:endParaRPr>
                    </a:p>
                  </a:txBody>
                  <a:tcPr marL="31179" marR="31179" marT="31179" marB="31179"/>
                </a:tc>
              </a:tr>
              <a:tr h="1257573">
                <a:tc>
                  <a:txBody>
                    <a:bodyPr/>
                    <a:lstStyle/>
                    <a:p>
                      <a:pPr algn="ctr" fontAlgn="t"/>
                      <a:r>
                        <a:rPr lang="en-US" sz="1600" dirty="0">
                          <a:effectLst/>
                        </a:rPr>
                        <a:t>1.</a:t>
                      </a:r>
                      <a:endParaRPr lang="en-US" sz="1600" dirty="0">
                        <a:solidFill>
                          <a:srgbClr val="333333"/>
                        </a:solidFill>
                        <a:effectLst/>
                        <a:latin typeface="inter-regular"/>
                      </a:endParaRPr>
                    </a:p>
                  </a:txBody>
                  <a:tcPr marL="20786" marR="20786" marT="20786" marB="20786"/>
                </a:tc>
                <a:tc>
                  <a:txBody>
                    <a:bodyPr/>
                    <a:lstStyle/>
                    <a:p>
                      <a:pPr algn="just" fontAlgn="t"/>
                      <a:r>
                        <a:rPr lang="en-US" sz="1400" dirty="0">
                          <a:effectLst/>
                        </a:rPr>
                        <a:t>Definition</a:t>
                      </a:r>
                      <a:endParaRPr lang="en-US" sz="1400" dirty="0">
                        <a:solidFill>
                          <a:srgbClr val="333333"/>
                        </a:solidFill>
                        <a:effectLst/>
                        <a:latin typeface="inter-regular"/>
                      </a:endParaRPr>
                    </a:p>
                  </a:txBody>
                  <a:tcPr marL="20786" marR="20786" marT="20786" marB="20786"/>
                </a:tc>
                <a:tc>
                  <a:txBody>
                    <a:bodyPr/>
                    <a:lstStyle/>
                    <a:p>
                      <a:pPr marL="57150" indent="0" algn="just" fontAlgn="t"/>
                      <a:r>
                        <a:rPr lang="en-US" sz="1400" dirty="0">
                          <a:effectLst/>
                        </a:rPr>
                        <a:t>Java throw keyword is used throw an exception explicitly in the code, inside the function or the block of code.</a:t>
                      </a:r>
                      <a:endParaRPr lang="en-US" sz="1400" dirty="0">
                        <a:solidFill>
                          <a:srgbClr val="333333"/>
                        </a:solidFill>
                        <a:effectLst/>
                        <a:latin typeface="inter-regular"/>
                      </a:endParaRPr>
                    </a:p>
                  </a:txBody>
                  <a:tcPr marL="20786" marR="20786" marT="20786" marB="20786"/>
                </a:tc>
                <a:tc>
                  <a:txBody>
                    <a:bodyPr/>
                    <a:lstStyle/>
                    <a:p>
                      <a:pPr marL="57150" indent="0" algn="just" fontAlgn="t"/>
                      <a:r>
                        <a:rPr lang="en-US" sz="1400" dirty="0">
                          <a:effectLst/>
                        </a:rPr>
                        <a:t>Java throws keyword is used in the method signature to declare an exception which might be thrown by the function while the execution of the code.</a:t>
                      </a:r>
                      <a:endParaRPr lang="en-US" sz="1400" dirty="0">
                        <a:solidFill>
                          <a:srgbClr val="333333"/>
                        </a:solidFill>
                        <a:effectLst/>
                        <a:latin typeface="inter-regular"/>
                      </a:endParaRPr>
                    </a:p>
                  </a:txBody>
                  <a:tcPr marL="20786" marR="20786" marT="20786" marB="20786"/>
                </a:tc>
              </a:tr>
              <a:tr h="1444650">
                <a:tc>
                  <a:txBody>
                    <a:bodyPr/>
                    <a:lstStyle/>
                    <a:p>
                      <a:pPr algn="ctr" fontAlgn="t"/>
                      <a:r>
                        <a:rPr lang="en-US" sz="1600" dirty="0">
                          <a:effectLst/>
                        </a:rPr>
                        <a:t>2.</a:t>
                      </a:r>
                      <a:endParaRPr lang="en-US" sz="1600" dirty="0">
                        <a:solidFill>
                          <a:srgbClr val="333333"/>
                        </a:solidFill>
                        <a:effectLst/>
                        <a:latin typeface="inter-regular"/>
                      </a:endParaRPr>
                    </a:p>
                  </a:txBody>
                  <a:tcPr marL="20786" marR="20786" marT="20786" marB="20786"/>
                </a:tc>
                <a:tc>
                  <a:txBody>
                    <a:bodyPr/>
                    <a:lstStyle/>
                    <a:p>
                      <a:endParaRPr lang="en-US"/>
                    </a:p>
                  </a:txBody>
                  <a:tcPr marL="20786" marR="20786" marT="20786" marB="20786"/>
                </a:tc>
                <a:tc>
                  <a:txBody>
                    <a:bodyPr/>
                    <a:lstStyle/>
                    <a:p>
                      <a:pPr marL="57150" indent="0" algn="just" fontAlgn="t">
                        <a:tabLst>
                          <a:tab pos="2228850" algn="l"/>
                        </a:tabLst>
                      </a:pPr>
                      <a:r>
                        <a:rPr lang="en-US" sz="1400" dirty="0">
                          <a:effectLst/>
                        </a:rPr>
                        <a:t>Type of exception Using throw keyword, we can only propagate unchecked exception i.e., the checked exception cannot be propagated using throw only.</a:t>
                      </a:r>
                      <a:endParaRPr lang="en-US" sz="1400" dirty="0">
                        <a:solidFill>
                          <a:srgbClr val="333333"/>
                        </a:solidFill>
                        <a:effectLst/>
                        <a:latin typeface="inter-regular"/>
                      </a:endParaRPr>
                    </a:p>
                  </a:txBody>
                  <a:tcPr marL="20786" marR="20786" marT="20786" marB="20786"/>
                </a:tc>
                <a:tc>
                  <a:txBody>
                    <a:bodyPr/>
                    <a:lstStyle/>
                    <a:p>
                      <a:pPr marL="57150" indent="0" algn="just" fontAlgn="t"/>
                      <a:r>
                        <a:rPr lang="en-US" sz="1400" dirty="0">
                          <a:effectLst/>
                        </a:rPr>
                        <a:t>Using throws keyword, we can declare both checked and unchecked exceptions. However, the throws keyword can be used to propagate checked exceptions only.</a:t>
                      </a:r>
                      <a:endParaRPr lang="en-US" sz="1400" dirty="0">
                        <a:solidFill>
                          <a:srgbClr val="333333"/>
                        </a:solidFill>
                        <a:effectLst/>
                        <a:latin typeface="inter-regular"/>
                      </a:endParaRPr>
                    </a:p>
                  </a:txBody>
                  <a:tcPr marL="20786" marR="20786" marT="20786" marB="20786"/>
                </a:tc>
              </a:tr>
              <a:tr h="602803">
                <a:tc>
                  <a:txBody>
                    <a:bodyPr/>
                    <a:lstStyle/>
                    <a:p>
                      <a:pPr algn="ctr" fontAlgn="t"/>
                      <a:r>
                        <a:rPr lang="en-US" sz="1600" dirty="0">
                          <a:effectLst/>
                        </a:rPr>
                        <a:t>3.</a:t>
                      </a:r>
                      <a:endParaRPr lang="en-US" sz="1600" dirty="0">
                        <a:solidFill>
                          <a:srgbClr val="333333"/>
                        </a:solidFill>
                        <a:effectLst/>
                        <a:latin typeface="inter-regular"/>
                      </a:endParaRPr>
                    </a:p>
                  </a:txBody>
                  <a:tcPr marL="20786" marR="20786" marT="20786" marB="20786"/>
                </a:tc>
                <a:tc>
                  <a:txBody>
                    <a:bodyPr/>
                    <a:lstStyle/>
                    <a:p>
                      <a:pPr algn="just" fontAlgn="t"/>
                      <a:r>
                        <a:rPr lang="en-US" sz="1400" dirty="0">
                          <a:effectLst/>
                        </a:rPr>
                        <a:t>Syntax</a:t>
                      </a:r>
                      <a:endParaRPr lang="en-US" sz="1400" dirty="0">
                        <a:solidFill>
                          <a:srgbClr val="333333"/>
                        </a:solidFill>
                        <a:effectLst/>
                        <a:latin typeface="inter-regular"/>
                      </a:endParaRPr>
                    </a:p>
                  </a:txBody>
                  <a:tcPr marL="20786" marR="20786" marT="20786" marB="20786"/>
                </a:tc>
                <a:tc>
                  <a:txBody>
                    <a:bodyPr/>
                    <a:lstStyle/>
                    <a:p>
                      <a:pPr marL="57150" indent="0" algn="just" fontAlgn="t"/>
                      <a:r>
                        <a:rPr lang="en-US" sz="1400" dirty="0">
                          <a:effectLst/>
                        </a:rPr>
                        <a:t>The throw keyword is followed by an instance of Exception to be thrown.</a:t>
                      </a:r>
                      <a:endParaRPr lang="en-US" sz="1400" dirty="0">
                        <a:solidFill>
                          <a:srgbClr val="333333"/>
                        </a:solidFill>
                        <a:effectLst/>
                        <a:latin typeface="inter-regular"/>
                      </a:endParaRPr>
                    </a:p>
                  </a:txBody>
                  <a:tcPr marL="20786" marR="20786" marT="20786" marB="20786"/>
                </a:tc>
                <a:tc>
                  <a:txBody>
                    <a:bodyPr/>
                    <a:lstStyle/>
                    <a:p>
                      <a:pPr marL="57150" indent="0" algn="just" fontAlgn="t"/>
                      <a:r>
                        <a:rPr lang="en-US" sz="1400" dirty="0">
                          <a:effectLst/>
                        </a:rPr>
                        <a:t>The throws keyword is followed by class names of Exceptions to be thrown.</a:t>
                      </a:r>
                      <a:endParaRPr lang="en-US" sz="1400" dirty="0">
                        <a:solidFill>
                          <a:srgbClr val="333333"/>
                        </a:solidFill>
                        <a:effectLst/>
                        <a:latin typeface="inter-regular"/>
                      </a:endParaRPr>
                    </a:p>
                  </a:txBody>
                  <a:tcPr marL="20786" marR="20786" marT="20786" marB="20786"/>
                </a:tc>
              </a:tr>
              <a:tr h="415727">
                <a:tc>
                  <a:txBody>
                    <a:bodyPr/>
                    <a:lstStyle/>
                    <a:p>
                      <a:pPr algn="ctr" fontAlgn="t"/>
                      <a:r>
                        <a:rPr lang="en-US" sz="1600" dirty="0">
                          <a:effectLst/>
                        </a:rPr>
                        <a:t>4.</a:t>
                      </a:r>
                      <a:endParaRPr lang="en-US" sz="1600" dirty="0">
                        <a:solidFill>
                          <a:srgbClr val="333333"/>
                        </a:solidFill>
                        <a:effectLst/>
                        <a:latin typeface="inter-regular"/>
                      </a:endParaRPr>
                    </a:p>
                  </a:txBody>
                  <a:tcPr marL="20786" marR="20786" marT="20786" marB="20786"/>
                </a:tc>
                <a:tc>
                  <a:txBody>
                    <a:bodyPr/>
                    <a:lstStyle/>
                    <a:p>
                      <a:pPr algn="just" fontAlgn="t"/>
                      <a:r>
                        <a:rPr lang="en-US" sz="1400">
                          <a:effectLst/>
                        </a:rPr>
                        <a:t>Declaration</a:t>
                      </a:r>
                      <a:endParaRPr lang="en-US" sz="1400">
                        <a:solidFill>
                          <a:srgbClr val="333333"/>
                        </a:solidFill>
                        <a:effectLst/>
                        <a:latin typeface="inter-regular"/>
                      </a:endParaRPr>
                    </a:p>
                  </a:txBody>
                  <a:tcPr marL="20786" marR="20786" marT="20786" marB="20786"/>
                </a:tc>
                <a:tc>
                  <a:txBody>
                    <a:bodyPr/>
                    <a:lstStyle/>
                    <a:p>
                      <a:pPr marL="57150" indent="0" algn="just" fontAlgn="t"/>
                      <a:r>
                        <a:rPr lang="en-US" sz="1400" dirty="0">
                          <a:effectLst/>
                        </a:rPr>
                        <a:t>throw is used within the method.</a:t>
                      </a:r>
                      <a:endParaRPr lang="en-US" sz="1400" dirty="0">
                        <a:solidFill>
                          <a:srgbClr val="333333"/>
                        </a:solidFill>
                        <a:effectLst/>
                        <a:latin typeface="inter-regular"/>
                      </a:endParaRPr>
                    </a:p>
                  </a:txBody>
                  <a:tcPr marL="20786" marR="20786" marT="20786" marB="20786"/>
                </a:tc>
                <a:tc>
                  <a:txBody>
                    <a:bodyPr/>
                    <a:lstStyle/>
                    <a:p>
                      <a:pPr marL="57150" indent="0" algn="just" fontAlgn="t"/>
                      <a:r>
                        <a:rPr lang="en-US" sz="1400" dirty="0">
                          <a:effectLst/>
                        </a:rPr>
                        <a:t>throws is used with the method signature.</a:t>
                      </a:r>
                      <a:endParaRPr lang="en-US" sz="1400" dirty="0">
                        <a:solidFill>
                          <a:srgbClr val="333333"/>
                        </a:solidFill>
                        <a:effectLst/>
                        <a:latin typeface="inter-regular"/>
                      </a:endParaRPr>
                    </a:p>
                  </a:txBody>
                  <a:tcPr marL="20786" marR="20786" marT="20786" marB="20786"/>
                </a:tc>
              </a:tr>
              <a:tr h="1351111">
                <a:tc>
                  <a:txBody>
                    <a:bodyPr/>
                    <a:lstStyle/>
                    <a:p>
                      <a:pPr algn="ctr" fontAlgn="t"/>
                      <a:r>
                        <a:rPr lang="en-US" sz="1600" dirty="0">
                          <a:effectLst/>
                        </a:rPr>
                        <a:t>5.</a:t>
                      </a:r>
                      <a:endParaRPr lang="en-US" sz="1600" dirty="0">
                        <a:solidFill>
                          <a:srgbClr val="333333"/>
                        </a:solidFill>
                        <a:effectLst/>
                        <a:latin typeface="inter-regular"/>
                      </a:endParaRPr>
                    </a:p>
                  </a:txBody>
                  <a:tcPr marL="20786" marR="20786" marT="20786" marB="20786"/>
                </a:tc>
                <a:tc>
                  <a:txBody>
                    <a:bodyPr/>
                    <a:lstStyle/>
                    <a:p>
                      <a:pPr algn="just" fontAlgn="t"/>
                      <a:r>
                        <a:rPr lang="en-US" sz="1400" dirty="0">
                          <a:effectLst/>
                        </a:rPr>
                        <a:t>Internal implementation</a:t>
                      </a:r>
                      <a:endParaRPr lang="en-US" sz="1400" dirty="0">
                        <a:solidFill>
                          <a:srgbClr val="333333"/>
                        </a:solidFill>
                        <a:effectLst/>
                        <a:latin typeface="inter-regular"/>
                      </a:endParaRPr>
                    </a:p>
                  </a:txBody>
                  <a:tcPr marL="20786" marR="20786" marT="20786" marB="20786"/>
                </a:tc>
                <a:tc>
                  <a:txBody>
                    <a:bodyPr/>
                    <a:lstStyle/>
                    <a:p>
                      <a:pPr marL="57150" indent="0" algn="just" fontAlgn="t"/>
                      <a:r>
                        <a:rPr lang="en-US" sz="1400" dirty="0">
                          <a:effectLst/>
                        </a:rPr>
                        <a:t>We are allowed to throw only one exception at a time i.e. we cannot throw multiple exceptions.</a:t>
                      </a:r>
                      <a:endParaRPr lang="en-US" sz="1400" dirty="0">
                        <a:solidFill>
                          <a:srgbClr val="333333"/>
                        </a:solidFill>
                        <a:effectLst/>
                        <a:latin typeface="inter-regular"/>
                      </a:endParaRPr>
                    </a:p>
                  </a:txBody>
                  <a:tcPr marL="20786" marR="20786" marT="20786" marB="20786"/>
                </a:tc>
                <a:tc>
                  <a:txBody>
                    <a:bodyPr/>
                    <a:lstStyle/>
                    <a:p>
                      <a:pPr marL="57150" indent="0" algn="just" fontAlgn="t"/>
                      <a:r>
                        <a:rPr lang="en-US" sz="1400" dirty="0">
                          <a:effectLst/>
                        </a:rPr>
                        <a:t>We can declare multiple exceptions using throws keyword that can be thrown by the method. For example, main() throws </a:t>
                      </a:r>
                      <a:r>
                        <a:rPr lang="en-US" sz="1400" dirty="0" err="1">
                          <a:effectLst/>
                        </a:rPr>
                        <a:t>IOException</a:t>
                      </a:r>
                      <a:r>
                        <a:rPr lang="en-US" sz="1400" dirty="0">
                          <a:effectLst/>
                        </a:rPr>
                        <a:t>, </a:t>
                      </a:r>
                      <a:r>
                        <a:rPr lang="en-US" sz="1400" dirty="0" err="1">
                          <a:effectLst/>
                        </a:rPr>
                        <a:t>SQLException</a:t>
                      </a:r>
                      <a:r>
                        <a:rPr lang="en-US" sz="1400" dirty="0">
                          <a:effectLst/>
                        </a:rPr>
                        <a:t>.</a:t>
                      </a:r>
                      <a:endParaRPr lang="en-US" sz="1400" dirty="0">
                        <a:solidFill>
                          <a:srgbClr val="333333"/>
                        </a:solidFill>
                        <a:effectLst/>
                        <a:latin typeface="inter-regular"/>
                      </a:endParaRPr>
                    </a:p>
                  </a:txBody>
                  <a:tcPr marL="20786" marR="20786" marT="20786" marB="20786"/>
                </a:tc>
              </a:tr>
            </a:tbl>
          </a:graphicData>
        </a:graphic>
      </p:graphicFrame>
    </p:spTree>
    <p:extLst>
      <p:ext uri="{BB962C8B-B14F-4D97-AF65-F5344CB8AC3E}">
        <p14:creationId xmlns:p14="http://schemas.microsoft.com/office/powerpoint/2010/main" val="31331540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u="sng" dirty="0">
                <a:solidFill>
                  <a:srgbClr val="0033CC"/>
                </a:solidFill>
                <a:latin typeface="Times New Roman" pitchFamily="18" charset="0"/>
                <a:cs typeface="Times New Roman" pitchFamily="18" charset="0"/>
              </a:rPr>
              <a:t>Java throws </a:t>
            </a:r>
            <a:r>
              <a:rPr lang="en-US" sz="3600" u="sng" dirty="0" smtClean="0">
                <a:solidFill>
                  <a:srgbClr val="0033CC"/>
                </a:solidFill>
                <a:latin typeface="Times New Roman" pitchFamily="18" charset="0"/>
                <a:cs typeface="Times New Roman" pitchFamily="18" charset="0"/>
              </a:rPr>
              <a:t>Example</a:t>
            </a:r>
            <a:endParaRPr lang="en-US" sz="3600"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05220"/>
            <a:ext cx="8229600" cy="5871805"/>
          </a:xfrm>
        </p:spPr>
        <p:txBody>
          <a:bodyPr>
            <a:normAutofit fontScale="62500" lnSpcReduction="20000"/>
          </a:bodyPr>
          <a:lstStyle/>
          <a:p>
            <a:r>
              <a:rPr lang="en-US" b="1" dirty="0"/>
              <a:t>public</a:t>
            </a:r>
            <a:r>
              <a:rPr lang="en-US" dirty="0"/>
              <a:t> </a:t>
            </a:r>
            <a:r>
              <a:rPr lang="en-US" b="1" dirty="0"/>
              <a:t>class</a:t>
            </a:r>
            <a:r>
              <a:rPr lang="en-US" dirty="0"/>
              <a:t> </a:t>
            </a:r>
            <a:r>
              <a:rPr lang="en-US" dirty="0" err="1"/>
              <a:t>TestThrows</a:t>
            </a:r>
            <a:r>
              <a:rPr lang="en-US" dirty="0"/>
              <a:t> {  </a:t>
            </a:r>
          </a:p>
          <a:p>
            <a:r>
              <a:rPr lang="en-US" dirty="0" smtClean="0"/>
              <a:t>//</a:t>
            </a:r>
            <a:r>
              <a:rPr lang="en-US" dirty="0"/>
              <a:t>defining a method  </a:t>
            </a:r>
          </a:p>
          <a:p>
            <a:r>
              <a:rPr lang="en-US" b="1" dirty="0" smtClean="0"/>
              <a:t>public</a:t>
            </a:r>
            <a:r>
              <a:rPr lang="en-US" dirty="0"/>
              <a:t> </a:t>
            </a:r>
            <a:r>
              <a:rPr lang="en-US" b="1" dirty="0"/>
              <a:t>static</a:t>
            </a:r>
            <a:r>
              <a:rPr lang="en-US" dirty="0"/>
              <a:t> </a:t>
            </a:r>
            <a:r>
              <a:rPr lang="en-US" b="1" dirty="0" err="1"/>
              <a:t>int</a:t>
            </a:r>
            <a:r>
              <a:rPr lang="en-US" dirty="0"/>
              <a:t> </a:t>
            </a:r>
            <a:r>
              <a:rPr lang="en-US" dirty="0" err="1"/>
              <a:t>divideNum</a:t>
            </a:r>
            <a:r>
              <a:rPr lang="en-US" dirty="0"/>
              <a:t>(</a:t>
            </a:r>
            <a:r>
              <a:rPr lang="en-US" b="1" dirty="0" err="1"/>
              <a:t>int</a:t>
            </a:r>
            <a:r>
              <a:rPr lang="en-US" dirty="0"/>
              <a:t> m, </a:t>
            </a:r>
            <a:r>
              <a:rPr lang="en-US" b="1" dirty="0" err="1"/>
              <a:t>int</a:t>
            </a:r>
            <a:r>
              <a:rPr lang="en-US" dirty="0"/>
              <a:t> n) </a:t>
            </a:r>
            <a:r>
              <a:rPr lang="en-US" b="1" dirty="0"/>
              <a:t>throws</a:t>
            </a:r>
            <a:r>
              <a:rPr lang="en-US" dirty="0"/>
              <a:t> </a:t>
            </a:r>
            <a:r>
              <a:rPr lang="en-US" dirty="0" err="1"/>
              <a:t>ArithmeticException</a:t>
            </a:r>
            <a:r>
              <a:rPr lang="en-US" dirty="0"/>
              <a:t> {  </a:t>
            </a:r>
          </a:p>
          <a:p>
            <a:r>
              <a:rPr lang="en-US" b="1" dirty="0" err="1" smtClean="0"/>
              <a:t>int</a:t>
            </a:r>
            <a:r>
              <a:rPr lang="en-US" dirty="0"/>
              <a:t> div = m / n;  </a:t>
            </a:r>
          </a:p>
          <a:p>
            <a:r>
              <a:rPr lang="en-US" b="1" dirty="0" smtClean="0"/>
              <a:t>return</a:t>
            </a:r>
            <a:r>
              <a:rPr lang="en-US" dirty="0"/>
              <a:t> div;  </a:t>
            </a:r>
          </a:p>
          <a:p>
            <a:r>
              <a:rPr lang="en-US" dirty="0" smtClean="0"/>
              <a:t>}</a:t>
            </a:r>
            <a:r>
              <a:rPr lang="en-US" dirty="0"/>
              <a:t>  </a:t>
            </a:r>
          </a:p>
          <a:p>
            <a:r>
              <a:rPr lang="en-US" b="1" dirty="0" smtClean="0"/>
              <a:t>public</a:t>
            </a:r>
            <a:r>
              <a:rPr lang="en-US" dirty="0"/>
              <a:t> </a:t>
            </a:r>
            <a:r>
              <a:rPr lang="en-US" b="1" dirty="0"/>
              <a:t>static</a:t>
            </a:r>
            <a:r>
              <a:rPr lang="en-US" dirty="0"/>
              <a:t> </a:t>
            </a:r>
            <a:r>
              <a:rPr lang="en-US" b="1" dirty="0"/>
              <a:t>void</a:t>
            </a:r>
            <a:r>
              <a:rPr lang="en-US" dirty="0"/>
              <a:t> main(String[] </a:t>
            </a:r>
            <a:r>
              <a:rPr lang="en-US" dirty="0" err="1"/>
              <a:t>args</a:t>
            </a:r>
            <a:r>
              <a:rPr lang="en-US" dirty="0"/>
              <a:t>) {   //main method  </a:t>
            </a:r>
          </a:p>
          <a:p>
            <a:r>
              <a:rPr lang="en-US" dirty="0" err="1" smtClean="0"/>
              <a:t>TestThrows</a:t>
            </a:r>
            <a:r>
              <a:rPr lang="en-US" dirty="0"/>
              <a:t> </a:t>
            </a:r>
            <a:r>
              <a:rPr lang="en-US" dirty="0" err="1"/>
              <a:t>obj</a:t>
            </a:r>
            <a:r>
              <a:rPr lang="en-US" dirty="0"/>
              <a:t> = </a:t>
            </a:r>
            <a:r>
              <a:rPr lang="en-US" b="1" dirty="0"/>
              <a:t>new</a:t>
            </a:r>
            <a:r>
              <a:rPr lang="en-US" dirty="0"/>
              <a:t> </a:t>
            </a:r>
            <a:r>
              <a:rPr lang="en-US" dirty="0" err="1"/>
              <a:t>TestThrows</a:t>
            </a:r>
            <a:r>
              <a:rPr lang="en-US" dirty="0"/>
              <a:t>();  </a:t>
            </a:r>
          </a:p>
          <a:p>
            <a:r>
              <a:rPr lang="en-US" b="1" dirty="0" smtClean="0"/>
              <a:t>try</a:t>
            </a:r>
            <a:r>
              <a:rPr lang="en-US" dirty="0"/>
              <a:t> {  </a:t>
            </a:r>
          </a:p>
          <a:p>
            <a:r>
              <a:rPr lang="en-US" dirty="0" err="1" smtClean="0"/>
              <a:t>System.out.println</a:t>
            </a:r>
            <a:r>
              <a:rPr lang="en-US" dirty="0" smtClean="0"/>
              <a:t>(</a:t>
            </a:r>
            <a:r>
              <a:rPr lang="en-US" dirty="0" err="1" smtClean="0"/>
              <a:t>obj.divideNum</a:t>
            </a:r>
            <a:r>
              <a:rPr lang="en-US" dirty="0" smtClean="0"/>
              <a:t>(45</a:t>
            </a:r>
            <a:r>
              <a:rPr lang="en-US" dirty="0"/>
              <a:t>, 0));  </a:t>
            </a:r>
          </a:p>
          <a:p>
            <a:r>
              <a:rPr lang="en-US" dirty="0" smtClean="0"/>
              <a:t>}</a:t>
            </a:r>
            <a:r>
              <a:rPr lang="en-US" dirty="0"/>
              <a:t>  </a:t>
            </a:r>
          </a:p>
          <a:p>
            <a:r>
              <a:rPr lang="en-US" b="1" dirty="0" smtClean="0"/>
              <a:t>catch</a:t>
            </a:r>
            <a:r>
              <a:rPr lang="en-US" dirty="0"/>
              <a:t> (</a:t>
            </a:r>
            <a:r>
              <a:rPr lang="en-US" dirty="0" err="1"/>
              <a:t>ArithmeticException</a:t>
            </a:r>
            <a:r>
              <a:rPr lang="en-US" dirty="0"/>
              <a:t> e){  </a:t>
            </a:r>
          </a:p>
          <a:p>
            <a:r>
              <a:rPr lang="en-US" dirty="0" err="1" smtClean="0"/>
              <a:t>System.out.println</a:t>
            </a:r>
            <a:r>
              <a:rPr lang="en-US" dirty="0"/>
              <a:t>("\</a:t>
            </a:r>
            <a:r>
              <a:rPr lang="en-US" dirty="0" err="1"/>
              <a:t>nNumber</a:t>
            </a:r>
            <a:r>
              <a:rPr lang="en-US" dirty="0"/>
              <a:t> cannot be divided by 0");  </a:t>
            </a:r>
          </a:p>
          <a:p>
            <a:r>
              <a:rPr lang="en-US" dirty="0" smtClean="0"/>
              <a:t>}</a:t>
            </a:r>
            <a:r>
              <a:rPr lang="en-US" dirty="0"/>
              <a:t>  </a:t>
            </a:r>
          </a:p>
          <a:p>
            <a:r>
              <a:rPr lang="en-US" dirty="0" err="1" smtClean="0"/>
              <a:t>System.out.println</a:t>
            </a:r>
            <a:r>
              <a:rPr lang="en-US" dirty="0"/>
              <a:t>("Rest of the code..");  </a:t>
            </a:r>
          </a:p>
          <a:p>
            <a:r>
              <a:rPr lang="en-US" dirty="0" smtClean="0"/>
              <a:t>}</a:t>
            </a:r>
            <a:r>
              <a:rPr lang="en-US" dirty="0"/>
              <a:t>  </a:t>
            </a:r>
          </a:p>
          <a:p>
            <a:r>
              <a:rPr lang="en-US" dirty="0"/>
              <a:t>}  </a:t>
            </a:r>
            <a:br>
              <a:rPr lang="en-US" dirty="0"/>
            </a:b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618" y="5505450"/>
            <a:ext cx="5784882"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0070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
          <p:cNvSpPr txBox="1">
            <a:spLocks noGrp="1"/>
          </p:cNvSpPr>
          <p:nvPr>
            <p:ph type="title"/>
          </p:nvPr>
        </p:nvSpPr>
        <p:spPr>
          <a:xfrm>
            <a:off x="533400" y="1690686"/>
            <a:ext cx="7231762" cy="538163"/>
          </a:xfrm>
          <a:prstGeom prst="rect">
            <a:avLst/>
          </a:prstGeom>
          <a:noFill/>
          <a:ln>
            <a:noFill/>
          </a:ln>
        </p:spPr>
        <p:txBody>
          <a:bodyPr spcFirstLastPara="1" vert="horz" wrap="square" lIns="91425" tIns="45700" rIns="91425" bIns="45700" rtlCol="0" anchor="ctr" anchorCtr="0">
            <a:normAutofit/>
          </a:bodyPr>
          <a:lstStyle/>
          <a:p>
            <a:pPr algn="l">
              <a:spcBef>
                <a:spcPts val="0"/>
              </a:spcBef>
              <a:buClr>
                <a:srgbClr val="C00000"/>
              </a:buClr>
              <a:buSzPts val="4400"/>
            </a:pPr>
            <a:r>
              <a:rPr lang="en-US" sz="2800" b="1" u="sng" dirty="0">
                <a:solidFill>
                  <a:srgbClr val="0033CC"/>
                </a:solidFill>
                <a:latin typeface="Times New Roman" pitchFamily="18" charset="0"/>
                <a:cs typeface="Times New Roman" pitchFamily="18" charset="0"/>
              </a:rPr>
              <a:t>Standard Stream</a:t>
            </a:r>
            <a:endParaRPr sz="2800" b="1" u="sng" dirty="0">
              <a:solidFill>
                <a:srgbClr val="0033CC"/>
              </a:solidFill>
              <a:latin typeface="Times New Roman" pitchFamily="18" charset="0"/>
              <a:cs typeface="Times New Roman" pitchFamily="18" charset="0"/>
            </a:endParaRPr>
          </a:p>
        </p:txBody>
      </p:sp>
      <p:sp>
        <p:nvSpPr>
          <p:cNvPr id="153" name="Google Shape;153;p4"/>
          <p:cNvSpPr txBox="1">
            <a:spLocks noGrp="1"/>
          </p:cNvSpPr>
          <p:nvPr>
            <p:ph idx="1"/>
          </p:nvPr>
        </p:nvSpPr>
        <p:spPr>
          <a:xfrm>
            <a:off x="514350" y="2720812"/>
            <a:ext cx="7820025" cy="2508413"/>
          </a:xfrm>
          <a:prstGeom prst="rect">
            <a:avLst/>
          </a:prstGeom>
          <a:noFill/>
          <a:ln>
            <a:noFill/>
          </a:ln>
        </p:spPr>
        <p:txBody>
          <a:bodyPr spcFirstLastPara="1" vert="horz" wrap="square" lIns="91425" tIns="45700" rIns="91425" bIns="45700" rtlCol="0" anchor="t" anchorCtr="0">
            <a:normAutofit/>
          </a:bodyPr>
          <a:lstStyle/>
          <a:p>
            <a:pPr>
              <a:spcBef>
                <a:spcPts val="0"/>
              </a:spcBef>
              <a:spcAft>
                <a:spcPts val="0"/>
              </a:spcAft>
              <a:buSzPts val="1740"/>
              <a:buFont typeface="Wingdings" pitchFamily="2" charset="2"/>
              <a:buChar char="Ø"/>
            </a:pPr>
            <a:r>
              <a:rPr lang="en-US" sz="2400" dirty="0"/>
              <a:t>System.in </a:t>
            </a:r>
            <a:r>
              <a:rPr lang="en-US" sz="2400" dirty="0" smtClean="0"/>
              <a:t>– read </a:t>
            </a:r>
            <a:r>
              <a:rPr lang="en-US" sz="2400" dirty="0"/>
              <a:t>from </a:t>
            </a:r>
            <a:r>
              <a:rPr lang="en-US" sz="2400" dirty="0" smtClean="0"/>
              <a:t>Keyboard</a:t>
            </a:r>
            <a:endParaRPr sz="2400" dirty="0"/>
          </a:p>
          <a:p>
            <a:pPr>
              <a:spcBef>
                <a:spcPts val="700"/>
              </a:spcBef>
              <a:spcAft>
                <a:spcPts val="0"/>
              </a:spcAft>
              <a:buSzPts val="1740"/>
              <a:buFont typeface="Wingdings" pitchFamily="2" charset="2"/>
              <a:buChar char="Ø"/>
            </a:pPr>
            <a:r>
              <a:rPr lang="en-US" sz="2400" dirty="0" err="1" smtClean="0"/>
              <a:t>System.out</a:t>
            </a:r>
            <a:r>
              <a:rPr lang="en-US" sz="2400" dirty="0" smtClean="0"/>
              <a:t>- display </a:t>
            </a:r>
            <a:r>
              <a:rPr lang="en-US" sz="2400" dirty="0"/>
              <a:t>data on console</a:t>
            </a:r>
            <a:endParaRPr sz="2400" dirty="0"/>
          </a:p>
          <a:p>
            <a:pPr>
              <a:spcBef>
                <a:spcPts val="700"/>
              </a:spcBef>
              <a:spcAft>
                <a:spcPts val="0"/>
              </a:spcAft>
              <a:buSzPts val="1740"/>
              <a:buFont typeface="Wingdings" pitchFamily="2" charset="2"/>
              <a:buChar char="Ø"/>
            </a:pPr>
            <a:r>
              <a:rPr lang="en-US" sz="2400" dirty="0" err="1" smtClean="0"/>
              <a:t>System.err</a:t>
            </a:r>
            <a:r>
              <a:rPr lang="en-US" sz="2400" dirty="0" smtClean="0"/>
              <a:t>- display </a:t>
            </a:r>
            <a:r>
              <a:rPr lang="en-US" sz="2400" dirty="0"/>
              <a:t>error messages</a:t>
            </a:r>
            <a:endParaRPr sz="2400" dirty="0"/>
          </a:p>
          <a:p>
            <a:pPr marL="0" indent="0">
              <a:spcBef>
                <a:spcPts val="700"/>
              </a:spcBef>
              <a:spcAft>
                <a:spcPts val="0"/>
              </a:spcAft>
              <a:buSzPts val="1740"/>
              <a:buNone/>
            </a:pPr>
            <a:r>
              <a:rPr lang="en-US" sz="2400" dirty="0"/>
              <a:t>		import </a:t>
            </a:r>
            <a:r>
              <a:rPr lang="en-US" sz="2400" dirty="0" err="1"/>
              <a:t>java.lang</a:t>
            </a:r>
            <a:r>
              <a:rPr lang="en-US" sz="2400" dirty="0"/>
              <a:t>.*;</a:t>
            </a:r>
            <a:endParaRPr sz="2400" dirty="0"/>
          </a:p>
          <a:p>
            <a:pPr marL="320040" indent="-320040">
              <a:spcBef>
                <a:spcPts val="700"/>
              </a:spcBef>
              <a:spcAft>
                <a:spcPts val="0"/>
              </a:spcAft>
              <a:buSzPts val="1740"/>
              <a:buNone/>
            </a:pPr>
            <a:endParaRPr dirty="0"/>
          </a:p>
        </p:txBody>
      </p:sp>
      <p:sp>
        <p:nvSpPr>
          <p:cNvPr id="154" name="Google Shape;154;p4"/>
          <p:cNvSpPr/>
          <p:nvPr/>
        </p:nvSpPr>
        <p:spPr>
          <a:xfrm>
            <a:off x="5410790" y="2847975"/>
            <a:ext cx="400050" cy="1524000"/>
          </a:xfrm>
          <a:prstGeom prst="rightBrace">
            <a:avLst>
              <a:gd name="adj1" fmla="val 8333"/>
              <a:gd name="adj2" fmla="val 50000"/>
            </a:avLst>
          </a:prstGeom>
          <a:noFill/>
          <a:ln w="100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rgbClr val="000000"/>
              </a:solidFill>
              <a:latin typeface="Twentieth Century"/>
              <a:ea typeface="Twentieth Century"/>
              <a:cs typeface="Twentieth Century"/>
              <a:sym typeface="Twentieth Century"/>
            </a:endParaRPr>
          </a:p>
        </p:txBody>
      </p:sp>
      <p:sp>
        <p:nvSpPr>
          <p:cNvPr id="155" name="Google Shape;155;p4"/>
          <p:cNvSpPr txBox="1"/>
          <p:nvPr/>
        </p:nvSpPr>
        <p:spPr>
          <a:xfrm>
            <a:off x="5975710" y="3357892"/>
            <a:ext cx="1758590" cy="523180"/>
          </a:xfrm>
          <a:prstGeom prst="rect">
            <a:avLst/>
          </a:prstGeom>
          <a:noFill/>
          <a:ln>
            <a:noFill/>
          </a:ln>
        </p:spPr>
        <p:txBody>
          <a:bodyPr spcFirstLastPara="1" wrap="square" lIns="91425" tIns="45700" rIns="91425" bIns="45700" anchor="t" anchorCtr="0">
            <a:spAutoFit/>
          </a:bodyPr>
          <a:lstStyle/>
          <a:p>
            <a:r>
              <a:rPr lang="en-US" sz="2800" b="1" dirty="0" err="1">
                <a:solidFill>
                  <a:srgbClr val="000000"/>
                </a:solidFill>
                <a:latin typeface="Twentieth Century"/>
                <a:ea typeface="Twentieth Century"/>
                <a:cs typeface="Twentieth Century"/>
                <a:sym typeface="Twentieth Century"/>
              </a:rPr>
              <a:t>java.lang</a:t>
            </a:r>
            <a:r>
              <a:rPr lang="en-US" sz="2800" b="1" dirty="0">
                <a:solidFill>
                  <a:srgbClr val="000000"/>
                </a:solidFill>
                <a:latin typeface="Twentieth Century"/>
                <a:ea typeface="Twentieth Century"/>
                <a:cs typeface="Twentieth Century"/>
                <a:sym typeface="Twentieth Century"/>
              </a:rPr>
              <a:t> </a:t>
            </a:r>
            <a:endParaRPr sz="2800" b="1" dirty="0">
              <a:solidFill>
                <a:srgbClr val="000000"/>
              </a:solidFill>
              <a:latin typeface="Twentieth Century"/>
              <a:ea typeface="Twentieth Century"/>
              <a:cs typeface="Twentieth Century"/>
              <a:sym typeface="Twentieth Century"/>
            </a:endParaRPr>
          </a:p>
        </p:txBody>
      </p:sp>
      <p:sp>
        <p:nvSpPr>
          <p:cNvPr id="2" name="Rectangle 1"/>
          <p:cNvSpPr/>
          <p:nvPr/>
        </p:nvSpPr>
        <p:spPr>
          <a:xfrm>
            <a:off x="371474" y="181660"/>
            <a:ext cx="8582025" cy="1077218"/>
          </a:xfrm>
          <a:prstGeom prst="rect">
            <a:avLst/>
          </a:prstGeom>
        </p:spPr>
        <p:txBody>
          <a:bodyPr wrap="square">
            <a:spAutoFit/>
          </a:bodyPr>
          <a:lstStyle/>
          <a:p>
            <a:pPr algn="just"/>
            <a:r>
              <a:rPr lang="en-US" sz="3200" b="1" u="sng" dirty="0">
                <a:solidFill>
                  <a:srgbClr val="0033CC"/>
                </a:solidFill>
                <a:latin typeface="Times New Roman" pitchFamily="18" charset="0"/>
                <a:cs typeface="Times New Roman" pitchFamily="18" charset="0"/>
              </a:rPr>
              <a:t>I/O basics, Reading console inputs, Writing Console output. </a:t>
            </a:r>
          </a:p>
        </p:txBody>
      </p:sp>
    </p:spTree>
    <p:extLst>
      <p:ext uri="{BB962C8B-B14F-4D97-AF65-F5344CB8AC3E}">
        <p14:creationId xmlns:p14="http://schemas.microsoft.com/office/powerpoint/2010/main" val="2801965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title"/>
          </p:nvPr>
        </p:nvSpPr>
        <p:spPr>
          <a:xfrm>
            <a:off x="657225" y="228600"/>
            <a:ext cx="7060311" cy="990600"/>
          </a:xfrm>
          <a:prstGeom prst="rect">
            <a:avLst/>
          </a:prstGeom>
          <a:noFill/>
          <a:ln>
            <a:noFill/>
          </a:ln>
        </p:spPr>
        <p:txBody>
          <a:bodyPr spcFirstLastPara="1" vert="horz" wrap="square" lIns="91425" tIns="45700" rIns="91425" bIns="45700" rtlCol="0" anchor="ctr" anchorCtr="0">
            <a:normAutofit/>
          </a:bodyPr>
          <a:lstStyle/>
          <a:p>
            <a:pPr algn="l">
              <a:spcBef>
                <a:spcPts val="0"/>
              </a:spcBef>
              <a:buClr>
                <a:srgbClr val="C00000"/>
              </a:buClr>
              <a:buSzPts val="4400"/>
            </a:pPr>
            <a:r>
              <a:rPr lang="en-US" sz="3600" b="1" u="sng" dirty="0" err="1">
                <a:solidFill>
                  <a:srgbClr val="0033CC"/>
                </a:solidFill>
                <a:latin typeface="Times New Roman" pitchFamily="18" charset="0"/>
                <a:cs typeface="Times New Roman" pitchFamily="18" charset="0"/>
              </a:rPr>
              <a:t>System.out</a:t>
            </a:r>
            <a:endParaRPr sz="3600" b="1" u="sng" dirty="0">
              <a:solidFill>
                <a:srgbClr val="0033CC"/>
              </a:solidFill>
              <a:latin typeface="Times New Roman" pitchFamily="18" charset="0"/>
              <a:cs typeface="Times New Roman" pitchFamily="18" charset="0"/>
            </a:endParaRPr>
          </a:p>
        </p:txBody>
      </p:sp>
      <p:sp>
        <p:nvSpPr>
          <p:cNvPr id="162" name="Google Shape;162;p5"/>
          <p:cNvSpPr txBox="1">
            <a:spLocks noGrp="1"/>
          </p:cNvSpPr>
          <p:nvPr>
            <p:ph idx="1"/>
          </p:nvPr>
        </p:nvSpPr>
        <p:spPr>
          <a:xfrm>
            <a:off x="714374" y="1257300"/>
            <a:ext cx="7915275" cy="5140357"/>
          </a:xfrm>
          <a:prstGeom prst="rect">
            <a:avLst/>
          </a:prstGeom>
          <a:noFill/>
          <a:ln>
            <a:noFill/>
          </a:ln>
        </p:spPr>
        <p:txBody>
          <a:bodyPr spcFirstLastPara="1" vert="horz" wrap="square" lIns="91425" tIns="45700" rIns="91425" bIns="45700" rtlCol="0" anchor="t" anchorCtr="0">
            <a:normAutofit/>
          </a:bodyPr>
          <a:lstStyle/>
          <a:p>
            <a:pPr algn="just">
              <a:spcBef>
                <a:spcPts val="0"/>
              </a:spcBef>
              <a:spcAft>
                <a:spcPts val="0"/>
              </a:spcAft>
              <a:buSzPts val="1740"/>
              <a:buFont typeface="Wingdings" pitchFamily="2" charset="2"/>
              <a:buChar char="Ø"/>
            </a:pPr>
            <a:r>
              <a:rPr lang="en-US" dirty="0" err="1"/>
              <a:t>System.out</a:t>
            </a:r>
            <a:r>
              <a:rPr lang="en-US" dirty="0"/>
              <a:t> is a </a:t>
            </a:r>
            <a:r>
              <a:rPr lang="en-US" b="1" u="sng" dirty="0" err="1">
                <a:solidFill>
                  <a:schemeClr val="hlink"/>
                </a:solidFill>
                <a:hlinkClick r:id="rId3"/>
              </a:rPr>
              <a:t>PrintStream</a:t>
            </a:r>
            <a:r>
              <a:rPr lang="en-US" dirty="0"/>
              <a:t> to which you can write characters.</a:t>
            </a:r>
            <a:endParaRPr dirty="0"/>
          </a:p>
          <a:p>
            <a:pPr algn="just">
              <a:spcBef>
                <a:spcPts val="700"/>
              </a:spcBef>
              <a:spcAft>
                <a:spcPts val="0"/>
              </a:spcAft>
              <a:buSzPts val="1740"/>
              <a:buFont typeface="Wingdings" pitchFamily="2" charset="2"/>
              <a:buChar char="Ø"/>
            </a:pPr>
            <a:r>
              <a:rPr lang="en-US" dirty="0"/>
              <a:t>It outputs the data you write to the console. </a:t>
            </a:r>
            <a:endParaRPr dirty="0"/>
          </a:p>
          <a:p>
            <a:pPr algn="just">
              <a:spcBef>
                <a:spcPts val="700"/>
              </a:spcBef>
              <a:spcAft>
                <a:spcPts val="0"/>
              </a:spcAft>
              <a:buSzPts val="1740"/>
              <a:buFont typeface="Wingdings" pitchFamily="2" charset="2"/>
              <a:buChar char="Ø"/>
            </a:pPr>
            <a:r>
              <a:rPr lang="en-US" dirty="0" err="1"/>
              <a:t>System.out.print</a:t>
            </a:r>
            <a:r>
              <a:rPr lang="en-US" dirty="0"/>
              <a:t>()</a:t>
            </a:r>
            <a:endParaRPr dirty="0"/>
          </a:p>
          <a:p>
            <a:pPr algn="just">
              <a:spcBef>
                <a:spcPts val="700"/>
              </a:spcBef>
              <a:spcAft>
                <a:spcPts val="0"/>
              </a:spcAft>
              <a:buSzPts val="1740"/>
              <a:buFont typeface="Wingdings" pitchFamily="2" charset="2"/>
              <a:buChar char="Ø"/>
            </a:pPr>
            <a:r>
              <a:rPr lang="en-US" dirty="0" err="1"/>
              <a:t>System.out.println</a:t>
            </a:r>
            <a:r>
              <a:rPr lang="en-US" dirty="0"/>
              <a:t>() </a:t>
            </a:r>
            <a:endParaRPr dirty="0"/>
          </a:p>
          <a:p>
            <a:pPr algn="just">
              <a:spcBef>
                <a:spcPts val="700"/>
              </a:spcBef>
              <a:spcAft>
                <a:spcPts val="0"/>
              </a:spcAft>
              <a:buSzPts val="1740"/>
              <a:buFont typeface="Wingdings" pitchFamily="2" charset="2"/>
              <a:buChar char="Ø"/>
            </a:pPr>
            <a:r>
              <a:rPr lang="en-US" dirty="0" err="1"/>
              <a:t>System.out.printf</a:t>
            </a:r>
            <a:r>
              <a:rPr lang="en-US" dirty="0"/>
              <a:t> ()</a:t>
            </a:r>
            <a:endParaRPr dirty="0"/>
          </a:p>
          <a:p>
            <a:pPr marL="320040" indent="-320040">
              <a:spcBef>
                <a:spcPts val="700"/>
              </a:spcBef>
              <a:spcAft>
                <a:spcPts val="0"/>
              </a:spcAft>
              <a:buSzPts val="1740"/>
              <a:buNone/>
            </a:pPr>
            <a:r>
              <a:rPr lang="en-US" dirty="0"/>
              <a:t>    </a:t>
            </a:r>
            <a:endParaRPr dirty="0"/>
          </a:p>
          <a:p>
            <a:pPr marL="320040" indent="-209550">
              <a:spcBef>
                <a:spcPts val="700"/>
              </a:spcBef>
              <a:spcAft>
                <a:spcPts val="0"/>
              </a:spcAft>
              <a:buSzPts val="1740"/>
              <a:buNone/>
            </a:pPr>
            <a:endParaRPr dirty="0"/>
          </a:p>
        </p:txBody>
      </p:sp>
    </p:spTree>
    <p:extLst>
      <p:ext uri="{BB962C8B-B14F-4D97-AF65-F5344CB8AC3E}">
        <p14:creationId xmlns:p14="http://schemas.microsoft.com/office/powerpoint/2010/main" val="15979514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txBox="1">
            <a:spLocks noGrp="1"/>
          </p:cNvSpPr>
          <p:nvPr>
            <p:ph type="title"/>
          </p:nvPr>
        </p:nvSpPr>
        <p:spPr>
          <a:xfrm>
            <a:off x="552450" y="228600"/>
            <a:ext cx="7165086" cy="609600"/>
          </a:xfrm>
          <a:prstGeom prst="rect">
            <a:avLst/>
          </a:prstGeom>
          <a:noFill/>
          <a:ln>
            <a:noFill/>
          </a:ln>
        </p:spPr>
        <p:txBody>
          <a:bodyPr spcFirstLastPara="1" vert="horz" wrap="square" lIns="91425" tIns="45700" rIns="91425" bIns="45700" rtlCol="0" anchor="ctr" anchorCtr="0">
            <a:normAutofit fontScale="90000"/>
          </a:bodyPr>
          <a:lstStyle/>
          <a:p>
            <a:pPr algn="l">
              <a:spcBef>
                <a:spcPts val="0"/>
              </a:spcBef>
              <a:buClr>
                <a:srgbClr val="C00000"/>
              </a:buClr>
              <a:buSzPts val="4400"/>
            </a:pPr>
            <a:r>
              <a:rPr lang="en-US" sz="4000" b="1" u="sng" dirty="0">
                <a:solidFill>
                  <a:srgbClr val="0033CC"/>
                </a:solidFill>
                <a:latin typeface="Times New Roman" pitchFamily="18" charset="0"/>
                <a:cs typeface="Times New Roman" pitchFamily="18" charset="0"/>
              </a:rPr>
              <a:t>System.in</a:t>
            </a:r>
            <a:endParaRPr sz="3600" b="1" u="sng" dirty="0">
              <a:solidFill>
                <a:srgbClr val="0033CC"/>
              </a:solidFill>
              <a:latin typeface="Times New Roman" pitchFamily="18" charset="0"/>
              <a:cs typeface="Times New Roman" pitchFamily="18" charset="0"/>
            </a:endParaRPr>
          </a:p>
        </p:txBody>
      </p:sp>
      <p:sp>
        <p:nvSpPr>
          <p:cNvPr id="169" name="Google Shape;169;p6"/>
          <p:cNvSpPr txBox="1">
            <a:spLocks noGrp="1"/>
          </p:cNvSpPr>
          <p:nvPr>
            <p:ph idx="1"/>
          </p:nvPr>
        </p:nvSpPr>
        <p:spPr>
          <a:xfrm>
            <a:off x="695324" y="1266825"/>
            <a:ext cx="7648575" cy="3857625"/>
          </a:xfrm>
          <a:prstGeom prst="rect">
            <a:avLst/>
          </a:prstGeom>
          <a:noFill/>
          <a:ln>
            <a:noFill/>
          </a:ln>
        </p:spPr>
        <p:txBody>
          <a:bodyPr spcFirstLastPara="1" vert="horz" wrap="square" lIns="91425" tIns="45700" rIns="91425" bIns="45700" rtlCol="0" anchor="t" anchorCtr="0">
            <a:normAutofit/>
          </a:bodyPr>
          <a:lstStyle/>
          <a:p>
            <a:pPr algn="just">
              <a:spcBef>
                <a:spcPts val="0"/>
              </a:spcBef>
              <a:spcAft>
                <a:spcPts val="0"/>
              </a:spcAft>
              <a:buSzPts val="1740"/>
              <a:buFont typeface="Wingdings" pitchFamily="2" charset="2"/>
              <a:buChar char="Ø"/>
            </a:pPr>
            <a:r>
              <a:rPr lang="en-US" dirty="0"/>
              <a:t>System.in is an </a:t>
            </a:r>
            <a:r>
              <a:rPr lang="en-US" b="1" u="sng" dirty="0" err="1">
                <a:solidFill>
                  <a:schemeClr val="hlink"/>
                </a:solidFill>
                <a:hlinkClick r:id="rId3"/>
              </a:rPr>
              <a:t>InputStream</a:t>
            </a:r>
            <a:r>
              <a:rPr lang="en-US" dirty="0"/>
              <a:t> which is connected to keyboard</a:t>
            </a:r>
            <a:endParaRPr dirty="0"/>
          </a:p>
          <a:p>
            <a:pPr algn="just">
              <a:spcBef>
                <a:spcPts val="700"/>
              </a:spcBef>
              <a:spcAft>
                <a:spcPts val="0"/>
              </a:spcAft>
              <a:buSzPts val="1740"/>
              <a:buFont typeface="Wingdings" pitchFamily="2" charset="2"/>
              <a:buChar char="Ø"/>
            </a:pPr>
            <a:r>
              <a:rPr lang="en-US" dirty="0"/>
              <a:t>Java application read input through keyboard using System.in</a:t>
            </a:r>
            <a:endParaRPr dirty="0"/>
          </a:p>
          <a:p>
            <a:pPr marL="822960" lvl="1" indent="-457200" algn="just">
              <a:spcBef>
                <a:spcPts val="550"/>
              </a:spcBef>
              <a:spcAft>
                <a:spcPts val="0"/>
              </a:spcAft>
              <a:buSzPts val="1820"/>
              <a:buFont typeface="Wingdings" pitchFamily="2" charset="2"/>
              <a:buChar char="ü"/>
            </a:pPr>
            <a:r>
              <a:rPr lang="en-US" dirty="0"/>
              <a:t>Scanner class</a:t>
            </a:r>
            <a:endParaRPr dirty="0"/>
          </a:p>
          <a:p>
            <a:pPr marL="822960" lvl="1" indent="-457200" algn="just">
              <a:spcBef>
                <a:spcPts val="550"/>
              </a:spcBef>
              <a:spcAft>
                <a:spcPts val="0"/>
              </a:spcAft>
              <a:buSzPts val="1820"/>
              <a:buFont typeface="Wingdings" pitchFamily="2" charset="2"/>
              <a:buChar char="ü"/>
            </a:pPr>
            <a:r>
              <a:rPr lang="en-US" dirty="0" err="1"/>
              <a:t>BufferedReader</a:t>
            </a:r>
            <a:r>
              <a:rPr lang="en-US" dirty="0"/>
              <a:t> class</a:t>
            </a:r>
            <a:endParaRPr dirty="0"/>
          </a:p>
        </p:txBody>
      </p:sp>
    </p:spTree>
    <p:extLst>
      <p:ext uri="{BB962C8B-B14F-4D97-AF65-F5344CB8AC3E}">
        <p14:creationId xmlns:p14="http://schemas.microsoft.com/office/powerpoint/2010/main" val="2690301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0"/>
          <p:cNvSpPr txBox="1">
            <a:spLocks noGrp="1"/>
          </p:cNvSpPr>
          <p:nvPr>
            <p:ph type="title"/>
          </p:nvPr>
        </p:nvSpPr>
        <p:spPr>
          <a:xfrm>
            <a:off x="533400" y="228601"/>
            <a:ext cx="7184136" cy="666750"/>
          </a:xfrm>
          <a:prstGeom prst="rect">
            <a:avLst/>
          </a:prstGeom>
          <a:noFill/>
          <a:ln>
            <a:noFill/>
          </a:ln>
        </p:spPr>
        <p:txBody>
          <a:bodyPr spcFirstLastPara="1" vert="horz" wrap="square" lIns="91425" tIns="45700" rIns="91425" bIns="45700" rtlCol="0" anchor="ctr" anchorCtr="0">
            <a:normAutofit fontScale="90000"/>
          </a:bodyPr>
          <a:lstStyle/>
          <a:p>
            <a:pPr algn="l">
              <a:spcBef>
                <a:spcPts val="0"/>
              </a:spcBef>
              <a:buClr>
                <a:srgbClr val="C00000"/>
              </a:buClr>
              <a:buSzPts val="4400"/>
            </a:pPr>
            <a:r>
              <a:rPr lang="en-US" sz="4000" b="1" u="sng" dirty="0">
                <a:solidFill>
                  <a:srgbClr val="0033CC"/>
                </a:solidFill>
                <a:latin typeface="Times New Roman" pitchFamily="18" charset="0"/>
                <a:cs typeface="Times New Roman" pitchFamily="18" charset="0"/>
              </a:rPr>
              <a:t>Stream and Types of Stream</a:t>
            </a:r>
            <a:endParaRPr sz="4000" b="1" u="sng" dirty="0">
              <a:solidFill>
                <a:srgbClr val="0033CC"/>
              </a:solidFill>
              <a:latin typeface="Times New Roman" pitchFamily="18" charset="0"/>
              <a:cs typeface="Times New Roman" pitchFamily="18" charset="0"/>
            </a:endParaRPr>
          </a:p>
        </p:txBody>
      </p:sp>
      <p:sp>
        <p:nvSpPr>
          <p:cNvPr id="196" name="Google Shape;196;p10"/>
          <p:cNvSpPr txBox="1">
            <a:spLocks noGrp="1"/>
          </p:cNvSpPr>
          <p:nvPr>
            <p:ph idx="1"/>
          </p:nvPr>
        </p:nvSpPr>
        <p:spPr>
          <a:xfrm>
            <a:off x="628650" y="1047750"/>
            <a:ext cx="7905750" cy="5048250"/>
          </a:xfrm>
          <a:prstGeom prst="rect">
            <a:avLst/>
          </a:prstGeom>
          <a:noFill/>
          <a:ln>
            <a:noFill/>
          </a:ln>
        </p:spPr>
        <p:txBody>
          <a:bodyPr spcFirstLastPara="1" vert="horz" wrap="square" lIns="91425" tIns="45700" rIns="91425" bIns="45700" rtlCol="0" anchor="t" anchorCtr="0">
            <a:normAutofit/>
          </a:bodyPr>
          <a:lstStyle/>
          <a:p>
            <a:pPr algn="just">
              <a:spcBef>
                <a:spcPts val="0"/>
              </a:spcBef>
              <a:spcAft>
                <a:spcPts val="0"/>
              </a:spcAft>
              <a:buSzPts val="1740"/>
              <a:buFont typeface="Wingdings" pitchFamily="2" charset="2"/>
              <a:buChar char="Ø"/>
            </a:pPr>
            <a:r>
              <a:rPr lang="en-US" u="sng" dirty="0">
                <a:solidFill>
                  <a:srgbClr val="0033CC"/>
                </a:solidFill>
              </a:rPr>
              <a:t>What is Stream</a:t>
            </a:r>
            <a:r>
              <a:rPr lang="en-US" dirty="0">
                <a:solidFill>
                  <a:srgbClr val="0033CC"/>
                </a:solidFill>
              </a:rPr>
              <a:t>: </a:t>
            </a:r>
            <a:endParaRPr dirty="0">
              <a:solidFill>
                <a:srgbClr val="0033CC"/>
              </a:solidFill>
            </a:endParaRPr>
          </a:p>
          <a:p>
            <a:pPr marL="320040" indent="-320040" algn="just">
              <a:spcBef>
                <a:spcPts val="700"/>
              </a:spcBef>
              <a:spcAft>
                <a:spcPts val="0"/>
              </a:spcAft>
              <a:buSzPts val="1740"/>
              <a:buNone/>
            </a:pPr>
            <a:r>
              <a:rPr lang="en-US" dirty="0"/>
              <a:t>   continuous flow of data/sequence of data </a:t>
            </a:r>
            <a:endParaRPr dirty="0"/>
          </a:p>
          <a:p>
            <a:pPr marL="320040" indent="-320040" algn="ctr">
              <a:spcBef>
                <a:spcPts val="700"/>
              </a:spcBef>
              <a:spcAft>
                <a:spcPts val="0"/>
              </a:spcAft>
              <a:buSzPts val="2160"/>
              <a:buNone/>
            </a:pPr>
            <a:r>
              <a:rPr lang="en-US" sz="3600" b="1" dirty="0">
                <a:solidFill>
                  <a:srgbClr val="FF0000"/>
                </a:solidFill>
              </a:rPr>
              <a:t>OR</a:t>
            </a:r>
            <a:endParaRPr dirty="0"/>
          </a:p>
          <a:p>
            <a:pPr marL="320040" indent="-320040" algn="just">
              <a:spcBef>
                <a:spcPts val="700"/>
              </a:spcBef>
              <a:spcAft>
                <a:spcPts val="0"/>
              </a:spcAft>
              <a:buSzPts val="1740"/>
              <a:buNone/>
            </a:pPr>
            <a:r>
              <a:rPr lang="en-US" dirty="0"/>
              <a:t>   Stream is a logical connection between a java application and source-destination, through which we read data from a source and can store data into a destination </a:t>
            </a:r>
            <a:r>
              <a:rPr lang="en-US" dirty="0" smtClean="0"/>
              <a:t>.</a:t>
            </a:r>
            <a:endParaRPr dirty="0"/>
          </a:p>
        </p:txBody>
      </p:sp>
    </p:spTree>
    <p:extLst>
      <p:ext uri="{BB962C8B-B14F-4D97-AF65-F5344CB8AC3E}">
        <p14:creationId xmlns:p14="http://schemas.microsoft.com/office/powerpoint/2010/main" val="31456267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201"/>
        <p:cNvGrpSpPr/>
        <p:nvPr/>
      </p:nvGrpSpPr>
      <p:grpSpPr>
        <a:xfrm>
          <a:off x="0" y="0"/>
          <a:ext cx="0" cy="0"/>
          <a:chOff x="0" y="0"/>
          <a:chExt cx="0" cy="0"/>
        </a:xfrm>
      </p:grpSpPr>
      <p:sp>
        <p:nvSpPr>
          <p:cNvPr id="203" name="Google Shape;203;p11"/>
          <p:cNvSpPr txBox="1"/>
          <p:nvPr/>
        </p:nvSpPr>
        <p:spPr>
          <a:xfrm>
            <a:off x="876300" y="1381125"/>
            <a:ext cx="6800849" cy="4401164"/>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r>
              <a:rPr lang="en-US" sz="2800" dirty="0">
                <a:solidFill>
                  <a:srgbClr val="000000"/>
                </a:solidFill>
                <a:latin typeface="Twentieth Century"/>
                <a:ea typeface="Twentieth Century"/>
                <a:cs typeface="Twentieth Century"/>
                <a:sym typeface="Twentieth Century"/>
              </a:rPr>
              <a:t>class addition</a:t>
            </a:r>
            <a:endParaRPr dirty="0">
              <a:solidFill>
                <a:srgbClr val="000000"/>
              </a:solidFill>
            </a:endParaRPr>
          </a:p>
          <a:p>
            <a:r>
              <a:rPr lang="en-US" sz="2800" dirty="0">
                <a:solidFill>
                  <a:srgbClr val="000000"/>
                </a:solidFill>
                <a:latin typeface="Twentieth Century"/>
                <a:ea typeface="Twentieth Century"/>
                <a:cs typeface="Twentieth Century"/>
                <a:sym typeface="Twentieth Century"/>
              </a:rPr>
              <a:t>{</a:t>
            </a:r>
            <a:endParaRPr dirty="0">
              <a:solidFill>
                <a:srgbClr val="000000"/>
              </a:solidFill>
            </a:endParaRPr>
          </a:p>
          <a:p>
            <a:r>
              <a:rPr lang="en-US" sz="2800" dirty="0">
                <a:solidFill>
                  <a:srgbClr val="000000"/>
                </a:solidFill>
                <a:latin typeface="Twentieth Century"/>
                <a:ea typeface="Twentieth Century"/>
                <a:cs typeface="Twentieth Century"/>
                <a:sym typeface="Twentieth Century"/>
              </a:rPr>
              <a:t>   public static void main(string[] </a:t>
            </a:r>
            <a:r>
              <a:rPr lang="en-US" sz="2800" dirty="0" err="1">
                <a:solidFill>
                  <a:srgbClr val="000000"/>
                </a:solidFill>
                <a:latin typeface="Twentieth Century"/>
                <a:ea typeface="Twentieth Century"/>
                <a:cs typeface="Twentieth Century"/>
                <a:sym typeface="Twentieth Century"/>
              </a:rPr>
              <a:t>args</a:t>
            </a:r>
            <a:r>
              <a:rPr lang="en-US" sz="2800" dirty="0">
                <a:solidFill>
                  <a:srgbClr val="000000"/>
                </a:solidFill>
                <a:latin typeface="Twentieth Century"/>
                <a:ea typeface="Twentieth Century"/>
                <a:cs typeface="Twentieth Century"/>
                <a:sym typeface="Twentieth Century"/>
              </a:rPr>
              <a:t>)</a:t>
            </a:r>
            <a:endParaRPr dirty="0">
              <a:solidFill>
                <a:srgbClr val="000000"/>
              </a:solidFill>
            </a:endParaRPr>
          </a:p>
          <a:p>
            <a:r>
              <a:rPr lang="en-US" sz="2800" dirty="0">
                <a:solidFill>
                  <a:srgbClr val="000000"/>
                </a:solidFill>
                <a:latin typeface="Twentieth Century"/>
                <a:ea typeface="Twentieth Century"/>
                <a:cs typeface="Twentieth Century"/>
                <a:sym typeface="Twentieth Century"/>
              </a:rPr>
              <a:t>    {</a:t>
            </a:r>
            <a:endParaRPr dirty="0">
              <a:solidFill>
                <a:srgbClr val="000000"/>
              </a:solidFill>
            </a:endParaRPr>
          </a:p>
          <a:p>
            <a:r>
              <a:rPr lang="en-US" sz="2800" dirty="0">
                <a:solidFill>
                  <a:srgbClr val="000000"/>
                </a:solidFill>
                <a:latin typeface="Twentieth Century"/>
                <a:ea typeface="Twentieth Century"/>
                <a:cs typeface="Twentieth Century"/>
                <a:sym typeface="Twentieth Century"/>
              </a:rPr>
              <a:t>  	int a=2;   </a:t>
            </a:r>
            <a:endParaRPr dirty="0">
              <a:solidFill>
                <a:srgbClr val="000000"/>
              </a:solidFill>
            </a:endParaRPr>
          </a:p>
          <a:p>
            <a:r>
              <a:rPr lang="en-US" sz="2800" dirty="0">
                <a:solidFill>
                  <a:srgbClr val="000000"/>
                </a:solidFill>
                <a:latin typeface="Twentieth Century"/>
                <a:ea typeface="Twentieth Century"/>
                <a:cs typeface="Twentieth Century"/>
                <a:sym typeface="Twentieth Century"/>
              </a:rPr>
              <a:t>	int b=3;</a:t>
            </a:r>
            <a:endParaRPr dirty="0">
              <a:solidFill>
                <a:srgbClr val="000000"/>
              </a:solidFill>
            </a:endParaRPr>
          </a:p>
          <a:p>
            <a:r>
              <a:rPr lang="en-US" sz="2800" dirty="0">
                <a:solidFill>
                  <a:srgbClr val="000000"/>
                </a:solidFill>
                <a:latin typeface="Twentieth Century"/>
                <a:ea typeface="Twentieth Century"/>
                <a:cs typeface="Twentieth Century"/>
                <a:sym typeface="Twentieth Century"/>
              </a:rPr>
              <a:t>         int c=</a:t>
            </a:r>
            <a:r>
              <a:rPr lang="en-US" sz="2800" dirty="0" err="1">
                <a:solidFill>
                  <a:srgbClr val="000000"/>
                </a:solidFill>
                <a:latin typeface="Twentieth Century"/>
                <a:ea typeface="Twentieth Century"/>
                <a:cs typeface="Twentieth Century"/>
                <a:sym typeface="Twentieth Century"/>
              </a:rPr>
              <a:t>a+b</a:t>
            </a:r>
            <a:r>
              <a:rPr lang="en-US" sz="2800" dirty="0">
                <a:solidFill>
                  <a:srgbClr val="000000"/>
                </a:solidFill>
                <a:latin typeface="Twentieth Century"/>
                <a:ea typeface="Twentieth Century"/>
                <a:cs typeface="Twentieth Century"/>
                <a:sym typeface="Twentieth Century"/>
              </a:rPr>
              <a:t>;</a:t>
            </a:r>
            <a:endParaRPr dirty="0">
              <a:solidFill>
                <a:srgbClr val="000000"/>
              </a:solidFill>
            </a:endParaRPr>
          </a:p>
          <a:p>
            <a:r>
              <a:rPr lang="en-US" sz="2800" dirty="0">
                <a:solidFill>
                  <a:srgbClr val="000000"/>
                </a:solidFill>
                <a:latin typeface="Twentieth Century"/>
                <a:ea typeface="Twentieth Century"/>
                <a:cs typeface="Twentieth Century"/>
                <a:sym typeface="Twentieth Century"/>
              </a:rPr>
              <a:t>        </a:t>
            </a:r>
            <a:r>
              <a:rPr lang="en-US" sz="2800" dirty="0" err="1">
                <a:solidFill>
                  <a:srgbClr val="000000"/>
                </a:solidFill>
                <a:latin typeface="Twentieth Century"/>
                <a:ea typeface="Twentieth Century"/>
                <a:cs typeface="Twentieth Century"/>
                <a:sym typeface="Twentieth Century"/>
              </a:rPr>
              <a:t>System.out.print</a:t>
            </a:r>
            <a:r>
              <a:rPr lang="en-US" sz="2800" dirty="0">
                <a:solidFill>
                  <a:srgbClr val="000000"/>
                </a:solidFill>
                <a:latin typeface="Twentieth Century"/>
                <a:ea typeface="Twentieth Century"/>
                <a:cs typeface="Twentieth Century"/>
                <a:sym typeface="Twentieth Century"/>
              </a:rPr>
              <a:t>(c);</a:t>
            </a:r>
            <a:endParaRPr dirty="0">
              <a:solidFill>
                <a:srgbClr val="000000"/>
              </a:solidFill>
            </a:endParaRPr>
          </a:p>
          <a:p>
            <a:r>
              <a:rPr lang="en-US" sz="2800" dirty="0">
                <a:solidFill>
                  <a:srgbClr val="000000"/>
                </a:solidFill>
                <a:latin typeface="Twentieth Century"/>
                <a:ea typeface="Twentieth Century"/>
                <a:cs typeface="Twentieth Century"/>
                <a:sym typeface="Twentieth Century"/>
              </a:rPr>
              <a:t>   }</a:t>
            </a:r>
            <a:endParaRPr dirty="0">
              <a:solidFill>
                <a:srgbClr val="000000"/>
              </a:solidFill>
            </a:endParaRPr>
          </a:p>
          <a:p>
            <a:r>
              <a:rPr lang="en-US" sz="2800" dirty="0">
                <a:solidFill>
                  <a:srgbClr val="000000"/>
                </a:solidFill>
                <a:latin typeface="Twentieth Century"/>
                <a:ea typeface="Twentieth Century"/>
                <a:cs typeface="Twentieth Century"/>
                <a:sym typeface="Twentieth Century"/>
              </a:rPr>
              <a:t>}</a:t>
            </a:r>
            <a:endParaRPr sz="2400" dirty="0">
              <a:solidFill>
                <a:srgbClr val="000000"/>
              </a:solidFill>
              <a:latin typeface="Twentieth Century"/>
              <a:ea typeface="Twentieth Century"/>
              <a:cs typeface="Twentieth Century"/>
              <a:sym typeface="Twentieth Century"/>
            </a:endParaRPr>
          </a:p>
        </p:txBody>
      </p:sp>
    </p:spTree>
    <p:extLst>
      <p:ext uri="{BB962C8B-B14F-4D97-AF65-F5344CB8AC3E}">
        <p14:creationId xmlns:p14="http://schemas.microsoft.com/office/powerpoint/2010/main" val="3446344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a:spLocks noGrp="1"/>
          </p:cNvSpPr>
          <p:nvPr>
            <p:ph type="title"/>
          </p:nvPr>
        </p:nvSpPr>
        <p:spPr>
          <a:xfrm>
            <a:off x="571500" y="228600"/>
            <a:ext cx="7848600" cy="638175"/>
          </a:xfrm>
          <a:prstGeom prst="rect">
            <a:avLst/>
          </a:prstGeom>
          <a:noFill/>
          <a:ln>
            <a:noFill/>
          </a:ln>
        </p:spPr>
        <p:txBody>
          <a:bodyPr spcFirstLastPara="1" vert="horz" wrap="square" lIns="91425" tIns="45700" rIns="91425" bIns="45700" rtlCol="0" anchor="ctr" anchorCtr="0">
            <a:normAutofit fontScale="90000"/>
          </a:bodyPr>
          <a:lstStyle/>
          <a:p>
            <a:pPr algn="l">
              <a:spcBef>
                <a:spcPts val="0"/>
              </a:spcBef>
              <a:buClr>
                <a:srgbClr val="C00000"/>
              </a:buClr>
              <a:buSzPts val="4400"/>
            </a:pPr>
            <a:r>
              <a:rPr lang="en-US" b="1" u="sng" dirty="0">
                <a:solidFill>
                  <a:srgbClr val="0033CC"/>
                </a:solidFill>
                <a:latin typeface="Times New Roman" pitchFamily="18" charset="0"/>
                <a:cs typeface="Times New Roman" pitchFamily="18" charset="0"/>
              </a:rPr>
              <a:t>Input and Output Stream</a:t>
            </a:r>
            <a:endParaRPr b="1" u="sng" dirty="0">
              <a:solidFill>
                <a:srgbClr val="0033CC"/>
              </a:solidFill>
              <a:latin typeface="Times New Roman" pitchFamily="18" charset="0"/>
              <a:cs typeface="Times New Roman" pitchFamily="18" charset="0"/>
            </a:endParaRPr>
          </a:p>
        </p:txBody>
      </p:sp>
      <p:pic>
        <p:nvPicPr>
          <p:cNvPr id="210" name="Google Shape;210;p12"/>
          <p:cNvPicPr preferRelativeResize="0">
            <a:picLocks noGrp="1"/>
          </p:cNvPicPr>
          <p:nvPr>
            <p:ph idx="1"/>
          </p:nvPr>
        </p:nvPicPr>
        <p:blipFill rotWithShape="1">
          <a:blip r:embed="rId3">
            <a:alphaModFix/>
          </a:blip>
          <a:stretch/>
        </p:blipFill>
        <p:spPr>
          <a:xfrm>
            <a:off x="581025" y="1800225"/>
            <a:ext cx="7962900" cy="2428875"/>
          </a:xfrm>
          <a:prstGeom prst="rect">
            <a:avLst/>
          </a:prstGeom>
          <a:noFill/>
          <a:ln>
            <a:noFill/>
          </a:ln>
        </p:spPr>
      </p:pic>
    </p:spTree>
    <p:extLst>
      <p:ext uri="{BB962C8B-B14F-4D97-AF65-F5344CB8AC3E}">
        <p14:creationId xmlns:p14="http://schemas.microsoft.com/office/powerpoint/2010/main" val="14234515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3"/>
          <p:cNvSpPr txBox="1">
            <a:spLocks noGrp="1"/>
          </p:cNvSpPr>
          <p:nvPr>
            <p:ph type="title"/>
          </p:nvPr>
        </p:nvSpPr>
        <p:spPr>
          <a:xfrm>
            <a:off x="619125" y="228600"/>
            <a:ext cx="7098411" cy="990600"/>
          </a:xfrm>
          <a:prstGeom prst="rect">
            <a:avLst/>
          </a:prstGeom>
          <a:noFill/>
          <a:ln>
            <a:noFill/>
          </a:ln>
        </p:spPr>
        <p:txBody>
          <a:bodyPr spcFirstLastPara="1" vert="horz" wrap="square" lIns="91425" tIns="45700" rIns="91425" bIns="45700" rtlCol="0" anchor="ctr" anchorCtr="0">
            <a:normAutofit/>
          </a:bodyPr>
          <a:lstStyle/>
          <a:p>
            <a:pPr algn="l">
              <a:spcBef>
                <a:spcPts val="0"/>
              </a:spcBef>
              <a:buClr>
                <a:srgbClr val="C00000"/>
              </a:buClr>
              <a:buSzPts val="4400"/>
            </a:pPr>
            <a:r>
              <a:rPr lang="en-US" sz="4000" b="1" u="sng" dirty="0">
                <a:solidFill>
                  <a:srgbClr val="0033CC"/>
                </a:solidFill>
                <a:latin typeface="Times New Roman" pitchFamily="18" charset="0"/>
                <a:cs typeface="Times New Roman" pitchFamily="18" charset="0"/>
              </a:rPr>
              <a:t>Types of stream</a:t>
            </a:r>
            <a:endParaRPr sz="4000" b="1" u="sng" dirty="0">
              <a:solidFill>
                <a:srgbClr val="0033CC"/>
              </a:solidFill>
              <a:latin typeface="Times New Roman" pitchFamily="18" charset="0"/>
              <a:cs typeface="Times New Roman" pitchFamily="18" charset="0"/>
            </a:endParaRPr>
          </a:p>
        </p:txBody>
      </p:sp>
      <p:sp>
        <p:nvSpPr>
          <p:cNvPr id="217" name="Google Shape;217;p13"/>
          <p:cNvSpPr txBox="1">
            <a:spLocks noGrp="1"/>
          </p:cNvSpPr>
          <p:nvPr>
            <p:ph idx="1"/>
          </p:nvPr>
        </p:nvSpPr>
        <p:spPr>
          <a:xfrm>
            <a:off x="723900" y="1333501"/>
            <a:ext cx="7781925" cy="3848100"/>
          </a:xfrm>
          <a:prstGeom prst="rect">
            <a:avLst/>
          </a:prstGeom>
          <a:noFill/>
          <a:ln>
            <a:noFill/>
          </a:ln>
        </p:spPr>
        <p:txBody>
          <a:bodyPr spcFirstLastPara="1" vert="horz" wrap="square" lIns="91425" tIns="45700" rIns="91425" bIns="45700" rtlCol="0" anchor="t" anchorCtr="0">
            <a:normAutofit/>
          </a:bodyPr>
          <a:lstStyle/>
          <a:p>
            <a:pPr algn="just">
              <a:spcBef>
                <a:spcPts val="0"/>
              </a:spcBef>
              <a:spcAft>
                <a:spcPts val="0"/>
              </a:spcAft>
              <a:buSzPts val="1740"/>
              <a:buFont typeface="Wingdings" pitchFamily="2" charset="2"/>
              <a:buChar char="Ø"/>
            </a:pPr>
            <a:r>
              <a:rPr lang="en-US" dirty="0"/>
              <a:t>Modern version of Java define two types of streams: byte and character</a:t>
            </a:r>
            <a:endParaRPr dirty="0"/>
          </a:p>
          <a:p>
            <a:pPr algn="just">
              <a:spcBef>
                <a:spcPts val="700"/>
              </a:spcBef>
              <a:spcAft>
                <a:spcPts val="0"/>
              </a:spcAft>
              <a:buSzPts val="1740"/>
              <a:buFont typeface="Wingdings" pitchFamily="2" charset="2"/>
              <a:buChar char="Ø"/>
            </a:pPr>
            <a:r>
              <a:rPr lang="en-US" b="1" u="sng" dirty="0">
                <a:solidFill>
                  <a:srgbClr val="FF0000"/>
                </a:solidFill>
              </a:rPr>
              <a:t>Byte Stream</a:t>
            </a:r>
            <a:r>
              <a:rPr lang="en-US" dirty="0"/>
              <a:t>: provide convenient means for handling input and output of bytes</a:t>
            </a:r>
            <a:endParaRPr dirty="0"/>
          </a:p>
          <a:p>
            <a:pPr algn="just">
              <a:spcBef>
                <a:spcPts val="700"/>
              </a:spcBef>
              <a:spcAft>
                <a:spcPts val="0"/>
              </a:spcAft>
              <a:buSzPts val="1740"/>
              <a:buFont typeface="Wingdings" pitchFamily="2" charset="2"/>
              <a:buChar char="Ø"/>
            </a:pPr>
            <a:r>
              <a:rPr lang="en-US" b="1" u="sng" dirty="0">
                <a:solidFill>
                  <a:srgbClr val="FF0000"/>
                </a:solidFill>
              </a:rPr>
              <a:t>Character Stream</a:t>
            </a:r>
            <a:r>
              <a:rPr lang="en-US" u="sng" dirty="0"/>
              <a:t>: </a:t>
            </a:r>
            <a:r>
              <a:rPr lang="en-US" dirty="0"/>
              <a:t>designed for handling input and output of characters</a:t>
            </a:r>
            <a:endParaRPr dirty="0"/>
          </a:p>
          <a:p>
            <a:pPr marL="320040" indent="-209550">
              <a:spcBef>
                <a:spcPts val="700"/>
              </a:spcBef>
              <a:spcAft>
                <a:spcPts val="0"/>
              </a:spcAft>
              <a:buSzPts val="1740"/>
              <a:buNone/>
            </a:pPr>
            <a:endParaRPr dirty="0"/>
          </a:p>
          <a:p>
            <a:pPr marL="320040" indent="-209550">
              <a:spcBef>
                <a:spcPts val="700"/>
              </a:spcBef>
              <a:spcAft>
                <a:spcPts val="0"/>
              </a:spcAft>
              <a:buSzPts val="1740"/>
              <a:buNone/>
            </a:pPr>
            <a:endParaRPr dirty="0"/>
          </a:p>
        </p:txBody>
      </p:sp>
    </p:spTree>
    <p:extLst>
      <p:ext uri="{BB962C8B-B14F-4D97-AF65-F5344CB8AC3E}">
        <p14:creationId xmlns:p14="http://schemas.microsoft.com/office/powerpoint/2010/main" val="755501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u="sng" spc="-31" dirty="0">
                <a:solidFill>
                  <a:srgbClr val="0033CC"/>
                </a:solidFill>
                <a:latin typeface="Perpetua" pitchFamily="18" charset="0"/>
                <a:cs typeface="Times New Roman" panose="02020603050405020304" pitchFamily="18" charset="0"/>
              </a:rPr>
              <a:t>CREATING </a:t>
            </a:r>
            <a:r>
              <a:rPr lang="en-US" sz="3600" b="1" u="sng" spc="-31" dirty="0" smtClean="0">
                <a:solidFill>
                  <a:srgbClr val="0033CC"/>
                </a:solidFill>
                <a:latin typeface="Perpetua" pitchFamily="18" charset="0"/>
                <a:cs typeface="Times New Roman" panose="02020603050405020304" pitchFamily="18" charset="0"/>
              </a:rPr>
              <a:t>THREAD</a:t>
            </a:r>
            <a:endParaRPr lang="en-US" sz="3600" b="1" u="sng" dirty="0">
              <a:solidFill>
                <a:srgbClr val="0033CC"/>
              </a:solidFill>
              <a:latin typeface="Perpetua" pitchFamily="18" charset="0"/>
            </a:endParaRPr>
          </a:p>
        </p:txBody>
      </p:sp>
      <p:sp>
        <p:nvSpPr>
          <p:cNvPr id="3" name="Content Placeholder 2"/>
          <p:cNvSpPr>
            <a:spLocks noGrp="1"/>
          </p:cNvSpPr>
          <p:nvPr>
            <p:ph idx="1"/>
          </p:nvPr>
        </p:nvSpPr>
        <p:spPr/>
        <p:txBody>
          <a:bodyPr>
            <a:normAutofit lnSpcReduction="10000"/>
          </a:bodyPr>
          <a:lstStyle/>
          <a:p>
            <a:pPr marL="469900" indent="-457200">
              <a:lnSpc>
                <a:spcPct val="101725"/>
              </a:lnSpc>
              <a:spcBef>
                <a:spcPts val="2773"/>
              </a:spcBef>
            </a:pPr>
            <a:r>
              <a:rPr lang="en-US" sz="2800" spc="-5" dirty="0">
                <a:latin typeface="Perpetua" pitchFamily="18" charset="0"/>
                <a:cs typeface="Calibri"/>
              </a:rPr>
              <a:t>Threads are implemented in the form of objects.</a:t>
            </a:r>
            <a:endParaRPr lang="en-US" sz="2800" dirty="0">
              <a:latin typeface="Perpetua" pitchFamily="18" charset="0"/>
              <a:cs typeface="Calibri"/>
            </a:endParaRPr>
          </a:p>
          <a:p>
            <a:pPr marL="469900" marR="576282" indent="-457200">
              <a:lnSpc>
                <a:spcPts val="3600"/>
              </a:lnSpc>
              <a:spcBef>
                <a:spcPts val="1473"/>
              </a:spcBef>
            </a:pPr>
            <a:r>
              <a:rPr lang="en-US" sz="2800" spc="-3" dirty="0">
                <a:latin typeface="Perpetua" pitchFamily="18" charset="0"/>
                <a:cs typeface="Calibri"/>
              </a:rPr>
              <a:t>The run() and start() are two inbuilt methods which helps to thread implementation</a:t>
            </a:r>
          </a:p>
          <a:p>
            <a:pPr marL="469900" indent="-457200">
              <a:lnSpc>
                <a:spcPts val="3100"/>
              </a:lnSpc>
            </a:pPr>
            <a:r>
              <a:rPr lang="en-US" sz="2800" spc="-2" dirty="0">
                <a:latin typeface="Perpetua" pitchFamily="18" charset="0"/>
                <a:cs typeface="Calibri"/>
              </a:rPr>
              <a:t>The </a:t>
            </a:r>
            <a:r>
              <a:rPr lang="en-US" sz="2800" b="1" spc="-2" dirty="0">
                <a:latin typeface="Perpetua" pitchFamily="18" charset="0"/>
                <a:cs typeface="Calibri"/>
              </a:rPr>
              <a:t>run() </a:t>
            </a:r>
            <a:r>
              <a:rPr lang="en-US" sz="2800" spc="-2" dirty="0">
                <a:latin typeface="Perpetua" pitchFamily="18" charset="0"/>
                <a:cs typeface="Calibri"/>
              </a:rPr>
              <a:t>method is the heart and soul </a:t>
            </a:r>
            <a:r>
              <a:rPr lang="en-US" sz="2800" spc="-5" dirty="0">
                <a:latin typeface="Perpetua" pitchFamily="18" charset="0"/>
                <a:cs typeface="Calibri"/>
              </a:rPr>
              <a:t>of any thread</a:t>
            </a:r>
          </a:p>
          <a:p>
            <a:pPr marL="927100" lvl="1" indent="-457200">
              <a:lnSpc>
                <a:spcPts val="3100"/>
              </a:lnSpc>
              <a:buFont typeface="Wingdings" pitchFamily="2" charset="2"/>
              <a:buChar char="Ø"/>
            </a:pPr>
            <a:r>
              <a:rPr lang="en-US" spc="-6" dirty="0">
                <a:latin typeface="Perpetua" pitchFamily="18" charset="0"/>
                <a:cs typeface="Calibri"/>
              </a:rPr>
              <a:t>It makes up the entire body of a thread</a:t>
            </a:r>
            <a:endParaRPr lang="en-US" spc="-5" dirty="0">
              <a:latin typeface="Perpetua" pitchFamily="18" charset="0"/>
              <a:cs typeface="Calibri"/>
            </a:endParaRPr>
          </a:p>
          <a:p>
            <a:pPr marL="12700" marR="57195">
              <a:lnSpc>
                <a:spcPts val="3600"/>
              </a:lnSpc>
              <a:spcBef>
                <a:spcPts val="25"/>
              </a:spcBef>
            </a:pPr>
            <a:endParaRPr lang="en-US" sz="2800" dirty="0">
              <a:latin typeface="Perpetua" pitchFamily="18" charset="0"/>
              <a:cs typeface="Calibri"/>
            </a:endParaRPr>
          </a:p>
          <a:p>
            <a:pPr marL="469900" indent="-457200">
              <a:lnSpc>
                <a:spcPts val="3100"/>
              </a:lnSpc>
            </a:pPr>
            <a:r>
              <a:rPr lang="en-US" sz="2800" spc="-2" dirty="0">
                <a:latin typeface="Perpetua" pitchFamily="18" charset="0"/>
                <a:cs typeface="Calibri"/>
              </a:rPr>
              <a:t>The run() method can be initiating with the help</a:t>
            </a:r>
            <a:r>
              <a:rPr lang="en-US" sz="2800" dirty="0">
                <a:latin typeface="Perpetua" pitchFamily="18" charset="0"/>
                <a:cs typeface="Calibri"/>
              </a:rPr>
              <a:t> </a:t>
            </a:r>
            <a:r>
              <a:rPr lang="en-US" sz="2800" spc="-5" dirty="0">
                <a:latin typeface="Perpetua" pitchFamily="18" charset="0"/>
                <a:cs typeface="Calibri"/>
              </a:rPr>
              <a:t>of </a:t>
            </a:r>
            <a:r>
              <a:rPr lang="en-US" sz="2800" b="1" spc="-5" dirty="0">
                <a:latin typeface="Perpetua" pitchFamily="18" charset="0"/>
                <a:cs typeface="Calibri"/>
              </a:rPr>
              <a:t>start() </a:t>
            </a:r>
            <a:r>
              <a:rPr lang="en-US" sz="2800" spc="-5" dirty="0">
                <a:latin typeface="Perpetua" pitchFamily="18" charset="0"/>
                <a:cs typeface="Calibri"/>
              </a:rPr>
              <a:t>method</a:t>
            </a:r>
            <a:r>
              <a:rPr lang="en-US" sz="2800" spc="-5" dirty="0" smtClean="0">
                <a:latin typeface="Perpetua" pitchFamily="18" charset="0"/>
                <a:cs typeface="Calibri"/>
              </a:rPr>
              <a:t>.</a:t>
            </a:r>
          </a:p>
          <a:p>
            <a:pPr marL="469900" indent="-457200">
              <a:lnSpc>
                <a:spcPts val="3100"/>
              </a:lnSpc>
            </a:pPr>
            <a:r>
              <a:rPr lang="en-US" sz="2800" b="1" u="sng" spc="-5" dirty="0" smtClean="0">
                <a:latin typeface="Perpetua" pitchFamily="18" charset="0"/>
                <a:cs typeface="Calibri"/>
              </a:rPr>
              <a:t>Creating Thread by using two method</a:t>
            </a:r>
          </a:p>
          <a:p>
            <a:pPr marL="869950" lvl="1" indent="-457200">
              <a:lnSpc>
                <a:spcPts val="3100"/>
              </a:lnSpc>
            </a:pPr>
            <a:r>
              <a:rPr lang="en-US" sz="2400" spc="-5" dirty="0" smtClean="0">
                <a:latin typeface="Perpetua" pitchFamily="18" charset="0"/>
                <a:cs typeface="Calibri"/>
              </a:rPr>
              <a:t>By extending thread class</a:t>
            </a:r>
          </a:p>
          <a:p>
            <a:pPr marL="869950" lvl="1" indent="-457200">
              <a:lnSpc>
                <a:spcPts val="3100"/>
              </a:lnSpc>
            </a:pPr>
            <a:r>
              <a:rPr lang="en-US" sz="2400" spc="-5" dirty="0" smtClean="0">
                <a:latin typeface="Perpetua" pitchFamily="18" charset="0"/>
                <a:cs typeface="Calibri"/>
              </a:rPr>
              <a:t>By implementing runnable interface</a:t>
            </a:r>
            <a:endParaRPr lang="en-US" sz="2400" dirty="0">
              <a:latin typeface="Perpetua" pitchFamily="18" charset="0"/>
              <a:cs typeface="Calibri"/>
            </a:endParaRPr>
          </a:p>
          <a:p>
            <a:endParaRPr lang="en-US" dirty="0"/>
          </a:p>
        </p:txBody>
      </p:sp>
    </p:spTree>
    <p:extLst>
      <p:ext uri="{BB962C8B-B14F-4D97-AF65-F5344CB8AC3E}">
        <p14:creationId xmlns:p14="http://schemas.microsoft.com/office/powerpoint/2010/main" val="12625272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4" name="Google Shape;224;p14"/>
          <p:cNvSpPr txBox="1">
            <a:spLocks noGrp="1"/>
          </p:cNvSpPr>
          <p:nvPr>
            <p:ph type="title"/>
          </p:nvPr>
        </p:nvSpPr>
        <p:spPr>
          <a:xfrm>
            <a:off x="533400" y="228600"/>
            <a:ext cx="7124700" cy="752475"/>
          </a:xfrm>
          <a:prstGeom prst="rect">
            <a:avLst/>
          </a:prstGeom>
          <a:noFill/>
          <a:ln>
            <a:noFill/>
          </a:ln>
        </p:spPr>
        <p:txBody>
          <a:bodyPr spcFirstLastPara="1" vert="horz" wrap="square" lIns="91425" tIns="45700" rIns="91425" bIns="45700" rtlCol="0" anchor="ctr" anchorCtr="0">
            <a:normAutofit/>
          </a:bodyPr>
          <a:lstStyle/>
          <a:p>
            <a:pPr algn="l">
              <a:lnSpc>
                <a:spcPct val="100000"/>
              </a:lnSpc>
              <a:spcBef>
                <a:spcPts val="0"/>
              </a:spcBef>
              <a:buClr>
                <a:srgbClr val="C00000"/>
              </a:buClr>
              <a:buSzPts val="2000"/>
            </a:pPr>
            <a:r>
              <a:rPr lang="en-US" sz="3600" b="1" u="sng" dirty="0">
                <a:solidFill>
                  <a:srgbClr val="0033CC"/>
                </a:solidFill>
                <a:latin typeface="Times New Roman" pitchFamily="18" charset="0"/>
                <a:ea typeface="Twentieth Century"/>
                <a:cs typeface="Times New Roman" pitchFamily="18" charset="0"/>
                <a:sym typeface="Twentieth Century"/>
              </a:rPr>
              <a:t>Continued</a:t>
            </a:r>
            <a:r>
              <a:rPr lang="en-US" sz="2000" dirty="0">
                <a:solidFill>
                  <a:srgbClr val="C00000"/>
                </a:solidFill>
                <a:latin typeface="Twentieth Century"/>
                <a:ea typeface="Twentieth Century"/>
                <a:cs typeface="Twentieth Century"/>
                <a:sym typeface="Twentieth Century"/>
              </a:rPr>
              <a:t>…</a:t>
            </a:r>
            <a:endParaRPr sz="2000" dirty="0">
              <a:solidFill>
                <a:srgbClr val="C00000"/>
              </a:solidFill>
              <a:latin typeface="Twentieth Century"/>
              <a:ea typeface="Twentieth Century"/>
              <a:cs typeface="Twentieth Century"/>
              <a:sym typeface="Twentieth Century"/>
            </a:endParaRPr>
          </a:p>
        </p:txBody>
      </p:sp>
      <p:pic>
        <p:nvPicPr>
          <p:cNvPr id="223" name="Google Shape;223;p14"/>
          <p:cNvPicPr preferRelativeResize="0"/>
          <p:nvPr/>
        </p:nvPicPr>
        <p:blipFill rotWithShape="1">
          <a:blip r:embed="rId3">
            <a:alphaModFix/>
          </a:blip>
          <a:srcRect/>
          <a:stretch/>
        </p:blipFill>
        <p:spPr>
          <a:xfrm>
            <a:off x="514350" y="1247775"/>
            <a:ext cx="8039100" cy="5000629"/>
          </a:xfrm>
          <a:prstGeom prst="rect">
            <a:avLst/>
          </a:prstGeom>
          <a:noFill/>
          <a:ln>
            <a:noFill/>
          </a:ln>
        </p:spPr>
      </p:pic>
    </p:spTree>
    <p:extLst>
      <p:ext uri="{BB962C8B-B14F-4D97-AF65-F5344CB8AC3E}">
        <p14:creationId xmlns:p14="http://schemas.microsoft.com/office/powerpoint/2010/main" val="39238558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1" name="Google Shape;231;p15"/>
          <p:cNvSpPr txBox="1">
            <a:spLocks noGrp="1"/>
          </p:cNvSpPr>
          <p:nvPr>
            <p:ph type="title"/>
          </p:nvPr>
        </p:nvSpPr>
        <p:spPr>
          <a:xfrm>
            <a:off x="523875" y="142875"/>
            <a:ext cx="7896225" cy="685800"/>
          </a:xfrm>
          <a:prstGeom prst="rect">
            <a:avLst/>
          </a:prstGeom>
          <a:noFill/>
          <a:ln>
            <a:noFill/>
          </a:ln>
        </p:spPr>
        <p:txBody>
          <a:bodyPr spcFirstLastPara="1" vert="horz" wrap="square" lIns="91425" tIns="45700" rIns="91425" bIns="45700" rtlCol="0" anchor="ctr" anchorCtr="0">
            <a:noAutofit/>
          </a:bodyPr>
          <a:lstStyle/>
          <a:p>
            <a:pPr algn="l">
              <a:lnSpc>
                <a:spcPct val="100000"/>
              </a:lnSpc>
              <a:spcBef>
                <a:spcPts val="0"/>
              </a:spcBef>
              <a:buClr>
                <a:srgbClr val="C00000"/>
              </a:buClr>
              <a:buSzPts val="4400"/>
            </a:pPr>
            <a:r>
              <a:rPr lang="en-US" sz="4000" b="1" u="sng" dirty="0">
                <a:solidFill>
                  <a:srgbClr val="0033CC"/>
                </a:solidFill>
                <a:latin typeface="Times New Roman" pitchFamily="18" charset="0"/>
                <a:cs typeface="Times New Roman" pitchFamily="18" charset="0"/>
              </a:rPr>
              <a:t>Difference</a:t>
            </a:r>
            <a:endParaRPr sz="4000" b="1" u="sng" dirty="0">
              <a:solidFill>
                <a:srgbClr val="0033CC"/>
              </a:solidFill>
              <a:latin typeface="Times New Roman" pitchFamily="18" charset="0"/>
              <a:cs typeface="Times New Roman" pitchFamily="18" charset="0"/>
            </a:endParaRPr>
          </a:p>
        </p:txBody>
      </p:sp>
      <p:graphicFrame>
        <p:nvGraphicFramePr>
          <p:cNvPr id="230" name="Google Shape;230;p15"/>
          <p:cNvGraphicFramePr/>
          <p:nvPr>
            <p:extLst>
              <p:ext uri="{D42A27DB-BD31-4B8C-83A1-F6EECF244321}">
                <p14:modId xmlns:p14="http://schemas.microsoft.com/office/powerpoint/2010/main" val="3275739915"/>
              </p:ext>
            </p:extLst>
          </p:nvPr>
        </p:nvGraphicFramePr>
        <p:xfrm>
          <a:off x="600075" y="1085850"/>
          <a:ext cx="7858124" cy="5242600"/>
        </p:xfrm>
        <a:graphic>
          <a:graphicData uri="http://schemas.openxmlformats.org/drawingml/2006/table">
            <a:tbl>
              <a:tblPr firstRow="1" bandRow="1">
                <a:noFill/>
              </a:tblPr>
              <a:tblGrid>
                <a:gridCol w="3929062">
                  <a:extLst>
                    <a:ext uri="{9D8B030D-6E8A-4147-A177-3AD203B41FA5}">
                      <a16:colId xmlns:a16="http://schemas.microsoft.com/office/drawing/2014/main" xmlns="" val="20000"/>
                    </a:ext>
                  </a:extLst>
                </a:gridCol>
                <a:gridCol w="3929062">
                  <a:extLst>
                    <a:ext uri="{9D8B030D-6E8A-4147-A177-3AD203B41FA5}">
                      <a16:colId xmlns:a16="http://schemas.microsoft.com/office/drawing/2014/main" xmlns="" val="20001"/>
                    </a:ext>
                  </a:extLst>
                </a:gridCol>
              </a:tblGrid>
              <a:tr h="609600">
                <a:tc>
                  <a:txBody>
                    <a:bodyPr/>
                    <a:lstStyle/>
                    <a:p>
                      <a:pPr marL="0" marR="0" lvl="0" indent="0" algn="ctr" rtl="0">
                        <a:spcBef>
                          <a:spcPts val="0"/>
                        </a:spcBef>
                        <a:spcAft>
                          <a:spcPts val="0"/>
                        </a:spcAft>
                        <a:buNone/>
                      </a:pPr>
                      <a:r>
                        <a:rPr lang="en-US" sz="3200" b="1" u="none" strike="noStrike" cap="none" dirty="0">
                          <a:solidFill>
                            <a:srgbClr val="FF0000"/>
                          </a:solidFill>
                        </a:rPr>
                        <a:t>Byte Stream</a:t>
                      </a:r>
                      <a:endParaRPr sz="3200" b="1" u="none" strike="noStrike" cap="none" dirty="0">
                        <a:solidFill>
                          <a:srgbClr val="FF0000"/>
                        </a:solidFill>
                      </a:endParaRPr>
                    </a:p>
                  </a:txBody>
                  <a:tcPr marL="68588" marR="68588" marT="45725" marB="45725"/>
                </a:tc>
                <a:tc>
                  <a:txBody>
                    <a:bodyPr/>
                    <a:lstStyle/>
                    <a:p>
                      <a:pPr marL="0" marR="0" lvl="0" indent="0" algn="ctr" rtl="0">
                        <a:spcBef>
                          <a:spcPts val="0"/>
                        </a:spcBef>
                        <a:spcAft>
                          <a:spcPts val="0"/>
                        </a:spcAft>
                        <a:buNone/>
                      </a:pPr>
                      <a:r>
                        <a:rPr lang="en-US" sz="3200" b="1" u="none" strike="noStrike" cap="none">
                          <a:solidFill>
                            <a:srgbClr val="FF0000"/>
                          </a:solidFill>
                        </a:rPr>
                        <a:t>Char Stream</a:t>
                      </a:r>
                      <a:endParaRPr sz="3200" b="1" u="none" strike="noStrike" cap="none">
                        <a:solidFill>
                          <a:srgbClr val="FF0000"/>
                        </a:solidFill>
                      </a:endParaRPr>
                    </a:p>
                  </a:txBody>
                  <a:tcPr marL="68588" marR="68588" marT="45725" marB="45725"/>
                </a:tc>
                <a:extLst>
                  <a:ext uri="{0D108BD9-81ED-4DB2-BD59-A6C34878D82A}">
                    <a16:rowId xmlns:a16="http://schemas.microsoft.com/office/drawing/2014/main" xmlns="" val="10000"/>
                  </a:ext>
                </a:extLst>
              </a:tr>
              <a:tr h="533400">
                <a:tc>
                  <a:txBody>
                    <a:bodyPr/>
                    <a:lstStyle/>
                    <a:p>
                      <a:pPr marL="0" marR="0" lvl="0" indent="0" algn="l" rtl="0">
                        <a:spcBef>
                          <a:spcPts val="0"/>
                        </a:spcBef>
                        <a:spcAft>
                          <a:spcPts val="0"/>
                        </a:spcAft>
                        <a:buNone/>
                      </a:pPr>
                      <a:r>
                        <a:rPr lang="en-US" sz="2800" u="none" strike="noStrike" cap="none" dirty="0"/>
                        <a:t>Reads data byte by byte</a:t>
                      </a:r>
                      <a:endParaRPr sz="2800" dirty="0"/>
                    </a:p>
                  </a:txBody>
                  <a:tcPr marL="68588" marR="68588" marT="45725" marB="45725"/>
                </a:tc>
                <a:tc>
                  <a:txBody>
                    <a:bodyPr/>
                    <a:lstStyle/>
                    <a:p>
                      <a:pPr marL="0" marR="0" lvl="0" indent="0" algn="l" rtl="0">
                        <a:spcBef>
                          <a:spcPts val="0"/>
                        </a:spcBef>
                        <a:spcAft>
                          <a:spcPts val="0"/>
                        </a:spcAft>
                        <a:buNone/>
                      </a:pPr>
                      <a:r>
                        <a:rPr lang="en-US" sz="2800"/>
                        <a:t>Read data character by character</a:t>
                      </a:r>
                      <a:endParaRPr sz="2800"/>
                    </a:p>
                  </a:txBody>
                  <a:tcPr marL="68588" marR="68588" marT="45725" marB="45725"/>
                </a:tc>
                <a:extLst>
                  <a:ext uri="{0D108BD9-81ED-4DB2-BD59-A6C34878D82A}">
                    <a16:rowId xmlns:a16="http://schemas.microsoft.com/office/drawing/2014/main" xmlns="" val="10001"/>
                  </a:ext>
                </a:extLst>
              </a:tr>
              <a:tr h="609600">
                <a:tc>
                  <a:txBody>
                    <a:bodyPr/>
                    <a:lstStyle/>
                    <a:p>
                      <a:pPr marL="0" marR="0" lvl="0" indent="0" algn="l" rtl="0">
                        <a:spcBef>
                          <a:spcPts val="0"/>
                        </a:spcBef>
                        <a:spcAft>
                          <a:spcPts val="0"/>
                        </a:spcAft>
                        <a:buNone/>
                      </a:pPr>
                      <a:r>
                        <a:rPr lang="en-US" sz="2800" dirty="0"/>
                        <a:t>Not Supports Unicode characters</a:t>
                      </a:r>
                      <a:endParaRPr sz="2800" dirty="0"/>
                    </a:p>
                  </a:txBody>
                  <a:tcPr marL="68588" marR="68588" marT="45725" marB="45725"/>
                </a:tc>
                <a:tc>
                  <a:txBody>
                    <a:bodyPr/>
                    <a:lstStyle/>
                    <a:p>
                      <a:pPr marL="0" marR="0" lvl="0" indent="0" algn="l" rtl="0">
                        <a:spcBef>
                          <a:spcPts val="0"/>
                        </a:spcBef>
                        <a:spcAft>
                          <a:spcPts val="0"/>
                        </a:spcAft>
                        <a:buNone/>
                      </a:pPr>
                      <a:r>
                        <a:rPr lang="en-US" sz="2800"/>
                        <a:t>Supports Unicode characters</a:t>
                      </a:r>
                      <a:endParaRPr sz="2800"/>
                    </a:p>
                  </a:txBody>
                  <a:tcPr marL="68588" marR="68588" marT="45725" marB="45725"/>
                </a:tc>
                <a:extLst>
                  <a:ext uri="{0D108BD9-81ED-4DB2-BD59-A6C34878D82A}">
                    <a16:rowId xmlns:a16="http://schemas.microsoft.com/office/drawing/2014/main" xmlns="" val="10002"/>
                  </a:ext>
                </a:extLst>
              </a:tr>
              <a:tr h="1082050">
                <a:tc>
                  <a:txBody>
                    <a:bodyPr/>
                    <a:lstStyle/>
                    <a:p>
                      <a:pPr marL="0" marR="0" lvl="0" indent="0" algn="l" rtl="0">
                        <a:spcBef>
                          <a:spcPts val="0"/>
                        </a:spcBef>
                        <a:spcAft>
                          <a:spcPts val="0"/>
                        </a:spcAft>
                        <a:buNone/>
                      </a:pPr>
                      <a:r>
                        <a:rPr lang="en-US" sz="2800"/>
                        <a:t>Used for inputting and outputting the bytes </a:t>
                      </a:r>
                      <a:endParaRPr sz="2800"/>
                    </a:p>
                  </a:txBody>
                  <a:tcPr marL="68588" marR="68588" marT="45725" marB="45725"/>
                </a:tc>
                <a:tc>
                  <a:txBody>
                    <a:bodyPr/>
                    <a:lstStyle/>
                    <a:p>
                      <a:pPr marL="0" marR="0" lvl="0" indent="0" algn="l" rtl="0">
                        <a:lnSpc>
                          <a:spcPct val="100000"/>
                        </a:lnSpc>
                        <a:spcBef>
                          <a:spcPts val="0"/>
                        </a:spcBef>
                        <a:spcAft>
                          <a:spcPts val="0"/>
                        </a:spcAft>
                        <a:buClr>
                          <a:schemeClr val="dk1"/>
                        </a:buClr>
                        <a:buSzPts val="2800"/>
                        <a:buFont typeface="Twentieth Century"/>
                        <a:buNone/>
                      </a:pPr>
                      <a:r>
                        <a:rPr lang="en-US" sz="2800"/>
                        <a:t>Used for inputting and outputting the char</a:t>
                      </a:r>
                      <a:endParaRPr/>
                    </a:p>
                    <a:p>
                      <a:pPr marL="0" marR="0" lvl="0" indent="0" algn="l" rtl="0">
                        <a:spcBef>
                          <a:spcPts val="0"/>
                        </a:spcBef>
                        <a:spcAft>
                          <a:spcPts val="0"/>
                        </a:spcAft>
                        <a:buNone/>
                      </a:pPr>
                      <a:endParaRPr sz="2800"/>
                    </a:p>
                  </a:txBody>
                  <a:tcPr marL="68588" marR="68588" marT="45725" marB="45725"/>
                </a:tc>
                <a:extLst>
                  <a:ext uri="{0D108BD9-81ED-4DB2-BD59-A6C34878D82A}">
                    <a16:rowId xmlns:a16="http://schemas.microsoft.com/office/drawing/2014/main" xmlns="" val="10003"/>
                  </a:ext>
                </a:extLst>
              </a:tr>
              <a:tr h="990600">
                <a:tc>
                  <a:txBody>
                    <a:bodyPr/>
                    <a:lstStyle/>
                    <a:p>
                      <a:pPr marL="0" marR="0" lvl="0" indent="0" algn="l" rtl="0">
                        <a:spcBef>
                          <a:spcPts val="0"/>
                        </a:spcBef>
                        <a:spcAft>
                          <a:spcPts val="0"/>
                        </a:spcAft>
                        <a:buNone/>
                      </a:pPr>
                      <a:r>
                        <a:rPr lang="en-US" sz="2800">
                          <a:solidFill>
                            <a:schemeClr val="dk1"/>
                          </a:solidFill>
                          <a:latin typeface="Twentieth Century"/>
                          <a:ea typeface="Twentieth Century"/>
                          <a:cs typeface="Twentieth Century"/>
                          <a:sym typeface="Twentieth Century"/>
                        </a:rPr>
                        <a:t>Two classes :InputStream and OutputStream</a:t>
                      </a:r>
                      <a:endParaRPr sz="2800">
                        <a:solidFill>
                          <a:schemeClr val="dk1"/>
                        </a:solidFill>
                        <a:latin typeface="Twentieth Century"/>
                        <a:ea typeface="Twentieth Century"/>
                        <a:cs typeface="Twentieth Century"/>
                        <a:sym typeface="Twentieth Century"/>
                      </a:endParaRPr>
                    </a:p>
                  </a:txBody>
                  <a:tcPr marL="68588" marR="68588" marT="45725" marB="45725"/>
                </a:tc>
                <a:tc>
                  <a:txBody>
                    <a:bodyPr/>
                    <a:lstStyle/>
                    <a:p>
                      <a:pPr marL="0" marR="0" lvl="0" indent="0" algn="l" rtl="0">
                        <a:spcBef>
                          <a:spcPts val="0"/>
                        </a:spcBef>
                        <a:spcAft>
                          <a:spcPts val="0"/>
                        </a:spcAft>
                        <a:buNone/>
                      </a:pPr>
                      <a:r>
                        <a:rPr lang="en-US" sz="2800" dirty="0">
                          <a:solidFill>
                            <a:schemeClr val="dk1"/>
                          </a:solidFill>
                          <a:latin typeface="Twentieth Century"/>
                          <a:ea typeface="Twentieth Century"/>
                          <a:cs typeface="Twentieth Century"/>
                          <a:sym typeface="Twentieth Century"/>
                        </a:rPr>
                        <a:t>Two classes :Reader and Writer</a:t>
                      </a:r>
                      <a:endParaRPr dirty="0"/>
                    </a:p>
                  </a:txBody>
                  <a:tcPr marL="68588" marR="68588" marT="45725" marB="45725"/>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0570585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16"/>
          <p:cNvSpPr txBox="1"/>
          <p:nvPr/>
        </p:nvSpPr>
        <p:spPr>
          <a:xfrm>
            <a:off x="504825" y="66676"/>
            <a:ext cx="7324725" cy="419100"/>
          </a:xfrm>
          <a:prstGeom prst="rect">
            <a:avLst/>
          </a:prstGeom>
          <a:noFill/>
          <a:ln>
            <a:noFill/>
          </a:ln>
        </p:spPr>
        <p:txBody>
          <a:bodyPr spcFirstLastPara="1" wrap="square" lIns="91425" tIns="45700" rIns="91425" bIns="45700" anchor="ctr" anchorCtr="0">
            <a:noAutofit/>
          </a:bodyPr>
          <a:lstStyle/>
          <a:p>
            <a:pPr>
              <a:lnSpc>
                <a:spcPct val="110000"/>
              </a:lnSpc>
            </a:pPr>
            <a:r>
              <a:rPr lang="en-US" sz="4000" b="1" u="sng" dirty="0">
                <a:solidFill>
                  <a:srgbClr val="0033CC"/>
                </a:solidFill>
                <a:latin typeface="Times New Roman" pitchFamily="18" charset="0"/>
                <a:ea typeface="Twentieth Century"/>
                <a:cs typeface="Times New Roman" pitchFamily="18" charset="0"/>
                <a:sym typeface="Twentieth Century"/>
              </a:rPr>
              <a:t>IO Hierarchy</a:t>
            </a:r>
            <a:endParaRPr sz="1600" b="1" u="sng" dirty="0">
              <a:solidFill>
                <a:srgbClr val="0033CC"/>
              </a:solidFill>
              <a:latin typeface="Times New Roman" pitchFamily="18" charset="0"/>
              <a:cs typeface="Times New Roman" pitchFamily="18" charset="0"/>
            </a:endParaRPr>
          </a:p>
        </p:txBody>
      </p:sp>
      <p:grpSp>
        <p:nvGrpSpPr>
          <p:cNvPr id="238" name="Google Shape;238;p16"/>
          <p:cNvGrpSpPr/>
          <p:nvPr/>
        </p:nvGrpSpPr>
        <p:grpSpPr>
          <a:xfrm>
            <a:off x="825933" y="742496"/>
            <a:ext cx="7436331" cy="5877826"/>
            <a:chOff x="304800" y="689097"/>
            <a:chExt cx="9335570" cy="5912456"/>
          </a:xfrm>
        </p:grpSpPr>
        <p:pic>
          <p:nvPicPr>
            <p:cNvPr id="239" name="Google Shape;239;p16"/>
            <p:cNvPicPr preferRelativeResize="0"/>
            <p:nvPr/>
          </p:nvPicPr>
          <p:blipFill rotWithShape="1">
            <a:blip r:embed="rId3">
              <a:alphaModFix/>
            </a:blip>
            <a:srcRect/>
            <a:stretch/>
          </p:blipFill>
          <p:spPr>
            <a:xfrm>
              <a:off x="304800" y="746705"/>
              <a:ext cx="1676400" cy="1009650"/>
            </a:xfrm>
            <a:prstGeom prst="rect">
              <a:avLst/>
            </a:prstGeom>
            <a:noFill/>
            <a:ln w="9525" cap="flat" cmpd="sng">
              <a:solidFill>
                <a:srgbClr val="FFC000"/>
              </a:solidFill>
              <a:prstDash val="solid"/>
              <a:miter lim="800000"/>
              <a:headEnd type="none" w="sm" len="sm"/>
              <a:tailEnd type="none" w="sm" len="sm"/>
            </a:ln>
          </p:spPr>
        </p:pic>
        <p:pic>
          <p:nvPicPr>
            <p:cNvPr id="240" name="Google Shape;240;p16"/>
            <p:cNvPicPr preferRelativeResize="0"/>
            <p:nvPr/>
          </p:nvPicPr>
          <p:blipFill rotWithShape="1">
            <a:blip r:embed="rId4">
              <a:alphaModFix/>
            </a:blip>
            <a:srcRect/>
            <a:stretch/>
          </p:blipFill>
          <p:spPr>
            <a:xfrm>
              <a:off x="7162800" y="689097"/>
              <a:ext cx="1524000" cy="1066801"/>
            </a:xfrm>
            <a:prstGeom prst="rect">
              <a:avLst/>
            </a:prstGeom>
            <a:noFill/>
            <a:ln w="9525" cap="flat" cmpd="sng">
              <a:solidFill>
                <a:srgbClr val="FFC000"/>
              </a:solidFill>
              <a:prstDash val="solid"/>
              <a:miter lim="800000"/>
              <a:headEnd type="none" w="sm" len="sm"/>
              <a:tailEnd type="none" w="sm" len="sm"/>
            </a:ln>
          </p:spPr>
        </p:pic>
        <p:grpSp>
          <p:nvGrpSpPr>
            <p:cNvPr id="241" name="Google Shape;241;p16"/>
            <p:cNvGrpSpPr/>
            <p:nvPr/>
          </p:nvGrpSpPr>
          <p:grpSpPr>
            <a:xfrm>
              <a:off x="381000" y="842853"/>
              <a:ext cx="9259370" cy="5758700"/>
              <a:chOff x="381000" y="842853"/>
              <a:chExt cx="9259370" cy="5758700"/>
            </a:xfrm>
          </p:grpSpPr>
          <p:grpSp>
            <p:nvGrpSpPr>
              <p:cNvPr id="242" name="Google Shape;242;p16"/>
              <p:cNvGrpSpPr/>
              <p:nvPr/>
            </p:nvGrpSpPr>
            <p:grpSpPr>
              <a:xfrm>
                <a:off x="381000" y="842853"/>
                <a:ext cx="9259370" cy="5489985"/>
                <a:chOff x="381000" y="919053"/>
                <a:chExt cx="9259370" cy="5489985"/>
              </a:xfrm>
            </p:grpSpPr>
            <p:grpSp>
              <p:nvGrpSpPr>
                <p:cNvPr id="243" name="Google Shape;243;p16"/>
                <p:cNvGrpSpPr/>
                <p:nvPr/>
              </p:nvGrpSpPr>
              <p:grpSpPr>
                <a:xfrm>
                  <a:off x="381000" y="919053"/>
                  <a:ext cx="9259370" cy="5489985"/>
                  <a:chOff x="381000" y="919053"/>
                  <a:chExt cx="9259370" cy="5489985"/>
                </a:xfrm>
              </p:grpSpPr>
              <p:sp>
                <p:nvSpPr>
                  <p:cNvPr id="244" name="Google Shape;244;p16"/>
                  <p:cNvSpPr txBox="1"/>
                  <p:nvPr/>
                </p:nvSpPr>
                <p:spPr>
                  <a:xfrm>
                    <a:off x="3429001" y="919053"/>
                    <a:ext cx="2590800" cy="584775"/>
                  </a:xfrm>
                  <a:prstGeom prst="rect">
                    <a:avLst/>
                  </a:prstGeom>
                  <a:gradFill>
                    <a:gsLst>
                      <a:gs pos="0">
                        <a:srgbClr val="8488C4"/>
                      </a:gs>
                      <a:gs pos="52999">
                        <a:srgbClr val="D4DEFF"/>
                      </a:gs>
                      <a:gs pos="83000">
                        <a:srgbClr val="D4DEFF"/>
                      </a:gs>
                      <a:gs pos="100000">
                        <a:srgbClr val="96AB94"/>
                      </a:gs>
                    </a:gsLst>
                    <a:lin ang="2700000" scaled="0"/>
                  </a:gra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algn="ctr"/>
                    <a:r>
                      <a:rPr lang="en-US" sz="3200" b="1" dirty="0">
                        <a:solidFill>
                          <a:srgbClr val="000000"/>
                        </a:solidFill>
                        <a:latin typeface="Twentieth Century"/>
                        <a:ea typeface="Twentieth Century"/>
                        <a:cs typeface="Twentieth Century"/>
                        <a:sym typeface="Twentieth Century"/>
                      </a:rPr>
                      <a:t>Stream</a:t>
                    </a:r>
                    <a:endParaRPr sz="3200" b="1" dirty="0">
                      <a:solidFill>
                        <a:srgbClr val="000000"/>
                      </a:solidFill>
                      <a:latin typeface="Twentieth Century"/>
                      <a:ea typeface="Twentieth Century"/>
                      <a:cs typeface="Twentieth Century"/>
                      <a:sym typeface="Twentieth Century"/>
                    </a:endParaRPr>
                  </a:p>
                </p:txBody>
              </p:sp>
              <p:sp>
                <p:nvSpPr>
                  <p:cNvPr id="245" name="Google Shape;245;p16"/>
                  <p:cNvSpPr txBox="1"/>
                  <p:nvPr/>
                </p:nvSpPr>
                <p:spPr>
                  <a:xfrm>
                    <a:off x="1485899" y="2116840"/>
                    <a:ext cx="2590800" cy="1077178"/>
                  </a:xfrm>
                  <a:prstGeom prst="rect">
                    <a:avLst/>
                  </a:prstGeom>
                  <a:gradFill>
                    <a:gsLst>
                      <a:gs pos="0">
                        <a:srgbClr val="8488C4"/>
                      </a:gs>
                      <a:gs pos="52999">
                        <a:srgbClr val="D4DEFF"/>
                      </a:gs>
                      <a:gs pos="83000">
                        <a:srgbClr val="D4DEFF"/>
                      </a:gs>
                      <a:gs pos="100000">
                        <a:srgbClr val="96AB94"/>
                      </a:gs>
                    </a:gsLst>
                    <a:lin ang="2700000" scaled="0"/>
                  </a:gra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algn="ctr"/>
                    <a:r>
                      <a:rPr lang="en-US" sz="3200" b="1" dirty="0">
                        <a:solidFill>
                          <a:srgbClr val="000000"/>
                        </a:solidFill>
                        <a:latin typeface="Twentieth Century"/>
                        <a:ea typeface="Twentieth Century"/>
                        <a:cs typeface="Twentieth Century"/>
                        <a:sym typeface="Twentieth Century"/>
                      </a:rPr>
                      <a:t>Byte Stream</a:t>
                    </a:r>
                    <a:endParaRPr dirty="0">
                      <a:solidFill>
                        <a:srgbClr val="000000"/>
                      </a:solidFill>
                    </a:endParaRPr>
                  </a:p>
                </p:txBody>
              </p:sp>
              <p:sp>
                <p:nvSpPr>
                  <p:cNvPr id="246" name="Google Shape;246;p16"/>
                  <p:cNvSpPr txBox="1"/>
                  <p:nvPr/>
                </p:nvSpPr>
                <p:spPr>
                  <a:xfrm>
                    <a:off x="6019800" y="2971800"/>
                    <a:ext cx="2590800" cy="1077178"/>
                  </a:xfrm>
                  <a:prstGeom prst="rect">
                    <a:avLst/>
                  </a:prstGeom>
                  <a:gradFill>
                    <a:gsLst>
                      <a:gs pos="0">
                        <a:srgbClr val="8488C4"/>
                      </a:gs>
                      <a:gs pos="52999">
                        <a:srgbClr val="D4DEFF"/>
                      </a:gs>
                      <a:gs pos="83000">
                        <a:srgbClr val="D4DEFF"/>
                      </a:gs>
                      <a:gs pos="100000">
                        <a:srgbClr val="96AB94"/>
                      </a:gs>
                    </a:gsLst>
                    <a:lin ang="2700000" scaled="0"/>
                  </a:gra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algn="ctr"/>
                    <a:r>
                      <a:rPr lang="en-US" sz="3200" b="1" dirty="0">
                        <a:solidFill>
                          <a:srgbClr val="000000"/>
                        </a:solidFill>
                        <a:latin typeface="Twentieth Century"/>
                        <a:ea typeface="Twentieth Century"/>
                        <a:cs typeface="Twentieth Century"/>
                        <a:sym typeface="Twentieth Century"/>
                      </a:rPr>
                      <a:t>Char Stream</a:t>
                    </a:r>
                    <a:endParaRPr dirty="0">
                      <a:solidFill>
                        <a:srgbClr val="000000"/>
                      </a:solidFill>
                    </a:endParaRPr>
                  </a:p>
                </p:txBody>
              </p:sp>
              <p:sp>
                <p:nvSpPr>
                  <p:cNvPr id="247" name="Google Shape;247;p16"/>
                  <p:cNvSpPr txBox="1"/>
                  <p:nvPr/>
                </p:nvSpPr>
                <p:spPr>
                  <a:xfrm>
                    <a:off x="381000" y="3655804"/>
                    <a:ext cx="2362200" cy="1133252"/>
                  </a:xfrm>
                  <a:prstGeom prst="rect">
                    <a:avLst/>
                  </a:prstGeom>
                  <a:gradFill>
                    <a:gsLst>
                      <a:gs pos="0">
                        <a:srgbClr val="8488C4"/>
                      </a:gs>
                      <a:gs pos="52999">
                        <a:srgbClr val="D4DEFF"/>
                      </a:gs>
                      <a:gs pos="83000">
                        <a:srgbClr val="D4DEFF"/>
                      </a:gs>
                      <a:gs pos="100000">
                        <a:srgbClr val="96AB94"/>
                      </a:gs>
                    </a:gsLst>
                    <a:lin ang="2700000" scaled="0"/>
                  </a:gra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algn="ctr"/>
                    <a:r>
                      <a:rPr lang="en-US" sz="3200" b="1" dirty="0" smtClean="0">
                        <a:solidFill>
                          <a:srgbClr val="000000"/>
                        </a:solidFill>
                        <a:latin typeface="Twentieth Century"/>
                        <a:ea typeface="Twentieth Century"/>
                        <a:cs typeface="Twentieth Century"/>
                        <a:sym typeface="Twentieth Century"/>
                      </a:rPr>
                      <a:t>Input</a:t>
                    </a:r>
                  </a:p>
                  <a:p>
                    <a:pPr algn="ctr"/>
                    <a:r>
                      <a:rPr lang="en-US" sz="3200" b="1" dirty="0" smtClean="0">
                        <a:solidFill>
                          <a:srgbClr val="000000"/>
                        </a:solidFill>
                        <a:latin typeface="Twentieth Century"/>
                        <a:ea typeface="Twentieth Century"/>
                        <a:cs typeface="Twentieth Century"/>
                        <a:sym typeface="Twentieth Century"/>
                      </a:rPr>
                      <a:t>Stream</a:t>
                    </a:r>
                    <a:endParaRPr sz="3200" b="1" dirty="0">
                      <a:solidFill>
                        <a:srgbClr val="000000"/>
                      </a:solidFill>
                      <a:latin typeface="Twentieth Century"/>
                      <a:ea typeface="Twentieth Century"/>
                      <a:cs typeface="Twentieth Century"/>
                      <a:sym typeface="Twentieth Century"/>
                    </a:endParaRPr>
                  </a:p>
                </p:txBody>
              </p:sp>
              <p:sp>
                <p:nvSpPr>
                  <p:cNvPr id="248" name="Google Shape;248;p16"/>
                  <p:cNvSpPr txBox="1"/>
                  <p:nvPr/>
                </p:nvSpPr>
                <p:spPr>
                  <a:xfrm>
                    <a:off x="3048000" y="3665386"/>
                    <a:ext cx="2514600" cy="1133252"/>
                  </a:xfrm>
                  <a:prstGeom prst="rect">
                    <a:avLst/>
                  </a:prstGeom>
                  <a:gradFill>
                    <a:gsLst>
                      <a:gs pos="0">
                        <a:srgbClr val="8488C4"/>
                      </a:gs>
                      <a:gs pos="52999">
                        <a:srgbClr val="D4DEFF"/>
                      </a:gs>
                      <a:gs pos="83000">
                        <a:srgbClr val="D4DEFF"/>
                      </a:gs>
                      <a:gs pos="100000">
                        <a:srgbClr val="96AB94"/>
                      </a:gs>
                    </a:gsLst>
                    <a:lin ang="2700000" scaled="0"/>
                  </a:gra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algn="ctr"/>
                    <a:r>
                      <a:rPr lang="en-US" sz="3200" b="1" dirty="0" smtClean="0">
                        <a:solidFill>
                          <a:srgbClr val="000000"/>
                        </a:solidFill>
                        <a:latin typeface="Twentieth Century"/>
                        <a:ea typeface="Twentieth Century"/>
                        <a:cs typeface="Twentieth Century"/>
                        <a:sym typeface="Twentieth Century"/>
                      </a:rPr>
                      <a:t>Output Stream</a:t>
                    </a:r>
                    <a:endParaRPr dirty="0">
                      <a:solidFill>
                        <a:srgbClr val="000000"/>
                      </a:solidFill>
                    </a:endParaRPr>
                  </a:p>
                </p:txBody>
              </p:sp>
              <p:sp>
                <p:nvSpPr>
                  <p:cNvPr id="249" name="Google Shape;249;p16"/>
                  <p:cNvSpPr txBox="1"/>
                  <p:nvPr/>
                </p:nvSpPr>
                <p:spPr>
                  <a:xfrm>
                    <a:off x="4996619" y="4953000"/>
                    <a:ext cx="2209800" cy="584775"/>
                  </a:xfrm>
                  <a:prstGeom prst="rect">
                    <a:avLst/>
                  </a:prstGeom>
                  <a:gradFill>
                    <a:gsLst>
                      <a:gs pos="0">
                        <a:srgbClr val="8488C4"/>
                      </a:gs>
                      <a:gs pos="52999">
                        <a:srgbClr val="D4DEFF"/>
                      </a:gs>
                      <a:gs pos="83000">
                        <a:srgbClr val="D4DEFF"/>
                      </a:gs>
                      <a:gs pos="100000">
                        <a:srgbClr val="96AB94"/>
                      </a:gs>
                    </a:gsLst>
                    <a:lin ang="2700000" scaled="0"/>
                  </a:gra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algn="ctr"/>
                    <a:r>
                      <a:rPr lang="en-US" sz="3200" b="1">
                        <a:solidFill>
                          <a:srgbClr val="000000"/>
                        </a:solidFill>
                        <a:latin typeface="Twentieth Century"/>
                        <a:ea typeface="Twentieth Century"/>
                        <a:cs typeface="Twentieth Century"/>
                        <a:sym typeface="Twentieth Century"/>
                      </a:rPr>
                      <a:t>Reader</a:t>
                    </a:r>
                    <a:endParaRPr>
                      <a:solidFill>
                        <a:srgbClr val="000000"/>
                      </a:solidFill>
                    </a:endParaRPr>
                  </a:p>
                </p:txBody>
              </p:sp>
              <p:sp>
                <p:nvSpPr>
                  <p:cNvPr id="250" name="Google Shape;250;p16"/>
                  <p:cNvSpPr txBox="1"/>
                  <p:nvPr/>
                </p:nvSpPr>
                <p:spPr>
                  <a:xfrm>
                    <a:off x="7430566" y="4977825"/>
                    <a:ext cx="2209804" cy="584775"/>
                  </a:xfrm>
                  <a:prstGeom prst="rect">
                    <a:avLst/>
                  </a:prstGeom>
                  <a:gradFill>
                    <a:gsLst>
                      <a:gs pos="0">
                        <a:srgbClr val="8488C4"/>
                      </a:gs>
                      <a:gs pos="52999">
                        <a:srgbClr val="D4DEFF"/>
                      </a:gs>
                      <a:gs pos="83000">
                        <a:srgbClr val="D4DEFF"/>
                      </a:gs>
                      <a:gs pos="100000">
                        <a:srgbClr val="96AB94"/>
                      </a:gs>
                    </a:gsLst>
                    <a:lin ang="2700000" scaled="0"/>
                  </a:gra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algn="ctr"/>
                    <a:r>
                      <a:rPr lang="en-US" sz="3200" b="1" dirty="0">
                        <a:solidFill>
                          <a:srgbClr val="000000"/>
                        </a:solidFill>
                        <a:latin typeface="Twentieth Century"/>
                        <a:ea typeface="Twentieth Century"/>
                        <a:cs typeface="Twentieth Century"/>
                        <a:sym typeface="Twentieth Century"/>
                      </a:rPr>
                      <a:t>Writer</a:t>
                    </a:r>
                    <a:endParaRPr dirty="0">
                      <a:solidFill>
                        <a:srgbClr val="000000"/>
                      </a:solidFill>
                    </a:endParaRPr>
                  </a:p>
                </p:txBody>
              </p:sp>
              <p:grpSp>
                <p:nvGrpSpPr>
                  <p:cNvPr id="251" name="Google Shape;251;p16"/>
                  <p:cNvGrpSpPr/>
                  <p:nvPr/>
                </p:nvGrpSpPr>
                <p:grpSpPr>
                  <a:xfrm>
                    <a:off x="589620" y="5723237"/>
                    <a:ext cx="1828839" cy="685801"/>
                    <a:chOff x="589620" y="5723237"/>
                    <a:chExt cx="1828839" cy="685801"/>
                  </a:xfrm>
                </p:grpSpPr>
                <p:sp>
                  <p:nvSpPr>
                    <p:cNvPr id="252" name="Google Shape;252;p16"/>
                    <p:cNvSpPr/>
                    <p:nvPr/>
                  </p:nvSpPr>
                  <p:spPr>
                    <a:xfrm>
                      <a:off x="589620" y="5723237"/>
                      <a:ext cx="1752600" cy="685801"/>
                    </a:xfrm>
                    <a:prstGeom prst="ellipse">
                      <a:avLst/>
                    </a:prstGeom>
                    <a:gradFill>
                      <a:gsLst>
                        <a:gs pos="0">
                          <a:srgbClr val="D6B19C"/>
                        </a:gs>
                        <a:gs pos="30000">
                          <a:srgbClr val="D49E6C"/>
                        </a:gs>
                        <a:gs pos="70000">
                          <a:srgbClr val="A65528"/>
                        </a:gs>
                        <a:gs pos="100000">
                          <a:srgbClr val="663012"/>
                        </a:gs>
                      </a:gsLst>
                      <a:path path="circle">
                        <a:fillToRect l="50000" t="50000" r="50000" b="50000"/>
                      </a:path>
                      <a:tileRect/>
                    </a:gradFill>
                    <a:ln w="19050" cap="flat" cmpd="sng">
                      <a:solidFill>
                        <a:srgbClr val="6C849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Twentieth Century"/>
                        <a:ea typeface="Twentieth Century"/>
                        <a:cs typeface="Twentieth Century"/>
                        <a:sym typeface="Twentieth Century"/>
                      </a:endParaRPr>
                    </a:p>
                  </p:txBody>
                </p:sp>
                <p:sp>
                  <p:nvSpPr>
                    <p:cNvPr id="253" name="Google Shape;253;p16"/>
                    <p:cNvSpPr txBox="1"/>
                    <p:nvPr/>
                  </p:nvSpPr>
                  <p:spPr>
                    <a:xfrm>
                      <a:off x="589655" y="5761707"/>
                      <a:ext cx="1828804" cy="523180"/>
                    </a:xfrm>
                    <a:prstGeom prst="rect">
                      <a:avLst/>
                    </a:prstGeom>
                    <a:noFill/>
                    <a:ln>
                      <a:noFill/>
                    </a:ln>
                  </p:spPr>
                  <p:txBody>
                    <a:bodyPr spcFirstLastPara="1" wrap="square" lIns="91425" tIns="45700" rIns="91425" bIns="45700" anchor="t" anchorCtr="0">
                      <a:spAutoFit/>
                    </a:bodyPr>
                    <a:lstStyle/>
                    <a:p>
                      <a:r>
                        <a:rPr lang="en-US" sz="2800" b="1" dirty="0">
                          <a:solidFill>
                            <a:srgbClr val="000000"/>
                          </a:solidFill>
                          <a:latin typeface="Twentieth Century"/>
                          <a:ea typeface="Twentieth Century"/>
                          <a:cs typeface="Twentieth Century"/>
                          <a:sym typeface="Twentieth Century"/>
                        </a:rPr>
                        <a:t>Read ()</a:t>
                      </a:r>
                      <a:endParaRPr sz="2800" b="1" dirty="0">
                        <a:solidFill>
                          <a:srgbClr val="000000"/>
                        </a:solidFill>
                        <a:latin typeface="Twentieth Century"/>
                        <a:ea typeface="Twentieth Century"/>
                        <a:cs typeface="Twentieth Century"/>
                        <a:sym typeface="Twentieth Century"/>
                      </a:endParaRPr>
                    </a:p>
                  </p:txBody>
                </p:sp>
              </p:grpSp>
            </p:grpSp>
            <p:cxnSp>
              <p:nvCxnSpPr>
                <p:cNvPr id="254" name="Google Shape;254;p16"/>
                <p:cNvCxnSpPr/>
                <p:nvPr/>
              </p:nvCxnSpPr>
              <p:spPr>
                <a:xfrm flipH="1">
                  <a:off x="3184757" y="1570889"/>
                  <a:ext cx="740934" cy="517059"/>
                </a:xfrm>
                <a:prstGeom prst="straightConnector1">
                  <a:avLst/>
                </a:prstGeom>
                <a:noFill/>
                <a:ln w="25400" cap="flat" cmpd="sng">
                  <a:solidFill>
                    <a:srgbClr val="FF0000"/>
                  </a:solidFill>
                  <a:prstDash val="solid"/>
                  <a:round/>
                  <a:headEnd type="none" w="sm" len="sm"/>
                  <a:tailEnd type="stealth" w="med" len="med"/>
                </a:ln>
              </p:spPr>
            </p:cxnSp>
            <p:cxnSp>
              <p:nvCxnSpPr>
                <p:cNvPr id="255" name="Google Shape;255;p16"/>
                <p:cNvCxnSpPr>
                  <a:stCxn id="245" idx="2"/>
                  <a:endCxn id="247" idx="0"/>
                </p:cNvCxnSpPr>
                <p:nvPr/>
              </p:nvCxnSpPr>
              <p:spPr>
                <a:xfrm flipH="1">
                  <a:off x="1562101" y="3194018"/>
                  <a:ext cx="1219199" cy="461787"/>
                </a:xfrm>
                <a:prstGeom prst="straightConnector1">
                  <a:avLst/>
                </a:prstGeom>
                <a:noFill/>
                <a:ln w="25400" cap="flat" cmpd="sng">
                  <a:solidFill>
                    <a:srgbClr val="FF0000"/>
                  </a:solidFill>
                  <a:prstDash val="solid"/>
                  <a:round/>
                  <a:headEnd type="none" w="sm" len="sm"/>
                  <a:tailEnd type="stealth" w="med" len="med"/>
                </a:ln>
              </p:spPr>
            </p:cxnSp>
            <p:cxnSp>
              <p:nvCxnSpPr>
                <p:cNvPr id="256" name="Google Shape;256;p16"/>
                <p:cNvCxnSpPr/>
                <p:nvPr/>
              </p:nvCxnSpPr>
              <p:spPr>
                <a:xfrm flipH="1">
                  <a:off x="6281789" y="4048978"/>
                  <a:ext cx="1" cy="904022"/>
                </a:xfrm>
                <a:prstGeom prst="straightConnector1">
                  <a:avLst/>
                </a:prstGeom>
                <a:noFill/>
                <a:ln w="25400" cap="flat" cmpd="sng">
                  <a:solidFill>
                    <a:srgbClr val="FF0000"/>
                  </a:solidFill>
                  <a:prstDash val="solid"/>
                  <a:round/>
                  <a:headEnd type="none" w="sm" len="sm"/>
                  <a:tailEnd type="stealth" w="med" len="med"/>
                </a:ln>
              </p:spPr>
            </p:cxnSp>
            <p:cxnSp>
              <p:nvCxnSpPr>
                <p:cNvPr id="257" name="Google Shape;257;p16"/>
                <p:cNvCxnSpPr>
                  <a:stCxn id="244" idx="2"/>
                  <a:endCxn id="246" idx="0"/>
                </p:cNvCxnSpPr>
                <p:nvPr/>
              </p:nvCxnSpPr>
              <p:spPr>
                <a:xfrm>
                  <a:off x="4724401" y="1503828"/>
                  <a:ext cx="2590799" cy="1467972"/>
                </a:xfrm>
                <a:prstGeom prst="straightConnector1">
                  <a:avLst/>
                </a:prstGeom>
                <a:noFill/>
                <a:ln w="25400" cap="flat" cmpd="sng">
                  <a:solidFill>
                    <a:srgbClr val="FF0000"/>
                  </a:solidFill>
                  <a:prstDash val="solid"/>
                  <a:round/>
                  <a:headEnd type="none" w="sm" len="sm"/>
                  <a:tailEnd type="stealth" w="med" len="med"/>
                </a:ln>
              </p:spPr>
            </p:cxnSp>
            <p:cxnSp>
              <p:nvCxnSpPr>
                <p:cNvPr id="258" name="Google Shape;258;p16"/>
                <p:cNvCxnSpPr>
                  <a:stCxn id="245" idx="2"/>
                  <a:endCxn id="248" idx="0"/>
                </p:cNvCxnSpPr>
                <p:nvPr/>
              </p:nvCxnSpPr>
              <p:spPr>
                <a:xfrm>
                  <a:off x="2781300" y="3194018"/>
                  <a:ext cx="1524001" cy="471368"/>
                </a:xfrm>
                <a:prstGeom prst="straightConnector1">
                  <a:avLst/>
                </a:prstGeom>
                <a:noFill/>
                <a:ln w="25400" cap="flat" cmpd="sng">
                  <a:solidFill>
                    <a:srgbClr val="FF0000"/>
                  </a:solidFill>
                  <a:prstDash val="solid"/>
                  <a:round/>
                  <a:headEnd type="none" w="sm" len="sm"/>
                  <a:tailEnd type="stealth" w="med" len="med"/>
                </a:ln>
              </p:spPr>
            </p:cxnSp>
            <p:cxnSp>
              <p:nvCxnSpPr>
                <p:cNvPr id="259" name="Google Shape;259;p16"/>
                <p:cNvCxnSpPr/>
                <p:nvPr/>
              </p:nvCxnSpPr>
              <p:spPr>
                <a:xfrm>
                  <a:off x="8284368" y="4048978"/>
                  <a:ext cx="0" cy="928847"/>
                </a:xfrm>
                <a:prstGeom prst="straightConnector1">
                  <a:avLst/>
                </a:prstGeom>
                <a:noFill/>
                <a:ln w="25400" cap="flat" cmpd="sng">
                  <a:solidFill>
                    <a:srgbClr val="FF0000"/>
                  </a:solidFill>
                  <a:prstDash val="solid"/>
                  <a:round/>
                  <a:headEnd type="none" w="sm" len="sm"/>
                  <a:tailEnd type="stealth" w="med" len="med"/>
                </a:ln>
              </p:spPr>
            </p:cxnSp>
            <p:cxnSp>
              <p:nvCxnSpPr>
                <p:cNvPr id="260" name="Google Shape;260;p16"/>
                <p:cNvCxnSpPr>
                  <a:stCxn id="247" idx="2"/>
                </p:cNvCxnSpPr>
                <p:nvPr/>
              </p:nvCxnSpPr>
              <p:spPr>
                <a:xfrm>
                  <a:off x="1562100" y="4789057"/>
                  <a:ext cx="0" cy="934181"/>
                </a:xfrm>
                <a:prstGeom prst="straightConnector1">
                  <a:avLst/>
                </a:prstGeom>
                <a:noFill/>
                <a:ln w="25400" cap="flat" cmpd="sng">
                  <a:solidFill>
                    <a:srgbClr val="00B050"/>
                  </a:solidFill>
                  <a:prstDash val="solid"/>
                  <a:round/>
                  <a:headEnd type="none" w="sm" len="sm"/>
                  <a:tailEnd type="stealth" w="med" len="med"/>
                </a:ln>
              </p:spPr>
            </p:cxnSp>
            <p:cxnSp>
              <p:nvCxnSpPr>
                <p:cNvPr id="261" name="Google Shape;261;p16"/>
                <p:cNvCxnSpPr/>
                <p:nvPr/>
              </p:nvCxnSpPr>
              <p:spPr>
                <a:xfrm flipH="1">
                  <a:off x="2341729" y="6034022"/>
                  <a:ext cx="3422109" cy="1"/>
                </a:xfrm>
                <a:prstGeom prst="straightConnector1">
                  <a:avLst/>
                </a:prstGeom>
                <a:noFill/>
                <a:ln w="25400" cap="flat" cmpd="sng">
                  <a:solidFill>
                    <a:srgbClr val="00B050"/>
                  </a:solidFill>
                  <a:prstDash val="solid"/>
                  <a:round/>
                  <a:headEnd type="none" w="sm" len="sm"/>
                  <a:tailEnd type="stealth" w="med" len="med"/>
                </a:ln>
              </p:spPr>
            </p:cxnSp>
            <p:cxnSp>
              <p:nvCxnSpPr>
                <p:cNvPr id="262" name="Google Shape;262;p16"/>
                <p:cNvCxnSpPr/>
                <p:nvPr/>
              </p:nvCxnSpPr>
              <p:spPr>
                <a:xfrm>
                  <a:off x="8284368" y="5600700"/>
                  <a:ext cx="0" cy="342899"/>
                </a:xfrm>
                <a:prstGeom prst="straightConnector1">
                  <a:avLst/>
                </a:prstGeom>
                <a:noFill/>
                <a:ln w="25400" cap="flat" cmpd="sng">
                  <a:solidFill>
                    <a:srgbClr val="00B050"/>
                  </a:solidFill>
                  <a:prstDash val="solid"/>
                  <a:round/>
                  <a:headEnd type="none" w="sm" len="sm"/>
                  <a:tailEnd type="stealth" w="med" len="med"/>
                </a:ln>
              </p:spPr>
            </p:cxnSp>
            <p:cxnSp>
              <p:nvCxnSpPr>
                <p:cNvPr id="263" name="Google Shape;263;p16"/>
                <p:cNvCxnSpPr>
                  <a:endCxn id="264" idx="2"/>
                </p:cNvCxnSpPr>
                <p:nvPr/>
              </p:nvCxnSpPr>
              <p:spPr>
                <a:xfrm flipV="1">
                  <a:off x="4019550" y="6334854"/>
                  <a:ext cx="3556395" cy="19052"/>
                </a:xfrm>
                <a:prstGeom prst="straightConnector1">
                  <a:avLst/>
                </a:prstGeom>
                <a:noFill/>
                <a:ln w="25400" cap="flat" cmpd="sng">
                  <a:solidFill>
                    <a:srgbClr val="00B050"/>
                  </a:solidFill>
                  <a:prstDash val="solid"/>
                  <a:round/>
                  <a:headEnd type="none" w="sm" len="sm"/>
                  <a:tailEnd type="stealth" w="med" len="med"/>
                </a:ln>
              </p:spPr>
            </p:cxnSp>
            <p:cxnSp>
              <p:nvCxnSpPr>
                <p:cNvPr id="265" name="Google Shape;265;p16"/>
                <p:cNvCxnSpPr/>
                <p:nvPr/>
              </p:nvCxnSpPr>
              <p:spPr>
                <a:xfrm>
                  <a:off x="4019550" y="4798637"/>
                  <a:ext cx="19049" cy="1574319"/>
                </a:xfrm>
                <a:prstGeom prst="straightConnector1">
                  <a:avLst/>
                </a:prstGeom>
                <a:noFill/>
                <a:ln w="25400" cap="flat" cmpd="sng">
                  <a:solidFill>
                    <a:srgbClr val="00B050"/>
                  </a:solidFill>
                  <a:prstDash val="solid"/>
                  <a:round/>
                  <a:headEnd type="none" w="sm" len="sm"/>
                  <a:tailEnd type="none" w="sm" len="sm"/>
                </a:ln>
              </p:spPr>
            </p:cxnSp>
          </p:grpSp>
          <p:grpSp>
            <p:nvGrpSpPr>
              <p:cNvPr id="266" name="Google Shape;266;p16"/>
              <p:cNvGrpSpPr/>
              <p:nvPr/>
            </p:nvGrpSpPr>
            <p:grpSpPr>
              <a:xfrm>
                <a:off x="7571542" y="5915753"/>
                <a:ext cx="1998679" cy="685800"/>
                <a:chOff x="7571542" y="5915753"/>
                <a:chExt cx="1998679" cy="685800"/>
              </a:xfrm>
            </p:grpSpPr>
            <p:sp>
              <p:nvSpPr>
                <p:cNvPr id="264" name="Google Shape;264;p16"/>
                <p:cNvSpPr/>
                <p:nvPr/>
              </p:nvSpPr>
              <p:spPr>
                <a:xfrm>
                  <a:off x="7575945" y="5915753"/>
                  <a:ext cx="1752600" cy="685800"/>
                </a:xfrm>
                <a:prstGeom prst="ellipse">
                  <a:avLst/>
                </a:prstGeom>
                <a:gradFill>
                  <a:gsLst>
                    <a:gs pos="0">
                      <a:srgbClr val="D6B19C"/>
                    </a:gs>
                    <a:gs pos="30000">
                      <a:srgbClr val="D49E6C"/>
                    </a:gs>
                    <a:gs pos="70000">
                      <a:srgbClr val="A65528"/>
                    </a:gs>
                    <a:gs pos="100000">
                      <a:srgbClr val="663012"/>
                    </a:gs>
                  </a:gsLst>
                  <a:path path="circle">
                    <a:fillToRect l="50000" t="50000" r="50000" b="50000"/>
                  </a:path>
                  <a:tileRect/>
                </a:gradFill>
                <a:ln w="19050" cap="flat" cmpd="sng">
                  <a:solidFill>
                    <a:srgbClr val="6C849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Twentieth Century"/>
                    <a:ea typeface="Twentieth Century"/>
                    <a:cs typeface="Twentieth Century"/>
                    <a:sym typeface="Twentieth Century"/>
                  </a:endParaRPr>
                </a:p>
              </p:txBody>
            </p:sp>
            <p:sp>
              <p:nvSpPr>
                <p:cNvPr id="267" name="Google Shape;267;p16"/>
                <p:cNvSpPr txBox="1"/>
                <p:nvPr/>
              </p:nvSpPr>
              <p:spPr>
                <a:xfrm>
                  <a:off x="7571542" y="5982150"/>
                  <a:ext cx="1998679" cy="523180"/>
                </a:xfrm>
                <a:prstGeom prst="rect">
                  <a:avLst/>
                </a:prstGeom>
                <a:noFill/>
                <a:ln>
                  <a:noFill/>
                </a:ln>
              </p:spPr>
              <p:txBody>
                <a:bodyPr spcFirstLastPara="1" wrap="square" lIns="91425" tIns="45700" rIns="91425" bIns="45700" anchor="t" anchorCtr="0">
                  <a:spAutoFit/>
                </a:bodyPr>
                <a:lstStyle/>
                <a:p>
                  <a:r>
                    <a:rPr lang="en-US" sz="2800" b="1" dirty="0">
                      <a:solidFill>
                        <a:srgbClr val="000000"/>
                      </a:solidFill>
                      <a:latin typeface="Twentieth Century"/>
                      <a:ea typeface="Twentieth Century"/>
                      <a:cs typeface="Twentieth Century"/>
                      <a:sym typeface="Twentieth Century"/>
                    </a:rPr>
                    <a:t>Write ()</a:t>
                  </a:r>
                  <a:endParaRPr sz="2800" b="1" dirty="0">
                    <a:solidFill>
                      <a:srgbClr val="000000"/>
                    </a:solidFill>
                    <a:latin typeface="Twentieth Century"/>
                    <a:ea typeface="Twentieth Century"/>
                    <a:cs typeface="Twentieth Century"/>
                    <a:sym typeface="Twentieth Century"/>
                  </a:endParaRPr>
                </a:p>
              </p:txBody>
            </p:sp>
          </p:grpSp>
        </p:grpSp>
      </p:grpSp>
      <p:cxnSp>
        <p:nvCxnSpPr>
          <p:cNvPr id="54" name="Google Shape;265;p16"/>
          <p:cNvCxnSpPr/>
          <p:nvPr/>
        </p:nvCxnSpPr>
        <p:spPr>
          <a:xfrm>
            <a:off x="5146220" y="5509689"/>
            <a:ext cx="0" cy="470673"/>
          </a:xfrm>
          <a:prstGeom prst="straightConnector1">
            <a:avLst/>
          </a:prstGeom>
          <a:noFill/>
          <a:ln w="25400" cap="flat" cmpd="sng">
            <a:solidFill>
              <a:srgbClr val="00B050"/>
            </a:solidFill>
            <a:prstDash val="solid"/>
            <a:round/>
            <a:headEnd type="none" w="sm" len="sm"/>
            <a:tailEnd type="none" w="sm" len="sm"/>
          </a:ln>
        </p:spPr>
      </p:cxnSp>
    </p:spTree>
    <p:extLst>
      <p:ext uri="{BB962C8B-B14F-4D97-AF65-F5344CB8AC3E}">
        <p14:creationId xmlns:p14="http://schemas.microsoft.com/office/powerpoint/2010/main" val="40952477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u="sng" dirty="0">
                <a:solidFill>
                  <a:srgbClr val="0033CC"/>
                </a:solidFill>
                <a:latin typeface="Times New Roman" pitchFamily="18" charset="0"/>
                <a:cs typeface="Times New Roman" pitchFamily="18" charset="0"/>
              </a:rPr>
              <a:t>Reading console input in </a:t>
            </a:r>
            <a:r>
              <a:rPr lang="en-US" sz="3200" b="1" u="sng" dirty="0" smtClean="0">
                <a:solidFill>
                  <a:srgbClr val="0033CC"/>
                </a:solidFill>
                <a:latin typeface="Times New Roman" pitchFamily="18" charset="0"/>
                <a:cs typeface="Times New Roman" pitchFamily="18" charset="0"/>
              </a:rPr>
              <a:t>java</a:t>
            </a:r>
            <a:endParaRPr lang="en-US" sz="3200"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800" dirty="0" smtClean="0"/>
              <a:t>In </a:t>
            </a:r>
            <a:r>
              <a:rPr lang="en-US" sz="2800" dirty="0"/>
              <a:t>java, there are three ways to read console input. Using the 3 following ways, we can read input data from the console.</a:t>
            </a:r>
          </a:p>
          <a:p>
            <a:pPr algn="just"/>
            <a:r>
              <a:rPr lang="en-US" sz="2800" dirty="0"/>
              <a:t>Using </a:t>
            </a:r>
            <a:r>
              <a:rPr lang="en-US" sz="2800" dirty="0" err="1"/>
              <a:t>BufferedReader</a:t>
            </a:r>
            <a:r>
              <a:rPr lang="en-US" sz="2800" dirty="0"/>
              <a:t> class</a:t>
            </a:r>
          </a:p>
          <a:p>
            <a:pPr algn="just"/>
            <a:r>
              <a:rPr lang="en-US" sz="2800" dirty="0"/>
              <a:t>Using Scanner class</a:t>
            </a:r>
          </a:p>
          <a:p>
            <a:pPr algn="just"/>
            <a:r>
              <a:rPr lang="en-US" sz="2800" dirty="0"/>
              <a:t>Using Console class</a:t>
            </a:r>
          </a:p>
          <a:p>
            <a:endParaRPr lang="en-US" dirty="0"/>
          </a:p>
        </p:txBody>
      </p:sp>
    </p:spTree>
    <p:extLst>
      <p:ext uri="{BB962C8B-B14F-4D97-AF65-F5344CB8AC3E}">
        <p14:creationId xmlns:p14="http://schemas.microsoft.com/office/powerpoint/2010/main" val="38818773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71"/>
            <a:ext cx="8229600" cy="934329"/>
          </a:xfrm>
        </p:spPr>
        <p:txBody>
          <a:bodyPr>
            <a:noAutofit/>
          </a:bodyPr>
          <a:lstStyle/>
          <a:p>
            <a:pPr algn="l"/>
            <a:r>
              <a:rPr lang="en-US" sz="2800" b="1" u="sng" dirty="0">
                <a:solidFill>
                  <a:srgbClr val="0033CC"/>
                </a:solidFill>
                <a:latin typeface="Times New Roman" pitchFamily="18" charset="0"/>
                <a:cs typeface="Times New Roman" pitchFamily="18" charset="0"/>
              </a:rPr>
              <a:t>1. Reading console input using </a:t>
            </a:r>
            <a:r>
              <a:rPr lang="en-US" sz="2800" b="1" u="sng" dirty="0" err="1">
                <a:solidFill>
                  <a:srgbClr val="0033CC"/>
                </a:solidFill>
                <a:latin typeface="Times New Roman" pitchFamily="18" charset="0"/>
                <a:cs typeface="Times New Roman" pitchFamily="18" charset="0"/>
              </a:rPr>
              <a:t>BufferedReader</a:t>
            </a:r>
            <a:r>
              <a:rPr lang="en-US" sz="2800" b="1" u="sng" dirty="0">
                <a:solidFill>
                  <a:srgbClr val="0033CC"/>
                </a:solidFill>
                <a:latin typeface="Times New Roman" pitchFamily="18" charset="0"/>
                <a:cs typeface="Times New Roman" pitchFamily="18" charset="0"/>
              </a:rPr>
              <a:t> class in </a:t>
            </a:r>
            <a:r>
              <a:rPr lang="en-US" sz="2800" b="1" u="sng" dirty="0" smtClean="0">
                <a:solidFill>
                  <a:srgbClr val="0033CC"/>
                </a:solidFill>
                <a:latin typeface="Times New Roman" pitchFamily="18" charset="0"/>
                <a:cs typeface="Times New Roman" pitchFamily="18" charset="0"/>
              </a:rPr>
              <a:t>java</a:t>
            </a:r>
            <a:endParaRPr lang="en-US" sz="2800"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71575"/>
            <a:ext cx="8229600" cy="4954590"/>
          </a:xfrm>
        </p:spPr>
        <p:txBody>
          <a:bodyPr>
            <a:normAutofit/>
          </a:bodyPr>
          <a:lstStyle/>
          <a:p>
            <a:pPr algn="just"/>
            <a:r>
              <a:rPr lang="en-US" sz="2800" dirty="0" smtClean="0">
                <a:latin typeface="Times New Roman" pitchFamily="18" charset="0"/>
                <a:cs typeface="Times New Roman" pitchFamily="18" charset="0"/>
              </a:rPr>
              <a:t>Reading </a:t>
            </a:r>
            <a:r>
              <a:rPr lang="en-US" sz="2800" dirty="0">
                <a:latin typeface="Times New Roman" pitchFamily="18" charset="0"/>
                <a:cs typeface="Times New Roman" pitchFamily="18" charset="0"/>
              </a:rPr>
              <a:t>input data using the </a:t>
            </a:r>
            <a:r>
              <a:rPr lang="en-US" sz="2800" b="1" dirty="0" err="1">
                <a:latin typeface="Times New Roman" pitchFamily="18" charset="0"/>
                <a:cs typeface="Times New Roman" pitchFamily="18" charset="0"/>
              </a:rPr>
              <a:t>BufferedReader</a:t>
            </a:r>
            <a:r>
              <a:rPr lang="en-US" sz="2800" dirty="0">
                <a:latin typeface="Times New Roman" pitchFamily="18" charset="0"/>
                <a:cs typeface="Times New Roman" pitchFamily="18" charset="0"/>
              </a:rPr>
              <a:t> class is the traditional technique.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way of the reading method is used by wrapping the </a:t>
            </a:r>
            <a:r>
              <a:rPr lang="en-US" sz="2800" b="1" dirty="0">
                <a:latin typeface="Times New Roman" pitchFamily="18" charset="0"/>
                <a:cs typeface="Times New Roman" pitchFamily="18" charset="0"/>
              </a:rPr>
              <a:t>System.in</a:t>
            </a:r>
            <a:r>
              <a:rPr lang="en-US" sz="2800" dirty="0">
                <a:latin typeface="Times New Roman" pitchFamily="18" charset="0"/>
                <a:cs typeface="Times New Roman" pitchFamily="18" charset="0"/>
              </a:rPr>
              <a:t> (standard input stream) in an </a:t>
            </a:r>
            <a:r>
              <a:rPr lang="en-US" sz="2800" b="1" dirty="0" err="1">
                <a:latin typeface="Times New Roman" pitchFamily="18" charset="0"/>
                <a:cs typeface="Times New Roman" pitchFamily="18" charset="0"/>
              </a:rPr>
              <a:t>InputStreamReader</a:t>
            </a:r>
            <a:r>
              <a:rPr lang="en-US" sz="2800" dirty="0">
                <a:latin typeface="Times New Roman" pitchFamily="18" charset="0"/>
                <a:cs typeface="Times New Roman" pitchFamily="18" charset="0"/>
              </a:rPr>
              <a:t> which is wrapped in a </a:t>
            </a:r>
            <a:r>
              <a:rPr lang="en-US" sz="2800" b="1" dirty="0" err="1">
                <a:latin typeface="Times New Roman" pitchFamily="18" charset="0"/>
                <a:cs typeface="Times New Roman" pitchFamily="18" charset="0"/>
              </a:rPr>
              <a:t>BufferedReader</a:t>
            </a:r>
            <a:r>
              <a:rPr lang="en-US" sz="2800" dirty="0">
                <a:latin typeface="Times New Roman" pitchFamily="18" charset="0"/>
                <a:cs typeface="Times New Roman" pitchFamily="18" charset="0"/>
              </a:rPr>
              <a:t>, we can read input from the console.</a:t>
            </a:r>
          </a:p>
          <a:p>
            <a:pPr algn="just"/>
            <a:r>
              <a:rPr lang="en-US" sz="2800" dirty="0">
                <a:latin typeface="Times New Roman" pitchFamily="18" charset="0"/>
                <a:cs typeface="Times New Roman" pitchFamily="18" charset="0"/>
              </a:rPr>
              <a:t>The </a:t>
            </a:r>
            <a:r>
              <a:rPr lang="en-US" sz="2800" b="1" dirty="0" err="1">
                <a:latin typeface="Times New Roman" pitchFamily="18" charset="0"/>
                <a:cs typeface="Times New Roman" pitchFamily="18" charset="0"/>
              </a:rPr>
              <a:t>BufferedReader</a:t>
            </a:r>
            <a:r>
              <a:rPr lang="en-US" sz="2800" dirty="0">
                <a:latin typeface="Times New Roman" pitchFamily="18" charset="0"/>
                <a:cs typeface="Times New Roman" pitchFamily="18" charset="0"/>
              </a:rPr>
              <a:t> class has defined in the </a:t>
            </a:r>
            <a:r>
              <a:rPr lang="en-US" sz="2800" b="1" dirty="0">
                <a:latin typeface="Times New Roman" pitchFamily="18" charset="0"/>
                <a:cs typeface="Times New Roman" pitchFamily="18" charset="0"/>
              </a:rPr>
              <a:t>java.io</a:t>
            </a:r>
            <a:r>
              <a:rPr lang="en-US" sz="2800" dirty="0">
                <a:latin typeface="Times New Roman" pitchFamily="18" charset="0"/>
                <a:cs typeface="Times New Roman" pitchFamily="18" charset="0"/>
              </a:rPr>
              <a:t> package.</a:t>
            </a:r>
          </a:p>
          <a:p>
            <a:endParaRPr lang="en-US" dirty="0"/>
          </a:p>
        </p:txBody>
      </p:sp>
    </p:spTree>
    <p:extLst>
      <p:ext uri="{BB962C8B-B14F-4D97-AF65-F5344CB8AC3E}">
        <p14:creationId xmlns:p14="http://schemas.microsoft.com/office/powerpoint/2010/main" val="8421193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71"/>
            <a:ext cx="8229600" cy="858129"/>
          </a:xfrm>
        </p:spPr>
        <p:txBody>
          <a:bodyPr>
            <a:noAutofit/>
          </a:bodyPr>
          <a:lstStyle/>
          <a:p>
            <a:pPr algn="l"/>
            <a:r>
              <a:rPr lang="en-US" sz="2800" u="sng" dirty="0" smtClean="0">
                <a:solidFill>
                  <a:srgbClr val="0033CC"/>
                </a:solidFill>
                <a:latin typeface="Times New Roman" pitchFamily="18" charset="0"/>
                <a:cs typeface="Times New Roman" pitchFamily="18" charset="0"/>
              </a:rPr>
              <a:t>Consider the following example code to understand how to read console input using </a:t>
            </a:r>
            <a:r>
              <a:rPr lang="en-US" sz="2800" u="sng" dirty="0" err="1" smtClean="0">
                <a:solidFill>
                  <a:srgbClr val="0033CC"/>
                </a:solidFill>
                <a:latin typeface="Times New Roman" pitchFamily="18" charset="0"/>
                <a:cs typeface="Times New Roman" pitchFamily="18" charset="0"/>
              </a:rPr>
              <a:t>BufferedReader</a:t>
            </a:r>
            <a:r>
              <a:rPr lang="en-US" sz="2800" u="sng" dirty="0" smtClean="0">
                <a:solidFill>
                  <a:srgbClr val="0033CC"/>
                </a:solidFill>
                <a:latin typeface="Times New Roman" pitchFamily="18" charset="0"/>
                <a:cs typeface="Times New Roman" pitchFamily="18" charset="0"/>
              </a:rPr>
              <a:t> class.</a:t>
            </a:r>
            <a:endParaRPr lang="en-US" sz="2800"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33474"/>
            <a:ext cx="8229600" cy="5553075"/>
          </a:xfrm>
        </p:spPr>
        <p:txBody>
          <a:bodyPr>
            <a:normAutofit fontScale="92500" lnSpcReduction="10000"/>
          </a:bodyPr>
          <a:lstStyle/>
          <a:p>
            <a:pPr algn="just"/>
            <a:r>
              <a:rPr lang="en-US" sz="1700" dirty="0">
                <a:solidFill>
                  <a:srgbClr val="0077AA"/>
                </a:solidFill>
                <a:latin typeface="Raleway"/>
              </a:rPr>
              <a:t>import</a:t>
            </a:r>
            <a:r>
              <a:rPr lang="en-US" sz="1700" dirty="0">
                <a:solidFill>
                  <a:srgbClr val="333333"/>
                </a:solidFill>
                <a:latin typeface="Raleway"/>
              </a:rPr>
              <a:t> java</a:t>
            </a:r>
            <a:r>
              <a:rPr lang="en-US" sz="1700" dirty="0">
                <a:solidFill>
                  <a:srgbClr val="999999"/>
                </a:solidFill>
                <a:latin typeface="Raleway"/>
              </a:rPr>
              <a:t>.</a:t>
            </a:r>
            <a:r>
              <a:rPr lang="en-US" sz="1700" dirty="0">
                <a:solidFill>
                  <a:srgbClr val="333333"/>
                </a:solidFill>
                <a:latin typeface="Raleway"/>
              </a:rPr>
              <a:t>io</a:t>
            </a:r>
            <a:r>
              <a:rPr lang="en-US" sz="1700" dirty="0">
                <a:solidFill>
                  <a:srgbClr val="999999"/>
                </a:solidFill>
                <a:latin typeface="Raleway"/>
              </a:rPr>
              <a:t>.</a:t>
            </a:r>
            <a:r>
              <a:rPr lang="en-US" sz="1700" dirty="0">
                <a:solidFill>
                  <a:srgbClr val="333333"/>
                </a:solidFill>
                <a:latin typeface="Raleway"/>
              </a:rPr>
              <a:t>*</a:t>
            </a:r>
            <a:r>
              <a:rPr lang="en-US" sz="1700" dirty="0">
                <a:solidFill>
                  <a:srgbClr val="999999"/>
                </a:solidFill>
                <a:latin typeface="Raleway"/>
              </a:rPr>
              <a:t>;</a:t>
            </a:r>
            <a:r>
              <a:rPr lang="en-US" sz="1700" dirty="0">
                <a:solidFill>
                  <a:srgbClr val="333333"/>
                </a:solidFill>
                <a:latin typeface="Raleway"/>
              </a:rPr>
              <a:t> </a:t>
            </a:r>
            <a:endParaRPr lang="en-US" sz="1700" dirty="0" smtClean="0">
              <a:solidFill>
                <a:srgbClr val="333333"/>
              </a:solidFill>
              <a:latin typeface="Raleway"/>
            </a:endParaRPr>
          </a:p>
          <a:p>
            <a:pPr algn="just"/>
            <a:r>
              <a:rPr lang="en-US" sz="1700" dirty="0" smtClean="0">
                <a:solidFill>
                  <a:srgbClr val="0077AA"/>
                </a:solidFill>
                <a:latin typeface="Raleway"/>
              </a:rPr>
              <a:t>public</a:t>
            </a:r>
            <a:r>
              <a:rPr lang="en-US" sz="1700" dirty="0" smtClean="0">
                <a:solidFill>
                  <a:srgbClr val="333333"/>
                </a:solidFill>
                <a:latin typeface="Raleway"/>
              </a:rPr>
              <a:t> </a:t>
            </a:r>
            <a:r>
              <a:rPr lang="en-US" sz="1700" dirty="0">
                <a:solidFill>
                  <a:srgbClr val="0077AA"/>
                </a:solidFill>
                <a:latin typeface="Raleway"/>
              </a:rPr>
              <a:t>class</a:t>
            </a:r>
            <a:r>
              <a:rPr lang="en-US" sz="1700" dirty="0">
                <a:solidFill>
                  <a:srgbClr val="333333"/>
                </a:solidFill>
                <a:latin typeface="Raleway"/>
              </a:rPr>
              <a:t> </a:t>
            </a:r>
            <a:r>
              <a:rPr lang="en-US" sz="1700" dirty="0" err="1">
                <a:solidFill>
                  <a:srgbClr val="DD4A68"/>
                </a:solidFill>
                <a:latin typeface="Raleway"/>
              </a:rPr>
              <a:t>ReadingDemo</a:t>
            </a:r>
            <a:r>
              <a:rPr lang="en-US" sz="1700" dirty="0">
                <a:solidFill>
                  <a:srgbClr val="333333"/>
                </a:solidFill>
                <a:latin typeface="Raleway"/>
              </a:rPr>
              <a:t> </a:t>
            </a:r>
            <a:r>
              <a:rPr lang="en-US" sz="1700" dirty="0">
                <a:solidFill>
                  <a:srgbClr val="999999"/>
                </a:solidFill>
                <a:latin typeface="Raleway"/>
              </a:rPr>
              <a:t>{</a:t>
            </a:r>
            <a:r>
              <a:rPr lang="en-US" sz="1700" dirty="0">
                <a:solidFill>
                  <a:srgbClr val="333333"/>
                </a:solidFill>
                <a:latin typeface="Raleway"/>
              </a:rPr>
              <a:t> </a:t>
            </a:r>
            <a:endParaRPr lang="en-US" sz="1700" dirty="0" smtClean="0">
              <a:solidFill>
                <a:srgbClr val="333333"/>
              </a:solidFill>
              <a:latin typeface="Raleway"/>
            </a:endParaRPr>
          </a:p>
          <a:p>
            <a:pPr algn="just"/>
            <a:r>
              <a:rPr lang="en-US" sz="1700" dirty="0" smtClean="0">
                <a:solidFill>
                  <a:srgbClr val="0077AA"/>
                </a:solidFill>
                <a:latin typeface="Raleway"/>
              </a:rPr>
              <a:t>public</a:t>
            </a:r>
            <a:r>
              <a:rPr lang="en-US" sz="1700" dirty="0" smtClean="0">
                <a:solidFill>
                  <a:srgbClr val="333333"/>
                </a:solidFill>
                <a:latin typeface="Raleway"/>
              </a:rPr>
              <a:t> </a:t>
            </a:r>
            <a:r>
              <a:rPr lang="en-US" sz="1700" dirty="0">
                <a:solidFill>
                  <a:srgbClr val="0077AA"/>
                </a:solidFill>
                <a:latin typeface="Raleway"/>
              </a:rPr>
              <a:t>static</a:t>
            </a:r>
            <a:r>
              <a:rPr lang="en-US" sz="1700" dirty="0">
                <a:solidFill>
                  <a:srgbClr val="333333"/>
                </a:solidFill>
                <a:latin typeface="Raleway"/>
              </a:rPr>
              <a:t> </a:t>
            </a:r>
            <a:r>
              <a:rPr lang="en-US" sz="1700" dirty="0">
                <a:solidFill>
                  <a:srgbClr val="0077AA"/>
                </a:solidFill>
                <a:latin typeface="Raleway"/>
              </a:rPr>
              <a:t>void</a:t>
            </a:r>
            <a:r>
              <a:rPr lang="en-US" sz="1700" dirty="0">
                <a:solidFill>
                  <a:srgbClr val="333333"/>
                </a:solidFill>
                <a:latin typeface="Raleway"/>
              </a:rPr>
              <a:t> </a:t>
            </a:r>
            <a:r>
              <a:rPr lang="en-US" sz="1700" dirty="0">
                <a:solidFill>
                  <a:srgbClr val="DD4A68"/>
                </a:solidFill>
                <a:latin typeface="Raleway"/>
              </a:rPr>
              <a:t>main</a:t>
            </a:r>
            <a:r>
              <a:rPr lang="en-US" sz="1700" dirty="0">
                <a:solidFill>
                  <a:srgbClr val="999999"/>
                </a:solidFill>
                <a:latin typeface="Raleway"/>
              </a:rPr>
              <a:t>(</a:t>
            </a:r>
            <a:r>
              <a:rPr lang="en-US" sz="1700" dirty="0">
                <a:solidFill>
                  <a:srgbClr val="DD4A68"/>
                </a:solidFill>
                <a:latin typeface="Raleway"/>
              </a:rPr>
              <a:t>String</a:t>
            </a:r>
            <a:r>
              <a:rPr lang="en-US" sz="1700" dirty="0">
                <a:solidFill>
                  <a:srgbClr val="999999"/>
                </a:solidFill>
                <a:latin typeface="Raleway"/>
              </a:rPr>
              <a:t>[]</a:t>
            </a:r>
            <a:r>
              <a:rPr lang="en-US" sz="1700" dirty="0">
                <a:solidFill>
                  <a:srgbClr val="333333"/>
                </a:solidFill>
                <a:latin typeface="Raleway"/>
              </a:rPr>
              <a:t> </a:t>
            </a:r>
            <a:r>
              <a:rPr lang="en-US" sz="1700" dirty="0" err="1">
                <a:solidFill>
                  <a:srgbClr val="333333"/>
                </a:solidFill>
                <a:latin typeface="Raleway"/>
              </a:rPr>
              <a:t>args</a:t>
            </a:r>
            <a:r>
              <a:rPr lang="en-US" sz="1700" dirty="0">
                <a:solidFill>
                  <a:srgbClr val="999999"/>
                </a:solidFill>
                <a:latin typeface="Raleway"/>
              </a:rPr>
              <a:t>)</a:t>
            </a:r>
            <a:r>
              <a:rPr lang="en-US" sz="1700" dirty="0">
                <a:solidFill>
                  <a:srgbClr val="333333"/>
                </a:solidFill>
                <a:latin typeface="Raleway"/>
              </a:rPr>
              <a:t> </a:t>
            </a:r>
            <a:r>
              <a:rPr lang="en-US" sz="1700" dirty="0">
                <a:solidFill>
                  <a:srgbClr val="0077AA"/>
                </a:solidFill>
                <a:latin typeface="Raleway"/>
              </a:rPr>
              <a:t>throws</a:t>
            </a:r>
            <a:r>
              <a:rPr lang="en-US" sz="1700" dirty="0">
                <a:solidFill>
                  <a:srgbClr val="333333"/>
                </a:solidFill>
                <a:latin typeface="Raleway"/>
              </a:rPr>
              <a:t> </a:t>
            </a:r>
            <a:r>
              <a:rPr lang="en-US" sz="1700" dirty="0" err="1">
                <a:solidFill>
                  <a:srgbClr val="DD4A68"/>
                </a:solidFill>
                <a:latin typeface="Raleway"/>
              </a:rPr>
              <a:t>IOException</a:t>
            </a:r>
            <a:r>
              <a:rPr lang="en-US" sz="1700" dirty="0">
                <a:solidFill>
                  <a:srgbClr val="333333"/>
                </a:solidFill>
                <a:latin typeface="Raleway"/>
              </a:rPr>
              <a:t> </a:t>
            </a:r>
            <a:r>
              <a:rPr lang="en-US" sz="1700" dirty="0">
                <a:solidFill>
                  <a:srgbClr val="999999"/>
                </a:solidFill>
                <a:latin typeface="Raleway"/>
              </a:rPr>
              <a:t>{</a:t>
            </a:r>
            <a:r>
              <a:rPr lang="en-US" sz="1700" dirty="0">
                <a:solidFill>
                  <a:srgbClr val="333333"/>
                </a:solidFill>
                <a:latin typeface="Raleway"/>
              </a:rPr>
              <a:t> </a:t>
            </a:r>
            <a:endParaRPr lang="en-US" sz="1700" dirty="0" smtClean="0">
              <a:solidFill>
                <a:srgbClr val="333333"/>
              </a:solidFill>
              <a:latin typeface="Raleway"/>
            </a:endParaRPr>
          </a:p>
          <a:p>
            <a:pPr algn="just"/>
            <a:r>
              <a:rPr lang="en-US" sz="1700" dirty="0" err="1" smtClean="0">
                <a:solidFill>
                  <a:srgbClr val="DD4A68"/>
                </a:solidFill>
                <a:latin typeface="Raleway"/>
              </a:rPr>
              <a:t>BufferedReader</a:t>
            </a:r>
            <a:r>
              <a:rPr lang="en-US" sz="1700" dirty="0" smtClean="0">
                <a:solidFill>
                  <a:srgbClr val="333333"/>
                </a:solidFill>
                <a:latin typeface="Raleway"/>
              </a:rPr>
              <a:t> </a:t>
            </a:r>
            <a:r>
              <a:rPr lang="en-US" sz="1700" dirty="0">
                <a:solidFill>
                  <a:srgbClr val="333333"/>
                </a:solidFill>
                <a:latin typeface="Raleway"/>
              </a:rPr>
              <a:t>in </a:t>
            </a:r>
            <a:r>
              <a:rPr lang="en-US" sz="1700" dirty="0">
                <a:solidFill>
                  <a:srgbClr val="9A6E3A"/>
                </a:solidFill>
                <a:latin typeface="Raleway"/>
              </a:rPr>
              <a:t>=</a:t>
            </a:r>
            <a:r>
              <a:rPr lang="en-US" sz="1700" dirty="0">
                <a:solidFill>
                  <a:srgbClr val="333333"/>
                </a:solidFill>
                <a:latin typeface="Raleway"/>
              </a:rPr>
              <a:t> </a:t>
            </a:r>
            <a:r>
              <a:rPr lang="en-US" sz="1700" dirty="0">
                <a:solidFill>
                  <a:srgbClr val="0077AA"/>
                </a:solidFill>
                <a:latin typeface="Raleway"/>
              </a:rPr>
              <a:t>new</a:t>
            </a:r>
            <a:r>
              <a:rPr lang="en-US" sz="1700" dirty="0">
                <a:solidFill>
                  <a:srgbClr val="333333"/>
                </a:solidFill>
                <a:latin typeface="Raleway"/>
              </a:rPr>
              <a:t> </a:t>
            </a:r>
            <a:r>
              <a:rPr lang="en-US" sz="1700" dirty="0" err="1">
                <a:solidFill>
                  <a:srgbClr val="DD4A68"/>
                </a:solidFill>
                <a:latin typeface="Raleway"/>
              </a:rPr>
              <a:t>BufferedReader</a:t>
            </a:r>
            <a:r>
              <a:rPr lang="en-US" sz="1700" dirty="0">
                <a:solidFill>
                  <a:srgbClr val="999999"/>
                </a:solidFill>
                <a:latin typeface="Raleway"/>
              </a:rPr>
              <a:t>(</a:t>
            </a:r>
            <a:r>
              <a:rPr lang="en-US" sz="1700" dirty="0">
                <a:solidFill>
                  <a:srgbClr val="0077AA"/>
                </a:solidFill>
                <a:latin typeface="Raleway"/>
              </a:rPr>
              <a:t>new</a:t>
            </a:r>
            <a:r>
              <a:rPr lang="en-US" sz="1700" dirty="0">
                <a:solidFill>
                  <a:srgbClr val="333333"/>
                </a:solidFill>
                <a:latin typeface="Raleway"/>
              </a:rPr>
              <a:t> </a:t>
            </a:r>
            <a:r>
              <a:rPr lang="en-US" sz="1700" dirty="0" err="1">
                <a:solidFill>
                  <a:srgbClr val="DD4A68"/>
                </a:solidFill>
                <a:latin typeface="Raleway"/>
              </a:rPr>
              <a:t>InputStreamReader</a:t>
            </a:r>
            <a:r>
              <a:rPr lang="en-US" sz="1700" dirty="0">
                <a:solidFill>
                  <a:srgbClr val="999999"/>
                </a:solidFill>
                <a:latin typeface="Raleway"/>
              </a:rPr>
              <a:t>(</a:t>
            </a:r>
            <a:r>
              <a:rPr lang="en-US" sz="1700" dirty="0">
                <a:solidFill>
                  <a:srgbClr val="DD4A68"/>
                </a:solidFill>
                <a:latin typeface="Raleway"/>
              </a:rPr>
              <a:t>System</a:t>
            </a:r>
            <a:r>
              <a:rPr lang="en-US" sz="1700" dirty="0">
                <a:solidFill>
                  <a:srgbClr val="999999"/>
                </a:solidFill>
                <a:latin typeface="Raleway"/>
              </a:rPr>
              <a:t>.</a:t>
            </a:r>
            <a:r>
              <a:rPr lang="en-US" sz="1700" dirty="0">
                <a:solidFill>
                  <a:srgbClr val="333333"/>
                </a:solidFill>
                <a:latin typeface="Raleway"/>
              </a:rPr>
              <a:t>in</a:t>
            </a:r>
            <a:r>
              <a:rPr lang="en-US" sz="1700" dirty="0">
                <a:solidFill>
                  <a:srgbClr val="999999"/>
                </a:solidFill>
                <a:latin typeface="Raleway"/>
              </a:rPr>
              <a:t>));</a:t>
            </a:r>
            <a:r>
              <a:rPr lang="en-US" sz="1700" dirty="0">
                <a:solidFill>
                  <a:srgbClr val="333333"/>
                </a:solidFill>
                <a:latin typeface="Raleway"/>
              </a:rPr>
              <a:t> </a:t>
            </a:r>
            <a:r>
              <a:rPr lang="en-US" sz="1700" dirty="0">
                <a:solidFill>
                  <a:srgbClr val="DD4A68"/>
                </a:solidFill>
                <a:latin typeface="Raleway"/>
              </a:rPr>
              <a:t>String</a:t>
            </a:r>
            <a:r>
              <a:rPr lang="en-US" sz="1700" dirty="0">
                <a:solidFill>
                  <a:srgbClr val="333333"/>
                </a:solidFill>
                <a:latin typeface="Raleway"/>
              </a:rPr>
              <a:t> name </a:t>
            </a:r>
            <a:r>
              <a:rPr lang="en-US" sz="1700" dirty="0">
                <a:solidFill>
                  <a:srgbClr val="9A6E3A"/>
                </a:solidFill>
                <a:latin typeface="Raleway"/>
              </a:rPr>
              <a:t>=</a:t>
            </a:r>
            <a:r>
              <a:rPr lang="en-US" sz="1700" dirty="0">
                <a:solidFill>
                  <a:srgbClr val="333333"/>
                </a:solidFill>
                <a:latin typeface="Raleway"/>
              </a:rPr>
              <a:t> </a:t>
            </a:r>
            <a:r>
              <a:rPr lang="en-US" sz="1700" dirty="0" smtClean="0">
                <a:solidFill>
                  <a:srgbClr val="669900"/>
                </a:solidFill>
                <a:latin typeface="Raleway"/>
              </a:rPr>
              <a:t>“ "</a:t>
            </a:r>
            <a:r>
              <a:rPr lang="en-US" sz="1700" dirty="0" smtClean="0">
                <a:solidFill>
                  <a:srgbClr val="999999"/>
                </a:solidFill>
                <a:latin typeface="Raleway"/>
              </a:rPr>
              <a:t>;</a:t>
            </a:r>
            <a:r>
              <a:rPr lang="en-US" sz="1700" dirty="0" smtClean="0">
                <a:solidFill>
                  <a:srgbClr val="333333"/>
                </a:solidFill>
                <a:latin typeface="Raleway"/>
              </a:rPr>
              <a:t> </a:t>
            </a:r>
          </a:p>
          <a:p>
            <a:pPr algn="just"/>
            <a:r>
              <a:rPr lang="en-US" sz="1700" dirty="0" smtClean="0">
                <a:solidFill>
                  <a:srgbClr val="0077AA"/>
                </a:solidFill>
                <a:latin typeface="Raleway"/>
              </a:rPr>
              <a:t>try</a:t>
            </a:r>
            <a:r>
              <a:rPr lang="en-US" sz="1700" dirty="0" smtClean="0">
                <a:solidFill>
                  <a:srgbClr val="333333"/>
                </a:solidFill>
                <a:latin typeface="Raleway"/>
              </a:rPr>
              <a:t> </a:t>
            </a:r>
          </a:p>
          <a:p>
            <a:pPr algn="just"/>
            <a:r>
              <a:rPr lang="en-US" sz="1700" dirty="0" smtClean="0">
                <a:solidFill>
                  <a:srgbClr val="999999"/>
                </a:solidFill>
                <a:latin typeface="Raleway"/>
              </a:rPr>
              <a:t>{</a:t>
            </a:r>
            <a:r>
              <a:rPr lang="en-US" sz="1700" dirty="0" smtClean="0">
                <a:solidFill>
                  <a:srgbClr val="333333"/>
                </a:solidFill>
                <a:latin typeface="Raleway"/>
              </a:rPr>
              <a:t> </a:t>
            </a:r>
          </a:p>
          <a:p>
            <a:pPr algn="just"/>
            <a:r>
              <a:rPr lang="en-US" sz="1700" dirty="0" err="1" smtClean="0">
                <a:solidFill>
                  <a:srgbClr val="DD4A68"/>
                </a:solidFill>
                <a:latin typeface="Raleway"/>
              </a:rPr>
              <a:t>System</a:t>
            </a:r>
            <a:r>
              <a:rPr lang="en-US" sz="1700" dirty="0" err="1" smtClean="0">
                <a:solidFill>
                  <a:srgbClr val="999999"/>
                </a:solidFill>
                <a:latin typeface="Raleway"/>
              </a:rPr>
              <a:t>.</a:t>
            </a:r>
            <a:r>
              <a:rPr lang="en-US" sz="1700" dirty="0" err="1" smtClean="0">
                <a:solidFill>
                  <a:srgbClr val="333333"/>
                </a:solidFill>
                <a:latin typeface="Raleway"/>
              </a:rPr>
              <a:t>out</a:t>
            </a:r>
            <a:r>
              <a:rPr lang="en-US" sz="1700" dirty="0" err="1" smtClean="0">
                <a:solidFill>
                  <a:srgbClr val="999999"/>
                </a:solidFill>
                <a:latin typeface="Raleway"/>
              </a:rPr>
              <a:t>.</a:t>
            </a:r>
            <a:r>
              <a:rPr lang="en-US" sz="1700" dirty="0" err="1" smtClean="0">
                <a:solidFill>
                  <a:srgbClr val="DD4A68"/>
                </a:solidFill>
                <a:latin typeface="Raleway"/>
              </a:rPr>
              <a:t>print</a:t>
            </a:r>
            <a:r>
              <a:rPr lang="en-US" sz="1700" dirty="0" smtClean="0">
                <a:solidFill>
                  <a:srgbClr val="DD4A68"/>
                </a:solidFill>
                <a:latin typeface="Raleway"/>
              </a:rPr>
              <a:t> </a:t>
            </a:r>
            <a:r>
              <a:rPr lang="en-US" sz="1700" dirty="0" smtClean="0">
                <a:solidFill>
                  <a:srgbClr val="999999"/>
                </a:solidFill>
                <a:latin typeface="Raleway"/>
              </a:rPr>
              <a:t>(</a:t>
            </a:r>
            <a:r>
              <a:rPr lang="en-US" sz="1700" dirty="0" smtClean="0">
                <a:solidFill>
                  <a:srgbClr val="669900"/>
                </a:solidFill>
                <a:latin typeface="Raleway"/>
              </a:rPr>
              <a:t>"</a:t>
            </a:r>
            <a:r>
              <a:rPr lang="en-US" sz="1700" dirty="0">
                <a:solidFill>
                  <a:srgbClr val="669900"/>
                </a:solidFill>
                <a:latin typeface="Raleway"/>
              </a:rPr>
              <a:t>Please enter your name : "</a:t>
            </a:r>
            <a:r>
              <a:rPr lang="en-US" sz="1700" dirty="0">
                <a:solidFill>
                  <a:srgbClr val="999999"/>
                </a:solidFill>
                <a:latin typeface="Raleway"/>
              </a:rPr>
              <a:t>);</a:t>
            </a:r>
            <a:r>
              <a:rPr lang="en-US" sz="1700" dirty="0">
                <a:solidFill>
                  <a:srgbClr val="333333"/>
                </a:solidFill>
                <a:latin typeface="Raleway"/>
              </a:rPr>
              <a:t> </a:t>
            </a:r>
            <a:endParaRPr lang="en-US" sz="1700" dirty="0" smtClean="0">
              <a:solidFill>
                <a:srgbClr val="333333"/>
              </a:solidFill>
              <a:latin typeface="Raleway"/>
            </a:endParaRPr>
          </a:p>
          <a:p>
            <a:pPr algn="just"/>
            <a:r>
              <a:rPr lang="en-US" sz="1700" dirty="0" smtClean="0">
                <a:solidFill>
                  <a:srgbClr val="333333"/>
                </a:solidFill>
                <a:latin typeface="Raleway"/>
              </a:rPr>
              <a:t>name </a:t>
            </a:r>
            <a:r>
              <a:rPr lang="en-US" sz="1700" dirty="0">
                <a:solidFill>
                  <a:srgbClr val="9A6E3A"/>
                </a:solidFill>
                <a:latin typeface="Raleway"/>
              </a:rPr>
              <a:t>=</a:t>
            </a:r>
            <a:r>
              <a:rPr lang="en-US" sz="1700" dirty="0">
                <a:solidFill>
                  <a:srgbClr val="333333"/>
                </a:solidFill>
                <a:latin typeface="Raleway"/>
              </a:rPr>
              <a:t> </a:t>
            </a:r>
            <a:r>
              <a:rPr lang="en-US" sz="1700" dirty="0" err="1">
                <a:solidFill>
                  <a:srgbClr val="333333"/>
                </a:solidFill>
                <a:latin typeface="Raleway"/>
              </a:rPr>
              <a:t>in</a:t>
            </a:r>
            <a:r>
              <a:rPr lang="en-US" sz="1700" dirty="0" err="1">
                <a:solidFill>
                  <a:srgbClr val="999999"/>
                </a:solidFill>
                <a:latin typeface="Raleway"/>
              </a:rPr>
              <a:t>.</a:t>
            </a:r>
            <a:r>
              <a:rPr lang="en-US" sz="1700" dirty="0" err="1">
                <a:solidFill>
                  <a:srgbClr val="DD4A68"/>
                </a:solidFill>
                <a:latin typeface="Raleway"/>
              </a:rPr>
              <a:t>readLine</a:t>
            </a:r>
            <a:r>
              <a:rPr lang="en-US" sz="1700" dirty="0">
                <a:solidFill>
                  <a:srgbClr val="999999"/>
                </a:solidFill>
                <a:latin typeface="Raleway"/>
              </a:rPr>
              <a:t>();</a:t>
            </a:r>
            <a:r>
              <a:rPr lang="en-US" sz="1700" dirty="0">
                <a:solidFill>
                  <a:srgbClr val="333333"/>
                </a:solidFill>
                <a:latin typeface="Raleway"/>
              </a:rPr>
              <a:t> </a:t>
            </a:r>
            <a:endParaRPr lang="en-US" sz="1700" dirty="0" smtClean="0">
              <a:solidFill>
                <a:srgbClr val="333333"/>
              </a:solidFill>
              <a:latin typeface="Raleway"/>
            </a:endParaRPr>
          </a:p>
          <a:p>
            <a:pPr algn="just"/>
            <a:r>
              <a:rPr lang="en-US" sz="1700" dirty="0" err="1" smtClean="0">
                <a:solidFill>
                  <a:srgbClr val="DD4A68"/>
                </a:solidFill>
                <a:latin typeface="Raleway"/>
              </a:rPr>
              <a:t>System</a:t>
            </a:r>
            <a:r>
              <a:rPr lang="en-US" sz="1700" dirty="0" err="1" smtClean="0">
                <a:solidFill>
                  <a:srgbClr val="999999"/>
                </a:solidFill>
                <a:latin typeface="Raleway"/>
              </a:rPr>
              <a:t>.</a:t>
            </a:r>
            <a:r>
              <a:rPr lang="en-US" sz="1700" dirty="0" err="1" smtClean="0">
                <a:solidFill>
                  <a:srgbClr val="333333"/>
                </a:solidFill>
                <a:latin typeface="Raleway"/>
              </a:rPr>
              <a:t>out</a:t>
            </a:r>
            <a:r>
              <a:rPr lang="en-US" sz="1700" dirty="0" err="1" smtClean="0">
                <a:solidFill>
                  <a:srgbClr val="999999"/>
                </a:solidFill>
                <a:latin typeface="Raleway"/>
              </a:rPr>
              <a:t>.</a:t>
            </a:r>
            <a:r>
              <a:rPr lang="en-US" sz="1700" dirty="0" err="1" smtClean="0">
                <a:solidFill>
                  <a:srgbClr val="DD4A68"/>
                </a:solidFill>
                <a:latin typeface="Raleway"/>
              </a:rPr>
              <a:t>println</a:t>
            </a:r>
            <a:r>
              <a:rPr lang="en-US" sz="1700" dirty="0" smtClean="0">
                <a:solidFill>
                  <a:srgbClr val="DD4A68"/>
                </a:solidFill>
                <a:latin typeface="Raleway"/>
              </a:rPr>
              <a:t> </a:t>
            </a:r>
            <a:r>
              <a:rPr lang="en-US" sz="1700" dirty="0" smtClean="0">
                <a:solidFill>
                  <a:srgbClr val="999999"/>
                </a:solidFill>
                <a:latin typeface="Raleway"/>
              </a:rPr>
              <a:t>(</a:t>
            </a:r>
            <a:r>
              <a:rPr lang="en-US" sz="1700" dirty="0" smtClean="0">
                <a:solidFill>
                  <a:srgbClr val="669900"/>
                </a:solidFill>
                <a:latin typeface="Raleway"/>
              </a:rPr>
              <a:t>"</a:t>
            </a:r>
            <a:r>
              <a:rPr lang="en-US" sz="1700" dirty="0">
                <a:solidFill>
                  <a:srgbClr val="669900"/>
                </a:solidFill>
                <a:latin typeface="Raleway"/>
              </a:rPr>
              <a:t>Hello, "</a:t>
            </a:r>
            <a:r>
              <a:rPr lang="en-US" sz="1700" dirty="0">
                <a:solidFill>
                  <a:srgbClr val="333333"/>
                </a:solidFill>
                <a:latin typeface="Raleway"/>
              </a:rPr>
              <a:t> </a:t>
            </a:r>
            <a:r>
              <a:rPr lang="en-US" sz="1700" dirty="0">
                <a:solidFill>
                  <a:srgbClr val="9A6E3A"/>
                </a:solidFill>
                <a:latin typeface="Raleway"/>
              </a:rPr>
              <a:t>+</a:t>
            </a:r>
            <a:r>
              <a:rPr lang="en-US" sz="1700" dirty="0">
                <a:solidFill>
                  <a:srgbClr val="333333"/>
                </a:solidFill>
                <a:latin typeface="Raleway"/>
              </a:rPr>
              <a:t> name </a:t>
            </a:r>
            <a:r>
              <a:rPr lang="en-US" sz="1700" dirty="0">
                <a:solidFill>
                  <a:srgbClr val="9A6E3A"/>
                </a:solidFill>
                <a:latin typeface="Raleway"/>
              </a:rPr>
              <a:t>+</a:t>
            </a:r>
            <a:r>
              <a:rPr lang="en-US" sz="1700" dirty="0">
                <a:solidFill>
                  <a:srgbClr val="333333"/>
                </a:solidFill>
                <a:latin typeface="Raleway"/>
              </a:rPr>
              <a:t> </a:t>
            </a:r>
            <a:r>
              <a:rPr lang="en-US" sz="1700" dirty="0">
                <a:solidFill>
                  <a:srgbClr val="669900"/>
                </a:solidFill>
                <a:latin typeface="Raleway"/>
              </a:rPr>
              <a:t>"!"</a:t>
            </a:r>
            <a:r>
              <a:rPr lang="en-US" sz="1700" dirty="0">
                <a:solidFill>
                  <a:srgbClr val="999999"/>
                </a:solidFill>
                <a:latin typeface="Raleway"/>
              </a:rPr>
              <a:t>);</a:t>
            </a:r>
            <a:r>
              <a:rPr lang="en-US" sz="1700" dirty="0">
                <a:solidFill>
                  <a:srgbClr val="333333"/>
                </a:solidFill>
                <a:latin typeface="Raleway"/>
              </a:rPr>
              <a:t> </a:t>
            </a:r>
            <a:r>
              <a:rPr lang="en-US" sz="1700" dirty="0">
                <a:solidFill>
                  <a:srgbClr val="999999"/>
                </a:solidFill>
                <a:latin typeface="Raleway"/>
              </a:rPr>
              <a:t>}</a:t>
            </a:r>
            <a:r>
              <a:rPr lang="en-US" sz="1700" dirty="0">
                <a:solidFill>
                  <a:srgbClr val="333333"/>
                </a:solidFill>
                <a:latin typeface="Raleway"/>
              </a:rPr>
              <a:t> </a:t>
            </a:r>
            <a:endParaRPr lang="en-US" sz="1700" dirty="0" smtClean="0">
              <a:solidFill>
                <a:srgbClr val="333333"/>
              </a:solidFill>
              <a:latin typeface="Raleway"/>
            </a:endParaRPr>
          </a:p>
          <a:p>
            <a:pPr algn="just"/>
            <a:r>
              <a:rPr lang="en-US" sz="1700" dirty="0" smtClean="0">
                <a:solidFill>
                  <a:srgbClr val="0077AA"/>
                </a:solidFill>
                <a:latin typeface="Raleway"/>
              </a:rPr>
              <a:t>catch</a:t>
            </a:r>
            <a:r>
              <a:rPr lang="en-US" sz="1700" dirty="0" smtClean="0">
                <a:solidFill>
                  <a:srgbClr val="999999"/>
                </a:solidFill>
                <a:latin typeface="Raleway"/>
              </a:rPr>
              <a:t>(</a:t>
            </a:r>
            <a:r>
              <a:rPr lang="en-US" sz="1700" dirty="0" smtClean="0">
                <a:solidFill>
                  <a:srgbClr val="DD4A68"/>
                </a:solidFill>
                <a:latin typeface="Raleway"/>
              </a:rPr>
              <a:t>Exception</a:t>
            </a:r>
            <a:r>
              <a:rPr lang="en-US" sz="1700" dirty="0" smtClean="0">
                <a:solidFill>
                  <a:srgbClr val="333333"/>
                </a:solidFill>
                <a:latin typeface="Raleway"/>
              </a:rPr>
              <a:t> </a:t>
            </a:r>
            <a:r>
              <a:rPr lang="en-US" sz="1700" dirty="0">
                <a:solidFill>
                  <a:srgbClr val="333333"/>
                </a:solidFill>
                <a:latin typeface="Raleway"/>
              </a:rPr>
              <a:t>e</a:t>
            </a:r>
            <a:r>
              <a:rPr lang="en-US" sz="1700" dirty="0">
                <a:solidFill>
                  <a:srgbClr val="999999"/>
                </a:solidFill>
                <a:latin typeface="Raleway"/>
              </a:rPr>
              <a:t>)</a:t>
            </a:r>
            <a:r>
              <a:rPr lang="en-US" sz="1700" dirty="0">
                <a:solidFill>
                  <a:srgbClr val="333333"/>
                </a:solidFill>
                <a:latin typeface="Raleway"/>
              </a:rPr>
              <a:t> </a:t>
            </a:r>
            <a:r>
              <a:rPr lang="en-US" sz="1700" dirty="0" smtClean="0">
                <a:solidFill>
                  <a:srgbClr val="999999"/>
                </a:solidFill>
                <a:latin typeface="Raleway"/>
              </a:rPr>
              <a:t>{</a:t>
            </a:r>
            <a:r>
              <a:rPr lang="en-US" sz="1700" dirty="0" smtClean="0">
                <a:solidFill>
                  <a:srgbClr val="333333"/>
                </a:solidFill>
                <a:latin typeface="Raleway"/>
              </a:rPr>
              <a:t> </a:t>
            </a:r>
          </a:p>
          <a:p>
            <a:pPr algn="just"/>
            <a:r>
              <a:rPr lang="en-US" sz="1700" dirty="0" err="1" smtClean="0">
                <a:solidFill>
                  <a:srgbClr val="DD4A68"/>
                </a:solidFill>
                <a:latin typeface="Raleway"/>
              </a:rPr>
              <a:t>System</a:t>
            </a:r>
            <a:r>
              <a:rPr lang="en-US" sz="1700" dirty="0" err="1" smtClean="0">
                <a:solidFill>
                  <a:srgbClr val="999999"/>
                </a:solidFill>
                <a:latin typeface="Raleway"/>
              </a:rPr>
              <a:t>.</a:t>
            </a:r>
            <a:r>
              <a:rPr lang="en-US" sz="1700" dirty="0" err="1" smtClean="0">
                <a:solidFill>
                  <a:srgbClr val="333333"/>
                </a:solidFill>
                <a:latin typeface="Raleway"/>
              </a:rPr>
              <a:t>out</a:t>
            </a:r>
            <a:r>
              <a:rPr lang="en-US" sz="1700" dirty="0" err="1" smtClean="0">
                <a:solidFill>
                  <a:srgbClr val="999999"/>
                </a:solidFill>
                <a:latin typeface="Raleway"/>
              </a:rPr>
              <a:t>.</a:t>
            </a:r>
            <a:r>
              <a:rPr lang="en-US" sz="1700" dirty="0" err="1" smtClean="0">
                <a:solidFill>
                  <a:srgbClr val="DD4A68"/>
                </a:solidFill>
                <a:latin typeface="Raleway"/>
              </a:rPr>
              <a:t>println</a:t>
            </a:r>
            <a:r>
              <a:rPr lang="en-US" sz="1700" dirty="0" smtClean="0">
                <a:solidFill>
                  <a:srgbClr val="999999"/>
                </a:solidFill>
                <a:latin typeface="Raleway"/>
              </a:rPr>
              <a:t>(</a:t>
            </a:r>
            <a:r>
              <a:rPr lang="en-US" sz="1700" dirty="0" smtClean="0">
                <a:solidFill>
                  <a:srgbClr val="333333"/>
                </a:solidFill>
                <a:latin typeface="Raleway"/>
              </a:rPr>
              <a:t>e</a:t>
            </a:r>
            <a:r>
              <a:rPr lang="en-US" sz="1700" dirty="0">
                <a:solidFill>
                  <a:srgbClr val="999999"/>
                </a:solidFill>
                <a:latin typeface="Raleway"/>
              </a:rPr>
              <a:t>);</a:t>
            </a:r>
            <a:r>
              <a:rPr lang="en-US" sz="1700" dirty="0">
                <a:solidFill>
                  <a:srgbClr val="333333"/>
                </a:solidFill>
                <a:latin typeface="Raleway"/>
              </a:rPr>
              <a:t> </a:t>
            </a:r>
            <a:endParaRPr lang="en-US" sz="1700" dirty="0" smtClean="0">
              <a:solidFill>
                <a:srgbClr val="333333"/>
              </a:solidFill>
              <a:latin typeface="Raleway"/>
            </a:endParaRPr>
          </a:p>
          <a:p>
            <a:pPr algn="just"/>
            <a:r>
              <a:rPr lang="en-US" sz="1700" dirty="0" smtClean="0">
                <a:solidFill>
                  <a:srgbClr val="999999"/>
                </a:solidFill>
                <a:latin typeface="Raleway"/>
              </a:rPr>
              <a:t>}</a:t>
            </a:r>
            <a:r>
              <a:rPr lang="en-US" sz="1700" dirty="0" smtClean="0">
                <a:solidFill>
                  <a:srgbClr val="333333"/>
                </a:solidFill>
                <a:latin typeface="Raleway"/>
              </a:rPr>
              <a:t> </a:t>
            </a:r>
          </a:p>
          <a:p>
            <a:pPr algn="just"/>
            <a:r>
              <a:rPr lang="en-US" sz="1700" dirty="0" smtClean="0">
                <a:solidFill>
                  <a:srgbClr val="0077AA"/>
                </a:solidFill>
                <a:latin typeface="Raleway"/>
              </a:rPr>
              <a:t>finally</a:t>
            </a:r>
            <a:r>
              <a:rPr lang="en-US" sz="1700" dirty="0" smtClean="0">
                <a:solidFill>
                  <a:srgbClr val="333333"/>
                </a:solidFill>
                <a:latin typeface="Raleway"/>
              </a:rPr>
              <a:t> </a:t>
            </a:r>
            <a:r>
              <a:rPr lang="en-US" sz="1700" dirty="0">
                <a:solidFill>
                  <a:srgbClr val="999999"/>
                </a:solidFill>
                <a:latin typeface="Raleway"/>
              </a:rPr>
              <a:t>{</a:t>
            </a:r>
            <a:r>
              <a:rPr lang="en-US" sz="1700" dirty="0">
                <a:solidFill>
                  <a:srgbClr val="333333"/>
                </a:solidFill>
                <a:latin typeface="Raleway"/>
              </a:rPr>
              <a:t> </a:t>
            </a:r>
            <a:endParaRPr lang="en-US" sz="1700" dirty="0" smtClean="0">
              <a:solidFill>
                <a:srgbClr val="333333"/>
              </a:solidFill>
              <a:latin typeface="Raleway"/>
            </a:endParaRPr>
          </a:p>
          <a:p>
            <a:pPr algn="just"/>
            <a:r>
              <a:rPr lang="en-US" sz="1700" dirty="0" err="1" smtClean="0">
                <a:solidFill>
                  <a:srgbClr val="333333"/>
                </a:solidFill>
                <a:latin typeface="Raleway"/>
              </a:rPr>
              <a:t>in</a:t>
            </a:r>
            <a:r>
              <a:rPr lang="en-US" sz="1700" dirty="0" err="1" smtClean="0">
                <a:solidFill>
                  <a:srgbClr val="999999"/>
                </a:solidFill>
                <a:latin typeface="Raleway"/>
              </a:rPr>
              <a:t>.</a:t>
            </a:r>
            <a:r>
              <a:rPr lang="en-US" sz="1700" dirty="0" err="1" smtClean="0">
                <a:solidFill>
                  <a:srgbClr val="DD4A68"/>
                </a:solidFill>
                <a:latin typeface="Raleway"/>
              </a:rPr>
              <a:t>close</a:t>
            </a:r>
            <a:r>
              <a:rPr lang="en-US" sz="1700" dirty="0">
                <a:solidFill>
                  <a:srgbClr val="999999"/>
                </a:solidFill>
                <a:latin typeface="Raleway"/>
              </a:rPr>
              <a:t>();</a:t>
            </a:r>
            <a:r>
              <a:rPr lang="en-US" sz="1700" dirty="0">
                <a:solidFill>
                  <a:srgbClr val="333333"/>
                </a:solidFill>
                <a:latin typeface="Raleway"/>
              </a:rPr>
              <a:t> </a:t>
            </a:r>
            <a:endParaRPr lang="en-US" sz="1700" dirty="0" smtClean="0">
              <a:solidFill>
                <a:srgbClr val="333333"/>
              </a:solidFill>
              <a:latin typeface="Raleway"/>
            </a:endParaRPr>
          </a:p>
          <a:p>
            <a:pPr algn="just"/>
            <a:r>
              <a:rPr lang="en-US" sz="1700" dirty="0" smtClean="0">
                <a:solidFill>
                  <a:srgbClr val="999999"/>
                </a:solidFill>
                <a:latin typeface="Raleway"/>
              </a:rPr>
              <a:t>}</a:t>
            </a:r>
            <a:r>
              <a:rPr lang="en-US" sz="1700" dirty="0" smtClean="0">
                <a:solidFill>
                  <a:srgbClr val="333333"/>
                </a:solidFill>
                <a:latin typeface="Raleway"/>
              </a:rPr>
              <a:t> </a:t>
            </a:r>
          </a:p>
          <a:p>
            <a:pPr algn="just"/>
            <a:r>
              <a:rPr lang="en-US" sz="1700" dirty="0" smtClean="0">
                <a:solidFill>
                  <a:srgbClr val="999999"/>
                </a:solidFill>
                <a:latin typeface="Raleway"/>
              </a:rPr>
              <a:t>}</a:t>
            </a:r>
            <a:r>
              <a:rPr lang="en-US" sz="1700" dirty="0" smtClean="0">
                <a:solidFill>
                  <a:srgbClr val="333333"/>
                </a:solidFill>
                <a:latin typeface="Raleway"/>
              </a:rPr>
              <a:t> </a:t>
            </a:r>
          </a:p>
          <a:p>
            <a:pPr algn="just"/>
            <a:r>
              <a:rPr lang="en-US" sz="1700" dirty="0" smtClean="0">
                <a:solidFill>
                  <a:srgbClr val="999999"/>
                </a:solidFill>
                <a:latin typeface="Raleway"/>
              </a:rPr>
              <a:t>}</a:t>
            </a:r>
            <a:r>
              <a:rPr lang="en-US" sz="1700" dirty="0" smtClean="0">
                <a:solidFill>
                  <a:srgbClr val="333333"/>
                </a:solidFill>
                <a:latin typeface="Raleway"/>
              </a:rPr>
              <a:t> </a:t>
            </a:r>
          </a:p>
          <a:p>
            <a:pPr marL="0" indent="0">
              <a:buNone/>
            </a:pPr>
            <a:r>
              <a:rPr lang="en-US" sz="2400" dirty="0" smtClean="0"/>
              <a:t/>
            </a:r>
            <a:br>
              <a:rPr lang="en-US" sz="2400" dirty="0" smtClean="0"/>
            </a:br>
            <a:endParaRPr lang="en-US" sz="2400" dirty="0"/>
          </a:p>
        </p:txBody>
      </p:sp>
    </p:spTree>
    <p:extLst>
      <p:ext uri="{BB962C8B-B14F-4D97-AF65-F5344CB8AC3E}">
        <p14:creationId xmlns:p14="http://schemas.microsoft.com/office/powerpoint/2010/main" val="3569735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70"/>
            <a:ext cx="8229600" cy="1086729"/>
          </a:xfrm>
        </p:spPr>
        <p:txBody>
          <a:bodyPr>
            <a:normAutofit fontScale="90000"/>
          </a:bodyPr>
          <a:lstStyle/>
          <a:p>
            <a:pPr algn="l"/>
            <a:r>
              <a:rPr lang="en-US" sz="3600" b="1" u="sng" dirty="0">
                <a:solidFill>
                  <a:srgbClr val="0033CC"/>
                </a:solidFill>
                <a:latin typeface="Times New Roman" pitchFamily="18" charset="0"/>
                <a:cs typeface="Times New Roman" pitchFamily="18" charset="0"/>
              </a:rPr>
              <a:t>2. Reading console input using Scanner class in </a:t>
            </a:r>
            <a:r>
              <a:rPr lang="en-US" sz="3600" b="1" u="sng" dirty="0" smtClean="0">
                <a:solidFill>
                  <a:srgbClr val="0033CC"/>
                </a:solidFill>
                <a:latin typeface="Times New Roman" pitchFamily="18" charset="0"/>
                <a:cs typeface="Times New Roman" pitchFamily="18" charset="0"/>
              </a:rPr>
              <a:t>java</a:t>
            </a:r>
            <a:endParaRPr lang="en-US"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38275"/>
            <a:ext cx="8229600" cy="4687890"/>
          </a:xfrm>
        </p:spPr>
        <p:txBody>
          <a:bodyPr/>
          <a:lstStyle/>
          <a:p>
            <a:pPr algn="just"/>
            <a:r>
              <a:rPr lang="en-US" sz="2800" dirty="0" smtClean="0"/>
              <a:t>Reading </a:t>
            </a:r>
            <a:r>
              <a:rPr lang="en-US" sz="2800" dirty="0"/>
              <a:t>input data using the </a:t>
            </a:r>
            <a:r>
              <a:rPr lang="en-US" sz="2800" b="1" dirty="0"/>
              <a:t>Scanner</a:t>
            </a:r>
            <a:r>
              <a:rPr lang="en-US" sz="2800" dirty="0"/>
              <a:t> class is the most commonly used method. </a:t>
            </a:r>
            <a:endParaRPr lang="en-US" sz="2800" dirty="0" smtClean="0"/>
          </a:p>
          <a:p>
            <a:pPr algn="just"/>
            <a:r>
              <a:rPr lang="en-US" sz="2800" dirty="0" smtClean="0"/>
              <a:t>This </a:t>
            </a:r>
            <a:r>
              <a:rPr lang="en-US" sz="2800" dirty="0"/>
              <a:t>way of the reading method is used by wrapping the </a:t>
            </a:r>
            <a:r>
              <a:rPr lang="en-US" sz="2800" b="1" dirty="0"/>
              <a:t>System.in</a:t>
            </a:r>
            <a:r>
              <a:rPr lang="en-US" sz="2800" dirty="0"/>
              <a:t> (standard input stream) which is wrapped in a </a:t>
            </a:r>
            <a:r>
              <a:rPr lang="en-US" sz="2800" b="1" dirty="0"/>
              <a:t>Scanner</a:t>
            </a:r>
            <a:r>
              <a:rPr lang="en-US" sz="2800" dirty="0"/>
              <a:t>, we can read input from the console.</a:t>
            </a:r>
          </a:p>
          <a:p>
            <a:pPr algn="just"/>
            <a:r>
              <a:rPr lang="en-US" sz="2800" dirty="0"/>
              <a:t>The </a:t>
            </a:r>
            <a:r>
              <a:rPr lang="en-US" sz="2800" b="1" dirty="0"/>
              <a:t>Scanner</a:t>
            </a:r>
            <a:r>
              <a:rPr lang="en-US" sz="2800" dirty="0"/>
              <a:t> class has defined </a:t>
            </a:r>
            <a:r>
              <a:rPr lang="en-US" sz="2800" dirty="0" smtClean="0"/>
              <a:t>in the</a:t>
            </a:r>
            <a:r>
              <a:rPr lang="en-US" sz="2800" dirty="0"/>
              <a:t> </a:t>
            </a:r>
            <a:r>
              <a:rPr lang="en-US" sz="2800" b="1" dirty="0" err="1"/>
              <a:t>java.util</a:t>
            </a:r>
            <a:r>
              <a:rPr lang="en-US" sz="2800" dirty="0"/>
              <a:t> package.</a:t>
            </a:r>
          </a:p>
          <a:p>
            <a:endParaRPr lang="en-US" dirty="0"/>
          </a:p>
        </p:txBody>
      </p:sp>
    </p:spTree>
    <p:extLst>
      <p:ext uri="{BB962C8B-B14F-4D97-AF65-F5344CB8AC3E}">
        <p14:creationId xmlns:p14="http://schemas.microsoft.com/office/powerpoint/2010/main" val="4933781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71"/>
            <a:ext cx="8229600" cy="800979"/>
          </a:xfrm>
        </p:spPr>
        <p:txBody>
          <a:bodyPr>
            <a:noAutofit/>
          </a:bodyPr>
          <a:lstStyle/>
          <a:p>
            <a:pPr algn="l"/>
            <a:r>
              <a:rPr lang="en-US" sz="2800" u="sng" dirty="0">
                <a:solidFill>
                  <a:srgbClr val="0033CC"/>
                </a:solidFill>
                <a:latin typeface="Times New Roman" pitchFamily="18" charset="0"/>
                <a:cs typeface="Times New Roman" pitchFamily="18" charset="0"/>
              </a:rPr>
              <a:t>Consider the following example code to understand how to read console input using Scanner class.</a:t>
            </a:r>
          </a:p>
        </p:txBody>
      </p:sp>
      <p:sp>
        <p:nvSpPr>
          <p:cNvPr id="3" name="Content Placeholder 2"/>
          <p:cNvSpPr>
            <a:spLocks noGrp="1"/>
          </p:cNvSpPr>
          <p:nvPr>
            <p:ph idx="1"/>
          </p:nvPr>
        </p:nvSpPr>
        <p:spPr>
          <a:xfrm>
            <a:off x="485775" y="1114425"/>
            <a:ext cx="8229600" cy="5202240"/>
          </a:xfrm>
        </p:spPr>
        <p:txBody>
          <a:bodyPr>
            <a:normAutofit/>
          </a:bodyPr>
          <a:lstStyle/>
          <a:p>
            <a:r>
              <a:rPr lang="en-US" sz="2400" dirty="0">
                <a:solidFill>
                  <a:srgbClr val="0077AA"/>
                </a:solidFill>
                <a:latin typeface="Raleway"/>
              </a:rPr>
              <a:t>import</a:t>
            </a:r>
            <a:r>
              <a:rPr lang="en-US" sz="2400" dirty="0"/>
              <a:t> </a:t>
            </a:r>
            <a:r>
              <a:rPr lang="en-US" sz="2400" dirty="0" err="1">
                <a:latin typeface="Raleway"/>
              </a:rPr>
              <a:t>java</a:t>
            </a:r>
            <a:r>
              <a:rPr lang="en-US" sz="2400" dirty="0" err="1">
                <a:solidFill>
                  <a:srgbClr val="999999"/>
                </a:solidFill>
                <a:latin typeface="Raleway"/>
              </a:rPr>
              <a:t>.</a:t>
            </a:r>
            <a:r>
              <a:rPr lang="en-US" sz="2400" dirty="0" err="1">
                <a:latin typeface="Raleway"/>
              </a:rPr>
              <a:t>util</a:t>
            </a:r>
            <a:r>
              <a:rPr lang="en-US" sz="2400" dirty="0" err="1">
                <a:solidFill>
                  <a:srgbClr val="999999"/>
                </a:solidFill>
                <a:latin typeface="Raleway"/>
              </a:rPr>
              <a:t>.</a:t>
            </a:r>
            <a:r>
              <a:rPr lang="en-US" sz="2400" dirty="0" err="1">
                <a:solidFill>
                  <a:srgbClr val="DD4A68"/>
                </a:solidFill>
                <a:latin typeface="Raleway"/>
              </a:rPr>
              <a:t>Scanner</a:t>
            </a:r>
            <a:r>
              <a:rPr lang="en-US" sz="2400" dirty="0">
                <a:solidFill>
                  <a:srgbClr val="999999"/>
                </a:solidFill>
                <a:latin typeface="Raleway"/>
              </a:rPr>
              <a:t>;</a:t>
            </a:r>
            <a:r>
              <a:rPr lang="en-US" sz="2400" dirty="0"/>
              <a:t> </a:t>
            </a:r>
            <a:endParaRPr lang="en-US" sz="2400" dirty="0" smtClean="0"/>
          </a:p>
          <a:p>
            <a:r>
              <a:rPr lang="en-US" sz="2400" dirty="0" smtClean="0">
                <a:solidFill>
                  <a:srgbClr val="0077AA"/>
                </a:solidFill>
                <a:latin typeface="Raleway"/>
              </a:rPr>
              <a:t>public</a:t>
            </a:r>
            <a:r>
              <a:rPr lang="en-US" sz="2400" dirty="0" smtClean="0"/>
              <a:t> </a:t>
            </a:r>
            <a:r>
              <a:rPr lang="en-US" sz="2400" dirty="0">
                <a:solidFill>
                  <a:srgbClr val="0077AA"/>
                </a:solidFill>
                <a:latin typeface="Raleway"/>
              </a:rPr>
              <a:t>class</a:t>
            </a:r>
            <a:r>
              <a:rPr lang="en-US" sz="2400" dirty="0"/>
              <a:t> </a:t>
            </a:r>
            <a:r>
              <a:rPr lang="en-US" sz="2400" dirty="0" err="1">
                <a:solidFill>
                  <a:srgbClr val="DD4A68"/>
                </a:solidFill>
                <a:latin typeface="Raleway"/>
              </a:rPr>
              <a:t>ReadingDemo</a:t>
            </a:r>
            <a:r>
              <a:rPr lang="en-US" sz="2400" dirty="0"/>
              <a:t> </a:t>
            </a:r>
            <a:r>
              <a:rPr lang="en-US" sz="2400" dirty="0">
                <a:solidFill>
                  <a:srgbClr val="999999"/>
                </a:solidFill>
                <a:latin typeface="Raleway"/>
              </a:rPr>
              <a:t>{</a:t>
            </a:r>
            <a:r>
              <a:rPr lang="en-US" sz="2400" dirty="0"/>
              <a:t> </a:t>
            </a:r>
            <a:endParaRPr lang="en-US" sz="2400" dirty="0" smtClean="0"/>
          </a:p>
          <a:p>
            <a:r>
              <a:rPr lang="en-US" sz="2400" dirty="0" smtClean="0">
                <a:solidFill>
                  <a:srgbClr val="0077AA"/>
                </a:solidFill>
                <a:latin typeface="Raleway"/>
              </a:rPr>
              <a:t>public</a:t>
            </a:r>
            <a:r>
              <a:rPr lang="en-US" sz="2400" dirty="0" smtClean="0"/>
              <a:t> </a:t>
            </a:r>
            <a:r>
              <a:rPr lang="en-US" sz="2400" dirty="0">
                <a:solidFill>
                  <a:srgbClr val="0077AA"/>
                </a:solidFill>
                <a:latin typeface="Raleway"/>
              </a:rPr>
              <a:t>static</a:t>
            </a:r>
            <a:r>
              <a:rPr lang="en-US" sz="2400" dirty="0"/>
              <a:t> </a:t>
            </a:r>
            <a:r>
              <a:rPr lang="en-US" sz="2400" dirty="0">
                <a:solidFill>
                  <a:srgbClr val="0077AA"/>
                </a:solidFill>
                <a:latin typeface="Raleway"/>
              </a:rPr>
              <a:t>void</a:t>
            </a:r>
            <a:r>
              <a:rPr lang="en-US" sz="2400" dirty="0"/>
              <a:t> </a:t>
            </a:r>
            <a:r>
              <a:rPr lang="en-US" sz="2400" dirty="0">
                <a:solidFill>
                  <a:srgbClr val="DD4A68"/>
                </a:solidFill>
                <a:latin typeface="Raleway"/>
              </a:rPr>
              <a:t>main</a:t>
            </a:r>
            <a:r>
              <a:rPr lang="en-US" sz="2400" dirty="0">
                <a:solidFill>
                  <a:srgbClr val="999999"/>
                </a:solidFill>
                <a:latin typeface="Raleway"/>
              </a:rPr>
              <a:t>(</a:t>
            </a:r>
            <a:r>
              <a:rPr lang="en-US" sz="2400" dirty="0">
                <a:solidFill>
                  <a:srgbClr val="DD4A68"/>
                </a:solidFill>
                <a:latin typeface="Raleway"/>
              </a:rPr>
              <a:t>String</a:t>
            </a:r>
            <a:r>
              <a:rPr lang="en-US" sz="2400" dirty="0">
                <a:solidFill>
                  <a:srgbClr val="999999"/>
                </a:solidFill>
                <a:latin typeface="Raleway"/>
              </a:rPr>
              <a:t>[]</a:t>
            </a:r>
            <a:r>
              <a:rPr lang="en-US" sz="2400" dirty="0"/>
              <a:t> </a:t>
            </a:r>
            <a:r>
              <a:rPr lang="en-US" sz="2400" dirty="0" err="1"/>
              <a:t>args</a:t>
            </a:r>
            <a:r>
              <a:rPr lang="en-US" sz="2400" dirty="0">
                <a:solidFill>
                  <a:srgbClr val="999999"/>
                </a:solidFill>
                <a:latin typeface="Raleway"/>
              </a:rPr>
              <a:t>)</a:t>
            </a:r>
            <a:r>
              <a:rPr lang="en-US" sz="2400" dirty="0"/>
              <a:t> </a:t>
            </a:r>
            <a:r>
              <a:rPr lang="en-US" sz="2400" dirty="0">
                <a:solidFill>
                  <a:srgbClr val="999999"/>
                </a:solidFill>
                <a:latin typeface="Raleway"/>
              </a:rPr>
              <a:t>{</a:t>
            </a:r>
            <a:r>
              <a:rPr lang="en-US" sz="2400" dirty="0"/>
              <a:t> </a:t>
            </a:r>
            <a:endParaRPr lang="en-US" sz="2400" dirty="0" smtClean="0"/>
          </a:p>
          <a:p>
            <a:r>
              <a:rPr lang="en-US" sz="2400" dirty="0" smtClean="0">
                <a:solidFill>
                  <a:srgbClr val="DD4A68"/>
                </a:solidFill>
                <a:latin typeface="Raleway"/>
              </a:rPr>
              <a:t>Scanner</a:t>
            </a:r>
            <a:r>
              <a:rPr lang="en-US" sz="2400" dirty="0" smtClean="0"/>
              <a:t> </a:t>
            </a:r>
            <a:r>
              <a:rPr lang="en-US" sz="2400" dirty="0"/>
              <a:t>in </a:t>
            </a:r>
            <a:r>
              <a:rPr lang="en-US" sz="2400" dirty="0">
                <a:solidFill>
                  <a:srgbClr val="9A6E3A"/>
                </a:solidFill>
                <a:latin typeface="Raleway"/>
              </a:rPr>
              <a:t>=</a:t>
            </a:r>
            <a:r>
              <a:rPr lang="en-US" sz="2400" dirty="0"/>
              <a:t> </a:t>
            </a:r>
            <a:r>
              <a:rPr lang="en-US" sz="2400" dirty="0">
                <a:solidFill>
                  <a:srgbClr val="0077AA"/>
                </a:solidFill>
                <a:latin typeface="Raleway"/>
              </a:rPr>
              <a:t>new</a:t>
            </a:r>
            <a:r>
              <a:rPr lang="en-US" sz="2400" dirty="0"/>
              <a:t> </a:t>
            </a:r>
            <a:r>
              <a:rPr lang="en-US" sz="2400" dirty="0">
                <a:solidFill>
                  <a:srgbClr val="DD4A68"/>
                </a:solidFill>
                <a:latin typeface="Raleway"/>
              </a:rPr>
              <a:t>Scanner</a:t>
            </a:r>
            <a:r>
              <a:rPr lang="en-US" sz="2400" dirty="0">
                <a:solidFill>
                  <a:srgbClr val="999999"/>
                </a:solidFill>
                <a:latin typeface="Raleway"/>
              </a:rPr>
              <a:t>(</a:t>
            </a:r>
            <a:r>
              <a:rPr lang="en-US" sz="2400" dirty="0">
                <a:solidFill>
                  <a:srgbClr val="DD4A68"/>
                </a:solidFill>
                <a:latin typeface="Raleway"/>
              </a:rPr>
              <a:t>System</a:t>
            </a:r>
            <a:r>
              <a:rPr lang="en-US" sz="2400" dirty="0">
                <a:solidFill>
                  <a:srgbClr val="999999"/>
                </a:solidFill>
                <a:latin typeface="Raleway"/>
              </a:rPr>
              <a:t>.</a:t>
            </a:r>
            <a:r>
              <a:rPr lang="en-US" sz="2400" dirty="0"/>
              <a:t>in</a:t>
            </a:r>
            <a:r>
              <a:rPr lang="en-US" sz="2400" dirty="0">
                <a:solidFill>
                  <a:srgbClr val="999999"/>
                </a:solidFill>
                <a:latin typeface="Raleway"/>
              </a:rPr>
              <a:t>);</a:t>
            </a:r>
            <a:r>
              <a:rPr lang="en-US" sz="2400" dirty="0"/>
              <a:t> </a:t>
            </a:r>
            <a:endParaRPr lang="en-US" sz="2400" dirty="0" smtClean="0"/>
          </a:p>
          <a:p>
            <a:r>
              <a:rPr lang="en-US" sz="2400" dirty="0" smtClean="0">
                <a:solidFill>
                  <a:srgbClr val="DD4A68"/>
                </a:solidFill>
                <a:latin typeface="Raleway"/>
              </a:rPr>
              <a:t>String</a:t>
            </a:r>
            <a:r>
              <a:rPr lang="en-US" sz="2400" dirty="0" smtClean="0"/>
              <a:t> </a:t>
            </a:r>
            <a:r>
              <a:rPr lang="en-US" sz="2400" dirty="0"/>
              <a:t>name </a:t>
            </a:r>
            <a:r>
              <a:rPr lang="en-US" sz="2400" dirty="0">
                <a:solidFill>
                  <a:srgbClr val="9A6E3A"/>
                </a:solidFill>
                <a:latin typeface="Raleway"/>
              </a:rPr>
              <a:t>=</a:t>
            </a:r>
            <a:r>
              <a:rPr lang="en-US" sz="2400" dirty="0"/>
              <a:t> </a:t>
            </a:r>
            <a:r>
              <a:rPr lang="en-US" sz="2400" dirty="0">
                <a:solidFill>
                  <a:srgbClr val="669900"/>
                </a:solidFill>
                <a:latin typeface="Raleway"/>
              </a:rPr>
              <a:t>""</a:t>
            </a:r>
            <a:r>
              <a:rPr lang="en-US" sz="2400" dirty="0">
                <a:solidFill>
                  <a:srgbClr val="999999"/>
                </a:solidFill>
                <a:latin typeface="Raleway"/>
              </a:rPr>
              <a:t>;</a:t>
            </a:r>
            <a:r>
              <a:rPr lang="en-US" sz="2400" dirty="0"/>
              <a:t> </a:t>
            </a:r>
            <a:endParaRPr lang="en-US" sz="2400" dirty="0" smtClean="0"/>
          </a:p>
          <a:p>
            <a:r>
              <a:rPr lang="en-US" sz="2400" dirty="0" err="1" smtClean="0">
                <a:solidFill>
                  <a:srgbClr val="DD4A68"/>
                </a:solidFill>
                <a:latin typeface="Raleway"/>
              </a:rPr>
              <a:t>System</a:t>
            </a:r>
            <a:r>
              <a:rPr lang="en-US" sz="2400" dirty="0" err="1" smtClean="0">
                <a:solidFill>
                  <a:srgbClr val="999999"/>
                </a:solidFill>
                <a:latin typeface="Raleway"/>
              </a:rPr>
              <a:t>.</a:t>
            </a:r>
            <a:r>
              <a:rPr lang="en-US" sz="2400" dirty="0" err="1" smtClean="0"/>
              <a:t>out</a:t>
            </a:r>
            <a:r>
              <a:rPr lang="en-US" sz="2400" dirty="0" err="1" smtClean="0">
                <a:solidFill>
                  <a:srgbClr val="999999"/>
                </a:solidFill>
                <a:latin typeface="Raleway"/>
              </a:rPr>
              <a:t>.</a:t>
            </a:r>
            <a:r>
              <a:rPr lang="en-US" sz="2400" dirty="0" err="1" smtClean="0">
                <a:solidFill>
                  <a:srgbClr val="DD4A68"/>
                </a:solidFill>
                <a:latin typeface="Raleway"/>
              </a:rPr>
              <a:t>print</a:t>
            </a:r>
            <a:r>
              <a:rPr lang="en-US" sz="2400" dirty="0" smtClean="0">
                <a:solidFill>
                  <a:srgbClr val="DD4A68"/>
                </a:solidFill>
                <a:latin typeface="Raleway"/>
              </a:rPr>
              <a:t> </a:t>
            </a:r>
            <a:r>
              <a:rPr lang="en-US" sz="2400" dirty="0" smtClean="0">
                <a:solidFill>
                  <a:srgbClr val="999999"/>
                </a:solidFill>
                <a:latin typeface="Raleway"/>
              </a:rPr>
              <a:t>(</a:t>
            </a:r>
            <a:r>
              <a:rPr lang="en-US" sz="2400" dirty="0" smtClean="0">
                <a:solidFill>
                  <a:srgbClr val="669900"/>
                </a:solidFill>
                <a:latin typeface="Raleway"/>
              </a:rPr>
              <a:t>"</a:t>
            </a:r>
            <a:r>
              <a:rPr lang="en-US" sz="2400" dirty="0">
                <a:solidFill>
                  <a:srgbClr val="669900"/>
                </a:solidFill>
                <a:latin typeface="Raleway"/>
              </a:rPr>
              <a:t>Please enter your name : "</a:t>
            </a:r>
            <a:r>
              <a:rPr lang="en-US" sz="2400" dirty="0">
                <a:solidFill>
                  <a:srgbClr val="999999"/>
                </a:solidFill>
                <a:latin typeface="Raleway"/>
              </a:rPr>
              <a:t>);</a:t>
            </a:r>
            <a:r>
              <a:rPr lang="en-US" sz="2400" dirty="0"/>
              <a:t> </a:t>
            </a:r>
            <a:endParaRPr lang="en-US" sz="2400" dirty="0" smtClean="0"/>
          </a:p>
          <a:p>
            <a:r>
              <a:rPr lang="en-US" sz="2400" dirty="0" smtClean="0"/>
              <a:t>name </a:t>
            </a:r>
            <a:r>
              <a:rPr lang="en-US" sz="2400" dirty="0">
                <a:solidFill>
                  <a:srgbClr val="9A6E3A"/>
                </a:solidFill>
                <a:latin typeface="Raleway"/>
              </a:rPr>
              <a:t>=</a:t>
            </a:r>
            <a:r>
              <a:rPr lang="en-US" sz="2400" dirty="0"/>
              <a:t> </a:t>
            </a:r>
            <a:r>
              <a:rPr lang="en-US" sz="2400" dirty="0" err="1"/>
              <a:t>in</a:t>
            </a:r>
            <a:r>
              <a:rPr lang="en-US" sz="2400" dirty="0" err="1">
                <a:solidFill>
                  <a:srgbClr val="999999"/>
                </a:solidFill>
                <a:latin typeface="Raleway"/>
              </a:rPr>
              <a:t>.</a:t>
            </a:r>
            <a:r>
              <a:rPr lang="en-US" sz="2400" dirty="0" err="1">
                <a:solidFill>
                  <a:srgbClr val="DD4A68"/>
                </a:solidFill>
                <a:latin typeface="Raleway"/>
              </a:rPr>
              <a:t>next</a:t>
            </a:r>
            <a:r>
              <a:rPr lang="en-US" sz="2400" dirty="0">
                <a:solidFill>
                  <a:srgbClr val="999999"/>
                </a:solidFill>
                <a:latin typeface="Raleway"/>
              </a:rPr>
              <a:t>();</a:t>
            </a:r>
            <a:r>
              <a:rPr lang="en-US" sz="2400" dirty="0"/>
              <a:t> </a:t>
            </a:r>
            <a:endParaRPr lang="en-US" sz="2400" dirty="0" smtClean="0"/>
          </a:p>
          <a:p>
            <a:r>
              <a:rPr lang="en-US" sz="2400" dirty="0" err="1" smtClean="0">
                <a:solidFill>
                  <a:srgbClr val="DD4A68"/>
                </a:solidFill>
                <a:latin typeface="Raleway"/>
              </a:rPr>
              <a:t>System</a:t>
            </a:r>
            <a:r>
              <a:rPr lang="en-US" sz="2400" dirty="0" err="1" smtClean="0">
                <a:solidFill>
                  <a:srgbClr val="999999"/>
                </a:solidFill>
                <a:latin typeface="Raleway"/>
              </a:rPr>
              <a:t>.</a:t>
            </a:r>
            <a:r>
              <a:rPr lang="en-US" sz="2400" dirty="0" err="1" smtClean="0"/>
              <a:t>out</a:t>
            </a:r>
            <a:r>
              <a:rPr lang="en-US" sz="2400" dirty="0" err="1" smtClean="0">
                <a:solidFill>
                  <a:srgbClr val="999999"/>
                </a:solidFill>
                <a:latin typeface="Raleway"/>
              </a:rPr>
              <a:t>.</a:t>
            </a:r>
            <a:r>
              <a:rPr lang="en-US" sz="2400" dirty="0" err="1" smtClean="0">
                <a:solidFill>
                  <a:srgbClr val="DD4A68"/>
                </a:solidFill>
                <a:latin typeface="Raleway"/>
              </a:rPr>
              <a:t>println</a:t>
            </a:r>
            <a:r>
              <a:rPr lang="en-US" sz="2400" dirty="0">
                <a:solidFill>
                  <a:srgbClr val="999999"/>
                </a:solidFill>
                <a:latin typeface="Raleway"/>
              </a:rPr>
              <a:t>(</a:t>
            </a:r>
            <a:r>
              <a:rPr lang="en-US" sz="2400" dirty="0">
                <a:solidFill>
                  <a:srgbClr val="669900"/>
                </a:solidFill>
                <a:latin typeface="Raleway"/>
              </a:rPr>
              <a:t>"Hello, "</a:t>
            </a:r>
            <a:r>
              <a:rPr lang="en-US" sz="2400" dirty="0"/>
              <a:t> </a:t>
            </a:r>
            <a:r>
              <a:rPr lang="en-US" sz="2400" dirty="0">
                <a:solidFill>
                  <a:srgbClr val="9A6E3A"/>
                </a:solidFill>
                <a:latin typeface="Raleway"/>
              </a:rPr>
              <a:t>+</a:t>
            </a:r>
            <a:r>
              <a:rPr lang="en-US" sz="2400" dirty="0"/>
              <a:t> name </a:t>
            </a:r>
            <a:r>
              <a:rPr lang="en-US" sz="2400" dirty="0">
                <a:solidFill>
                  <a:srgbClr val="9A6E3A"/>
                </a:solidFill>
                <a:latin typeface="Raleway"/>
              </a:rPr>
              <a:t>+</a:t>
            </a:r>
            <a:r>
              <a:rPr lang="en-US" sz="2400" dirty="0"/>
              <a:t> </a:t>
            </a:r>
            <a:r>
              <a:rPr lang="en-US" sz="2400" dirty="0">
                <a:solidFill>
                  <a:srgbClr val="669900"/>
                </a:solidFill>
                <a:latin typeface="Raleway"/>
              </a:rPr>
              <a:t>"!"</a:t>
            </a:r>
            <a:r>
              <a:rPr lang="en-US" sz="2400" dirty="0">
                <a:solidFill>
                  <a:srgbClr val="999999"/>
                </a:solidFill>
                <a:latin typeface="Raleway"/>
              </a:rPr>
              <a:t>);</a:t>
            </a:r>
            <a:r>
              <a:rPr lang="en-US" sz="2400" dirty="0"/>
              <a:t> </a:t>
            </a:r>
            <a:endParaRPr lang="en-US" sz="2400" dirty="0" smtClean="0"/>
          </a:p>
          <a:p>
            <a:r>
              <a:rPr lang="en-US" sz="2400" dirty="0" smtClean="0">
                <a:solidFill>
                  <a:srgbClr val="999999"/>
                </a:solidFill>
                <a:latin typeface="Raleway"/>
              </a:rPr>
              <a:t>}</a:t>
            </a:r>
          </a:p>
          <a:p>
            <a:r>
              <a:rPr lang="en-US" sz="2400" dirty="0" smtClean="0">
                <a:solidFill>
                  <a:srgbClr val="999999"/>
                </a:solidFill>
                <a:latin typeface="Raleway"/>
              </a:rPr>
              <a:t>}</a:t>
            </a:r>
            <a:endParaRPr lang="en-US" sz="2400" dirty="0"/>
          </a:p>
        </p:txBody>
      </p:sp>
    </p:spTree>
    <p:extLst>
      <p:ext uri="{BB962C8B-B14F-4D97-AF65-F5344CB8AC3E}">
        <p14:creationId xmlns:p14="http://schemas.microsoft.com/office/powerpoint/2010/main" val="1695340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71"/>
            <a:ext cx="8229600" cy="1258179"/>
          </a:xfrm>
        </p:spPr>
        <p:txBody>
          <a:bodyPr>
            <a:normAutofit/>
          </a:bodyPr>
          <a:lstStyle/>
          <a:p>
            <a:pPr algn="l"/>
            <a:r>
              <a:rPr lang="en-US" sz="3200" b="1" u="sng" dirty="0">
                <a:solidFill>
                  <a:srgbClr val="0033CC"/>
                </a:solidFill>
                <a:latin typeface="Times New Roman" pitchFamily="18" charset="0"/>
                <a:cs typeface="Times New Roman" pitchFamily="18" charset="0"/>
              </a:rPr>
              <a:t>3. Reading console input using Console class in </a:t>
            </a:r>
            <a:r>
              <a:rPr lang="en-US" sz="3200" b="1" u="sng" dirty="0" smtClean="0">
                <a:solidFill>
                  <a:srgbClr val="0033CC"/>
                </a:solidFill>
                <a:latin typeface="Times New Roman" pitchFamily="18" charset="0"/>
                <a:cs typeface="Times New Roman" pitchFamily="18" charset="0"/>
              </a:rPr>
              <a:t>java</a:t>
            </a:r>
            <a:endParaRPr lang="en-US" sz="3200"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33525"/>
            <a:ext cx="8229600" cy="4592640"/>
          </a:xfrm>
        </p:spPr>
        <p:txBody>
          <a:bodyPr/>
          <a:lstStyle/>
          <a:p>
            <a:pPr algn="just"/>
            <a:r>
              <a:rPr lang="en-US" sz="2800" dirty="0" smtClean="0">
                <a:solidFill>
                  <a:srgbClr val="333333"/>
                </a:solidFill>
                <a:latin typeface="Raleway"/>
              </a:rPr>
              <a:t>Reading </a:t>
            </a:r>
            <a:r>
              <a:rPr lang="en-US" sz="2800" dirty="0">
                <a:solidFill>
                  <a:srgbClr val="333333"/>
                </a:solidFill>
                <a:latin typeface="Raleway"/>
              </a:rPr>
              <a:t>input data using the </a:t>
            </a:r>
            <a:r>
              <a:rPr lang="en-US" sz="2800" b="1" dirty="0">
                <a:solidFill>
                  <a:srgbClr val="E6005C"/>
                </a:solidFill>
                <a:latin typeface="Raleway"/>
              </a:rPr>
              <a:t>Console</a:t>
            </a:r>
            <a:r>
              <a:rPr lang="en-US" sz="2800" dirty="0">
                <a:solidFill>
                  <a:srgbClr val="333333"/>
                </a:solidFill>
                <a:latin typeface="Raleway"/>
              </a:rPr>
              <a:t> class is the most commonly used method. </a:t>
            </a:r>
            <a:endParaRPr lang="en-US" sz="2800" dirty="0" smtClean="0">
              <a:solidFill>
                <a:srgbClr val="333333"/>
              </a:solidFill>
              <a:latin typeface="Raleway"/>
            </a:endParaRPr>
          </a:p>
          <a:p>
            <a:pPr algn="just"/>
            <a:r>
              <a:rPr lang="en-US" sz="2800" dirty="0" smtClean="0">
                <a:solidFill>
                  <a:srgbClr val="333333"/>
                </a:solidFill>
                <a:latin typeface="Raleway"/>
              </a:rPr>
              <a:t>This </a:t>
            </a:r>
            <a:r>
              <a:rPr lang="en-US" sz="2800" dirty="0">
                <a:solidFill>
                  <a:srgbClr val="333333"/>
                </a:solidFill>
                <a:latin typeface="Raleway"/>
              </a:rPr>
              <a:t>class was introduced in Java 1.6 version.</a:t>
            </a:r>
          </a:p>
          <a:p>
            <a:pPr algn="just"/>
            <a:r>
              <a:rPr lang="en-US" sz="2800" dirty="0">
                <a:solidFill>
                  <a:srgbClr val="333333"/>
                </a:solidFill>
                <a:latin typeface="Raleway"/>
              </a:rPr>
              <a:t>The </a:t>
            </a:r>
            <a:r>
              <a:rPr lang="en-US" sz="2800" b="1" dirty="0">
                <a:solidFill>
                  <a:srgbClr val="E6005C"/>
                </a:solidFill>
                <a:latin typeface="Raleway"/>
              </a:rPr>
              <a:t>Console</a:t>
            </a:r>
            <a:r>
              <a:rPr lang="en-US" sz="2800" dirty="0">
                <a:solidFill>
                  <a:srgbClr val="333333"/>
                </a:solidFill>
                <a:latin typeface="Raleway"/>
              </a:rPr>
              <a:t> class has defined in the </a:t>
            </a:r>
            <a:r>
              <a:rPr lang="en-US" sz="2800" b="1" dirty="0">
                <a:solidFill>
                  <a:srgbClr val="E6005C"/>
                </a:solidFill>
                <a:latin typeface="Raleway"/>
              </a:rPr>
              <a:t>java.io</a:t>
            </a:r>
            <a:r>
              <a:rPr lang="en-US" sz="2800" dirty="0">
                <a:solidFill>
                  <a:srgbClr val="333333"/>
                </a:solidFill>
                <a:latin typeface="Raleway"/>
              </a:rPr>
              <a:t> package.</a:t>
            </a:r>
          </a:p>
          <a:p>
            <a:endParaRPr lang="en-US" dirty="0"/>
          </a:p>
        </p:txBody>
      </p:sp>
    </p:spTree>
    <p:extLst>
      <p:ext uri="{BB962C8B-B14F-4D97-AF65-F5344CB8AC3E}">
        <p14:creationId xmlns:p14="http://schemas.microsoft.com/office/powerpoint/2010/main" val="14435155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71"/>
            <a:ext cx="8229600" cy="953379"/>
          </a:xfrm>
        </p:spPr>
        <p:txBody>
          <a:bodyPr>
            <a:noAutofit/>
          </a:bodyPr>
          <a:lstStyle/>
          <a:p>
            <a:pPr algn="just"/>
            <a:r>
              <a:rPr lang="en-US" sz="2800" u="sng" dirty="0">
                <a:solidFill>
                  <a:srgbClr val="0033CC"/>
                </a:solidFill>
                <a:latin typeface="Times New Roman" pitchFamily="18" charset="0"/>
                <a:cs typeface="Times New Roman" pitchFamily="18" charset="0"/>
              </a:rPr>
              <a:t>Consider the following example code to understand how to read console input using Console class.</a:t>
            </a:r>
          </a:p>
        </p:txBody>
      </p:sp>
      <p:sp>
        <p:nvSpPr>
          <p:cNvPr id="3" name="Content Placeholder 2"/>
          <p:cNvSpPr>
            <a:spLocks noGrp="1"/>
          </p:cNvSpPr>
          <p:nvPr>
            <p:ph idx="1"/>
          </p:nvPr>
        </p:nvSpPr>
        <p:spPr>
          <a:xfrm>
            <a:off x="457200" y="1200150"/>
            <a:ext cx="8229600" cy="4926015"/>
          </a:xfrm>
        </p:spPr>
        <p:txBody>
          <a:bodyPr>
            <a:normAutofit fontScale="92500" lnSpcReduction="10000"/>
          </a:bodyPr>
          <a:lstStyle/>
          <a:p>
            <a:r>
              <a:rPr lang="en-US" sz="2000" dirty="0">
                <a:solidFill>
                  <a:srgbClr val="0077AA"/>
                </a:solidFill>
                <a:latin typeface="Raleway"/>
              </a:rPr>
              <a:t>import</a:t>
            </a:r>
            <a:r>
              <a:rPr lang="en-US" sz="2000" dirty="0"/>
              <a:t> </a:t>
            </a:r>
            <a:r>
              <a:rPr lang="en-US" sz="2000" dirty="0">
                <a:latin typeface="Raleway"/>
              </a:rPr>
              <a:t>java</a:t>
            </a:r>
            <a:r>
              <a:rPr lang="en-US" sz="2000" dirty="0">
                <a:solidFill>
                  <a:srgbClr val="999999"/>
                </a:solidFill>
                <a:latin typeface="Raleway"/>
              </a:rPr>
              <a:t>.</a:t>
            </a:r>
            <a:r>
              <a:rPr lang="en-US" sz="2000" dirty="0">
                <a:latin typeface="Raleway"/>
              </a:rPr>
              <a:t>io</a:t>
            </a:r>
            <a:r>
              <a:rPr lang="en-US" sz="2000" dirty="0">
                <a:solidFill>
                  <a:srgbClr val="999999"/>
                </a:solidFill>
                <a:latin typeface="Raleway"/>
              </a:rPr>
              <a:t>.</a:t>
            </a:r>
            <a:r>
              <a:rPr lang="en-US" sz="2000" dirty="0"/>
              <a:t>*</a:t>
            </a:r>
            <a:r>
              <a:rPr lang="en-US" sz="2000" dirty="0">
                <a:solidFill>
                  <a:srgbClr val="999999"/>
                </a:solidFill>
                <a:latin typeface="Raleway"/>
              </a:rPr>
              <a:t>;</a:t>
            </a:r>
            <a:r>
              <a:rPr lang="en-US" sz="2000" dirty="0"/>
              <a:t> </a:t>
            </a:r>
            <a:endParaRPr lang="en-US" sz="2000" dirty="0" smtClean="0"/>
          </a:p>
          <a:p>
            <a:r>
              <a:rPr lang="en-US" sz="2000" dirty="0" smtClean="0">
                <a:solidFill>
                  <a:srgbClr val="0077AA"/>
                </a:solidFill>
                <a:latin typeface="Raleway"/>
              </a:rPr>
              <a:t>public</a:t>
            </a:r>
            <a:r>
              <a:rPr lang="en-US" sz="2000" dirty="0" smtClean="0"/>
              <a:t> </a:t>
            </a:r>
            <a:r>
              <a:rPr lang="en-US" sz="2000" dirty="0">
                <a:solidFill>
                  <a:srgbClr val="0077AA"/>
                </a:solidFill>
                <a:latin typeface="Raleway"/>
              </a:rPr>
              <a:t>class</a:t>
            </a:r>
            <a:r>
              <a:rPr lang="en-US" sz="2000" dirty="0"/>
              <a:t> </a:t>
            </a:r>
            <a:r>
              <a:rPr lang="en-US" sz="2000" dirty="0" err="1">
                <a:solidFill>
                  <a:srgbClr val="DD4A68"/>
                </a:solidFill>
                <a:latin typeface="Raleway"/>
              </a:rPr>
              <a:t>ReadingDemo</a:t>
            </a:r>
            <a:r>
              <a:rPr lang="en-US" sz="2000" dirty="0"/>
              <a:t> </a:t>
            </a:r>
            <a:r>
              <a:rPr lang="en-US" sz="2000" dirty="0">
                <a:solidFill>
                  <a:srgbClr val="999999"/>
                </a:solidFill>
                <a:latin typeface="Raleway"/>
              </a:rPr>
              <a:t>{</a:t>
            </a:r>
            <a:r>
              <a:rPr lang="en-US" sz="2000" dirty="0"/>
              <a:t> </a:t>
            </a:r>
            <a:endParaRPr lang="en-US" sz="2000" dirty="0" smtClean="0"/>
          </a:p>
          <a:p>
            <a:r>
              <a:rPr lang="en-US" sz="2000" dirty="0" smtClean="0">
                <a:solidFill>
                  <a:srgbClr val="0077AA"/>
                </a:solidFill>
                <a:latin typeface="Raleway"/>
              </a:rPr>
              <a:t>public</a:t>
            </a:r>
            <a:r>
              <a:rPr lang="en-US" sz="2000" dirty="0" smtClean="0"/>
              <a:t> </a:t>
            </a:r>
            <a:r>
              <a:rPr lang="en-US" sz="2000" dirty="0">
                <a:solidFill>
                  <a:srgbClr val="0077AA"/>
                </a:solidFill>
                <a:latin typeface="Raleway"/>
              </a:rPr>
              <a:t>static</a:t>
            </a:r>
            <a:r>
              <a:rPr lang="en-US" sz="2000" dirty="0"/>
              <a:t> </a:t>
            </a:r>
            <a:r>
              <a:rPr lang="en-US" sz="2000" dirty="0">
                <a:solidFill>
                  <a:srgbClr val="0077AA"/>
                </a:solidFill>
                <a:latin typeface="Raleway"/>
              </a:rPr>
              <a:t>void</a:t>
            </a:r>
            <a:r>
              <a:rPr lang="en-US" sz="2000" dirty="0"/>
              <a:t> </a:t>
            </a:r>
            <a:r>
              <a:rPr lang="en-US" sz="2000" dirty="0">
                <a:solidFill>
                  <a:srgbClr val="DD4A68"/>
                </a:solidFill>
                <a:latin typeface="Raleway"/>
              </a:rPr>
              <a:t>main</a:t>
            </a:r>
            <a:r>
              <a:rPr lang="en-US" sz="2000" dirty="0">
                <a:solidFill>
                  <a:srgbClr val="999999"/>
                </a:solidFill>
                <a:latin typeface="Raleway"/>
              </a:rPr>
              <a:t>(</a:t>
            </a:r>
            <a:r>
              <a:rPr lang="en-US" sz="2000" dirty="0">
                <a:solidFill>
                  <a:srgbClr val="DD4A68"/>
                </a:solidFill>
                <a:latin typeface="Raleway"/>
              </a:rPr>
              <a:t>String</a:t>
            </a:r>
            <a:r>
              <a:rPr lang="en-US" sz="2000" dirty="0">
                <a:solidFill>
                  <a:srgbClr val="999999"/>
                </a:solidFill>
                <a:latin typeface="Raleway"/>
              </a:rPr>
              <a:t>[]</a:t>
            </a:r>
            <a:r>
              <a:rPr lang="en-US" sz="2000" dirty="0"/>
              <a:t> </a:t>
            </a:r>
            <a:r>
              <a:rPr lang="en-US" sz="2000" dirty="0" err="1"/>
              <a:t>args</a:t>
            </a:r>
            <a:r>
              <a:rPr lang="en-US" sz="2000" dirty="0">
                <a:solidFill>
                  <a:srgbClr val="999999"/>
                </a:solidFill>
                <a:latin typeface="Raleway"/>
              </a:rPr>
              <a:t>)</a:t>
            </a:r>
            <a:r>
              <a:rPr lang="en-US" sz="2000" dirty="0"/>
              <a:t> </a:t>
            </a:r>
            <a:r>
              <a:rPr lang="en-US" sz="2000" dirty="0" smtClean="0">
                <a:solidFill>
                  <a:srgbClr val="999999"/>
                </a:solidFill>
                <a:latin typeface="Raleway"/>
              </a:rPr>
              <a:t>{</a:t>
            </a:r>
          </a:p>
          <a:p>
            <a:r>
              <a:rPr lang="en-US" sz="2000" dirty="0" smtClean="0">
                <a:solidFill>
                  <a:srgbClr val="DD4A68"/>
                </a:solidFill>
                <a:latin typeface="Raleway"/>
              </a:rPr>
              <a:t>String</a:t>
            </a:r>
            <a:r>
              <a:rPr lang="en-US" sz="2000" dirty="0" smtClean="0"/>
              <a:t> </a:t>
            </a:r>
            <a:r>
              <a:rPr lang="en-US" sz="2000" dirty="0"/>
              <a:t>name</a:t>
            </a:r>
            <a:r>
              <a:rPr lang="en-US" sz="2000" dirty="0">
                <a:solidFill>
                  <a:srgbClr val="999999"/>
                </a:solidFill>
                <a:latin typeface="Raleway"/>
              </a:rPr>
              <a:t>;</a:t>
            </a:r>
            <a:r>
              <a:rPr lang="en-US" sz="2000" dirty="0"/>
              <a:t> </a:t>
            </a:r>
            <a:endParaRPr lang="en-US" sz="2000" dirty="0" smtClean="0"/>
          </a:p>
          <a:p>
            <a:r>
              <a:rPr lang="en-US" sz="2000" dirty="0" smtClean="0">
                <a:solidFill>
                  <a:srgbClr val="DD4A68"/>
                </a:solidFill>
                <a:latin typeface="Raleway"/>
              </a:rPr>
              <a:t>Console</a:t>
            </a:r>
            <a:r>
              <a:rPr lang="en-US" sz="2000" dirty="0" smtClean="0"/>
              <a:t> </a:t>
            </a:r>
            <a:r>
              <a:rPr lang="en-US" sz="2000" dirty="0"/>
              <a:t>con </a:t>
            </a:r>
            <a:r>
              <a:rPr lang="en-US" sz="2000" dirty="0">
                <a:solidFill>
                  <a:srgbClr val="9A6E3A"/>
                </a:solidFill>
                <a:latin typeface="Raleway"/>
              </a:rPr>
              <a:t>=</a:t>
            </a:r>
            <a:r>
              <a:rPr lang="en-US" sz="2000" dirty="0"/>
              <a:t> </a:t>
            </a:r>
            <a:r>
              <a:rPr lang="en-US" sz="2000" dirty="0" err="1">
                <a:solidFill>
                  <a:srgbClr val="DD4A68"/>
                </a:solidFill>
                <a:latin typeface="Raleway"/>
              </a:rPr>
              <a:t>System</a:t>
            </a:r>
            <a:r>
              <a:rPr lang="en-US" sz="2000" dirty="0" err="1">
                <a:solidFill>
                  <a:srgbClr val="999999"/>
                </a:solidFill>
                <a:latin typeface="Raleway"/>
              </a:rPr>
              <a:t>.</a:t>
            </a:r>
            <a:r>
              <a:rPr lang="en-US" sz="2000" dirty="0" err="1">
                <a:solidFill>
                  <a:srgbClr val="DD4A68"/>
                </a:solidFill>
                <a:latin typeface="Raleway"/>
              </a:rPr>
              <a:t>console</a:t>
            </a:r>
            <a:r>
              <a:rPr lang="en-US" sz="2000" dirty="0">
                <a:solidFill>
                  <a:srgbClr val="999999"/>
                </a:solidFill>
                <a:latin typeface="Raleway"/>
              </a:rPr>
              <a:t>();</a:t>
            </a:r>
            <a:r>
              <a:rPr lang="en-US" sz="2000" dirty="0"/>
              <a:t> </a:t>
            </a:r>
            <a:endParaRPr lang="en-US" sz="2000" dirty="0" smtClean="0"/>
          </a:p>
          <a:p>
            <a:r>
              <a:rPr lang="en-US" sz="2000" dirty="0" smtClean="0">
                <a:solidFill>
                  <a:srgbClr val="0077AA"/>
                </a:solidFill>
                <a:latin typeface="Raleway"/>
              </a:rPr>
              <a:t>if</a:t>
            </a:r>
            <a:r>
              <a:rPr lang="en-US" sz="2000" dirty="0" smtClean="0">
                <a:solidFill>
                  <a:srgbClr val="999999"/>
                </a:solidFill>
                <a:latin typeface="Raleway"/>
              </a:rPr>
              <a:t>(</a:t>
            </a:r>
            <a:r>
              <a:rPr lang="en-US" sz="2000" dirty="0" smtClean="0"/>
              <a:t>con </a:t>
            </a:r>
            <a:r>
              <a:rPr lang="en-US" sz="2000" dirty="0">
                <a:solidFill>
                  <a:srgbClr val="9A6E3A"/>
                </a:solidFill>
                <a:latin typeface="Raleway"/>
              </a:rPr>
              <a:t>!=</a:t>
            </a:r>
            <a:r>
              <a:rPr lang="en-US" sz="2000" dirty="0"/>
              <a:t> </a:t>
            </a:r>
            <a:r>
              <a:rPr lang="en-US" sz="2000" dirty="0">
                <a:solidFill>
                  <a:srgbClr val="0077AA"/>
                </a:solidFill>
                <a:latin typeface="Raleway"/>
              </a:rPr>
              <a:t>null</a:t>
            </a:r>
            <a:r>
              <a:rPr lang="en-US" sz="2000" dirty="0">
                <a:solidFill>
                  <a:srgbClr val="999999"/>
                </a:solidFill>
                <a:latin typeface="Raleway"/>
              </a:rPr>
              <a:t>)</a:t>
            </a:r>
            <a:r>
              <a:rPr lang="en-US" sz="2000" dirty="0"/>
              <a:t> </a:t>
            </a:r>
            <a:r>
              <a:rPr lang="en-US" sz="2000" dirty="0">
                <a:solidFill>
                  <a:srgbClr val="999999"/>
                </a:solidFill>
                <a:latin typeface="Raleway"/>
              </a:rPr>
              <a:t>{</a:t>
            </a:r>
            <a:r>
              <a:rPr lang="en-US" sz="2000" dirty="0"/>
              <a:t> </a:t>
            </a:r>
            <a:endParaRPr lang="en-US" sz="2000" dirty="0" smtClean="0"/>
          </a:p>
          <a:p>
            <a:r>
              <a:rPr lang="en-US" sz="2000" dirty="0" smtClean="0"/>
              <a:t>name </a:t>
            </a:r>
            <a:r>
              <a:rPr lang="en-US" sz="2000" dirty="0">
                <a:solidFill>
                  <a:srgbClr val="9A6E3A"/>
                </a:solidFill>
                <a:latin typeface="Raleway"/>
              </a:rPr>
              <a:t>=</a:t>
            </a:r>
            <a:r>
              <a:rPr lang="en-US" sz="2000" dirty="0"/>
              <a:t> </a:t>
            </a:r>
            <a:r>
              <a:rPr lang="en-US" sz="2000" dirty="0" err="1"/>
              <a:t>con</a:t>
            </a:r>
            <a:r>
              <a:rPr lang="en-US" sz="2000" dirty="0" err="1">
                <a:solidFill>
                  <a:srgbClr val="999999"/>
                </a:solidFill>
                <a:latin typeface="Raleway"/>
              </a:rPr>
              <a:t>.</a:t>
            </a:r>
            <a:r>
              <a:rPr lang="en-US" sz="2000" dirty="0" err="1">
                <a:solidFill>
                  <a:srgbClr val="DD4A68"/>
                </a:solidFill>
                <a:latin typeface="Raleway"/>
              </a:rPr>
              <a:t>readLine</a:t>
            </a:r>
            <a:r>
              <a:rPr lang="en-US" sz="2000" dirty="0">
                <a:solidFill>
                  <a:srgbClr val="999999"/>
                </a:solidFill>
                <a:latin typeface="Raleway"/>
              </a:rPr>
              <a:t>(</a:t>
            </a:r>
            <a:r>
              <a:rPr lang="en-US" sz="2000" dirty="0">
                <a:solidFill>
                  <a:srgbClr val="669900"/>
                </a:solidFill>
                <a:latin typeface="Raleway"/>
              </a:rPr>
              <a:t>"Please enter your name : "</a:t>
            </a:r>
            <a:r>
              <a:rPr lang="en-US" sz="2000" dirty="0">
                <a:solidFill>
                  <a:srgbClr val="999999"/>
                </a:solidFill>
                <a:latin typeface="Raleway"/>
              </a:rPr>
              <a:t>);</a:t>
            </a:r>
            <a:r>
              <a:rPr lang="en-US" sz="2000" dirty="0"/>
              <a:t> </a:t>
            </a:r>
            <a:r>
              <a:rPr lang="en-US" sz="2000" dirty="0" err="1">
                <a:solidFill>
                  <a:srgbClr val="DD4A68"/>
                </a:solidFill>
                <a:latin typeface="Raleway"/>
              </a:rPr>
              <a:t>System</a:t>
            </a:r>
            <a:r>
              <a:rPr lang="en-US" sz="2000" dirty="0" err="1">
                <a:solidFill>
                  <a:srgbClr val="999999"/>
                </a:solidFill>
                <a:latin typeface="Raleway"/>
              </a:rPr>
              <a:t>.</a:t>
            </a:r>
            <a:r>
              <a:rPr lang="en-US" sz="2000" dirty="0" err="1"/>
              <a:t>out</a:t>
            </a:r>
            <a:r>
              <a:rPr lang="en-US" sz="2000" dirty="0" err="1">
                <a:solidFill>
                  <a:srgbClr val="999999"/>
                </a:solidFill>
                <a:latin typeface="Raleway"/>
              </a:rPr>
              <a:t>.</a:t>
            </a:r>
            <a:r>
              <a:rPr lang="en-US" sz="2000" dirty="0" err="1">
                <a:solidFill>
                  <a:srgbClr val="DD4A68"/>
                </a:solidFill>
                <a:latin typeface="Raleway"/>
              </a:rPr>
              <a:t>println</a:t>
            </a:r>
            <a:r>
              <a:rPr lang="en-US" sz="2000" dirty="0">
                <a:solidFill>
                  <a:srgbClr val="999999"/>
                </a:solidFill>
                <a:latin typeface="Raleway"/>
              </a:rPr>
              <a:t>(</a:t>
            </a:r>
            <a:r>
              <a:rPr lang="en-US" sz="2000" dirty="0">
                <a:solidFill>
                  <a:srgbClr val="669900"/>
                </a:solidFill>
                <a:latin typeface="Raleway"/>
              </a:rPr>
              <a:t>"Hello, "</a:t>
            </a:r>
            <a:r>
              <a:rPr lang="en-US" sz="2000" dirty="0"/>
              <a:t> </a:t>
            </a:r>
            <a:r>
              <a:rPr lang="en-US" sz="2000" dirty="0">
                <a:solidFill>
                  <a:srgbClr val="9A6E3A"/>
                </a:solidFill>
                <a:latin typeface="Raleway"/>
              </a:rPr>
              <a:t>+</a:t>
            </a:r>
            <a:r>
              <a:rPr lang="en-US" sz="2000" dirty="0"/>
              <a:t> name </a:t>
            </a:r>
            <a:r>
              <a:rPr lang="en-US" sz="2000" dirty="0">
                <a:solidFill>
                  <a:srgbClr val="9A6E3A"/>
                </a:solidFill>
                <a:latin typeface="Raleway"/>
              </a:rPr>
              <a:t>+</a:t>
            </a:r>
            <a:r>
              <a:rPr lang="en-US" sz="2000" dirty="0"/>
              <a:t> </a:t>
            </a:r>
            <a:r>
              <a:rPr lang="en-US" sz="2000" dirty="0">
                <a:solidFill>
                  <a:srgbClr val="669900"/>
                </a:solidFill>
                <a:latin typeface="Raleway"/>
              </a:rPr>
              <a:t>"!!"</a:t>
            </a:r>
            <a:r>
              <a:rPr lang="en-US" sz="2000" dirty="0">
                <a:solidFill>
                  <a:srgbClr val="999999"/>
                </a:solidFill>
                <a:latin typeface="Raleway"/>
              </a:rPr>
              <a:t>);</a:t>
            </a:r>
            <a:r>
              <a:rPr lang="en-US" sz="2000" dirty="0"/>
              <a:t> </a:t>
            </a:r>
            <a:endParaRPr lang="en-US" sz="2000" dirty="0" smtClean="0"/>
          </a:p>
          <a:p>
            <a:r>
              <a:rPr lang="en-US" sz="2000" dirty="0" smtClean="0">
                <a:solidFill>
                  <a:srgbClr val="999999"/>
                </a:solidFill>
                <a:latin typeface="Raleway"/>
              </a:rPr>
              <a:t>}</a:t>
            </a:r>
            <a:r>
              <a:rPr lang="en-US" sz="2000" dirty="0" smtClean="0"/>
              <a:t> </a:t>
            </a:r>
          </a:p>
          <a:p>
            <a:r>
              <a:rPr lang="en-US" sz="2000" dirty="0" smtClean="0">
                <a:solidFill>
                  <a:srgbClr val="0077AA"/>
                </a:solidFill>
                <a:latin typeface="Raleway"/>
              </a:rPr>
              <a:t>else</a:t>
            </a:r>
            <a:r>
              <a:rPr lang="en-US" sz="2000" dirty="0" smtClean="0"/>
              <a:t> </a:t>
            </a:r>
          </a:p>
          <a:p>
            <a:r>
              <a:rPr lang="en-US" sz="2000" dirty="0" smtClean="0">
                <a:solidFill>
                  <a:srgbClr val="999999"/>
                </a:solidFill>
                <a:latin typeface="Raleway"/>
              </a:rPr>
              <a:t>{</a:t>
            </a:r>
            <a:r>
              <a:rPr lang="en-US" sz="2000" dirty="0" smtClean="0"/>
              <a:t> </a:t>
            </a:r>
          </a:p>
          <a:p>
            <a:r>
              <a:rPr lang="en-US" sz="2000" dirty="0" err="1" smtClean="0">
                <a:solidFill>
                  <a:srgbClr val="DD4A68"/>
                </a:solidFill>
                <a:latin typeface="Raleway"/>
              </a:rPr>
              <a:t>System</a:t>
            </a:r>
            <a:r>
              <a:rPr lang="en-US" sz="2000" dirty="0" err="1" smtClean="0">
                <a:solidFill>
                  <a:srgbClr val="999999"/>
                </a:solidFill>
                <a:latin typeface="Raleway"/>
              </a:rPr>
              <a:t>.</a:t>
            </a:r>
            <a:r>
              <a:rPr lang="en-US" sz="2000" dirty="0" err="1" smtClean="0"/>
              <a:t>out</a:t>
            </a:r>
            <a:r>
              <a:rPr lang="en-US" sz="2000" dirty="0" err="1" smtClean="0">
                <a:solidFill>
                  <a:srgbClr val="999999"/>
                </a:solidFill>
                <a:latin typeface="Raleway"/>
              </a:rPr>
              <a:t>.</a:t>
            </a:r>
            <a:r>
              <a:rPr lang="en-US" sz="2000" dirty="0" err="1" smtClean="0">
                <a:solidFill>
                  <a:srgbClr val="DD4A68"/>
                </a:solidFill>
                <a:latin typeface="Raleway"/>
              </a:rPr>
              <a:t>println</a:t>
            </a:r>
            <a:r>
              <a:rPr lang="en-US" sz="2000" dirty="0">
                <a:solidFill>
                  <a:srgbClr val="999999"/>
                </a:solidFill>
                <a:latin typeface="Raleway"/>
              </a:rPr>
              <a:t>(</a:t>
            </a:r>
            <a:r>
              <a:rPr lang="en-US" sz="2000" dirty="0">
                <a:solidFill>
                  <a:srgbClr val="669900"/>
                </a:solidFill>
                <a:latin typeface="Raleway"/>
              </a:rPr>
              <a:t>"Console not available."</a:t>
            </a:r>
            <a:r>
              <a:rPr lang="en-US" sz="2000" dirty="0">
                <a:solidFill>
                  <a:srgbClr val="999999"/>
                </a:solidFill>
                <a:latin typeface="Raleway"/>
              </a:rPr>
              <a:t>);</a:t>
            </a:r>
            <a:r>
              <a:rPr lang="en-US" sz="2000" dirty="0"/>
              <a:t> </a:t>
            </a:r>
            <a:endParaRPr lang="en-US" sz="2000" dirty="0" smtClean="0"/>
          </a:p>
          <a:p>
            <a:r>
              <a:rPr lang="en-US" sz="2000" dirty="0" smtClean="0">
                <a:solidFill>
                  <a:srgbClr val="999999"/>
                </a:solidFill>
                <a:latin typeface="Raleway"/>
              </a:rPr>
              <a:t>}</a:t>
            </a:r>
          </a:p>
          <a:p>
            <a:r>
              <a:rPr lang="en-US" sz="2000" dirty="0" smtClean="0">
                <a:solidFill>
                  <a:srgbClr val="999999"/>
                </a:solidFill>
                <a:latin typeface="Raleway"/>
              </a:rPr>
              <a:t>}</a:t>
            </a:r>
          </a:p>
          <a:p>
            <a:r>
              <a:rPr lang="en-US" sz="2000" dirty="0" smtClean="0">
                <a:solidFill>
                  <a:srgbClr val="999999"/>
                </a:solidFill>
                <a:latin typeface="Raleway"/>
              </a:rPr>
              <a:t>}</a:t>
            </a:r>
            <a:endParaRPr lang="en-US" sz="2000" dirty="0"/>
          </a:p>
        </p:txBody>
      </p:sp>
    </p:spTree>
    <p:extLst>
      <p:ext uri="{BB962C8B-B14F-4D97-AF65-F5344CB8AC3E}">
        <p14:creationId xmlns:p14="http://schemas.microsoft.com/office/powerpoint/2010/main" val="4244309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898081" y="819149"/>
            <a:ext cx="6604341" cy="571501"/>
          </a:xfrm>
          <a:prstGeom prst="rect">
            <a:avLst/>
          </a:prstGeom>
        </p:spPr>
        <p:txBody>
          <a:bodyPr wrap="square" lIns="0" tIns="28606" rIns="0" bIns="0" rtlCol="0">
            <a:noAutofit/>
          </a:bodyPr>
          <a:lstStyle/>
          <a:p>
            <a:pPr marL="12700">
              <a:lnSpc>
                <a:spcPts val="4505"/>
              </a:lnSpc>
            </a:pPr>
            <a:r>
              <a:rPr sz="3600" spc="-33" dirty="0">
                <a:solidFill>
                  <a:srgbClr val="0033CC"/>
                </a:solidFill>
                <a:latin typeface="Times New Roman" pitchFamily="18" charset="0"/>
                <a:cs typeface="Times New Roman" pitchFamily="18" charset="0"/>
              </a:rPr>
              <a:t>CREATING THREAD</a:t>
            </a:r>
            <a:endParaRPr sz="3600" dirty="0">
              <a:solidFill>
                <a:srgbClr val="0033CC"/>
              </a:solidFill>
              <a:latin typeface="Times New Roman" pitchFamily="18" charset="0"/>
              <a:cs typeface="Times New Roman" pitchFamily="18" charset="0"/>
            </a:endParaRPr>
          </a:p>
        </p:txBody>
      </p:sp>
      <p:sp>
        <p:nvSpPr>
          <p:cNvPr id="14" name="object 14"/>
          <p:cNvSpPr txBox="1"/>
          <p:nvPr/>
        </p:nvSpPr>
        <p:spPr>
          <a:xfrm>
            <a:off x="898081" y="248927"/>
            <a:ext cx="7474394" cy="482600"/>
          </a:xfrm>
          <a:prstGeom prst="rect">
            <a:avLst/>
          </a:prstGeom>
        </p:spPr>
        <p:txBody>
          <a:bodyPr wrap="square" lIns="0" tIns="23495" rIns="0" bIns="0" rtlCol="0">
            <a:noAutofit/>
          </a:bodyPr>
          <a:lstStyle/>
          <a:p>
            <a:pPr marL="12700">
              <a:lnSpc>
                <a:spcPts val="3700"/>
              </a:lnSpc>
            </a:pPr>
            <a:r>
              <a:rPr lang="en-US" sz="3600" spc="-18" dirty="0" smtClean="0">
                <a:solidFill>
                  <a:srgbClr val="00AF50"/>
                </a:solidFill>
                <a:latin typeface="Times New Roman" pitchFamily="18" charset="0"/>
                <a:cs typeface="Times New Roman" pitchFamily="18" charset="0"/>
              </a:rPr>
              <a:t>Continue….</a:t>
            </a:r>
            <a:endParaRPr sz="3600" dirty="0">
              <a:latin typeface="Times New Roman" pitchFamily="18" charset="0"/>
              <a:cs typeface="Times New Roman" pitchFamily="18" charset="0"/>
            </a:endParaRPr>
          </a:p>
        </p:txBody>
      </p:sp>
      <p:sp>
        <p:nvSpPr>
          <p:cNvPr id="13" name="object 13"/>
          <p:cNvSpPr txBox="1"/>
          <p:nvPr/>
        </p:nvSpPr>
        <p:spPr>
          <a:xfrm>
            <a:off x="1544957" y="1623186"/>
            <a:ext cx="598168" cy="380492"/>
          </a:xfrm>
          <a:prstGeom prst="rect">
            <a:avLst/>
          </a:prstGeom>
        </p:spPr>
        <p:txBody>
          <a:bodyPr wrap="square" lIns="0" tIns="18383" rIns="0" bIns="0" rtlCol="0">
            <a:noAutofit/>
          </a:bodyPr>
          <a:lstStyle/>
          <a:p>
            <a:pPr marL="12700">
              <a:lnSpc>
                <a:spcPts val="2895"/>
              </a:lnSpc>
            </a:pPr>
            <a:r>
              <a:rPr sz="2800" b="1" dirty="0">
                <a:latin typeface="Calibri"/>
                <a:cs typeface="Calibri"/>
              </a:rPr>
              <a:t>1.</a:t>
            </a:r>
            <a:endParaRPr sz="2800" dirty="0">
              <a:latin typeface="Calibri"/>
              <a:cs typeface="Calibri"/>
            </a:endParaRPr>
          </a:p>
        </p:txBody>
      </p:sp>
      <p:sp>
        <p:nvSpPr>
          <p:cNvPr id="12" name="object 12"/>
          <p:cNvSpPr txBox="1"/>
          <p:nvPr/>
        </p:nvSpPr>
        <p:spPr>
          <a:xfrm>
            <a:off x="1960092" y="1623186"/>
            <a:ext cx="5107458" cy="380492"/>
          </a:xfrm>
          <a:prstGeom prst="rect">
            <a:avLst/>
          </a:prstGeom>
        </p:spPr>
        <p:txBody>
          <a:bodyPr wrap="square" lIns="0" tIns="18383" rIns="0" bIns="0" rtlCol="0">
            <a:noAutofit/>
          </a:bodyPr>
          <a:lstStyle/>
          <a:p>
            <a:pPr marL="12700">
              <a:lnSpc>
                <a:spcPts val="2895"/>
              </a:lnSpc>
            </a:pPr>
            <a:r>
              <a:rPr sz="2800" b="1" spc="-9" dirty="0">
                <a:latin typeface="Calibri"/>
                <a:cs typeface="Calibri"/>
              </a:rPr>
              <a:t>By Extending </a:t>
            </a:r>
            <a:r>
              <a:rPr sz="2800" b="1" spc="-9" dirty="0" smtClean="0">
                <a:latin typeface="Calibri"/>
                <a:cs typeface="Calibri"/>
              </a:rPr>
              <a:t>Thread</a:t>
            </a:r>
            <a:r>
              <a:rPr lang="en-US" sz="2800" b="1" spc="-9" dirty="0" smtClean="0">
                <a:latin typeface="Calibri"/>
                <a:cs typeface="Calibri"/>
              </a:rPr>
              <a:t> Class </a:t>
            </a:r>
            <a:endParaRPr sz="2800" dirty="0">
              <a:latin typeface="Calibri"/>
              <a:cs typeface="Calibri"/>
            </a:endParaRPr>
          </a:p>
        </p:txBody>
      </p:sp>
      <p:sp>
        <p:nvSpPr>
          <p:cNvPr id="10" name="object 10"/>
          <p:cNvSpPr txBox="1"/>
          <p:nvPr/>
        </p:nvSpPr>
        <p:spPr>
          <a:xfrm>
            <a:off x="1630680" y="2259605"/>
            <a:ext cx="5276232" cy="1525015"/>
          </a:xfrm>
          <a:prstGeom prst="rect">
            <a:avLst/>
          </a:prstGeom>
        </p:spPr>
        <p:txBody>
          <a:bodyPr wrap="square" lIns="0" tIns="10509" rIns="0" bIns="0" rtlCol="0">
            <a:noAutofit/>
          </a:bodyPr>
          <a:lstStyle/>
          <a:p>
            <a:pPr marL="12700" marR="28575">
              <a:lnSpc>
                <a:spcPts val="1655"/>
              </a:lnSpc>
            </a:pPr>
            <a:r>
              <a:rPr sz="1500" b="1" dirty="0">
                <a:solidFill>
                  <a:srgbClr val="006699"/>
                </a:solidFill>
                <a:latin typeface="Verdana"/>
                <a:cs typeface="Verdana"/>
              </a:rPr>
              <a:t>class </a:t>
            </a:r>
            <a:r>
              <a:rPr sz="1500" dirty="0">
                <a:latin typeface="Verdana"/>
                <a:cs typeface="Verdana"/>
              </a:rPr>
              <a:t>Multi </a:t>
            </a:r>
            <a:r>
              <a:rPr sz="1500" b="1" dirty="0">
                <a:solidFill>
                  <a:srgbClr val="006699"/>
                </a:solidFill>
                <a:latin typeface="Verdana"/>
                <a:cs typeface="Verdana"/>
              </a:rPr>
              <a:t>extends </a:t>
            </a:r>
            <a:r>
              <a:rPr sz="1500" dirty="0">
                <a:latin typeface="Verdana"/>
                <a:cs typeface="Verdana"/>
              </a:rPr>
              <a:t>Thread</a:t>
            </a:r>
          </a:p>
          <a:p>
            <a:pPr marL="12700" marR="28575">
              <a:lnSpc>
                <a:spcPct val="101277"/>
              </a:lnSpc>
              <a:spcBef>
                <a:spcPts val="157"/>
              </a:spcBef>
            </a:pPr>
            <a:r>
              <a:rPr sz="1500" dirty="0">
                <a:latin typeface="Verdana"/>
                <a:cs typeface="Verdana"/>
              </a:rPr>
              <a:t>{</a:t>
            </a:r>
          </a:p>
          <a:p>
            <a:pPr marL="12700" marR="28575">
              <a:lnSpc>
                <a:spcPct val="101277"/>
              </a:lnSpc>
              <a:spcBef>
                <a:spcPts val="240"/>
              </a:spcBef>
            </a:pPr>
            <a:r>
              <a:rPr sz="1500" b="1" dirty="0">
                <a:solidFill>
                  <a:srgbClr val="006699"/>
                </a:solidFill>
                <a:latin typeface="Verdana"/>
                <a:cs typeface="Verdana"/>
              </a:rPr>
              <a:t>public void </a:t>
            </a:r>
            <a:r>
              <a:rPr sz="1500" dirty="0">
                <a:latin typeface="Verdana"/>
                <a:cs typeface="Verdana"/>
              </a:rPr>
              <a:t>run()</a:t>
            </a:r>
          </a:p>
          <a:p>
            <a:pPr marL="12700" marR="28575">
              <a:lnSpc>
                <a:spcPct val="101277"/>
              </a:lnSpc>
              <a:spcBef>
                <a:spcPts val="229"/>
              </a:spcBef>
            </a:pPr>
            <a:r>
              <a:rPr sz="1500" dirty="0">
                <a:latin typeface="Verdana"/>
                <a:cs typeface="Verdana"/>
              </a:rPr>
              <a:t>{</a:t>
            </a:r>
          </a:p>
          <a:p>
            <a:pPr marL="12700">
              <a:lnSpc>
                <a:spcPct val="101277"/>
              </a:lnSpc>
              <a:spcBef>
                <a:spcPts val="240"/>
              </a:spcBef>
            </a:pPr>
            <a:r>
              <a:rPr sz="1500" spc="-1" dirty="0">
                <a:latin typeface="Verdana"/>
                <a:cs typeface="Verdana"/>
              </a:rPr>
              <a:t>System.out.println(</a:t>
            </a:r>
            <a:r>
              <a:rPr sz="1500" spc="-1" dirty="0">
                <a:solidFill>
                  <a:srgbClr val="0000FF"/>
                </a:solidFill>
                <a:latin typeface="Verdana"/>
                <a:cs typeface="Verdana"/>
              </a:rPr>
              <a:t>"thread </a:t>
            </a:r>
            <a:r>
              <a:rPr sz="1500" spc="-1" dirty="0" smtClean="0">
                <a:solidFill>
                  <a:srgbClr val="0000FF"/>
                </a:solidFill>
                <a:latin typeface="Verdana"/>
                <a:cs typeface="Verdana"/>
              </a:rPr>
              <a:t>is</a:t>
            </a:r>
            <a:r>
              <a:rPr lang="en-US" sz="1500" spc="-1" dirty="0" smtClean="0">
                <a:solidFill>
                  <a:srgbClr val="0000FF"/>
                </a:solidFill>
                <a:latin typeface="Verdana"/>
                <a:cs typeface="Verdana"/>
              </a:rPr>
              <a:t> </a:t>
            </a:r>
            <a:r>
              <a:rPr lang="en-US" sz="1500" spc="-2" dirty="0">
                <a:solidFill>
                  <a:srgbClr val="0000FF"/>
                </a:solidFill>
                <a:latin typeface="Verdana"/>
                <a:cs typeface="Verdana"/>
              </a:rPr>
              <a:t>running</a:t>
            </a:r>
            <a:r>
              <a:rPr lang="en-US" sz="1500" spc="-2" dirty="0" smtClean="0">
                <a:solidFill>
                  <a:srgbClr val="0000FF"/>
                </a:solidFill>
                <a:latin typeface="Verdana"/>
                <a:cs typeface="Verdana"/>
              </a:rPr>
              <a:t>..."</a:t>
            </a:r>
            <a:r>
              <a:rPr lang="en-US" sz="1500" spc="-2" dirty="0" smtClean="0">
                <a:latin typeface="Verdana"/>
                <a:cs typeface="Verdana"/>
              </a:rPr>
              <a:t>);</a:t>
            </a:r>
            <a:endParaRPr sz="1500" dirty="0">
              <a:latin typeface="Verdana"/>
              <a:cs typeface="Verdana"/>
            </a:endParaRPr>
          </a:p>
          <a:p>
            <a:pPr marL="12700" marR="28575">
              <a:lnSpc>
                <a:spcPct val="101277"/>
              </a:lnSpc>
              <a:spcBef>
                <a:spcPts val="240"/>
              </a:spcBef>
            </a:pPr>
            <a:r>
              <a:rPr sz="1500" dirty="0">
                <a:latin typeface="Verdana"/>
                <a:cs typeface="Verdana"/>
              </a:rPr>
              <a:t>}</a:t>
            </a:r>
          </a:p>
        </p:txBody>
      </p:sp>
      <p:sp>
        <p:nvSpPr>
          <p:cNvPr id="9" name="object 9"/>
          <p:cNvSpPr txBox="1"/>
          <p:nvPr/>
        </p:nvSpPr>
        <p:spPr>
          <a:xfrm>
            <a:off x="5660424" y="2259601"/>
            <a:ext cx="2978751" cy="215900"/>
          </a:xfrm>
          <a:prstGeom prst="rect">
            <a:avLst/>
          </a:prstGeom>
        </p:spPr>
        <p:txBody>
          <a:bodyPr wrap="square" lIns="0" tIns="10509" rIns="0" bIns="0" rtlCol="0">
            <a:noAutofit/>
          </a:bodyPr>
          <a:lstStyle/>
          <a:p>
            <a:pPr marL="12700">
              <a:lnSpc>
                <a:spcPts val="1655"/>
              </a:lnSpc>
            </a:pPr>
            <a:r>
              <a:rPr sz="1500" spc="-1" dirty="0">
                <a:latin typeface="Verdana"/>
                <a:cs typeface="Verdana"/>
              </a:rPr>
              <a:t>// Extending thread class</a:t>
            </a:r>
            <a:endParaRPr sz="1500" dirty="0">
              <a:latin typeface="Verdana"/>
              <a:cs typeface="Verdana"/>
            </a:endParaRPr>
          </a:p>
        </p:txBody>
      </p:sp>
      <p:sp>
        <p:nvSpPr>
          <p:cNvPr id="8" name="object 8"/>
          <p:cNvSpPr txBox="1"/>
          <p:nvPr/>
        </p:nvSpPr>
        <p:spPr>
          <a:xfrm>
            <a:off x="5660423" y="2783857"/>
            <a:ext cx="2854927" cy="215900"/>
          </a:xfrm>
          <a:prstGeom prst="rect">
            <a:avLst/>
          </a:prstGeom>
        </p:spPr>
        <p:txBody>
          <a:bodyPr wrap="square" lIns="0" tIns="10509" rIns="0" bIns="0" rtlCol="0">
            <a:noAutofit/>
          </a:bodyPr>
          <a:lstStyle/>
          <a:p>
            <a:pPr marL="12700">
              <a:lnSpc>
                <a:spcPts val="1655"/>
              </a:lnSpc>
            </a:pPr>
            <a:r>
              <a:rPr sz="1500" spc="-2" dirty="0">
                <a:latin typeface="Verdana"/>
                <a:cs typeface="Verdana"/>
              </a:rPr>
              <a:t>// run() method declared</a:t>
            </a:r>
            <a:endParaRPr sz="1500" dirty="0">
              <a:latin typeface="Verdana"/>
              <a:cs typeface="Verdana"/>
            </a:endParaRPr>
          </a:p>
        </p:txBody>
      </p:sp>
      <p:sp>
        <p:nvSpPr>
          <p:cNvPr id="6" name="object 6"/>
          <p:cNvSpPr txBox="1"/>
          <p:nvPr/>
        </p:nvSpPr>
        <p:spPr>
          <a:xfrm>
            <a:off x="1621157" y="3801000"/>
            <a:ext cx="4989193" cy="1525068"/>
          </a:xfrm>
          <a:prstGeom prst="rect">
            <a:avLst/>
          </a:prstGeom>
        </p:spPr>
        <p:txBody>
          <a:bodyPr wrap="square" lIns="0" tIns="10509" rIns="0" bIns="0" rtlCol="0">
            <a:noAutofit/>
          </a:bodyPr>
          <a:lstStyle/>
          <a:p>
            <a:pPr marL="12700">
              <a:lnSpc>
                <a:spcPts val="1655"/>
              </a:lnSpc>
            </a:pPr>
            <a:r>
              <a:rPr sz="1500" b="1" dirty="0">
                <a:solidFill>
                  <a:srgbClr val="006699"/>
                </a:solidFill>
                <a:latin typeface="Verdana"/>
                <a:cs typeface="Verdana"/>
              </a:rPr>
              <a:t>public static void </a:t>
            </a:r>
            <a:r>
              <a:rPr sz="1500" dirty="0" smtClean="0">
                <a:latin typeface="Verdana"/>
                <a:cs typeface="Verdana"/>
              </a:rPr>
              <a:t>main(String</a:t>
            </a:r>
            <a:r>
              <a:rPr lang="en-US" sz="1500" dirty="0" smtClean="0">
                <a:latin typeface="Verdana"/>
                <a:cs typeface="Verdana"/>
              </a:rPr>
              <a:t> </a:t>
            </a:r>
            <a:r>
              <a:rPr lang="en-US" sz="1500" dirty="0" err="1" smtClean="0">
                <a:latin typeface="Verdana"/>
                <a:cs typeface="Verdana"/>
              </a:rPr>
              <a:t>args</a:t>
            </a:r>
            <a:r>
              <a:rPr lang="en-US" sz="1500" dirty="0" smtClean="0">
                <a:latin typeface="Verdana"/>
                <a:cs typeface="Verdana"/>
              </a:rPr>
              <a:t>[])</a:t>
            </a:r>
            <a:endParaRPr sz="1500" dirty="0">
              <a:latin typeface="Verdana"/>
              <a:cs typeface="Verdana"/>
            </a:endParaRPr>
          </a:p>
          <a:p>
            <a:pPr marL="12700" marR="28575">
              <a:lnSpc>
                <a:spcPct val="101277"/>
              </a:lnSpc>
              <a:spcBef>
                <a:spcPts val="157"/>
              </a:spcBef>
            </a:pPr>
            <a:r>
              <a:rPr sz="1500" dirty="0">
                <a:latin typeface="Verdana"/>
                <a:cs typeface="Verdana"/>
              </a:rPr>
              <a:t>{</a:t>
            </a:r>
          </a:p>
          <a:p>
            <a:pPr marL="12700" marR="28575">
              <a:lnSpc>
                <a:spcPct val="101277"/>
              </a:lnSpc>
              <a:spcBef>
                <a:spcPts val="240"/>
              </a:spcBef>
            </a:pPr>
            <a:r>
              <a:rPr sz="1500" spc="-1" dirty="0">
                <a:latin typeface="Verdana"/>
                <a:cs typeface="Verdana"/>
              </a:rPr>
              <a:t>Multi t1=</a:t>
            </a:r>
            <a:r>
              <a:rPr sz="1500" b="1" spc="-1" dirty="0">
                <a:solidFill>
                  <a:srgbClr val="006699"/>
                </a:solidFill>
                <a:latin typeface="Verdana"/>
                <a:cs typeface="Verdana"/>
              </a:rPr>
              <a:t>new </a:t>
            </a:r>
            <a:r>
              <a:rPr sz="1500" spc="-1" dirty="0">
                <a:latin typeface="Verdana"/>
                <a:cs typeface="Verdana"/>
              </a:rPr>
              <a:t>Multi();</a:t>
            </a:r>
            <a:endParaRPr sz="1500" dirty="0">
              <a:latin typeface="Verdana"/>
              <a:cs typeface="Verdana"/>
            </a:endParaRPr>
          </a:p>
          <a:p>
            <a:pPr marL="12700" marR="28575">
              <a:lnSpc>
                <a:spcPct val="101277"/>
              </a:lnSpc>
              <a:spcBef>
                <a:spcPts val="300"/>
              </a:spcBef>
            </a:pPr>
            <a:r>
              <a:rPr sz="1500" spc="-1" dirty="0">
                <a:latin typeface="Verdana"/>
                <a:cs typeface="Verdana"/>
              </a:rPr>
              <a:t>t1.start</a:t>
            </a:r>
            <a:r>
              <a:rPr sz="1500" spc="-1" dirty="0" smtClean="0">
                <a:latin typeface="Verdana"/>
                <a:cs typeface="Verdana"/>
              </a:rPr>
              <a:t>();</a:t>
            </a:r>
            <a:endParaRPr lang="en-US" sz="1500" dirty="0">
              <a:latin typeface="Verdana"/>
              <a:cs typeface="Verdana"/>
            </a:endParaRPr>
          </a:p>
          <a:p>
            <a:pPr marL="12700" marR="28575">
              <a:lnSpc>
                <a:spcPct val="101277"/>
              </a:lnSpc>
              <a:spcBef>
                <a:spcPts val="300"/>
              </a:spcBef>
            </a:pPr>
            <a:r>
              <a:rPr sz="1500" dirty="0" smtClean="0">
                <a:latin typeface="Verdana"/>
                <a:cs typeface="Verdana"/>
              </a:rPr>
              <a:t>}</a:t>
            </a:r>
            <a:endParaRPr sz="1500" dirty="0">
              <a:latin typeface="Verdana"/>
              <a:cs typeface="Verdana"/>
            </a:endParaRPr>
          </a:p>
          <a:p>
            <a:pPr marL="12700" marR="28575">
              <a:lnSpc>
                <a:spcPct val="101277"/>
              </a:lnSpc>
              <a:spcBef>
                <a:spcPts val="240"/>
              </a:spcBef>
            </a:pPr>
            <a:r>
              <a:rPr sz="1500" dirty="0">
                <a:latin typeface="Verdana"/>
                <a:cs typeface="Verdana"/>
              </a:rPr>
              <a:t>}</a:t>
            </a:r>
          </a:p>
        </p:txBody>
      </p:sp>
      <p:sp>
        <p:nvSpPr>
          <p:cNvPr id="4" name="object 4"/>
          <p:cNvSpPr txBox="1"/>
          <p:nvPr/>
        </p:nvSpPr>
        <p:spPr>
          <a:xfrm>
            <a:off x="4974624" y="4353831"/>
            <a:ext cx="3864576" cy="485648"/>
          </a:xfrm>
          <a:prstGeom prst="rect">
            <a:avLst/>
          </a:prstGeom>
        </p:spPr>
        <p:txBody>
          <a:bodyPr wrap="square" lIns="0" tIns="10509" rIns="0" bIns="0" rtlCol="0">
            <a:noAutofit/>
          </a:bodyPr>
          <a:lstStyle/>
          <a:p>
            <a:pPr marL="12700">
              <a:lnSpc>
                <a:spcPts val="1655"/>
              </a:lnSpc>
            </a:pPr>
            <a:r>
              <a:rPr sz="1500" dirty="0">
                <a:latin typeface="Verdana"/>
                <a:cs typeface="Verdana"/>
              </a:rPr>
              <a:t>//</a:t>
            </a:r>
            <a:r>
              <a:rPr sz="1500" dirty="0" smtClean="0">
                <a:latin typeface="Verdana"/>
                <a:cs typeface="Verdana"/>
              </a:rPr>
              <a:t>object</a:t>
            </a:r>
            <a:r>
              <a:rPr lang="en-US" sz="1500" dirty="0" smtClean="0">
                <a:latin typeface="Verdana"/>
                <a:cs typeface="Verdana"/>
              </a:rPr>
              <a:t> </a:t>
            </a:r>
            <a:r>
              <a:rPr lang="en-US" sz="1500" spc="-6" dirty="0" smtClean="0">
                <a:latin typeface="Verdana"/>
                <a:cs typeface="Verdana"/>
              </a:rPr>
              <a:t>initiated</a:t>
            </a:r>
            <a:endParaRPr sz="1500" dirty="0">
              <a:latin typeface="Verdana"/>
              <a:cs typeface="Verdana"/>
            </a:endParaRPr>
          </a:p>
          <a:p>
            <a:pPr marL="12700" marR="28575">
              <a:lnSpc>
                <a:spcPct val="101277"/>
              </a:lnSpc>
              <a:spcBef>
                <a:spcPts val="217"/>
              </a:spcBef>
            </a:pPr>
            <a:r>
              <a:rPr sz="1500" spc="-2" dirty="0">
                <a:latin typeface="Verdana"/>
                <a:cs typeface="Verdana"/>
              </a:rPr>
              <a:t>// run</a:t>
            </a:r>
            <a:r>
              <a:rPr sz="1500" spc="-2" dirty="0" smtClean="0">
                <a:latin typeface="Verdana"/>
                <a:cs typeface="Verdana"/>
              </a:rPr>
              <a:t>()</a:t>
            </a:r>
            <a:r>
              <a:rPr lang="en-US" sz="1500" spc="-2" dirty="0" smtClean="0">
                <a:latin typeface="Verdana"/>
                <a:cs typeface="Verdana"/>
              </a:rPr>
              <a:t> </a:t>
            </a:r>
            <a:r>
              <a:rPr lang="en-US" sz="1500" dirty="0">
                <a:latin typeface="Verdana"/>
                <a:cs typeface="Verdana"/>
              </a:rPr>
              <a:t>method called through start()</a:t>
            </a:r>
          </a:p>
          <a:p>
            <a:pPr marL="12700" marR="28575">
              <a:lnSpc>
                <a:spcPct val="101277"/>
              </a:lnSpc>
              <a:spcBef>
                <a:spcPts val="217"/>
              </a:spcBef>
            </a:pPr>
            <a:endParaRPr sz="1500" dirty="0">
              <a:latin typeface="Verdana"/>
              <a:cs typeface="Verdana"/>
            </a:endParaRPr>
          </a:p>
        </p:txBody>
      </p:sp>
      <p:sp>
        <p:nvSpPr>
          <p:cNvPr id="2" name="object 2"/>
          <p:cNvSpPr txBox="1"/>
          <p:nvPr/>
        </p:nvSpPr>
        <p:spPr>
          <a:xfrm>
            <a:off x="5145406" y="5962085"/>
            <a:ext cx="3369944" cy="400615"/>
          </a:xfrm>
          <a:prstGeom prst="rect">
            <a:avLst/>
          </a:prstGeom>
        </p:spPr>
        <p:txBody>
          <a:bodyPr wrap="square" lIns="0" tIns="14414" rIns="0" bIns="0" rtlCol="0">
            <a:noAutofit/>
          </a:bodyPr>
          <a:lstStyle/>
          <a:p>
            <a:pPr marL="12700">
              <a:lnSpc>
                <a:spcPts val="2270"/>
              </a:lnSpc>
            </a:pPr>
            <a:r>
              <a:rPr sz="2100" b="1" spc="-2" dirty="0">
                <a:latin typeface="Cambria"/>
                <a:cs typeface="Cambria"/>
              </a:rPr>
              <a:t>Output: </a:t>
            </a:r>
            <a:r>
              <a:rPr sz="2100" spc="-2" dirty="0">
                <a:latin typeface="Cambria"/>
                <a:cs typeface="Cambria"/>
              </a:rPr>
              <a:t>thread is running…</a:t>
            </a:r>
            <a:endParaRPr sz="2100" dirty="0">
              <a:latin typeface="Cambria"/>
              <a:cs typeface="Cambria"/>
            </a:endParaRPr>
          </a:p>
        </p:txBody>
      </p:sp>
    </p:spTree>
    <p:extLst>
      <p:ext uri="{BB962C8B-B14F-4D97-AF65-F5344CB8AC3E}">
        <p14:creationId xmlns:p14="http://schemas.microsoft.com/office/powerpoint/2010/main" val="29045309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u="sng" dirty="0">
                <a:solidFill>
                  <a:srgbClr val="0033CC"/>
                </a:solidFill>
                <a:latin typeface="Times New Roman" pitchFamily="18" charset="0"/>
                <a:cs typeface="Times New Roman" pitchFamily="18" charset="0"/>
              </a:rPr>
              <a:t>Writing console output in </a:t>
            </a:r>
            <a:r>
              <a:rPr lang="en-US" sz="3600" b="1" u="sng" dirty="0" smtClean="0">
                <a:solidFill>
                  <a:srgbClr val="0033CC"/>
                </a:solidFill>
                <a:latin typeface="Times New Roman" pitchFamily="18" charset="0"/>
                <a:cs typeface="Times New Roman" pitchFamily="18" charset="0"/>
              </a:rPr>
              <a:t>java</a:t>
            </a:r>
            <a:endParaRPr lang="en-US" sz="3600"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23950"/>
            <a:ext cx="8229600" cy="5002215"/>
          </a:xfrm>
        </p:spPr>
        <p:txBody>
          <a:bodyPr/>
          <a:lstStyle/>
          <a:p>
            <a:pPr algn="just"/>
            <a:r>
              <a:rPr lang="en-US" sz="2800" dirty="0" smtClean="0">
                <a:solidFill>
                  <a:srgbClr val="333333"/>
                </a:solidFill>
              </a:rPr>
              <a:t>In </a:t>
            </a:r>
            <a:r>
              <a:rPr lang="en-US" sz="2800" dirty="0">
                <a:solidFill>
                  <a:srgbClr val="333333"/>
                </a:solidFill>
              </a:rPr>
              <a:t>java, there are two methods to write console output. </a:t>
            </a:r>
            <a:endParaRPr lang="en-US" sz="2800" dirty="0" smtClean="0">
              <a:solidFill>
                <a:srgbClr val="333333"/>
              </a:solidFill>
            </a:endParaRPr>
          </a:p>
          <a:p>
            <a:pPr algn="just"/>
            <a:r>
              <a:rPr lang="en-US" sz="2800" dirty="0" smtClean="0">
                <a:solidFill>
                  <a:srgbClr val="333333"/>
                </a:solidFill>
              </a:rPr>
              <a:t>Using </a:t>
            </a:r>
            <a:r>
              <a:rPr lang="en-US" sz="2800" dirty="0">
                <a:solidFill>
                  <a:srgbClr val="333333"/>
                </a:solidFill>
              </a:rPr>
              <a:t>the 2 following methods, we can write output data to the console.</a:t>
            </a:r>
          </a:p>
          <a:p>
            <a:pPr algn="just">
              <a:buFont typeface="Arial"/>
              <a:buChar char="•"/>
            </a:pPr>
            <a:r>
              <a:rPr lang="en-US" sz="2800" dirty="0">
                <a:solidFill>
                  <a:srgbClr val="333333"/>
                </a:solidFill>
              </a:rPr>
              <a:t>Using print() and </a:t>
            </a:r>
            <a:r>
              <a:rPr lang="en-US" sz="2800" dirty="0" err="1">
                <a:solidFill>
                  <a:srgbClr val="333333"/>
                </a:solidFill>
              </a:rPr>
              <a:t>println</a:t>
            </a:r>
            <a:r>
              <a:rPr lang="en-US" sz="2800" dirty="0">
                <a:solidFill>
                  <a:srgbClr val="333333"/>
                </a:solidFill>
              </a:rPr>
              <a:t>() methods</a:t>
            </a:r>
          </a:p>
          <a:p>
            <a:pPr algn="just">
              <a:buFont typeface="Arial"/>
              <a:buChar char="•"/>
            </a:pPr>
            <a:r>
              <a:rPr lang="en-US" sz="2800" dirty="0">
                <a:solidFill>
                  <a:srgbClr val="333333"/>
                </a:solidFill>
              </a:rPr>
              <a:t>Using write() method</a:t>
            </a:r>
          </a:p>
          <a:p>
            <a:endParaRPr lang="en-US" dirty="0"/>
          </a:p>
        </p:txBody>
      </p:sp>
    </p:spTree>
    <p:extLst>
      <p:ext uri="{BB962C8B-B14F-4D97-AF65-F5344CB8AC3E}">
        <p14:creationId xmlns:p14="http://schemas.microsoft.com/office/powerpoint/2010/main" val="38687865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71"/>
            <a:ext cx="8229600" cy="1229604"/>
          </a:xfrm>
        </p:spPr>
        <p:txBody>
          <a:bodyPr>
            <a:normAutofit/>
          </a:bodyPr>
          <a:lstStyle/>
          <a:p>
            <a:pPr algn="l"/>
            <a:r>
              <a:rPr lang="en-US" sz="3200" b="1" u="sng" dirty="0">
                <a:solidFill>
                  <a:srgbClr val="0033CC"/>
                </a:solidFill>
                <a:latin typeface="Times New Roman" pitchFamily="18" charset="0"/>
                <a:cs typeface="Times New Roman" pitchFamily="18" charset="0"/>
              </a:rPr>
              <a:t>1. Writing console output using print() and </a:t>
            </a:r>
            <a:r>
              <a:rPr lang="en-US" sz="3200" b="1" u="sng" dirty="0" err="1">
                <a:solidFill>
                  <a:srgbClr val="0033CC"/>
                </a:solidFill>
                <a:latin typeface="Times New Roman" pitchFamily="18" charset="0"/>
                <a:cs typeface="Times New Roman" pitchFamily="18" charset="0"/>
              </a:rPr>
              <a:t>println</a:t>
            </a:r>
            <a:r>
              <a:rPr lang="en-US" sz="3200" b="1" u="sng" dirty="0">
                <a:solidFill>
                  <a:srgbClr val="0033CC"/>
                </a:solidFill>
                <a:latin typeface="Times New Roman" pitchFamily="18" charset="0"/>
                <a:cs typeface="Times New Roman" pitchFamily="18" charset="0"/>
              </a:rPr>
              <a:t>() </a:t>
            </a:r>
            <a:r>
              <a:rPr lang="en-US" sz="3200" b="1" u="sng" dirty="0" smtClean="0">
                <a:solidFill>
                  <a:srgbClr val="0033CC"/>
                </a:solidFill>
                <a:latin typeface="Times New Roman" pitchFamily="18" charset="0"/>
                <a:cs typeface="Times New Roman" pitchFamily="18" charset="0"/>
              </a:rPr>
              <a:t>methods</a:t>
            </a:r>
            <a:endParaRPr lang="en-US" sz="3200"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57325"/>
            <a:ext cx="8229600" cy="4876800"/>
          </a:xfrm>
        </p:spPr>
        <p:txBody>
          <a:bodyPr>
            <a:normAutofit fontScale="92500"/>
          </a:bodyPr>
          <a:lstStyle/>
          <a:p>
            <a:pPr algn="just"/>
            <a:r>
              <a:rPr lang="en-US" sz="2800" dirty="0" smtClean="0">
                <a:solidFill>
                  <a:srgbClr val="333333"/>
                </a:solidFill>
              </a:rPr>
              <a:t>The </a:t>
            </a:r>
            <a:r>
              <a:rPr lang="en-US" sz="2800" dirty="0" err="1">
                <a:solidFill>
                  <a:srgbClr val="333333"/>
                </a:solidFill>
              </a:rPr>
              <a:t>PrintStream</a:t>
            </a:r>
            <a:r>
              <a:rPr lang="en-US" sz="2800" dirty="0">
                <a:solidFill>
                  <a:srgbClr val="333333"/>
                </a:solidFill>
              </a:rPr>
              <a:t> is a </a:t>
            </a:r>
            <a:r>
              <a:rPr lang="en-US" sz="2800" dirty="0" err="1">
                <a:solidFill>
                  <a:srgbClr val="333333"/>
                </a:solidFill>
              </a:rPr>
              <a:t>bult</a:t>
            </a:r>
            <a:r>
              <a:rPr lang="en-US" sz="2800" dirty="0">
                <a:solidFill>
                  <a:srgbClr val="333333"/>
                </a:solidFill>
              </a:rPr>
              <a:t>-in class that provides two methods print() and </a:t>
            </a:r>
            <a:r>
              <a:rPr lang="en-US" sz="2800" dirty="0" err="1">
                <a:solidFill>
                  <a:srgbClr val="333333"/>
                </a:solidFill>
              </a:rPr>
              <a:t>println</a:t>
            </a:r>
            <a:r>
              <a:rPr lang="en-US" sz="2800" dirty="0">
                <a:solidFill>
                  <a:srgbClr val="333333"/>
                </a:solidFill>
              </a:rPr>
              <a:t>() to write console output. </a:t>
            </a:r>
            <a:endParaRPr lang="en-US" sz="2800" dirty="0" smtClean="0">
              <a:solidFill>
                <a:srgbClr val="333333"/>
              </a:solidFill>
            </a:endParaRPr>
          </a:p>
          <a:p>
            <a:pPr algn="just"/>
            <a:r>
              <a:rPr lang="en-US" sz="2800" dirty="0" smtClean="0">
                <a:solidFill>
                  <a:srgbClr val="333333"/>
                </a:solidFill>
              </a:rPr>
              <a:t>The </a:t>
            </a:r>
            <a:r>
              <a:rPr lang="en-US" sz="2800" dirty="0">
                <a:solidFill>
                  <a:srgbClr val="333333"/>
                </a:solidFill>
              </a:rPr>
              <a:t>print() and </a:t>
            </a:r>
            <a:r>
              <a:rPr lang="en-US" sz="2800" dirty="0" err="1">
                <a:solidFill>
                  <a:srgbClr val="333333"/>
                </a:solidFill>
              </a:rPr>
              <a:t>println</a:t>
            </a:r>
            <a:r>
              <a:rPr lang="en-US" sz="2800" dirty="0">
                <a:solidFill>
                  <a:srgbClr val="333333"/>
                </a:solidFill>
              </a:rPr>
              <a:t>() methods are the most widely used methods for console output.</a:t>
            </a:r>
          </a:p>
          <a:p>
            <a:pPr algn="just"/>
            <a:r>
              <a:rPr lang="en-US" sz="2800" dirty="0">
                <a:solidFill>
                  <a:srgbClr val="333333"/>
                </a:solidFill>
              </a:rPr>
              <a:t>Both print() and </a:t>
            </a:r>
            <a:r>
              <a:rPr lang="en-US" sz="2800" dirty="0" err="1">
                <a:solidFill>
                  <a:srgbClr val="333333"/>
                </a:solidFill>
              </a:rPr>
              <a:t>println</a:t>
            </a:r>
            <a:r>
              <a:rPr lang="en-US" sz="2800" dirty="0">
                <a:solidFill>
                  <a:srgbClr val="333333"/>
                </a:solidFill>
              </a:rPr>
              <a:t>() methods are used with </a:t>
            </a:r>
            <a:r>
              <a:rPr lang="en-US" sz="2800" dirty="0" err="1">
                <a:solidFill>
                  <a:srgbClr val="333333"/>
                </a:solidFill>
              </a:rPr>
              <a:t>System.out</a:t>
            </a:r>
            <a:r>
              <a:rPr lang="en-US" sz="2800" dirty="0">
                <a:solidFill>
                  <a:srgbClr val="333333"/>
                </a:solidFill>
              </a:rPr>
              <a:t> stream</a:t>
            </a:r>
            <a:r>
              <a:rPr lang="en-US" sz="2800" dirty="0" smtClean="0">
                <a:solidFill>
                  <a:srgbClr val="333333"/>
                </a:solidFill>
              </a:rPr>
              <a:t>.</a:t>
            </a:r>
          </a:p>
          <a:p>
            <a:pPr algn="just"/>
            <a:r>
              <a:rPr lang="en-US" sz="2800" dirty="0" smtClean="0"/>
              <a:t>The </a:t>
            </a:r>
            <a:r>
              <a:rPr lang="en-US" sz="2800" dirty="0"/>
              <a:t>print() method writes console output in the same line. This method can be used with console output only</a:t>
            </a:r>
            <a:r>
              <a:rPr lang="en-US" sz="2800" dirty="0" smtClean="0"/>
              <a:t>.</a:t>
            </a:r>
          </a:p>
          <a:p>
            <a:pPr algn="just"/>
            <a:r>
              <a:rPr lang="en-US" sz="2800" dirty="0"/>
              <a:t>The </a:t>
            </a:r>
            <a:r>
              <a:rPr lang="en-US" sz="2800" dirty="0" err="1"/>
              <a:t>println</a:t>
            </a:r>
            <a:r>
              <a:rPr lang="en-US" sz="2800" dirty="0"/>
              <a:t>() method writes console output in a </a:t>
            </a:r>
            <a:r>
              <a:rPr lang="en-US" sz="2800" dirty="0" err="1"/>
              <a:t>separete</a:t>
            </a:r>
            <a:r>
              <a:rPr lang="en-US" sz="2800" dirty="0"/>
              <a:t> line (new line). This method can be used with console </a:t>
            </a:r>
            <a:r>
              <a:rPr lang="en-US" sz="2800" dirty="0" err="1"/>
              <a:t>ans</a:t>
            </a:r>
            <a:r>
              <a:rPr lang="en-US" sz="2800" dirty="0"/>
              <a:t> also with other output sources.</a:t>
            </a:r>
            <a:endParaRPr lang="en-US" sz="2800" dirty="0">
              <a:solidFill>
                <a:srgbClr val="333333"/>
              </a:solidFill>
              <a:latin typeface="Raleway"/>
            </a:endParaRPr>
          </a:p>
          <a:p>
            <a:endParaRPr lang="en-US" dirty="0"/>
          </a:p>
        </p:txBody>
      </p:sp>
    </p:spTree>
    <p:extLst>
      <p:ext uri="{BB962C8B-B14F-4D97-AF65-F5344CB8AC3E}">
        <p14:creationId xmlns:p14="http://schemas.microsoft.com/office/powerpoint/2010/main" val="18658044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71"/>
            <a:ext cx="8229600" cy="905754"/>
          </a:xfrm>
        </p:spPr>
        <p:txBody>
          <a:bodyPr>
            <a:noAutofit/>
          </a:bodyPr>
          <a:lstStyle/>
          <a:p>
            <a:pPr algn="l"/>
            <a:r>
              <a:rPr lang="en-US" sz="2800" u="sng" dirty="0">
                <a:solidFill>
                  <a:srgbClr val="0033CC"/>
                </a:solidFill>
                <a:latin typeface="Times New Roman" pitchFamily="18" charset="0"/>
                <a:cs typeface="Times New Roman" pitchFamily="18" charset="0"/>
              </a:rPr>
              <a:t>Let's look at the following code to illustrate print() and </a:t>
            </a:r>
            <a:r>
              <a:rPr lang="en-US" sz="2800" u="sng" dirty="0" err="1">
                <a:solidFill>
                  <a:srgbClr val="0033CC"/>
                </a:solidFill>
                <a:latin typeface="Times New Roman" pitchFamily="18" charset="0"/>
                <a:cs typeface="Times New Roman" pitchFamily="18" charset="0"/>
              </a:rPr>
              <a:t>println</a:t>
            </a:r>
            <a:r>
              <a:rPr lang="en-US" sz="2800" u="sng" dirty="0">
                <a:solidFill>
                  <a:srgbClr val="0033CC"/>
                </a:solidFill>
                <a:latin typeface="Times New Roman" pitchFamily="18" charset="0"/>
                <a:cs typeface="Times New Roman" pitchFamily="18" charset="0"/>
              </a:rPr>
              <a:t>() methods.</a:t>
            </a:r>
          </a:p>
        </p:txBody>
      </p:sp>
      <p:sp>
        <p:nvSpPr>
          <p:cNvPr id="3" name="Content Placeholder 2"/>
          <p:cNvSpPr>
            <a:spLocks noGrp="1"/>
          </p:cNvSpPr>
          <p:nvPr>
            <p:ph idx="1"/>
          </p:nvPr>
        </p:nvSpPr>
        <p:spPr>
          <a:xfrm>
            <a:off x="457200" y="1043345"/>
            <a:ext cx="8229600" cy="5320945"/>
          </a:xfrm>
        </p:spPr>
        <p:txBody>
          <a:bodyPr>
            <a:normAutofit/>
          </a:bodyPr>
          <a:lstStyle/>
          <a:p>
            <a:pPr algn="just"/>
            <a:r>
              <a:rPr lang="en-US" sz="2400" dirty="0">
                <a:solidFill>
                  <a:srgbClr val="0077AA"/>
                </a:solidFill>
                <a:latin typeface="Raleway"/>
              </a:rPr>
              <a:t>public</a:t>
            </a:r>
            <a:r>
              <a:rPr lang="en-US" sz="2400" dirty="0"/>
              <a:t> </a:t>
            </a:r>
            <a:r>
              <a:rPr lang="en-US" sz="2400" dirty="0">
                <a:solidFill>
                  <a:srgbClr val="0077AA"/>
                </a:solidFill>
                <a:latin typeface="Raleway"/>
              </a:rPr>
              <a:t>class</a:t>
            </a:r>
            <a:r>
              <a:rPr lang="en-US" sz="2400" dirty="0"/>
              <a:t> </a:t>
            </a:r>
            <a:r>
              <a:rPr lang="en-US" sz="2400" dirty="0" err="1">
                <a:solidFill>
                  <a:srgbClr val="DD4A68"/>
                </a:solidFill>
                <a:latin typeface="Raleway"/>
              </a:rPr>
              <a:t>WritingDemo</a:t>
            </a:r>
            <a:r>
              <a:rPr lang="en-US" sz="2400" dirty="0"/>
              <a:t> </a:t>
            </a:r>
            <a:r>
              <a:rPr lang="en-US" sz="2400" dirty="0">
                <a:solidFill>
                  <a:srgbClr val="999999"/>
                </a:solidFill>
                <a:latin typeface="Raleway"/>
              </a:rPr>
              <a:t>{</a:t>
            </a:r>
            <a:r>
              <a:rPr lang="en-US" sz="2400" dirty="0"/>
              <a:t> </a:t>
            </a:r>
            <a:endParaRPr lang="en-US" sz="2400" dirty="0" smtClean="0"/>
          </a:p>
          <a:p>
            <a:pPr algn="just"/>
            <a:r>
              <a:rPr lang="en-US" sz="2400" dirty="0" smtClean="0">
                <a:solidFill>
                  <a:srgbClr val="0077AA"/>
                </a:solidFill>
                <a:latin typeface="Raleway"/>
              </a:rPr>
              <a:t>public</a:t>
            </a:r>
            <a:r>
              <a:rPr lang="en-US" sz="2400" dirty="0" smtClean="0"/>
              <a:t> </a:t>
            </a:r>
            <a:r>
              <a:rPr lang="en-US" sz="2400" dirty="0">
                <a:solidFill>
                  <a:srgbClr val="0077AA"/>
                </a:solidFill>
                <a:latin typeface="Raleway"/>
              </a:rPr>
              <a:t>static</a:t>
            </a:r>
            <a:r>
              <a:rPr lang="en-US" sz="2400" dirty="0"/>
              <a:t> </a:t>
            </a:r>
            <a:r>
              <a:rPr lang="en-US" sz="2400" dirty="0">
                <a:solidFill>
                  <a:srgbClr val="0077AA"/>
                </a:solidFill>
                <a:latin typeface="Raleway"/>
              </a:rPr>
              <a:t>void</a:t>
            </a:r>
            <a:r>
              <a:rPr lang="en-US" sz="2400" dirty="0"/>
              <a:t> </a:t>
            </a:r>
            <a:r>
              <a:rPr lang="en-US" sz="2400" dirty="0">
                <a:solidFill>
                  <a:srgbClr val="DD4A68"/>
                </a:solidFill>
                <a:latin typeface="Raleway"/>
              </a:rPr>
              <a:t>main</a:t>
            </a:r>
            <a:r>
              <a:rPr lang="en-US" sz="2400" dirty="0">
                <a:solidFill>
                  <a:srgbClr val="999999"/>
                </a:solidFill>
                <a:latin typeface="Raleway"/>
              </a:rPr>
              <a:t>(</a:t>
            </a:r>
            <a:r>
              <a:rPr lang="en-US" sz="2400" dirty="0">
                <a:solidFill>
                  <a:srgbClr val="DD4A68"/>
                </a:solidFill>
                <a:latin typeface="Raleway"/>
              </a:rPr>
              <a:t>String</a:t>
            </a:r>
            <a:r>
              <a:rPr lang="en-US" sz="2400" dirty="0">
                <a:solidFill>
                  <a:srgbClr val="999999"/>
                </a:solidFill>
                <a:latin typeface="Raleway"/>
              </a:rPr>
              <a:t>[]</a:t>
            </a:r>
            <a:r>
              <a:rPr lang="en-US" sz="2400" dirty="0"/>
              <a:t> </a:t>
            </a:r>
            <a:r>
              <a:rPr lang="en-US" sz="2400" dirty="0" err="1"/>
              <a:t>args</a:t>
            </a:r>
            <a:r>
              <a:rPr lang="en-US" sz="2400" dirty="0">
                <a:solidFill>
                  <a:srgbClr val="999999"/>
                </a:solidFill>
                <a:latin typeface="Raleway"/>
              </a:rPr>
              <a:t>)</a:t>
            </a:r>
            <a:r>
              <a:rPr lang="en-US" sz="2400" dirty="0"/>
              <a:t> </a:t>
            </a:r>
            <a:r>
              <a:rPr lang="en-US" sz="2400" dirty="0">
                <a:solidFill>
                  <a:srgbClr val="999999"/>
                </a:solidFill>
                <a:latin typeface="Raleway"/>
              </a:rPr>
              <a:t>{</a:t>
            </a:r>
            <a:r>
              <a:rPr lang="en-US" sz="2400" dirty="0"/>
              <a:t> </a:t>
            </a:r>
            <a:endParaRPr lang="en-US" sz="2400" dirty="0" smtClean="0"/>
          </a:p>
          <a:p>
            <a:pPr algn="just"/>
            <a:r>
              <a:rPr lang="en-US" sz="2400" dirty="0" err="1" smtClean="0">
                <a:solidFill>
                  <a:srgbClr val="0077AA"/>
                </a:solidFill>
                <a:latin typeface="Raleway"/>
              </a:rPr>
              <a:t>int</a:t>
            </a:r>
            <a:r>
              <a:rPr lang="en-US" sz="2400" dirty="0">
                <a:solidFill>
                  <a:srgbClr val="999999"/>
                </a:solidFill>
                <a:latin typeface="Raleway"/>
              </a:rPr>
              <a:t>[]</a:t>
            </a:r>
            <a:r>
              <a:rPr lang="en-US" sz="2400" dirty="0"/>
              <a:t> list </a:t>
            </a:r>
            <a:r>
              <a:rPr lang="en-US" sz="2400" dirty="0">
                <a:solidFill>
                  <a:srgbClr val="9A6E3A"/>
                </a:solidFill>
                <a:latin typeface="Raleway"/>
              </a:rPr>
              <a:t>=</a:t>
            </a:r>
            <a:r>
              <a:rPr lang="en-US" sz="2400" dirty="0"/>
              <a:t> </a:t>
            </a:r>
            <a:r>
              <a:rPr lang="en-US" sz="2400" dirty="0">
                <a:solidFill>
                  <a:srgbClr val="0077AA"/>
                </a:solidFill>
                <a:latin typeface="Raleway"/>
              </a:rPr>
              <a:t>new</a:t>
            </a:r>
            <a:r>
              <a:rPr lang="en-US" sz="2400" dirty="0"/>
              <a:t> </a:t>
            </a:r>
            <a:r>
              <a:rPr lang="en-US" sz="2400" dirty="0" err="1">
                <a:solidFill>
                  <a:srgbClr val="0077AA"/>
                </a:solidFill>
                <a:latin typeface="Raleway"/>
              </a:rPr>
              <a:t>int</a:t>
            </a:r>
            <a:r>
              <a:rPr lang="en-US" sz="2400" dirty="0">
                <a:solidFill>
                  <a:srgbClr val="999999"/>
                </a:solidFill>
                <a:latin typeface="Raleway"/>
              </a:rPr>
              <a:t>[</a:t>
            </a:r>
            <a:r>
              <a:rPr lang="en-US" sz="2400" dirty="0">
                <a:solidFill>
                  <a:srgbClr val="990055"/>
                </a:solidFill>
                <a:latin typeface="Raleway"/>
              </a:rPr>
              <a:t>5</a:t>
            </a:r>
            <a:r>
              <a:rPr lang="en-US" sz="2400" dirty="0">
                <a:solidFill>
                  <a:srgbClr val="999999"/>
                </a:solidFill>
                <a:latin typeface="Raleway"/>
              </a:rPr>
              <a:t>];</a:t>
            </a:r>
            <a:r>
              <a:rPr lang="en-US" sz="2400" dirty="0"/>
              <a:t> </a:t>
            </a:r>
            <a:endParaRPr lang="en-US" sz="2400" dirty="0" smtClean="0"/>
          </a:p>
          <a:p>
            <a:pPr algn="just"/>
            <a:r>
              <a:rPr lang="en-US" sz="2400" dirty="0" smtClean="0">
                <a:solidFill>
                  <a:srgbClr val="0077AA"/>
                </a:solidFill>
                <a:latin typeface="Raleway"/>
              </a:rPr>
              <a:t>for</a:t>
            </a:r>
            <a:r>
              <a:rPr lang="en-US" sz="2400" dirty="0" smtClean="0">
                <a:solidFill>
                  <a:srgbClr val="999999"/>
                </a:solidFill>
                <a:latin typeface="Raleway"/>
              </a:rPr>
              <a:t>(</a:t>
            </a:r>
            <a:r>
              <a:rPr lang="en-US" sz="2400" dirty="0" err="1" smtClean="0">
                <a:solidFill>
                  <a:srgbClr val="0077AA"/>
                </a:solidFill>
                <a:latin typeface="Raleway"/>
              </a:rPr>
              <a:t>int</a:t>
            </a:r>
            <a:r>
              <a:rPr lang="en-US" sz="2400" dirty="0" smtClean="0"/>
              <a:t> </a:t>
            </a:r>
            <a:r>
              <a:rPr lang="en-US" sz="2400" dirty="0"/>
              <a:t>i </a:t>
            </a:r>
            <a:r>
              <a:rPr lang="en-US" sz="2400" dirty="0">
                <a:solidFill>
                  <a:srgbClr val="9A6E3A"/>
                </a:solidFill>
                <a:latin typeface="Raleway"/>
              </a:rPr>
              <a:t>=</a:t>
            </a:r>
            <a:r>
              <a:rPr lang="en-US" sz="2400" dirty="0"/>
              <a:t> </a:t>
            </a:r>
            <a:r>
              <a:rPr lang="en-US" sz="2400" dirty="0">
                <a:solidFill>
                  <a:srgbClr val="990055"/>
                </a:solidFill>
                <a:latin typeface="Raleway"/>
              </a:rPr>
              <a:t>0</a:t>
            </a:r>
            <a:r>
              <a:rPr lang="en-US" sz="2400" dirty="0">
                <a:solidFill>
                  <a:srgbClr val="999999"/>
                </a:solidFill>
                <a:latin typeface="Raleway"/>
              </a:rPr>
              <a:t>;</a:t>
            </a:r>
            <a:r>
              <a:rPr lang="en-US" sz="2400" dirty="0"/>
              <a:t> i </a:t>
            </a:r>
            <a:r>
              <a:rPr lang="en-US" sz="2400" dirty="0">
                <a:solidFill>
                  <a:srgbClr val="9A6E3A"/>
                </a:solidFill>
                <a:latin typeface="Raleway"/>
              </a:rPr>
              <a:t>&lt;</a:t>
            </a:r>
            <a:r>
              <a:rPr lang="en-US" sz="2400" dirty="0"/>
              <a:t> </a:t>
            </a:r>
            <a:r>
              <a:rPr lang="en-US" sz="2400" dirty="0">
                <a:solidFill>
                  <a:srgbClr val="990055"/>
                </a:solidFill>
                <a:latin typeface="Raleway"/>
              </a:rPr>
              <a:t>5</a:t>
            </a:r>
            <a:r>
              <a:rPr lang="en-US" sz="2400" dirty="0">
                <a:solidFill>
                  <a:srgbClr val="999999"/>
                </a:solidFill>
                <a:latin typeface="Raleway"/>
              </a:rPr>
              <a:t>;</a:t>
            </a:r>
            <a:r>
              <a:rPr lang="en-US" sz="2400" dirty="0"/>
              <a:t> i</a:t>
            </a:r>
            <a:r>
              <a:rPr lang="en-US" sz="2400" dirty="0">
                <a:solidFill>
                  <a:srgbClr val="9A6E3A"/>
                </a:solidFill>
                <a:latin typeface="Raleway"/>
              </a:rPr>
              <a:t>++</a:t>
            </a:r>
            <a:r>
              <a:rPr lang="en-US" sz="2400" dirty="0">
                <a:solidFill>
                  <a:srgbClr val="999999"/>
                </a:solidFill>
                <a:latin typeface="Raleway"/>
              </a:rPr>
              <a:t>)</a:t>
            </a:r>
            <a:r>
              <a:rPr lang="en-US" sz="2400" dirty="0"/>
              <a:t> </a:t>
            </a:r>
            <a:endParaRPr lang="en-US" sz="2400" dirty="0" smtClean="0"/>
          </a:p>
          <a:p>
            <a:pPr algn="just"/>
            <a:r>
              <a:rPr lang="en-US" sz="2400" dirty="0" smtClean="0"/>
              <a:t>list</a:t>
            </a:r>
            <a:r>
              <a:rPr lang="en-US" sz="2400" dirty="0" smtClean="0">
                <a:solidFill>
                  <a:srgbClr val="999999"/>
                </a:solidFill>
                <a:latin typeface="Raleway"/>
              </a:rPr>
              <a:t>[</a:t>
            </a:r>
            <a:r>
              <a:rPr lang="en-US" sz="2400" dirty="0" smtClean="0"/>
              <a:t>i</a:t>
            </a:r>
            <a:r>
              <a:rPr lang="en-US" sz="2400" dirty="0">
                <a:solidFill>
                  <a:srgbClr val="999999"/>
                </a:solidFill>
                <a:latin typeface="Raleway"/>
              </a:rPr>
              <a:t>]</a:t>
            </a:r>
            <a:r>
              <a:rPr lang="en-US" sz="2400" dirty="0"/>
              <a:t> </a:t>
            </a:r>
            <a:r>
              <a:rPr lang="en-US" sz="2400" dirty="0">
                <a:solidFill>
                  <a:srgbClr val="9A6E3A"/>
                </a:solidFill>
                <a:latin typeface="Raleway"/>
              </a:rPr>
              <a:t>=</a:t>
            </a:r>
            <a:r>
              <a:rPr lang="en-US" sz="2400" dirty="0"/>
              <a:t> i</a:t>
            </a:r>
            <a:r>
              <a:rPr lang="en-US" sz="2400" dirty="0">
                <a:solidFill>
                  <a:srgbClr val="9A6E3A"/>
                </a:solidFill>
                <a:latin typeface="Raleway"/>
              </a:rPr>
              <a:t>*</a:t>
            </a:r>
            <a:r>
              <a:rPr lang="en-US" sz="2400" dirty="0">
                <a:solidFill>
                  <a:srgbClr val="990055"/>
                </a:solidFill>
                <a:latin typeface="Raleway"/>
              </a:rPr>
              <a:t>10</a:t>
            </a:r>
            <a:r>
              <a:rPr lang="en-US" sz="2400" dirty="0">
                <a:solidFill>
                  <a:srgbClr val="999999"/>
                </a:solidFill>
                <a:latin typeface="Raleway"/>
              </a:rPr>
              <a:t>;</a:t>
            </a:r>
            <a:r>
              <a:rPr lang="en-US" sz="2400" dirty="0"/>
              <a:t> </a:t>
            </a:r>
            <a:endParaRPr lang="en-US" sz="2400" dirty="0" smtClean="0"/>
          </a:p>
          <a:p>
            <a:pPr algn="just"/>
            <a:r>
              <a:rPr lang="en-US" sz="2400" dirty="0" smtClean="0">
                <a:solidFill>
                  <a:srgbClr val="0077AA"/>
                </a:solidFill>
                <a:latin typeface="Raleway"/>
              </a:rPr>
              <a:t>for</a:t>
            </a:r>
            <a:r>
              <a:rPr lang="en-US" sz="2400" dirty="0" smtClean="0">
                <a:solidFill>
                  <a:srgbClr val="999999"/>
                </a:solidFill>
                <a:latin typeface="Raleway"/>
              </a:rPr>
              <a:t>(</a:t>
            </a:r>
            <a:r>
              <a:rPr lang="en-US" sz="2400" dirty="0" err="1" smtClean="0">
                <a:solidFill>
                  <a:srgbClr val="0077AA"/>
                </a:solidFill>
                <a:latin typeface="Raleway"/>
              </a:rPr>
              <a:t>int</a:t>
            </a:r>
            <a:r>
              <a:rPr lang="en-US" sz="2400" dirty="0" smtClean="0"/>
              <a:t> </a:t>
            </a:r>
            <a:r>
              <a:rPr lang="en-US" sz="2400" dirty="0"/>
              <a:t>i</a:t>
            </a:r>
            <a:r>
              <a:rPr lang="en-US" sz="2400" dirty="0">
                <a:solidFill>
                  <a:srgbClr val="9A6E3A"/>
                </a:solidFill>
                <a:latin typeface="Raleway"/>
              </a:rPr>
              <a:t>:</a:t>
            </a:r>
            <a:r>
              <a:rPr lang="en-US" sz="2400" dirty="0"/>
              <a:t>list</a:t>
            </a:r>
            <a:r>
              <a:rPr lang="en-US" sz="2400" dirty="0">
                <a:solidFill>
                  <a:srgbClr val="999999"/>
                </a:solidFill>
                <a:latin typeface="Raleway"/>
              </a:rPr>
              <a:t>)</a:t>
            </a:r>
            <a:r>
              <a:rPr lang="en-US" sz="2400" dirty="0"/>
              <a:t> </a:t>
            </a:r>
            <a:endParaRPr lang="en-US" sz="2400" dirty="0" smtClean="0"/>
          </a:p>
          <a:p>
            <a:r>
              <a:rPr lang="en-US" sz="2400" dirty="0" err="1" smtClean="0">
                <a:solidFill>
                  <a:srgbClr val="DD4A68"/>
                </a:solidFill>
                <a:latin typeface="Raleway"/>
              </a:rPr>
              <a:t>System</a:t>
            </a:r>
            <a:r>
              <a:rPr lang="en-US" sz="2400" dirty="0" err="1" smtClean="0">
                <a:solidFill>
                  <a:srgbClr val="999999"/>
                </a:solidFill>
                <a:latin typeface="Raleway"/>
              </a:rPr>
              <a:t>.</a:t>
            </a:r>
            <a:r>
              <a:rPr lang="en-US" sz="2400" dirty="0" err="1" smtClean="0"/>
              <a:t>out</a:t>
            </a:r>
            <a:r>
              <a:rPr lang="en-US" sz="2400" dirty="0" err="1" smtClean="0">
                <a:solidFill>
                  <a:srgbClr val="999999"/>
                </a:solidFill>
                <a:latin typeface="Raleway"/>
              </a:rPr>
              <a:t>.</a:t>
            </a:r>
            <a:r>
              <a:rPr lang="en-US" sz="2400" dirty="0" err="1" smtClean="0">
                <a:solidFill>
                  <a:srgbClr val="DD4A68"/>
                </a:solidFill>
                <a:latin typeface="Raleway"/>
              </a:rPr>
              <a:t>print</a:t>
            </a:r>
            <a:r>
              <a:rPr lang="en-US" sz="2400" dirty="0" smtClean="0">
                <a:solidFill>
                  <a:srgbClr val="999999"/>
                </a:solidFill>
                <a:latin typeface="Raleway"/>
              </a:rPr>
              <a:t>(</a:t>
            </a:r>
            <a:r>
              <a:rPr lang="en-US" sz="2400" dirty="0" smtClean="0"/>
              <a:t>i</a:t>
            </a:r>
            <a:r>
              <a:rPr lang="en-US" sz="2400" dirty="0">
                <a:solidFill>
                  <a:srgbClr val="999999"/>
                </a:solidFill>
                <a:latin typeface="Raleway"/>
              </a:rPr>
              <a:t>);</a:t>
            </a:r>
            <a:r>
              <a:rPr lang="en-US" sz="2400" dirty="0"/>
              <a:t> </a:t>
            </a:r>
            <a:r>
              <a:rPr lang="en-US" sz="2400" dirty="0">
                <a:solidFill>
                  <a:srgbClr val="708090"/>
                </a:solidFill>
                <a:latin typeface="Raleway"/>
              </a:rPr>
              <a:t>//prints in same </a:t>
            </a:r>
            <a:r>
              <a:rPr lang="en-US" sz="2400" dirty="0" smtClean="0">
                <a:solidFill>
                  <a:srgbClr val="708090"/>
                </a:solidFill>
                <a:latin typeface="Raleway"/>
              </a:rPr>
              <a:t>line</a:t>
            </a:r>
            <a:endParaRPr lang="en-US" sz="2400" dirty="0" smtClean="0"/>
          </a:p>
          <a:p>
            <a:r>
              <a:rPr lang="en-US" sz="2400" dirty="0" err="1" smtClean="0">
                <a:solidFill>
                  <a:srgbClr val="DD4A68"/>
                </a:solidFill>
                <a:latin typeface="Raleway"/>
              </a:rPr>
              <a:t>System</a:t>
            </a:r>
            <a:r>
              <a:rPr lang="en-US" sz="2400" dirty="0" err="1" smtClean="0">
                <a:solidFill>
                  <a:srgbClr val="999999"/>
                </a:solidFill>
                <a:latin typeface="Raleway"/>
              </a:rPr>
              <a:t>.</a:t>
            </a:r>
            <a:r>
              <a:rPr lang="en-US" sz="2400" dirty="0" err="1" smtClean="0"/>
              <a:t>out</a:t>
            </a:r>
            <a:r>
              <a:rPr lang="en-US" sz="2400" dirty="0" err="1" smtClean="0">
                <a:solidFill>
                  <a:srgbClr val="999999"/>
                </a:solidFill>
                <a:latin typeface="Raleway"/>
              </a:rPr>
              <a:t>.</a:t>
            </a:r>
            <a:r>
              <a:rPr lang="en-US" sz="2400" dirty="0" err="1" smtClean="0">
                <a:solidFill>
                  <a:srgbClr val="DD4A68"/>
                </a:solidFill>
                <a:latin typeface="Raleway"/>
              </a:rPr>
              <a:t>println</a:t>
            </a:r>
            <a:r>
              <a:rPr lang="en-US" sz="2400" dirty="0">
                <a:solidFill>
                  <a:srgbClr val="999999"/>
                </a:solidFill>
                <a:latin typeface="Raleway"/>
              </a:rPr>
              <a:t>(</a:t>
            </a:r>
            <a:r>
              <a:rPr lang="en-US" sz="2400" dirty="0">
                <a:solidFill>
                  <a:srgbClr val="669900"/>
                </a:solidFill>
                <a:latin typeface="Raleway"/>
              </a:rPr>
              <a:t>""</a:t>
            </a:r>
            <a:r>
              <a:rPr lang="en-US" sz="2400" dirty="0">
                <a:solidFill>
                  <a:srgbClr val="999999"/>
                </a:solidFill>
                <a:latin typeface="Raleway"/>
              </a:rPr>
              <a:t>);</a:t>
            </a:r>
            <a:r>
              <a:rPr lang="en-US" sz="2400" dirty="0"/>
              <a:t> </a:t>
            </a:r>
            <a:endParaRPr lang="en-US" sz="2400" dirty="0" smtClean="0"/>
          </a:p>
          <a:p>
            <a:pPr algn="just"/>
            <a:r>
              <a:rPr lang="en-US" sz="2400" dirty="0" smtClean="0">
                <a:solidFill>
                  <a:srgbClr val="0077AA"/>
                </a:solidFill>
                <a:latin typeface="Raleway"/>
              </a:rPr>
              <a:t>for</a:t>
            </a:r>
            <a:r>
              <a:rPr lang="en-US" sz="2400" dirty="0" smtClean="0">
                <a:solidFill>
                  <a:srgbClr val="999999"/>
                </a:solidFill>
                <a:latin typeface="Raleway"/>
              </a:rPr>
              <a:t>(</a:t>
            </a:r>
            <a:r>
              <a:rPr lang="en-US" sz="2400" dirty="0" err="1" smtClean="0">
                <a:solidFill>
                  <a:srgbClr val="0077AA"/>
                </a:solidFill>
                <a:latin typeface="Raleway"/>
              </a:rPr>
              <a:t>int</a:t>
            </a:r>
            <a:r>
              <a:rPr lang="en-US" sz="2400" dirty="0" smtClean="0"/>
              <a:t> </a:t>
            </a:r>
            <a:r>
              <a:rPr lang="en-US" sz="2400" dirty="0"/>
              <a:t>i</a:t>
            </a:r>
            <a:r>
              <a:rPr lang="en-US" sz="2400" dirty="0">
                <a:solidFill>
                  <a:srgbClr val="9A6E3A"/>
                </a:solidFill>
                <a:latin typeface="Raleway"/>
              </a:rPr>
              <a:t>:</a:t>
            </a:r>
            <a:r>
              <a:rPr lang="en-US" sz="2400" dirty="0"/>
              <a:t>list</a:t>
            </a:r>
            <a:r>
              <a:rPr lang="en-US" sz="2400" dirty="0">
                <a:solidFill>
                  <a:srgbClr val="999999"/>
                </a:solidFill>
                <a:latin typeface="Raleway"/>
              </a:rPr>
              <a:t>)</a:t>
            </a:r>
            <a:r>
              <a:rPr lang="en-US" sz="2400" dirty="0"/>
              <a:t> </a:t>
            </a:r>
            <a:endParaRPr lang="en-US" sz="2400" dirty="0" smtClean="0"/>
          </a:p>
          <a:p>
            <a:pPr algn="just"/>
            <a:r>
              <a:rPr lang="en-US" sz="2400" dirty="0" err="1" smtClean="0">
                <a:solidFill>
                  <a:srgbClr val="DD4A68"/>
                </a:solidFill>
                <a:latin typeface="Raleway"/>
              </a:rPr>
              <a:t>System</a:t>
            </a:r>
            <a:r>
              <a:rPr lang="en-US" sz="2400" dirty="0" err="1" smtClean="0">
                <a:solidFill>
                  <a:srgbClr val="999999"/>
                </a:solidFill>
                <a:latin typeface="Raleway"/>
              </a:rPr>
              <a:t>.</a:t>
            </a:r>
            <a:r>
              <a:rPr lang="en-US" sz="2400" dirty="0" err="1" smtClean="0"/>
              <a:t>out</a:t>
            </a:r>
            <a:r>
              <a:rPr lang="en-US" sz="2400" dirty="0" err="1" smtClean="0">
                <a:solidFill>
                  <a:srgbClr val="999999"/>
                </a:solidFill>
                <a:latin typeface="Raleway"/>
              </a:rPr>
              <a:t>.</a:t>
            </a:r>
            <a:r>
              <a:rPr lang="en-US" sz="2400" dirty="0" err="1" smtClean="0">
                <a:solidFill>
                  <a:srgbClr val="DD4A68"/>
                </a:solidFill>
                <a:latin typeface="Raleway"/>
              </a:rPr>
              <a:t>println</a:t>
            </a:r>
            <a:r>
              <a:rPr lang="en-US" sz="2400" dirty="0" smtClean="0">
                <a:solidFill>
                  <a:srgbClr val="999999"/>
                </a:solidFill>
                <a:latin typeface="Raleway"/>
              </a:rPr>
              <a:t>(</a:t>
            </a:r>
            <a:r>
              <a:rPr lang="en-US" sz="2400" dirty="0" smtClean="0"/>
              <a:t>i</a:t>
            </a:r>
            <a:r>
              <a:rPr lang="en-US" sz="2400" dirty="0">
                <a:solidFill>
                  <a:srgbClr val="999999"/>
                </a:solidFill>
                <a:latin typeface="Raleway"/>
              </a:rPr>
              <a:t>);</a:t>
            </a:r>
            <a:r>
              <a:rPr lang="en-US" sz="2400" dirty="0"/>
              <a:t> </a:t>
            </a:r>
            <a:r>
              <a:rPr lang="en-US" sz="2400" dirty="0">
                <a:solidFill>
                  <a:srgbClr val="708090"/>
                </a:solidFill>
                <a:latin typeface="Raleway"/>
              </a:rPr>
              <a:t>//Prints in separate lines </a:t>
            </a:r>
            <a:endParaRPr lang="en-US" sz="2400" dirty="0" smtClean="0">
              <a:solidFill>
                <a:srgbClr val="708090"/>
              </a:solidFill>
              <a:latin typeface="Raleway"/>
            </a:endParaRPr>
          </a:p>
          <a:p>
            <a:pPr algn="just"/>
            <a:r>
              <a:rPr lang="en-US" sz="2400" dirty="0" smtClean="0">
                <a:solidFill>
                  <a:srgbClr val="999999"/>
                </a:solidFill>
                <a:latin typeface="Raleway"/>
              </a:rPr>
              <a:t>}</a:t>
            </a:r>
          </a:p>
          <a:p>
            <a:pPr algn="just"/>
            <a:r>
              <a:rPr lang="en-US" sz="2400" dirty="0" smtClean="0">
                <a:solidFill>
                  <a:srgbClr val="999999"/>
                </a:solidFill>
                <a:latin typeface="Raleway"/>
              </a:rPr>
              <a:t>}</a:t>
            </a:r>
            <a:endParaRPr lang="en-US" sz="2400" dirty="0"/>
          </a:p>
        </p:txBody>
      </p:sp>
    </p:spTree>
    <p:extLst>
      <p:ext uri="{BB962C8B-B14F-4D97-AF65-F5344CB8AC3E}">
        <p14:creationId xmlns:p14="http://schemas.microsoft.com/office/powerpoint/2010/main" val="16347190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71"/>
            <a:ext cx="8229600" cy="1010529"/>
          </a:xfrm>
        </p:spPr>
        <p:txBody>
          <a:bodyPr>
            <a:normAutofit fontScale="90000"/>
          </a:bodyPr>
          <a:lstStyle/>
          <a:p>
            <a:pPr algn="l"/>
            <a:r>
              <a:rPr lang="en-US" sz="3600" b="1" u="sng" dirty="0">
                <a:solidFill>
                  <a:srgbClr val="0033CC"/>
                </a:solidFill>
                <a:latin typeface="Times New Roman" pitchFamily="18" charset="0"/>
                <a:cs typeface="Times New Roman" pitchFamily="18" charset="0"/>
              </a:rPr>
              <a:t>2. Writing console output using write() </a:t>
            </a:r>
            <a:r>
              <a:rPr lang="en-US" sz="3600" b="1" u="sng" dirty="0" smtClean="0">
                <a:solidFill>
                  <a:srgbClr val="0033CC"/>
                </a:solidFill>
                <a:latin typeface="Times New Roman" pitchFamily="18" charset="0"/>
                <a:cs typeface="Times New Roman" pitchFamily="18" charset="0"/>
              </a:rPr>
              <a:t>method</a:t>
            </a:r>
            <a:endParaRPr lang="en-US"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81125"/>
            <a:ext cx="8229600" cy="4745040"/>
          </a:xfrm>
        </p:spPr>
        <p:txBody>
          <a:bodyPr/>
          <a:lstStyle/>
          <a:p>
            <a:pPr algn="just"/>
            <a:r>
              <a:rPr lang="en-US" dirty="0" smtClean="0">
                <a:solidFill>
                  <a:srgbClr val="333333"/>
                </a:solidFill>
              </a:rPr>
              <a:t>Alternatively</a:t>
            </a:r>
            <a:r>
              <a:rPr lang="en-US" dirty="0">
                <a:solidFill>
                  <a:srgbClr val="333333"/>
                </a:solidFill>
              </a:rPr>
              <a:t>, the </a:t>
            </a:r>
            <a:r>
              <a:rPr lang="en-US" dirty="0" err="1">
                <a:solidFill>
                  <a:srgbClr val="333333"/>
                </a:solidFill>
              </a:rPr>
              <a:t>PrintStream</a:t>
            </a:r>
            <a:r>
              <a:rPr lang="en-US" dirty="0">
                <a:solidFill>
                  <a:srgbClr val="333333"/>
                </a:solidFill>
              </a:rPr>
              <a:t> class provides a method write() to write console output.</a:t>
            </a:r>
          </a:p>
          <a:p>
            <a:pPr algn="just"/>
            <a:r>
              <a:rPr lang="en-US" dirty="0">
                <a:solidFill>
                  <a:srgbClr val="333333"/>
                </a:solidFill>
              </a:rPr>
              <a:t>The write() method take integer as argument, and writes its ASCII </a:t>
            </a:r>
            <a:r>
              <a:rPr lang="en-US" dirty="0" err="1">
                <a:solidFill>
                  <a:srgbClr val="333333"/>
                </a:solidFill>
              </a:rPr>
              <a:t>equalent</a:t>
            </a:r>
            <a:r>
              <a:rPr lang="en-US" dirty="0">
                <a:solidFill>
                  <a:srgbClr val="333333"/>
                </a:solidFill>
              </a:rPr>
              <a:t> character on to the console, it also </a:t>
            </a:r>
            <a:r>
              <a:rPr lang="en-US" dirty="0" err="1">
                <a:solidFill>
                  <a:srgbClr val="333333"/>
                </a:solidFill>
              </a:rPr>
              <a:t>acept</a:t>
            </a:r>
            <a:r>
              <a:rPr lang="en-US" dirty="0">
                <a:solidFill>
                  <a:srgbClr val="333333"/>
                </a:solidFill>
              </a:rPr>
              <a:t> escape sequences.</a:t>
            </a:r>
          </a:p>
          <a:p>
            <a:endParaRPr lang="en-US" dirty="0"/>
          </a:p>
        </p:txBody>
      </p:sp>
    </p:spTree>
    <p:extLst>
      <p:ext uri="{BB962C8B-B14F-4D97-AF65-F5344CB8AC3E}">
        <p14:creationId xmlns:p14="http://schemas.microsoft.com/office/powerpoint/2010/main" val="16130823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71"/>
            <a:ext cx="8229600" cy="896229"/>
          </a:xfrm>
        </p:spPr>
        <p:txBody>
          <a:bodyPr>
            <a:noAutofit/>
          </a:bodyPr>
          <a:lstStyle/>
          <a:p>
            <a:pPr algn="l"/>
            <a:r>
              <a:rPr lang="en-US" sz="3200" u="sng" dirty="0">
                <a:solidFill>
                  <a:srgbClr val="0033CC"/>
                </a:solidFill>
                <a:latin typeface="Times New Roman" pitchFamily="18" charset="0"/>
                <a:cs typeface="Times New Roman" pitchFamily="18" charset="0"/>
              </a:rPr>
              <a:t>Let's look at the following code to illustrate write() method.</a:t>
            </a:r>
          </a:p>
        </p:txBody>
      </p:sp>
      <p:sp>
        <p:nvSpPr>
          <p:cNvPr id="3" name="Content Placeholder 2"/>
          <p:cNvSpPr>
            <a:spLocks noGrp="1"/>
          </p:cNvSpPr>
          <p:nvPr>
            <p:ph idx="1"/>
          </p:nvPr>
        </p:nvSpPr>
        <p:spPr>
          <a:xfrm>
            <a:off x="457200" y="1247775"/>
            <a:ext cx="8229600" cy="4878390"/>
          </a:xfrm>
        </p:spPr>
        <p:txBody>
          <a:bodyPr>
            <a:normAutofit/>
          </a:bodyPr>
          <a:lstStyle/>
          <a:p>
            <a:r>
              <a:rPr lang="en-US" sz="2400" dirty="0">
                <a:solidFill>
                  <a:srgbClr val="0077AA"/>
                </a:solidFill>
                <a:latin typeface="Raleway"/>
              </a:rPr>
              <a:t>public</a:t>
            </a:r>
            <a:r>
              <a:rPr lang="en-US" sz="2400" dirty="0"/>
              <a:t> </a:t>
            </a:r>
            <a:r>
              <a:rPr lang="en-US" sz="2400" dirty="0">
                <a:solidFill>
                  <a:srgbClr val="0077AA"/>
                </a:solidFill>
                <a:latin typeface="Raleway"/>
              </a:rPr>
              <a:t>class</a:t>
            </a:r>
            <a:r>
              <a:rPr lang="en-US" sz="2400" dirty="0"/>
              <a:t> </a:t>
            </a:r>
            <a:r>
              <a:rPr lang="en-US" sz="2400" dirty="0" err="1">
                <a:solidFill>
                  <a:srgbClr val="DD4A68"/>
                </a:solidFill>
                <a:latin typeface="Raleway"/>
              </a:rPr>
              <a:t>WritingDemo</a:t>
            </a:r>
            <a:r>
              <a:rPr lang="en-US" sz="2400" dirty="0"/>
              <a:t> </a:t>
            </a:r>
            <a:r>
              <a:rPr lang="en-US" sz="2400" dirty="0" smtClean="0">
                <a:solidFill>
                  <a:srgbClr val="999999"/>
                </a:solidFill>
                <a:latin typeface="Raleway"/>
              </a:rPr>
              <a:t>{</a:t>
            </a:r>
          </a:p>
          <a:p>
            <a:r>
              <a:rPr lang="en-US" sz="2400" dirty="0" smtClean="0">
                <a:solidFill>
                  <a:srgbClr val="0077AA"/>
                </a:solidFill>
                <a:latin typeface="Raleway"/>
              </a:rPr>
              <a:t>public</a:t>
            </a:r>
            <a:r>
              <a:rPr lang="en-US" sz="2400" dirty="0" smtClean="0"/>
              <a:t> </a:t>
            </a:r>
            <a:r>
              <a:rPr lang="en-US" sz="2400" dirty="0">
                <a:solidFill>
                  <a:srgbClr val="0077AA"/>
                </a:solidFill>
                <a:latin typeface="Raleway"/>
              </a:rPr>
              <a:t>static</a:t>
            </a:r>
            <a:r>
              <a:rPr lang="en-US" sz="2400" dirty="0"/>
              <a:t> </a:t>
            </a:r>
            <a:r>
              <a:rPr lang="en-US" sz="2400" dirty="0">
                <a:solidFill>
                  <a:srgbClr val="0077AA"/>
                </a:solidFill>
                <a:latin typeface="Raleway"/>
              </a:rPr>
              <a:t>void</a:t>
            </a:r>
            <a:r>
              <a:rPr lang="en-US" sz="2400" dirty="0"/>
              <a:t> </a:t>
            </a:r>
            <a:r>
              <a:rPr lang="en-US" sz="2400" dirty="0">
                <a:solidFill>
                  <a:srgbClr val="DD4A68"/>
                </a:solidFill>
                <a:latin typeface="Raleway"/>
              </a:rPr>
              <a:t>main</a:t>
            </a:r>
            <a:r>
              <a:rPr lang="en-US" sz="2400" dirty="0">
                <a:solidFill>
                  <a:srgbClr val="999999"/>
                </a:solidFill>
                <a:latin typeface="Raleway"/>
              </a:rPr>
              <a:t>(</a:t>
            </a:r>
            <a:r>
              <a:rPr lang="en-US" sz="2400" dirty="0">
                <a:solidFill>
                  <a:srgbClr val="DD4A68"/>
                </a:solidFill>
                <a:latin typeface="Raleway"/>
              </a:rPr>
              <a:t>String</a:t>
            </a:r>
            <a:r>
              <a:rPr lang="en-US" sz="2400" dirty="0">
                <a:solidFill>
                  <a:srgbClr val="999999"/>
                </a:solidFill>
                <a:latin typeface="Raleway"/>
              </a:rPr>
              <a:t>[]</a:t>
            </a:r>
            <a:r>
              <a:rPr lang="en-US" sz="2400" dirty="0"/>
              <a:t> </a:t>
            </a:r>
            <a:r>
              <a:rPr lang="en-US" sz="2400" dirty="0" err="1"/>
              <a:t>args</a:t>
            </a:r>
            <a:r>
              <a:rPr lang="en-US" sz="2400" dirty="0">
                <a:solidFill>
                  <a:srgbClr val="999999"/>
                </a:solidFill>
                <a:latin typeface="Raleway"/>
              </a:rPr>
              <a:t>)</a:t>
            </a:r>
            <a:r>
              <a:rPr lang="en-US" sz="2400" dirty="0"/>
              <a:t> </a:t>
            </a:r>
            <a:r>
              <a:rPr lang="en-US" sz="2400" dirty="0">
                <a:solidFill>
                  <a:srgbClr val="999999"/>
                </a:solidFill>
                <a:latin typeface="Raleway"/>
              </a:rPr>
              <a:t>{</a:t>
            </a:r>
            <a:r>
              <a:rPr lang="en-US" sz="2400" dirty="0"/>
              <a:t> </a:t>
            </a:r>
            <a:endParaRPr lang="en-US" sz="2400" dirty="0" smtClean="0"/>
          </a:p>
          <a:p>
            <a:r>
              <a:rPr lang="en-US" sz="2400" dirty="0" err="1" smtClean="0">
                <a:solidFill>
                  <a:srgbClr val="0077AA"/>
                </a:solidFill>
                <a:latin typeface="Raleway"/>
              </a:rPr>
              <a:t>int</a:t>
            </a:r>
            <a:r>
              <a:rPr lang="en-US" sz="2400" dirty="0">
                <a:solidFill>
                  <a:srgbClr val="999999"/>
                </a:solidFill>
                <a:latin typeface="Raleway"/>
              </a:rPr>
              <a:t>[]</a:t>
            </a:r>
            <a:r>
              <a:rPr lang="en-US" sz="2400" dirty="0"/>
              <a:t> list </a:t>
            </a:r>
            <a:r>
              <a:rPr lang="en-US" sz="2400" dirty="0">
                <a:solidFill>
                  <a:srgbClr val="9A6E3A"/>
                </a:solidFill>
                <a:latin typeface="Raleway"/>
              </a:rPr>
              <a:t>=</a:t>
            </a:r>
            <a:r>
              <a:rPr lang="en-US" sz="2400" dirty="0"/>
              <a:t> </a:t>
            </a:r>
            <a:r>
              <a:rPr lang="en-US" sz="2400" dirty="0">
                <a:solidFill>
                  <a:srgbClr val="0077AA"/>
                </a:solidFill>
                <a:latin typeface="Raleway"/>
              </a:rPr>
              <a:t>new</a:t>
            </a:r>
            <a:r>
              <a:rPr lang="en-US" sz="2400" dirty="0"/>
              <a:t> </a:t>
            </a:r>
            <a:r>
              <a:rPr lang="en-US" sz="2400" dirty="0" err="1">
                <a:solidFill>
                  <a:srgbClr val="0077AA"/>
                </a:solidFill>
                <a:latin typeface="Raleway"/>
              </a:rPr>
              <a:t>int</a:t>
            </a:r>
            <a:r>
              <a:rPr lang="en-US" sz="2400" dirty="0">
                <a:solidFill>
                  <a:srgbClr val="999999"/>
                </a:solidFill>
                <a:latin typeface="Raleway"/>
              </a:rPr>
              <a:t>[</a:t>
            </a:r>
            <a:r>
              <a:rPr lang="en-US" sz="2400" dirty="0">
                <a:solidFill>
                  <a:srgbClr val="990055"/>
                </a:solidFill>
                <a:latin typeface="Raleway"/>
              </a:rPr>
              <a:t>26</a:t>
            </a:r>
            <a:r>
              <a:rPr lang="en-US" sz="2400" dirty="0">
                <a:solidFill>
                  <a:srgbClr val="999999"/>
                </a:solidFill>
                <a:latin typeface="Raleway"/>
              </a:rPr>
              <a:t>];</a:t>
            </a:r>
            <a:r>
              <a:rPr lang="en-US" sz="2400" dirty="0"/>
              <a:t> </a:t>
            </a:r>
            <a:endParaRPr lang="en-US" sz="2400" dirty="0" smtClean="0"/>
          </a:p>
          <a:p>
            <a:r>
              <a:rPr lang="en-US" sz="2400" dirty="0" smtClean="0">
                <a:solidFill>
                  <a:srgbClr val="0077AA"/>
                </a:solidFill>
                <a:latin typeface="Raleway"/>
              </a:rPr>
              <a:t>for</a:t>
            </a:r>
            <a:r>
              <a:rPr lang="en-US" sz="2400" dirty="0" smtClean="0">
                <a:solidFill>
                  <a:srgbClr val="999999"/>
                </a:solidFill>
                <a:latin typeface="Raleway"/>
              </a:rPr>
              <a:t>(</a:t>
            </a:r>
            <a:r>
              <a:rPr lang="en-US" sz="2400" dirty="0" err="1" smtClean="0">
                <a:solidFill>
                  <a:srgbClr val="0077AA"/>
                </a:solidFill>
                <a:latin typeface="Raleway"/>
              </a:rPr>
              <a:t>int</a:t>
            </a:r>
            <a:r>
              <a:rPr lang="en-US" sz="2400" dirty="0" smtClean="0"/>
              <a:t> </a:t>
            </a:r>
            <a:r>
              <a:rPr lang="en-US" sz="2400" dirty="0"/>
              <a:t>i </a:t>
            </a:r>
            <a:r>
              <a:rPr lang="en-US" sz="2400" dirty="0">
                <a:solidFill>
                  <a:srgbClr val="9A6E3A"/>
                </a:solidFill>
                <a:latin typeface="Raleway"/>
              </a:rPr>
              <a:t>=</a:t>
            </a:r>
            <a:r>
              <a:rPr lang="en-US" sz="2400" dirty="0"/>
              <a:t> </a:t>
            </a:r>
            <a:r>
              <a:rPr lang="en-US" sz="2400" dirty="0">
                <a:solidFill>
                  <a:srgbClr val="990055"/>
                </a:solidFill>
                <a:latin typeface="Raleway"/>
              </a:rPr>
              <a:t>0</a:t>
            </a:r>
            <a:r>
              <a:rPr lang="en-US" sz="2400" dirty="0">
                <a:solidFill>
                  <a:srgbClr val="999999"/>
                </a:solidFill>
                <a:latin typeface="Raleway"/>
              </a:rPr>
              <a:t>;</a:t>
            </a:r>
            <a:r>
              <a:rPr lang="en-US" sz="2400" dirty="0"/>
              <a:t> i </a:t>
            </a:r>
            <a:r>
              <a:rPr lang="en-US" sz="2400" dirty="0">
                <a:solidFill>
                  <a:srgbClr val="9A6E3A"/>
                </a:solidFill>
                <a:latin typeface="Raleway"/>
              </a:rPr>
              <a:t>&lt;</a:t>
            </a:r>
            <a:r>
              <a:rPr lang="en-US" sz="2400" dirty="0"/>
              <a:t> </a:t>
            </a:r>
            <a:r>
              <a:rPr lang="en-US" sz="2400" dirty="0">
                <a:solidFill>
                  <a:srgbClr val="990055"/>
                </a:solidFill>
                <a:latin typeface="Raleway"/>
              </a:rPr>
              <a:t>26</a:t>
            </a:r>
            <a:r>
              <a:rPr lang="en-US" sz="2400" dirty="0">
                <a:solidFill>
                  <a:srgbClr val="999999"/>
                </a:solidFill>
                <a:latin typeface="Raleway"/>
              </a:rPr>
              <a:t>;</a:t>
            </a:r>
            <a:r>
              <a:rPr lang="en-US" sz="2400" dirty="0"/>
              <a:t> i</a:t>
            </a:r>
            <a:r>
              <a:rPr lang="en-US" sz="2400" dirty="0">
                <a:solidFill>
                  <a:srgbClr val="9A6E3A"/>
                </a:solidFill>
                <a:latin typeface="Raleway"/>
              </a:rPr>
              <a:t>++</a:t>
            </a:r>
            <a:r>
              <a:rPr lang="en-US" sz="2400" dirty="0">
                <a:solidFill>
                  <a:srgbClr val="999999"/>
                </a:solidFill>
                <a:latin typeface="Raleway"/>
              </a:rPr>
              <a:t>)</a:t>
            </a:r>
            <a:r>
              <a:rPr lang="en-US" sz="2400" dirty="0"/>
              <a:t> </a:t>
            </a:r>
            <a:r>
              <a:rPr lang="en-US" sz="2400" dirty="0">
                <a:solidFill>
                  <a:srgbClr val="999999"/>
                </a:solidFill>
                <a:latin typeface="Raleway"/>
              </a:rPr>
              <a:t>{</a:t>
            </a:r>
            <a:r>
              <a:rPr lang="en-US" sz="2400" dirty="0"/>
              <a:t> </a:t>
            </a:r>
            <a:endParaRPr lang="en-US" sz="2400" dirty="0" smtClean="0"/>
          </a:p>
          <a:p>
            <a:r>
              <a:rPr lang="en-US" sz="2400" dirty="0" smtClean="0"/>
              <a:t>list</a:t>
            </a:r>
            <a:r>
              <a:rPr lang="en-US" sz="2400" dirty="0" smtClean="0">
                <a:solidFill>
                  <a:srgbClr val="999999"/>
                </a:solidFill>
                <a:latin typeface="Raleway"/>
              </a:rPr>
              <a:t>[</a:t>
            </a:r>
            <a:r>
              <a:rPr lang="en-US" sz="2400" dirty="0" smtClean="0"/>
              <a:t>i</a:t>
            </a:r>
            <a:r>
              <a:rPr lang="en-US" sz="2400" dirty="0">
                <a:solidFill>
                  <a:srgbClr val="999999"/>
                </a:solidFill>
                <a:latin typeface="Raleway"/>
              </a:rPr>
              <a:t>]</a:t>
            </a:r>
            <a:r>
              <a:rPr lang="en-US" sz="2400" dirty="0"/>
              <a:t> </a:t>
            </a:r>
            <a:r>
              <a:rPr lang="en-US" sz="2400" dirty="0">
                <a:solidFill>
                  <a:srgbClr val="9A6E3A"/>
                </a:solidFill>
                <a:latin typeface="Raleway"/>
              </a:rPr>
              <a:t>=</a:t>
            </a:r>
            <a:r>
              <a:rPr lang="en-US" sz="2400" dirty="0"/>
              <a:t> i </a:t>
            </a:r>
            <a:r>
              <a:rPr lang="en-US" sz="2400" dirty="0">
                <a:solidFill>
                  <a:srgbClr val="9A6E3A"/>
                </a:solidFill>
                <a:latin typeface="Raleway"/>
              </a:rPr>
              <a:t>+</a:t>
            </a:r>
            <a:r>
              <a:rPr lang="en-US" sz="2400" dirty="0"/>
              <a:t> </a:t>
            </a:r>
            <a:r>
              <a:rPr lang="en-US" sz="2400" dirty="0">
                <a:solidFill>
                  <a:srgbClr val="990055"/>
                </a:solidFill>
                <a:latin typeface="Raleway"/>
              </a:rPr>
              <a:t>65</a:t>
            </a:r>
            <a:r>
              <a:rPr lang="en-US" sz="2400" dirty="0">
                <a:solidFill>
                  <a:srgbClr val="999999"/>
                </a:solidFill>
                <a:latin typeface="Raleway"/>
              </a:rPr>
              <a:t>;</a:t>
            </a:r>
            <a:r>
              <a:rPr lang="en-US" sz="2400" dirty="0"/>
              <a:t> </a:t>
            </a:r>
            <a:endParaRPr lang="en-US" sz="2400" dirty="0" smtClean="0"/>
          </a:p>
          <a:p>
            <a:r>
              <a:rPr lang="en-US" sz="2400" dirty="0" smtClean="0">
                <a:solidFill>
                  <a:srgbClr val="999999"/>
                </a:solidFill>
                <a:latin typeface="Raleway"/>
              </a:rPr>
              <a:t>}</a:t>
            </a:r>
            <a:r>
              <a:rPr lang="en-US" sz="2400" dirty="0" smtClean="0"/>
              <a:t> </a:t>
            </a:r>
          </a:p>
          <a:p>
            <a:r>
              <a:rPr lang="en-US" sz="2400" dirty="0" smtClean="0">
                <a:solidFill>
                  <a:srgbClr val="0077AA"/>
                </a:solidFill>
                <a:latin typeface="Raleway"/>
              </a:rPr>
              <a:t>for</a:t>
            </a:r>
            <a:r>
              <a:rPr lang="en-US" sz="2400" dirty="0" smtClean="0">
                <a:solidFill>
                  <a:srgbClr val="999999"/>
                </a:solidFill>
                <a:latin typeface="Raleway"/>
              </a:rPr>
              <a:t>(</a:t>
            </a:r>
            <a:r>
              <a:rPr lang="en-US" sz="2400" dirty="0" err="1" smtClean="0">
                <a:solidFill>
                  <a:srgbClr val="0077AA"/>
                </a:solidFill>
                <a:latin typeface="Raleway"/>
              </a:rPr>
              <a:t>int</a:t>
            </a:r>
            <a:r>
              <a:rPr lang="en-US" sz="2400" dirty="0" smtClean="0"/>
              <a:t> </a:t>
            </a:r>
            <a:r>
              <a:rPr lang="en-US" sz="2400" dirty="0"/>
              <a:t>i</a:t>
            </a:r>
            <a:r>
              <a:rPr lang="en-US" sz="2400" dirty="0">
                <a:solidFill>
                  <a:srgbClr val="9A6E3A"/>
                </a:solidFill>
                <a:latin typeface="Raleway"/>
              </a:rPr>
              <a:t>:</a:t>
            </a:r>
            <a:r>
              <a:rPr lang="en-US" sz="2400" dirty="0"/>
              <a:t>list</a:t>
            </a:r>
            <a:r>
              <a:rPr lang="en-US" sz="2400" dirty="0">
                <a:solidFill>
                  <a:srgbClr val="999999"/>
                </a:solidFill>
                <a:latin typeface="Raleway"/>
              </a:rPr>
              <a:t>)</a:t>
            </a:r>
            <a:r>
              <a:rPr lang="en-US" sz="2400" dirty="0"/>
              <a:t> </a:t>
            </a:r>
            <a:r>
              <a:rPr lang="en-US" sz="2400" dirty="0">
                <a:solidFill>
                  <a:srgbClr val="999999"/>
                </a:solidFill>
                <a:latin typeface="Raleway"/>
              </a:rPr>
              <a:t>{</a:t>
            </a:r>
            <a:r>
              <a:rPr lang="en-US" sz="2400" dirty="0"/>
              <a:t> </a:t>
            </a:r>
            <a:r>
              <a:rPr lang="en-US" sz="2400" dirty="0" err="1">
                <a:solidFill>
                  <a:srgbClr val="DD4A68"/>
                </a:solidFill>
                <a:latin typeface="Raleway"/>
              </a:rPr>
              <a:t>System</a:t>
            </a:r>
            <a:r>
              <a:rPr lang="en-US" sz="2400" dirty="0" err="1">
                <a:solidFill>
                  <a:srgbClr val="999999"/>
                </a:solidFill>
                <a:latin typeface="Raleway"/>
              </a:rPr>
              <a:t>.</a:t>
            </a:r>
            <a:r>
              <a:rPr lang="en-US" sz="2400" dirty="0" err="1"/>
              <a:t>out</a:t>
            </a:r>
            <a:r>
              <a:rPr lang="en-US" sz="2400" dirty="0" err="1">
                <a:solidFill>
                  <a:srgbClr val="999999"/>
                </a:solidFill>
                <a:latin typeface="Raleway"/>
              </a:rPr>
              <a:t>.</a:t>
            </a:r>
            <a:r>
              <a:rPr lang="en-US" sz="2400" dirty="0" err="1">
                <a:solidFill>
                  <a:srgbClr val="DD4A68"/>
                </a:solidFill>
                <a:latin typeface="Raleway"/>
              </a:rPr>
              <a:t>write</a:t>
            </a:r>
            <a:r>
              <a:rPr lang="en-US" sz="2400" dirty="0">
                <a:solidFill>
                  <a:srgbClr val="999999"/>
                </a:solidFill>
                <a:latin typeface="Raleway"/>
              </a:rPr>
              <a:t>(</a:t>
            </a:r>
            <a:r>
              <a:rPr lang="en-US" sz="2400" dirty="0"/>
              <a:t>i</a:t>
            </a:r>
            <a:r>
              <a:rPr lang="en-US" sz="2400" dirty="0" smtClean="0">
                <a:solidFill>
                  <a:srgbClr val="999999"/>
                </a:solidFill>
                <a:latin typeface="Raleway"/>
              </a:rPr>
              <a:t>);</a:t>
            </a:r>
            <a:endParaRPr lang="en-US" sz="2400" dirty="0" smtClean="0"/>
          </a:p>
          <a:p>
            <a:r>
              <a:rPr lang="en-US" sz="2400" dirty="0" err="1" smtClean="0">
                <a:solidFill>
                  <a:srgbClr val="DD4A68"/>
                </a:solidFill>
                <a:latin typeface="Raleway"/>
              </a:rPr>
              <a:t>System</a:t>
            </a:r>
            <a:r>
              <a:rPr lang="en-US" sz="2400" dirty="0" err="1" smtClean="0">
                <a:solidFill>
                  <a:srgbClr val="999999"/>
                </a:solidFill>
                <a:latin typeface="Raleway"/>
              </a:rPr>
              <a:t>.</a:t>
            </a:r>
            <a:r>
              <a:rPr lang="en-US" sz="2400" dirty="0" err="1" smtClean="0"/>
              <a:t>out</a:t>
            </a:r>
            <a:r>
              <a:rPr lang="en-US" sz="2400" dirty="0" err="1" smtClean="0">
                <a:solidFill>
                  <a:srgbClr val="999999"/>
                </a:solidFill>
                <a:latin typeface="Raleway"/>
              </a:rPr>
              <a:t>.</a:t>
            </a:r>
            <a:r>
              <a:rPr lang="en-US" sz="2400" dirty="0" err="1" smtClean="0">
                <a:solidFill>
                  <a:srgbClr val="DD4A68"/>
                </a:solidFill>
                <a:latin typeface="Raleway"/>
              </a:rPr>
              <a:t>write</a:t>
            </a:r>
            <a:r>
              <a:rPr lang="en-US" sz="2400" dirty="0">
                <a:solidFill>
                  <a:srgbClr val="999999"/>
                </a:solidFill>
                <a:latin typeface="Raleway"/>
              </a:rPr>
              <a:t>(</a:t>
            </a:r>
            <a:r>
              <a:rPr lang="en-US" sz="2400" dirty="0">
                <a:solidFill>
                  <a:srgbClr val="669900"/>
                </a:solidFill>
                <a:latin typeface="Raleway"/>
              </a:rPr>
              <a:t>'\n'</a:t>
            </a:r>
            <a:r>
              <a:rPr lang="en-US" sz="2400" dirty="0">
                <a:solidFill>
                  <a:srgbClr val="999999"/>
                </a:solidFill>
                <a:latin typeface="Raleway"/>
              </a:rPr>
              <a:t>);</a:t>
            </a:r>
            <a:r>
              <a:rPr lang="en-US" sz="2400" dirty="0"/>
              <a:t> </a:t>
            </a:r>
            <a:endParaRPr lang="en-US" sz="2400" dirty="0" smtClean="0"/>
          </a:p>
          <a:p>
            <a:r>
              <a:rPr lang="en-US" sz="2400" dirty="0" smtClean="0">
                <a:solidFill>
                  <a:srgbClr val="999999"/>
                </a:solidFill>
                <a:latin typeface="Raleway"/>
              </a:rPr>
              <a:t>}</a:t>
            </a:r>
            <a:r>
              <a:rPr lang="en-US" sz="2400" dirty="0" smtClean="0"/>
              <a:t> </a:t>
            </a:r>
          </a:p>
          <a:p>
            <a:r>
              <a:rPr lang="en-US" sz="2400" dirty="0" smtClean="0">
                <a:solidFill>
                  <a:srgbClr val="999999"/>
                </a:solidFill>
                <a:latin typeface="Raleway"/>
              </a:rPr>
              <a:t>}</a:t>
            </a:r>
            <a:r>
              <a:rPr lang="en-US" sz="2400" dirty="0" smtClean="0"/>
              <a:t> </a:t>
            </a:r>
          </a:p>
          <a:p>
            <a:r>
              <a:rPr lang="en-US" sz="2400" dirty="0" smtClean="0">
                <a:solidFill>
                  <a:srgbClr val="999999"/>
                </a:solidFill>
                <a:latin typeface="Raleway"/>
              </a:rPr>
              <a:t>}</a:t>
            </a:r>
            <a:endParaRPr lang="en-US" sz="2400" dirty="0"/>
          </a:p>
        </p:txBody>
      </p:sp>
    </p:spTree>
    <p:extLst>
      <p:ext uri="{BB962C8B-B14F-4D97-AF65-F5344CB8AC3E}">
        <p14:creationId xmlns:p14="http://schemas.microsoft.com/office/powerpoint/2010/main" val="40238078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5220"/>
            <a:ext cx="8229600" cy="5843230"/>
          </a:xfrm>
        </p:spPr>
        <p:txBody>
          <a:bodyPr>
            <a:normAutofit fontScale="92500" lnSpcReduction="20000"/>
          </a:bodyPr>
          <a:lstStyle/>
          <a:p>
            <a:pPr algn="just"/>
            <a:r>
              <a:rPr lang="en-US" sz="2800" dirty="0"/>
              <a:t>Applet is a special type of program that is embedded in the webpage to generate the dynamic content. It runs inside the browser and works at client side</a:t>
            </a:r>
            <a:r>
              <a:rPr lang="en-US" sz="2800" dirty="0" smtClean="0"/>
              <a:t>. </a:t>
            </a:r>
          </a:p>
          <a:p>
            <a:pPr algn="just"/>
            <a:r>
              <a:rPr lang="en-US" sz="2800" dirty="0"/>
              <a:t>An </a:t>
            </a:r>
            <a:r>
              <a:rPr lang="en-US" sz="2800" b="1" dirty="0"/>
              <a:t>applet</a:t>
            </a:r>
            <a:r>
              <a:rPr lang="en-US" sz="2800" dirty="0"/>
              <a:t> is a Java program that runs in a Web browser. An applet can be a fully functional Java application because it has the entire Java API at its disposal.</a:t>
            </a:r>
            <a:endParaRPr lang="en-US" sz="2800" dirty="0" smtClean="0"/>
          </a:p>
          <a:p>
            <a:pPr algn="just"/>
            <a:r>
              <a:rPr lang="en-US" sz="2800" b="1" u="sng" dirty="0"/>
              <a:t>Advantage of Applet</a:t>
            </a:r>
          </a:p>
          <a:p>
            <a:pPr algn="just"/>
            <a:r>
              <a:rPr lang="en-US" sz="2800" dirty="0"/>
              <a:t>There are many advantages of applet. They are as follows:</a:t>
            </a:r>
          </a:p>
          <a:p>
            <a:pPr algn="just"/>
            <a:r>
              <a:rPr lang="en-US" sz="2800" dirty="0"/>
              <a:t>It works at client side so less response time.</a:t>
            </a:r>
          </a:p>
          <a:p>
            <a:pPr algn="just"/>
            <a:r>
              <a:rPr lang="en-US" sz="2800" dirty="0"/>
              <a:t>Secured</a:t>
            </a:r>
          </a:p>
          <a:p>
            <a:pPr algn="just"/>
            <a:r>
              <a:rPr lang="en-US" sz="2800" dirty="0"/>
              <a:t>It can be executed by browsers running under many </a:t>
            </a:r>
            <a:r>
              <a:rPr lang="en-US" sz="2800" dirty="0" smtClean="0"/>
              <a:t>platforms, </a:t>
            </a:r>
            <a:r>
              <a:rPr lang="en-US" sz="2800" dirty="0"/>
              <a:t>including Linux, Windows, Mac </a:t>
            </a:r>
            <a:r>
              <a:rPr lang="en-US" sz="2800" dirty="0" err="1"/>
              <a:t>Os</a:t>
            </a:r>
            <a:r>
              <a:rPr lang="en-US" sz="2800" dirty="0"/>
              <a:t> etc.</a:t>
            </a:r>
          </a:p>
          <a:p>
            <a:pPr algn="just"/>
            <a:r>
              <a:rPr lang="en-US" sz="2800" b="1" u="sng" dirty="0"/>
              <a:t>Drawback of Applet</a:t>
            </a:r>
          </a:p>
          <a:p>
            <a:pPr algn="just"/>
            <a:r>
              <a:rPr lang="en-US" sz="2800" dirty="0"/>
              <a:t>Plugin is required at client browser to execute applet</a:t>
            </a:r>
            <a:r>
              <a:rPr lang="en-US" sz="2800" dirty="0" smtClean="0"/>
              <a:t>.</a:t>
            </a:r>
            <a:r>
              <a:rPr lang="en-US" sz="2800" dirty="0"/>
              <a:t/>
            </a:r>
            <a:br>
              <a:rPr lang="en-US" sz="2800" dirty="0"/>
            </a:br>
            <a:endParaRPr lang="en-US" sz="2800" dirty="0"/>
          </a:p>
        </p:txBody>
      </p:sp>
      <p:sp>
        <p:nvSpPr>
          <p:cNvPr id="8" name="Title 1"/>
          <p:cNvSpPr>
            <a:spLocks noGrp="1"/>
          </p:cNvSpPr>
          <p:nvPr>
            <p:ph type="title"/>
          </p:nvPr>
        </p:nvSpPr>
        <p:spPr/>
        <p:txBody>
          <a:bodyPr>
            <a:normAutofit fontScale="90000"/>
          </a:bodyPr>
          <a:lstStyle/>
          <a:p>
            <a:pPr algn="l"/>
            <a:r>
              <a:rPr lang="en-US" b="1" u="sng" dirty="0">
                <a:solidFill>
                  <a:srgbClr val="0033CC"/>
                </a:solidFill>
                <a:latin typeface="Times New Roman" pitchFamily="18" charset="0"/>
                <a:cs typeface="Times New Roman" pitchFamily="18" charset="0"/>
              </a:rPr>
              <a:t>Applets</a:t>
            </a:r>
            <a:endParaRPr lang="en-IN" b="1" u="sng" dirty="0">
              <a:solidFill>
                <a:srgbClr val="0033CC"/>
              </a:solidFill>
              <a:latin typeface="Times New Roman" pitchFamily="18" charset="0"/>
              <a:cs typeface="Times New Roman" pitchFamily="18" charset="0"/>
            </a:endParaRPr>
          </a:p>
        </p:txBody>
      </p:sp>
    </p:spTree>
    <p:extLst>
      <p:ext uri="{BB962C8B-B14F-4D97-AF65-F5344CB8AC3E}">
        <p14:creationId xmlns:p14="http://schemas.microsoft.com/office/powerpoint/2010/main" val="34957382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u="sng" dirty="0">
                <a:solidFill>
                  <a:srgbClr val="0033CC"/>
                </a:solidFill>
                <a:latin typeface="Times New Roman" pitchFamily="18" charset="0"/>
                <a:cs typeface="Times New Roman" pitchFamily="18" charset="0"/>
              </a:rPr>
              <a:t>Applets</a:t>
            </a:r>
            <a:endParaRPr lang="en-IN" b="1" u="sng" dirty="0">
              <a:solidFill>
                <a:srgbClr val="0033CC"/>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a:t>Applet</a:t>
            </a:r>
          </a:p>
          <a:p>
            <a:r>
              <a:rPr lang="en-US" dirty="0"/>
              <a:t>Graphical Programming </a:t>
            </a:r>
          </a:p>
          <a:p>
            <a:r>
              <a:rPr lang="en-US" dirty="0"/>
              <a:t>Layout Manager - Choice, List</a:t>
            </a:r>
          </a:p>
          <a:p>
            <a:r>
              <a:rPr lang="en-US" dirty="0"/>
              <a:t>Event Handling</a:t>
            </a:r>
            <a:endParaRPr lang="en-IN" dirty="0"/>
          </a:p>
          <a:p>
            <a:endParaRPr lang="en-IN" dirty="0"/>
          </a:p>
        </p:txBody>
      </p:sp>
    </p:spTree>
    <p:extLst>
      <p:ext uri="{BB962C8B-B14F-4D97-AF65-F5344CB8AC3E}">
        <p14:creationId xmlns:p14="http://schemas.microsoft.com/office/powerpoint/2010/main" val="20768704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u="sng" dirty="0">
                <a:solidFill>
                  <a:srgbClr val="0033CC"/>
                </a:solidFill>
                <a:latin typeface="Times New Roman" pitchFamily="18" charset="0"/>
                <a:cs typeface="Times New Roman" pitchFamily="18" charset="0"/>
              </a:rPr>
              <a:t>Applet</a:t>
            </a:r>
          </a:p>
        </p:txBody>
      </p:sp>
      <p:sp>
        <p:nvSpPr>
          <p:cNvPr id="3" name="Content Placeholder 2"/>
          <p:cNvSpPr>
            <a:spLocks noGrp="1"/>
          </p:cNvSpPr>
          <p:nvPr>
            <p:ph sz="quarter" idx="1"/>
          </p:nvPr>
        </p:nvSpPr>
        <p:spPr/>
        <p:txBody>
          <a:bodyPr>
            <a:normAutofit fontScale="92500"/>
          </a:bodyPr>
          <a:lstStyle/>
          <a:p>
            <a:pPr algn="just"/>
            <a:r>
              <a:rPr lang="en-US" dirty="0"/>
              <a:t>Java programs can be </a:t>
            </a:r>
          </a:p>
          <a:p>
            <a:pPr lvl="1" algn="just"/>
            <a:r>
              <a:rPr lang="en-US" dirty="0"/>
              <a:t>Standalone apps (command line or GUI)</a:t>
            </a:r>
          </a:p>
          <a:p>
            <a:pPr lvl="1" algn="just"/>
            <a:r>
              <a:rPr lang="en-US" dirty="0"/>
              <a:t>Web browser applets (run inside web browser)</a:t>
            </a:r>
          </a:p>
          <a:p>
            <a:pPr algn="just"/>
            <a:r>
              <a:rPr lang="en-US" dirty="0"/>
              <a:t>Applications have main() method, applets don’t</a:t>
            </a:r>
          </a:p>
          <a:p>
            <a:pPr algn="just"/>
            <a:r>
              <a:rPr lang="en-US" dirty="0"/>
              <a:t>Applets can’t make changes to machine on which they are running</a:t>
            </a:r>
          </a:p>
          <a:p>
            <a:pPr lvl="1" algn="just"/>
            <a:r>
              <a:rPr lang="en-US" dirty="0"/>
              <a:t>E.g. writing to disk</a:t>
            </a:r>
          </a:p>
          <a:p>
            <a:pPr lvl="1" algn="just"/>
            <a:r>
              <a:rPr lang="en-US" dirty="0"/>
              <a:t>Hence only small interactive programs</a:t>
            </a:r>
          </a:p>
          <a:p>
            <a:pPr algn="just"/>
            <a:r>
              <a:rPr lang="en-US" dirty="0"/>
              <a:t>To make web pages more dynamic and interactive</a:t>
            </a:r>
          </a:p>
          <a:p>
            <a:pPr algn="just"/>
            <a:endParaRPr lang="en-US" dirty="0"/>
          </a:p>
        </p:txBody>
      </p:sp>
    </p:spTree>
    <p:extLst>
      <p:ext uri="{BB962C8B-B14F-4D97-AF65-F5344CB8AC3E}">
        <p14:creationId xmlns:p14="http://schemas.microsoft.com/office/powerpoint/2010/main" val="259429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56271"/>
            <a:ext cx="8239125" cy="848604"/>
          </a:xfrm>
        </p:spPr>
        <p:txBody>
          <a:bodyPr>
            <a:noAutofit/>
          </a:bodyPr>
          <a:lstStyle/>
          <a:p>
            <a:pPr algn="l"/>
            <a:r>
              <a:rPr lang="en-US" sz="2800" b="1" u="sng" dirty="0" smtClean="0">
                <a:solidFill>
                  <a:srgbClr val="0033CC"/>
                </a:solidFill>
                <a:latin typeface="Times New Roman" pitchFamily="18" charset="0"/>
                <a:cs typeface="Times New Roman" pitchFamily="18" charset="0"/>
              </a:rPr>
              <a:t>Differences between an applet and a standalone Java application</a:t>
            </a:r>
            <a:endParaRPr lang="en-US" sz="2800" b="1"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199"/>
            <a:ext cx="8229600" cy="5400675"/>
          </a:xfrm>
        </p:spPr>
        <p:txBody>
          <a:bodyPr>
            <a:normAutofit fontScale="70000" lnSpcReduction="20000"/>
          </a:bodyPr>
          <a:lstStyle/>
          <a:p>
            <a:pPr algn="just"/>
            <a:r>
              <a:rPr lang="en-US" dirty="0" smtClean="0"/>
              <a:t>An </a:t>
            </a:r>
            <a:r>
              <a:rPr lang="en-US" dirty="0"/>
              <a:t>applet is a Java class that extends the </a:t>
            </a:r>
            <a:r>
              <a:rPr lang="en-US" dirty="0" err="1"/>
              <a:t>java.applet.Applet</a:t>
            </a:r>
            <a:r>
              <a:rPr lang="en-US" dirty="0"/>
              <a:t> class.</a:t>
            </a:r>
          </a:p>
          <a:p>
            <a:pPr algn="just"/>
            <a:r>
              <a:rPr lang="en-US" dirty="0"/>
              <a:t>A main() method is not invoked on an applet, and an applet class will not define main().</a:t>
            </a:r>
          </a:p>
          <a:p>
            <a:pPr algn="just"/>
            <a:r>
              <a:rPr lang="en-US" dirty="0"/>
              <a:t>Applets are designed to be embedded within an HTML page.</a:t>
            </a:r>
          </a:p>
          <a:p>
            <a:pPr algn="just"/>
            <a:r>
              <a:rPr lang="en-US" dirty="0"/>
              <a:t>When a user views an HTML page that contains an applet, the code for the applet is downloaded to the user's machine.</a:t>
            </a:r>
          </a:p>
          <a:p>
            <a:pPr algn="just"/>
            <a:r>
              <a:rPr lang="en-US" dirty="0"/>
              <a:t>A JVM is required to view an applet. The JVM can be either a plug-in of the Web browser or a separate runtime environment.</a:t>
            </a:r>
          </a:p>
          <a:p>
            <a:pPr algn="just"/>
            <a:r>
              <a:rPr lang="en-US" dirty="0"/>
              <a:t>The JVM on the user's machine creates an instance of the applet class and invokes various methods during the applet's lifetime.</a:t>
            </a:r>
          </a:p>
          <a:p>
            <a:pPr algn="just"/>
            <a:r>
              <a:rPr lang="en-US" dirty="0"/>
              <a:t>Applets have strict security rules that are enforced by the Web browser. The security of an applet is often referred to as sandbox security, comparing the applet to a child playing in a sandbox with various rules that must be followed.</a:t>
            </a:r>
          </a:p>
          <a:p>
            <a:pPr algn="just"/>
            <a:r>
              <a:rPr lang="en-US" dirty="0"/>
              <a:t>Other classes that the applet needs can be downloaded in a single Java Archive (JAR) file</a:t>
            </a:r>
            <a:r>
              <a:rPr lang="en-US" dirty="0" smtClean="0"/>
              <a:t>.</a:t>
            </a:r>
            <a:endParaRPr lang="en-US" dirty="0"/>
          </a:p>
        </p:txBody>
      </p:sp>
    </p:spTree>
    <p:extLst>
      <p:ext uri="{BB962C8B-B14F-4D97-AF65-F5344CB8AC3E}">
        <p14:creationId xmlns:p14="http://schemas.microsoft.com/office/powerpoint/2010/main" val="144341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u="sng" dirty="0" smtClean="0">
                <a:solidFill>
                  <a:srgbClr val="0033CC"/>
                </a:solidFill>
                <a:latin typeface="Times New Roman" pitchFamily="18" charset="0"/>
                <a:cs typeface="Times New Roman" pitchFamily="18" charset="0"/>
              </a:rPr>
              <a:t>Life cycle of Applet</a:t>
            </a:r>
            <a:endParaRPr lang="en-US" sz="3600" b="1" u="sng" dirty="0">
              <a:solidFill>
                <a:srgbClr val="0033CC"/>
              </a:solidFill>
              <a:latin typeface="Times New Roman" pitchFamily="18" charset="0"/>
              <a:cs typeface="Times New Roman" pitchFamily="18" charset="0"/>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4989" y="920432"/>
            <a:ext cx="6109335" cy="542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380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2500" fill="hold"/>
                                        <p:tgtEl>
                                          <p:spTgt spid="10242"/>
                                        </p:tgtEl>
                                        <p:attrNameLst>
                                          <p:attrName>ppt_w</p:attrName>
                                        </p:attrNameLst>
                                      </p:cBhvr>
                                      <p:tavLst>
                                        <p:tav tm="0">
                                          <p:val>
                                            <p:fltVal val="0"/>
                                          </p:val>
                                        </p:tav>
                                        <p:tav tm="100000">
                                          <p:val>
                                            <p:strVal val="#ppt_w"/>
                                          </p:val>
                                        </p:tav>
                                      </p:tavLst>
                                    </p:anim>
                                    <p:anim calcmode="lin" valueType="num">
                                      <p:cBhvr>
                                        <p:cTn id="8" dur="2500" fill="hold"/>
                                        <p:tgtEl>
                                          <p:spTgt spid="10242"/>
                                        </p:tgtEl>
                                        <p:attrNameLst>
                                          <p:attrName>ppt_h</p:attrName>
                                        </p:attrNameLst>
                                      </p:cBhvr>
                                      <p:tavLst>
                                        <p:tav tm="0">
                                          <p:val>
                                            <p:fltVal val="0"/>
                                          </p:val>
                                        </p:tav>
                                        <p:tav tm="100000">
                                          <p:val>
                                            <p:strVal val="#ppt_h"/>
                                          </p:val>
                                        </p:tav>
                                      </p:tavLst>
                                    </p:anim>
                                    <p:animEffect transition="in" filter="fade">
                                      <p:cBhvr>
                                        <p:cTn id="9" dur="2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04800" y="647164"/>
            <a:ext cx="8524875" cy="3798601"/>
          </a:xfrm>
          <a:prstGeom prst="rect">
            <a:avLst/>
          </a:prstGeom>
        </p:spPr>
        <p:txBody>
          <a:bodyPr wrap="square" lIns="0" tIns="31115" rIns="0" bIns="0" rtlCol="0">
            <a:noAutofit/>
          </a:bodyPr>
          <a:lstStyle/>
          <a:p>
            <a:pPr marL="288925" marR="52412">
              <a:lnSpc>
                <a:spcPts val="4900"/>
              </a:lnSpc>
            </a:pPr>
            <a:r>
              <a:rPr sz="3600" u="sng" spc="-31" dirty="0">
                <a:solidFill>
                  <a:srgbClr val="0033CC"/>
                </a:solidFill>
                <a:latin typeface="Times New Roman" pitchFamily="18" charset="0"/>
                <a:cs typeface="Times New Roman" pitchFamily="18" charset="0"/>
              </a:rPr>
              <a:t>CREATING THREAD Contd.</a:t>
            </a:r>
            <a:endParaRPr sz="3600" u="sng" dirty="0">
              <a:solidFill>
                <a:srgbClr val="0033CC"/>
              </a:solidFill>
              <a:latin typeface="Times New Roman" pitchFamily="18" charset="0"/>
              <a:cs typeface="Times New Roman" pitchFamily="18" charset="0"/>
            </a:endParaRPr>
          </a:p>
          <a:p>
            <a:pPr marL="12700" marR="52412">
              <a:lnSpc>
                <a:spcPct val="101725"/>
              </a:lnSpc>
              <a:spcBef>
                <a:spcPts val="2615"/>
              </a:spcBef>
            </a:pPr>
            <a:r>
              <a:rPr lang="en-US" sz="3200" b="1" spc="-7" dirty="0" smtClean="0">
                <a:latin typeface="Calibri"/>
                <a:cs typeface="Calibri"/>
              </a:rPr>
              <a:t>   2. </a:t>
            </a:r>
            <a:r>
              <a:rPr sz="3200" b="1" spc="-7" dirty="0" smtClean="0">
                <a:latin typeface="Calibri"/>
                <a:cs typeface="Calibri"/>
              </a:rPr>
              <a:t>By </a:t>
            </a:r>
            <a:r>
              <a:rPr sz="3200" b="1" spc="-7" dirty="0">
                <a:latin typeface="Calibri"/>
                <a:cs typeface="Calibri"/>
              </a:rPr>
              <a:t>implementing Runnable interface</a:t>
            </a:r>
            <a:endParaRPr sz="3200" dirty="0">
              <a:latin typeface="Calibri"/>
              <a:cs typeface="Calibri"/>
            </a:endParaRPr>
          </a:p>
          <a:p>
            <a:pPr marL="354330" marR="770449" indent="-286461">
              <a:lnSpc>
                <a:spcPts val="3360"/>
              </a:lnSpc>
              <a:spcBef>
                <a:spcPts val="811"/>
              </a:spcBef>
            </a:pPr>
            <a:r>
              <a:rPr sz="2800" dirty="0">
                <a:latin typeface="Wingdings"/>
                <a:cs typeface="Wingdings"/>
              </a:rPr>
              <a:t></a:t>
            </a:r>
            <a:r>
              <a:rPr sz="2800" spc="275" dirty="0">
                <a:latin typeface="Times New Roman"/>
                <a:cs typeface="Times New Roman"/>
              </a:rPr>
              <a:t> </a:t>
            </a:r>
            <a:r>
              <a:rPr sz="2800" dirty="0">
                <a:latin typeface="Calibri"/>
                <a:cs typeface="Calibri"/>
              </a:rPr>
              <a:t>D</a:t>
            </a:r>
            <a:r>
              <a:rPr sz="2800" spc="-25" dirty="0">
                <a:latin typeface="Calibri"/>
                <a:cs typeface="Calibri"/>
              </a:rPr>
              <a:t>e</a:t>
            </a:r>
            <a:r>
              <a:rPr sz="2800" dirty="0">
                <a:latin typeface="Calibri"/>
                <a:cs typeface="Calibri"/>
              </a:rPr>
              <a:t>fi</a:t>
            </a:r>
            <a:r>
              <a:rPr sz="2800" spc="-9" dirty="0">
                <a:latin typeface="Calibri"/>
                <a:cs typeface="Calibri"/>
              </a:rPr>
              <a:t>n</a:t>
            </a:r>
            <a:r>
              <a:rPr sz="2800" dirty="0">
                <a:latin typeface="Calibri"/>
                <a:cs typeface="Calibri"/>
              </a:rPr>
              <a:t>e</a:t>
            </a:r>
            <a:r>
              <a:rPr sz="2800" spc="-59" dirty="0">
                <a:latin typeface="Calibri"/>
                <a:cs typeface="Calibri"/>
              </a:rPr>
              <a:t> </a:t>
            </a:r>
            <a:r>
              <a:rPr sz="2800" dirty="0">
                <a:latin typeface="Calibri"/>
                <a:cs typeface="Calibri"/>
              </a:rPr>
              <a:t>a</a:t>
            </a:r>
            <a:r>
              <a:rPr sz="2800" spc="-13" dirty="0">
                <a:latin typeface="Calibri"/>
                <a:cs typeface="Calibri"/>
              </a:rPr>
              <a:t> </a:t>
            </a:r>
            <a:r>
              <a:rPr sz="2800" dirty="0">
                <a:latin typeface="Calibri"/>
                <a:cs typeface="Calibri"/>
              </a:rPr>
              <a:t>class</a:t>
            </a:r>
            <a:r>
              <a:rPr sz="2800" spc="-38" dirty="0">
                <a:latin typeface="Calibri"/>
                <a:cs typeface="Calibri"/>
              </a:rPr>
              <a:t> </a:t>
            </a:r>
            <a:r>
              <a:rPr sz="2800" dirty="0">
                <a:latin typeface="Calibri"/>
                <a:cs typeface="Calibri"/>
              </a:rPr>
              <a:t>th</a:t>
            </a:r>
            <a:r>
              <a:rPr sz="2800" spc="-25" dirty="0">
                <a:latin typeface="Calibri"/>
                <a:cs typeface="Calibri"/>
              </a:rPr>
              <a:t>a</a:t>
            </a:r>
            <a:r>
              <a:rPr sz="2800" dirty="0">
                <a:latin typeface="Calibri"/>
                <a:cs typeface="Calibri"/>
              </a:rPr>
              <a:t>t</a:t>
            </a:r>
            <a:r>
              <a:rPr sz="2800" spc="-37" dirty="0">
                <a:latin typeface="Calibri"/>
                <a:cs typeface="Calibri"/>
              </a:rPr>
              <a:t> </a:t>
            </a:r>
            <a:r>
              <a:rPr sz="2800" dirty="0">
                <a:latin typeface="Calibri"/>
                <a:cs typeface="Calibri"/>
              </a:rPr>
              <a:t>im</a:t>
            </a:r>
            <a:r>
              <a:rPr sz="2800" spc="-9" dirty="0">
                <a:latin typeface="Calibri"/>
                <a:cs typeface="Calibri"/>
              </a:rPr>
              <a:t>p</a:t>
            </a:r>
            <a:r>
              <a:rPr sz="2800" dirty="0">
                <a:latin typeface="Calibri"/>
                <a:cs typeface="Calibri"/>
              </a:rPr>
              <a:t>le</a:t>
            </a:r>
            <a:r>
              <a:rPr sz="2800" spc="-4" dirty="0">
                <a:latin typeface="Calibri"/>
                <a:cs typeface="Calibri"/>
              </a:rPr>
              <a:t>m</a:t>
            </a:r>
            <a:r>
              <a:rPr sz="2800" dirty="0">
                <a:latin typeface="Calibri"/>
                <a:cs typeface="Calibri"/>
              </a:rPr>
              <a:t>e</a:t>
            </a:r>
            <a:r>
              <a:rPr sz="2800" spc="-29" dirty="0">
                <a:latin typeface="Calibri"/>
                <a:cs typeface="Calibri"/>
              </a:rPr>
              <a:t>n</a:t>
            </a:r>
            <a:r>
              <a:rPr sz="2800" dirty="0">
                <a:latin typeface="Calibri"/>
                <a:cs typeface="Calibri"/>
              </a:rPr>
              <a:t>ts</a:t>
            </a:r>
            <a:r>
              <a:rPr sz="2800" spc="-79" dirty="0">
                <a:latin typeface="Calibri"/>
                <a:cs typeface="Calibri"/>
              </a:rPr>
              <a:t> </a:t>
            </a:r>
            <a:r>
              <a:rPr sz="2800" dirty="0" smtClean="0">
                <a:latin typeface="Calibri"/>
                <a:cs typeface="Calibri"/>
              </a:rPr>
              <a:t>Runnab</a:t>
            </a:r>
            <a:r>
              <a:rPr sz="2800" spc="-14" dirty="0" smtClean="0">
                <a:latin typeface="Calibri"/>
                <a:cs typeface="Calibri"/>
              </a:rPr>
              <a:t>l</a:t>
            </a:r>
            <a:r>
              <a:rPr sz="2800" dirty="0" smtClean="0">
                <a:latin typeface="Calibri"/>
                <a:cs typeface="Calibri"/>
              </a:rPr>
              <a:t>e</a:t>
            </a:r>
            <a:r>
              <a:rPr lang="en-US" sz="2800" dirty="0" smtClean="0">
                <a:latin typeface="Calibri"/>
                <a:cs typeface="Calibri"/>
              </a:rPr>
              <a:t> </a:t>
            </a:r>
            <a:r>
              <a:rPr sz="2800" dirty="0" smtClean="0">
                <a:latin typeface="Calibri"/>
                <a:cs typeface="Calibri"/>
              </a:rPr>
              <a:t>i</a:t>
            </a:r>
            <a:r>
              <a:rPr sz="2800" spc="-34" dirty="0" smtClean="0">
                <a:latin typeface="Calibri"/>
                <a:cs typeface="Calibri"/>
              </a:rPr>
              <a:t>n</a:t>
            </a:r>
            <a:r>
              <a:rPr sz="2800" spc="-25" dirty="0" smtClean="0">
                <a:latin typeface="Calibri"/>
                <a:cs typeface="Calibri"/>
              </a:rPr>
              <a:t>t</a:t>
            </a:r>
            <a:r>
              <a:rPr sz="2800" dirty="0" smtClean="0">
                <a:latin typeface="Calibri"/>
                <a:cs typeface="Calibri"/>
              </a:rPr>
              <a:t>er</a:t>
            </a:r>
            <a:r>
              <a:rPr sz="2800" spc="-64" dirty="0" smtClean="0">
                <a:latin typeface="Calibri"/>
                <a:cs typeface="Calibri"/>
              </a:rPr>
              <a:t>f</a:t>
            </a:r>
            <a:r>
              <a:rPr sz="2800" dirty="0" smtClean="0">
                <a:latin typeface="Calibri"/>
                <a:cs typeface="Calibri"/>
              </a:rPr>
              <a:t>a</a:t>
            </a:r>
            <a:r>
              <a:rPr sz="2800" spc="9" dirty="0" smtClean="0">
                <a:latin typeface="Calibri"/>
                <a:cs typeface="Calibri"/>
              </a:rPr>
              <a:t>c</a:t>
            </a:r>
            <a:r>
              <a:rPr sz="2800" dirty="0" smtClean="0">
                <a:latin typeface="Calibri"/>
                <a:cs typeface="Calibri"/>
              </a:rPr>
              <a:t>e</a:t>
            </a:r>
            <a:r>
              <a:rPr sz="2800" dirty="0">
                <a:latin typeface="Calibri"/>
                <a:cs typeface="Calibri"/>
              </a:rPr>
              <a:t>.</a:t>
            </a:r>
          </a:p>
          <a:p>
            <a:pPr marL="354330" indent="-286461" algn="just">
              <a:lnSpc>
                <a:spcPts val="3360"/>
              </a:lnSpc>
              <a:spcBef>
                <a:spcPts val="672"/>
              </a:spcBef>
            </a:pPr>
            <a:r>
              <a:rPr sz="2800" dirty="0">
                <a:latin typeface="Wingdings"/>
                <a:cs typeface="Wingdings"/>
              </a:rPr>
              <a:t></a:t>
            </a:r>
            <a:r>
              <a:rPr sz="2800" spc="275" dirty="0">
                <a:latin typeface="Times New Roman"/>
                <a:cs typeface="Times New Roman"/>
              </a:rPr>
              <a:t> </a:t>
            </a:r>
            <a:r>
              <a:rPr sz="2800" spc="-9" dirty="0">
                <a:latin typeface="Calibri"/>
                <a:cs typeface="Calibri"/>
              </a:rPr>
              <a:t>The Runnable interface has only one method, run(), that is to be defined in the method with </a:t>
            </a:r>
            <a:r>
              <a:rPr lang="en-US" sz="2800" spc="-9" dirty="0" smtClean="0">
                <a:latin typeface="Calibri"/>
                <a:cs typeface="Calibri"/>
              </a:rPr>
              <a:t>the </a:t>
            </a:r>
            <a:r>
              <a:rPr sz="2800" spc="-9" dirty="0" smtClean="0">
                <a:latin typeface="Calibri"/>
                <a:cs typeface="Calibri"/>
              </a:rPr>
              <a:t>code </a:t>
            </a:r>
            <a:r>
              <a:rPr sz="2800" spc="-9" dirty="0">
                <a:latin typeface="Calibri"/>
                <a:cs typeface="Calibri"/>
              </a:rPr>
              <a:t>to be executed by the thread.</a:t>
            </a:r>
            <a:endParaRPr sz="2800" dirty="0">
              <a:latin typeface="Calibri"/>
              <a:cs typeface="Calibri"/>
            </a:endParaRPr>
          </a:p>
        </p:txBody>
      </p:sp>
    </p:spTree>
    <p:extLst>
      <p:ext uri="{BB962C8B-B14F-4D97-AF65-F5344CB8AC3E}">
        <p14:creationId xmlns:p14="http://schemas.microsoft.com/office/powerpoint/2010/main" val="35824955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u="sng" dirty="0">
                <a:solidFill>
                  <a:srgbClr val="0033CC"/>
                </a:solidFill>
                <a:latin typeface="Times New Roman" pitchFamily="18" charset="0"/>
                <a:cs typeface="Times New Roman" pitchFamily="18" charset="0"/>
              </a:rPr>
              <a:t>Life Cycle of an </a:t>
            </a:r>
            <a:r>
              <a:rPr lang="en-US" sz="3600" b="1" u="sng" dirty="0" smtClean="0">
                <a:solidFill>
                  <a:srgbClr val="0033CC"/>
                </a:solidFill>
                <a:latin typeface="Times New Roman" pitchFamily="18" charset="0"/>
                <a:cs typeface="Times New Roman" pitchFamily="18" charset="0"/>
              </a:rPr>
              <a:t>Applet</a:t>
            </a:r>
            <a:endParaRPr lang="en-US" sz="3600" b="1" u="sng"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33451"/>
            <a:ext cx="8229600" cy="5505450"/>
          </a:xfrm>
        </p:spPr>
        <p:txBody>
          <a:bodyPr>
            <a:normAutofit fontScale="70000" lnSpcReduction="20000"/>
          </a:bodyPr>
          <a:lstStyle/>
          <a:p>
            <a:pPr algn="just"/>
            <a:r>
              <a:rPr lang="en-US" dirty="0" smtClean="0"/>
              <a:t>Four </a:t>
            </a:r>
            <a:r>
              <a:rPr lang="en-US" dirty="0"/>
              <a:t>methods in the Applet class gives you the framework on which you build any serious applet −</a:t>
            </a:r>
          </a:p>
          <a:p>
            <a:pPr algn="just"/>
            <a:r>
              <a:rPr lang="en-US" b="1" dirty="0" err="1"/>
              <a:t>init</a:t>
            </a:r>
            <a:r>
              <a:rPr lang="en-US" dirty="0"/>
              <a:t> − This method is intended for whatever initialization is needed for your applet. It is called after the </a:t>
            </a:r>
            <a:r>
              <a:rPr lang="en-US" dirty="0" err="1"/>
              <a:t>param</a:t>
            </a:r>
            <a:r>
              <a:rPr lang="en-US" dirty="0"/>
              <a:t> tags inside the applet tag have been processed.</a:t>
            </a:r>
          </a:p>
          <a:p>
            <a:pPr algn="just"/>
            <a:r>
              <a:rPr lang="en-US" b="1" dirty="0"/>
              <a:t>start</a:t>
            </a:r>
            <a:r>
              <a:rPr lang="en-US" dirty="0"/>
              <a:t> − This method is automatically called after the browser calls the </a:t>
            </a:r>
            <a:r>
              <a:rPr lang="en-US" dirty="0" err="1"/>
              <a:t>init</a:t>
            </a:r>
            <a:r>
              <a:rPr lang="en-US" dirty="0"/>
              <a:t> method. It is also called whenever the user returns to the page containing the applet after having gone off to other pages.</a:t>
            </a:r>
          </a:p>
          <a:p>
            <a:pPr algn="just"/>
            <a:r>
              <a:rPr lang="en-US" b="1" dirty="0"/>
              <a:t>stop</a:t>
            </a:r>
            <a:r>
              <a:rPr lang="en-US" dirty="0"/>
              <a:t> − This method is automatically called when the user moves off the page on which the applet sits. It can, therefore, be called repeatedly in the same applet.</a:t>
            </a:r>
          </a:p>
          <a:p>
            <a:pPr algn="just"/>
            <a:r>
              <a:rPr lang="en-US" b="1" dirty="0"/>
              <a:t>destroy</a:t>
            </a:r>
            <a:r>
              <a:rPr lang="en-US" dirty="0"/>
              <a:t> − This method is only called when the browser shuts down normally. Because applets are meant to live on an HTML page, you should not normally leave resources behind after a user leaves the page that contains the applet.</a:t>
            </a:r>
          </a:p>
          <a:p>
            <a:pPr algn="just"/>
            <a:r>
              <a:rPr lang="en-US" b="1" dirty="0"/>
              <a:t>paint</a:t>
            </a:r>
            <a:r>
              <a:rPr lang="en-US" dirty="0"/>
              <a:t> − Invoked immediately after the start() method, and also any time the applet needs to repaint itself in the browser. The paint() method is actually inherited from the </a:t>
            </a:r>
            <a:r>
              <a:rPr lang="en-US" dirty="0" err="1"/>
              <a:t>java.awt</a:t>
            </a:r>
            <a:r>
              <a:rPr lang="en-US" dirty="0"/>
              <a:t>.</a:t>
            </a:r>
          </a:p>
          <a:p>
            <a:endParaRPr lang="en-US" dirty="0"/>
          </a:p>
        </p:txBody>
      </p:sp>
    </p:spTree>
    <p:extLst>
      <p:ext uri="{BB962C8B-B14F-4D97-AF65-F5344CB8AC3E}">
        <p14:creationId xmlns:p14="http://schemas.microsoft.com/office/powerpoint/2010/main" val="80168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b="1" u="sng" dirty="0">
                <a:solidFill>
                  <a:srgbClr val="0033CC"/>
                </a:solidFill>
                <a:latin typeface="Times New Roman" pitchFamily="18" charset="0"/>
                <a:cs typeface="Times New Roman" pitchFamily="18" charset="0"/>
              </a:rPr>
              <a:t>A "</a:t>
            </a:r>
            <a:r>
              <a:rPr lang="en-US" sz="4000" b="1" u="sng" dirty="0" smtClean="0">
                <a:solidFill>
                  <a:srgbClr val="0033CC"/>
                </a:solidFill>
                <a:latin typeface="Times New Roman" pitchFamily="18" charset="0"/>
                <a:cs typeface="Times New Roman" pitchFamily="18" charset="0"/>
              </a:rPr>
              <a:t>Hello </a:t>
            </a:r>
            <a:r>
              <a:rPr lang="en-US" sz="4000" b="1" u="sng" dirty="0">
                <a:solidFill>
                  <a:srgbClr val="0033CC"/>
                </a:solidFill>
                <a:latin typeface="Times New Roman" pitchFamily="18" charset="0"/>
                <a:cs typeface="Times New Roman" pitchFamily="18" charset="0"/>
              </a:rPr>
              <a:t>World" </a:t>
            </a:r>
            <a:r>
              <a:rPr lang="en-US" sz="4000" b="1" u="sng" dirty="0" smtClean="0">
                <a:solidFill>
                  <a:srgbClr val="0033CC"/>
                </a:solidFill>
                <a:latin typeface="Times New Roman" pitchFamily="18" charset="0"/>
                <a:cs typeface="Times New Roman" pitchFamily="18" charset="0"/>
              </a:rPr>
              <a:t>Appl</a:t>
            </a:r>
            <a:r>
              <a:rPr lang="en-US" b="1" dirty="0" smtClean="0">
                <a:solidFill>
                  <a:srgbClr val="0033CC"/>
                </a:solidFill>
                <a:latin typeface="Times New Roman" pitchFamily="18" charset="0"/>
                <a:cs typeface="Times New Roman" pitchFamily="18" charset="0"/>
              </a:rPr>
              <a:t>et</a:t>
            </a:r>
            <a:endParaRPr lang="en-US" b="1"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1999"/>
            <a:ext cx="8439150" cy="5886451"/>
          </a:xfrm>
        </p:spPr>
        <p:txBody>
          <a:bodyPr>
            <a:normAutofit fontScale="77500" lnSpcReduction="20000"/>
          </a:bodyPr>
          <a:lstStyle/>
          <a:p>
            <a:r>
              <a:rPr lang="en-US" sz="2800" dirty="0" smtClean="0"/>
              <a:t>Following </a:t>
            </a:r>
            <a:r>
              <a:rPr lang="en-US" sz="2800" dirty="0"/>
              <a:t>is a simple applet named HelloWorldApplet.java </a:t>
            </a:r>
            <a:r>
              <a:rPr lang="en-US" sz="2800" dirty="0" smtClean="0"/>
              <a:t>−</a:t>
            </a:r>
          </a:p>
          <a:p>
            <a:endParaRPr lang="en-US" sz="2800" dirty="0"/>
          </a:p>
          <a:p>
            <a:r>
              <a:rPr lang="en-US" sz="2800" dirty="0">
                <a:solidFill>
                  <a:srgbClr val="0033CC"/>
                </a:solidFill>
              </a:rPr>
              <a:t>import </a:t>
            </a:r>
            <a:r>
              <a:rPr lang="en-US" sz="2800" dirty="0" err="1">
                <a:solidFill>
                  <a:srgbClr val="0033CC"/>
                </a:solidFill>
              </a:rPr>
              <a:t>java.applet</a:t>
            </a:r>
            <a:r>
              <a:rPr lang="en-US" sz="2800" dirty="0">
                <a:solidFill>
                  <a:srgbClr val="0033CC"/>
                </a:solidFill>
              </a:rPr>
              <a:t>.*; </a:t>
            </a:r>
            <a:endParaRPr lang="en-US" sz="2800" dirty="0" smtClean="0">
              <a:solidFill>
                <a:srgbClr val="0033CC"/>
              </a:solidFill>
            </a:endParaRPr>
          </a:p>
          <a:p>
            <a:r>
              <a:rPr lang="en-US" sz="2800" dirty="0" smtClean="0">
                <a:solidFill>
                  <a:srgbClr val="0033CC"/>
                </a:solidFill>
              </a:rPr>
              <a:t>import </a:t>
            </a:r>
            <a:r>
              <a:rPr lang="en-US" sz="2800" dirty="0" err="1">
                <a:solidFill>
                  <a:srgbClr val="0033CC"/>
                </a:solidFill>
              </a:rPr>
              <a:t>java.awt</a:t>
            </a:r>
            <a:r>
              <a:rPr lang="en-US" sz="2800" dirty="0">
                <a:solidFill>
                  <a:srgbClr val="0033CC"/>
                </a:solidFill>
              </a:rPr>
              <a:t>.*; </a:t>
            </a:r>
            <a:endParaRPr lang="en-US" sz="2800" dirty="0" smtClean="0">
              <a:solidFill>
                <a:srgbClr val="0033CC"/>
              </a:solidFill>
            </a:endParaRPr>
          </a:p>
          <a:p>
            <a:r>
              <a:rPr lang="en-US" sz="2800" dirty="0" smtClean="0">
                <a:solidFill>
                  <a:srgbClr val="0033CC"/>
                </a:solidFill>
              </a:rPr>
              <a:t>public </a:t>
            </a:r>
            <a:r>
              <a:rPr lang="en-US" sz="2800" dirty="0">
                <a:solidFill>
                  <a:srgbClr val="0033CC"/>
                </a:solidFill>
              </a:rPr>
              <a:t>class </a:t>
            </a:r>
            <a:r>
              <a:rPr lang="en-US" sz="2800" dirty="0" err="1">
                <a:solidFill>
                  <a:srgbClr val="0033CC"/>
                </a:solidFill>
              </a:rPr>
              <a:t>HelloWorldApplet</a:t>
            </a:r>
            <a:r>
              <a:rPr lang="en-US" sz="2800" dirty="0">
                <a:solidFill>
                  <a:srgbClr val="0033CC"/>
                </a:solidFill>
              </a:rPr>
              <a:t> extends Applet { </a:t>
            </a:r>
            <a:endParaRPr lang="en-US" sz="2800" dirty="0" smtClean="0">
              <a:solidFill>
                <a:srgbClr val="0033CC"/>
              </a:solidFill>
            </a:endParaRPr>
          </a:p>
          <a:p>
            <a:r>
              <a:rPr lang="en-US" sz="2800" dirty="0" smtClean="0">
                <a:solidFill>
                  <a:srgbClr val="0033CC"/>
                </a:solidFill>
              </a:rPr>
              <a:t>public </a:t>
            </a:r>
            <a:r>
              <a:rPr lang="en-US" sz="2800" dirty="0">
                <a:solidFill>
                  <a:srgbClr val="0033CC"/>
                </a:solidFill>
              </a:rPr>
              <a:t>void paint (Graphics g) { </a:t>
            </a:r>
            <a:endParaRPr lang="en-US" sz="2800" dirty="0" smtClean="0">
              <a:solidFill>
                <a:srgbClr val="0033CC"/>
              </a:solidFill>
            </a:endParaRPr>
          </a:p>
          <a:p>
            <a:r>
              <a:rPr lang="en-US" sz="2800" dirty="0" err="1" smtClean="0">
                <a:solidFill>
                  <a:srgbClr val="0033CC"/>
                </a:solidFill>
              </a:rPr>
              <a:t>g.drawString</a:t>
            </a:r>
            <a:r>
              <a:rPr lang="en-US" sz="2800" dirty="0" smtClean="0">
                <a:solidFill>
                  <a:srgbClr val="0033CC"/>
                </a:solidFill>
              </a:rPr>
              <a:t> </a:t>
            </a:r>
            <a:r>
              <a:rPr lang="en-US" sz="2800" dirty="0">
                <a:solidFill>
                  <a:srgbClr val="0033CC"/>
                </a:solidFill>
              </a:rPr>
              <a:t>("Hello World", 25, 50); </a:t>
            </a:r>
            <a:endParaRPr lang="en-US" sz="2800" dirty="0" smtClean="0">
              <a:solidFill>
                <a:srgbClr val="0033CC"/>
              </a:solidFill>
            </a:endParaRPr>
          </a:p>
          <a:p>
            <a:r>
              <a:rPr lang="en-US" sz="2800" dirty="0" smtClean="0">
                <a:solidFill>
                  <a:srgbClr val="0033CC"/>
                </a:solidFill>
              </a:rPr>
              <a:t>} </a:t>
            </a:r>
          </a:p>
          <a:p>
            <a:r>
              <a:rPr lang="en-US" sz="2800" dirty="0" smtClean="0">
                <a:solidFill>
                  <a:srgbClr val="0033CC"/>
                </a:solidFill>
              </a:rPr>
              <a:t>}</a:t>
            </a:r>
          </a:p>
          <a:p>
            <a:pPr algn="just"/>
            <a:endParaRPr lang="en-US" sz="2800" dirty="0" smtClean="0"/>
          </a:p>
          <a:p>
            <a:pPr algn="just"/>
            <a:endParaRPr lang="en-US" sz="2800" dirty="0" smtClean="0"/>
          </a:p>
          <a:p>
            <a:pPr algn="just"/>
            <a:r>
              <a:rPr lang="en-US" sz="2800" dirty="0" smtClean="0"/>
              <a:t>These </a:t>
            </a:r>
            <a:r>
              <a:rPr lang="en-US" sz="2800" dirty="0"/>
              <a:t>import statements bring the classes into the scope of our applet class −</a:t>
            </a:r>
          </a:p>
          <a:p>
            <a:pPr algn="just"/>
            <a:r>
              <a:rPr lang="en-US" sz="2800" dirty="0" err="1" smtClean="0"/>
              <a:t>java.applet.Applet</a:t>
            </a:r>
            <a:r>
              <a:rPr lang="en-US" sz="2800" dirty="0" smtClean="0"/>
              <a:t>;</a:t>
            </a:r>
            <a:endParaRPr lang="en-US" sz="2800" dirty="0"/>
          </a:p>
          <a:p>
            <a:pPr algn="just"/>
            <a:r>
              <a:rPr lang="en-US" sz="2800" dirty="0" err="1" smtClean="0"/>
              <a:t>java.awt.Graphics</a:t>
            </a:r>
            <a:r>
              <a:rPr lang="en-US" sz="2800" dirty="0" smtClean="0"/>
              <a:t>;</a:t>
            </a:r>
            <a:endParaRPr lang="en-US" sz="2800" dirty="0"/>
          </a:p>
          <a:p>
            <a:pPr algn="just"/>
            <a:r>
              <a:rPr lang="en-US" sz="2800" dirty="0"/>
              <a:t>Without those import statements, the Java compiler would not recognize the classes Applet and Graphics, which the applet class refers to.</a:t>
            </a:r>
          </a:p>
          <a:p>
            <a:endParaRPr lang="en-US" sz="2800" dirty="0"/>
          </a:p>
        </p:txBody>
      </p:sp>
      <p:sp>
        <p:nvSpPr>
          <p:cNvPr id="7" name="Rectangle 6"/>
          <p:cNvSpPr/>
          <p:nvPr/>
        </p:nvSpPr>
        <p:spPr>
          <a:xfrm>
            <a:off x="4323789" y="3327756"/>
            <a:ext cx="4572000" cy="954107"/>
          </a:xfrm>
          <a:prstGeom prst="rect">
            <a:avLst/>
          </a:prstGeom>
          <a:solidFill>
            <a:srgbClr val="FFFF00"/>
          </a:solidFill>
        </p:spPr>
        <p:txBody>
          <a:bodyPr>
            <a:spAutoFit/>
          </a:bodyPr>
          <a:lstStyle/>
          <a:p>
            <a:pPr algn="just"/>
            <a:r>
              <a:rPr lang="en-US" sz="1400" dirty="0"/>
              <a:t>The method paint() gives </a:t>
            </a:r>
            <a:r>
              <a:rPr lang="en-US" sz="1400" b="1" dirty="0"/>
              <a:t>us access to an object of type Graphics class</a:t>
            </a:r>
            <a:r>
              <a:rPr lang="en-US" sz="1400" dirty="0"/>
              <a:t>. Using the object of the Graphics class, we can call the </a:t>
            </a:r>
            <a:r>
              <a:rPr lang="en-US" sz="1400" dirty="0" err="1"/>
              <a:t>drawString</a:t>
            </a:r>
            <a:r>
              <a:rPr lang="en-US" sz="1400" dirty="0"/>
              <a:t>() method of the Graphics class to write a text message in the applet window.</a:t>
            </a:r>
          </a:p>
        </p:txBody>
      </p:sp>
    </p:spTree>
    <p:extLst>
      <p:ext uri="{BB962C8B-B14F-4D97-AF65-F5344CB8AC3E}">
        <p14:creationId xmlns:p14="http://schemas.microsoft.com/office/powerpoint/2010/main" val="130595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1000"/>
                                        <p:tgtEl>
                                          <p:spTgt spid="3">
                                            <p:txEl>
                                              <p:pRg st="11" end="11"/>
                                            </p:txEl>
                                          </p:spTgt>
                                        </p:tgtEl>
                                      </p:cBhvr>
                                    </p:animEffect>
                                    <p:anim calcmode="lin" valueType="num">
                                      <p:cBhvr>
                                        <p:cTn id="6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2" end="12"/>
                                            </p:txEl>
                                          </p:spTgt>
                                        </p:tgtEl>
                                        <p:attrNameLst>
                                          <p:attrName>style.visibility</p:attrName>
                                        </p:attrNameLst>
                                      </p:cBhvr>
                                      <p:to>
                                        <p:strVal val="visible"/>
                                      </p:to>
                                    </p:set>
                                    <p:animEffect transition="in" filter="fade">
                                      <p:cBhvr>
                                        <p:cTn id="70" dur="1000"/>
                                        <p:tgtEl>
                                          <p:spTgt spid="3">
                                            <p:txEl>
                                              <p:pRg st="12" end="12"/>
                                            </p:txEl>
                                          </p:spTgt>
                                        </p:tgtEl>
                                      </p:cBhvr>
                                    </p:animEffect>
                                    <p:anim calcmode="lin" valueType="num">
                                      <p:cBhvr>
                                        <p:cTn id="7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1000"/>
                                        <p:tgtEl>
                                          <p:spTgt spid="3">
                                            <p:txEl>
                                              <p:pRg st="13" end="13"/>
                                            </p:txEl>
                                          </p:spTgt>
                                        </p:tgtEl>
                                      </p:cBhvr>
                                    </p:animEffect>
                                    <p:anim calcmode="lin" valueType="num">
                                      <p:cBhvr>
                                        <p:cTn id="7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4" end="14"/>
                                            </p:txEl>
                                          </p:spTgt>
                                        </p:tgtEl>
                                        <p:attrNameLst>
                                          <p:attrName>style.visibility</p:attrName>
                                        </p:attrNameLst>
                                      </p:cBhvr>
                                      <p:to>
                                        <p:strVal val="visible"/>
                                      </p:to>
                                    </p:set>
                                    <p:animEffect transition="in" filter="fade">
                                      <p:cBhvr>
                                        <p:cTn id="84" dur="1000"/>
                                        <p:tgtEl>
                                          <p:spTgt spid="3">
                                            <p:txEl>
                                              <p:pRg st="14" end="14"/>
                                            </p:txEl>
                                          </p:spTgt>
                                        </p:tgtEl>
                                      </p:cBhvr>
                                    </p:animEffect>
                                    <p:anim calcmode="lin" valueType="num">
                                      <p:cBhvr>
                                        <p:cTn id="85"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cBhvr>
                                        <p:cTn id="91" dur="2000" fill="hold"/>
                                        <p:tgtEl>
                                          <p:spTgt spid="7"/>
                                        </p:tgtEl>
                                        <p:attrNameLst>
                                          <p:attrName>ppt_w</p:attrName>
                                        </p:attrNameLst>
                                      </p:cBhvr>
                                      <p:tavLst>
                                        <p:tav tm="0">
                                          <p:val>
                                            <p:fltVal val="0"/>
                                          </p:val>
                                        </p:tav>
                                        <p:tav tm="100000">
                                          <p:val>
                                            <p:strVal val="#ppt_w"/>
                                          </p:val>
                                        </p:tav>
                                      </p:tavLst>
                                    </p:anim>
                                    <p:anim calcmode="lin" valueType="num">
                                      <p:cBhvr>
                                        <p:cTn id="92" dur="2000" fill="hold"/>
                                        <p:tgtEl>
                                          <p:spTgt spid="7"/>
                                        </p:tgtEl>
                                        <p:attrNameLst>
                                          <p:attrName>ppt_h</p:attrName>
                                        </p:attrNameLst>
                                      </p:cBhvr>
                                      <p:tavLst>
                                        <p:tav tm="0">
                                          <p:val>
                                            <p:fltVal val="0"/>
                                          </p:val>
                                        </p:tav>
                                        <p:tav tm="100000">
                                          <p:val>
                                            <p:strVal val="#ppt_h"/>
                                          </p:val>
                                        </p:tav>
                                      </p:tavLst>
                                    </p:anim>
                                    <p:animEffect transition="in" filter="fade">
                                      <p:cBhvr>
                                        <p:cTn id="9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rgbClr val="0033CC"/>
                </a:solidFill>
                <a:latin typeface="Times New Roman" pitchFamily="18" charset="0"/>
                <a:cs typeface="Times New Roman" pitchFamily="18" charset="0"/>
              </a:rPr>
              <a:t>HTML Code</a:t>
            </a:r>
            <a:endParaRPr lang="en-US" dirty="0"/>
          </a:p>
        </p:txBody>
      </p:sp>
      <p:sp>
        <p:nvSpPr>
          <p:cNvPr id="3" name="Content Placeholder 2"/>
          <p:cNvSpPr>
            <a:spLocks noGrp="1"/>
          </p:cNvSpPr>
          <p:nvPr>
            <p:ph idx="1"/>
          </p:nvPr>
        </p:nvSpPr>
        <p:spPr/>
        <p:txBody>
          <a:bodyPr>
            <a:normAutofit/>
          </a:bodyPr>
          <a:lstStyle/>
          <a:p>
            <a:r>
              <a:rPr lang="en-US" sz="2000" dirty="0"/>
              <a:t>&lt;html&gt;</a:t>
            </a:r>
          </a:p>
          <a:p>
            <a:r>
              <a:rPr lang="en-US" sz="2000" dirty="0"/>
              <a:t>&lt;Title&gt; Ubale &lt;/title&gt;</a:t>
            </a:r>
          </a:p>
          <a:p>
            <a:r>
              <a:rPr lang="en-US" sz="2000" dirty="0"/>
              <a:t>&lt;applet code="</a:t>
            </a:r>
            <a:r>
              <a:rPr lang="en-US" sz="2000" dirty="0" err="1" smtClean="0"/>
              <a:t>HelloworldApplet.class</a:t>
            </a:r>
            <a:r>
              <a:rPr lang="en-US" sz="2000" dirty="0"/>
              <a:t>" width=400 height=400&gt;</a:t>
            </a:r>
          </a:p>
          <a:p>
            <a:r>
              <a:rPr lang="en-US" sz="2000" dirty="0"/>
              <a:t>&lt;/applet&gt;</a:t>
            </a:r>
          </a:p>
          <a:p>
            <a:r>
              <a:rPr lang="en-US" sz="2000" dirty="0"/>
              <a:t>&lt;/html</a:t>
            </a:r>
            <a:r>
              <a:rPr lang="en-US" sz="2000" dirty="0" smtClean="0"/>
              <a:t>&gt;</a:t>
            </a:r>
          </a:p>
          <a:p>
            <a:endParaRPr lang="en-US" sz="2000" dirty="0"/>
          </a:p>
          <a:p>
            <a:r>
              <a:rPr lang="en-US" sz="2000" b="1" u="sng" dirty="0" smtClean="0"/>
              <a:t>Save the file with filename.html</a:t>
            </a:r>
          </a:p>
          <a:p>
            <a:endParaRPr lang="en-US" sz="2000" b="1" u="sng" smtClean="0"/>
          </a:p>
          <a:p>
            <a:r>
              <a:rPr lang="en-US" sz="2000" b="1" u="sng" smtClean="0"/>
              <a:t>Execution </a:t>
            </a:r>
            <a:r>
              <a:rPr lang="en-US" sz="2000" b="1" u="sng" dirty="0"/>
              <a:t>Procedure </a:t>
            </a:r>
          </a:p>
          <a:p>
            <a:r>
              <a:rPr lang="en-US" sz="2000" dirty="0"/>
              <a:t>Step first: - </a:t>
            </a:r>
            <a:r>
              <a:rPr lang="en-US" sz="2000" dirty="0" err="1"/>
              <a:t>javac</a:t>
            </a:r>
            <a:r>
              <a:rPr lang="en-US" sz="2000" dirty="0"/>
              <a:t> Filename.java</a:t>
            </a:r>
          </a:p>
          <a:p>
            <a:r>
              <a:rPr lang="en-US" sz="2000" dirty="0"/>
              <a:t>Step second: - </a:t>
            </a:r>
            <a:r>
              <a:rPr lang="en-US" sz="2000" dirty="0" err="1"/>
              <a:t>appletviewer</a:t>
            </a:r>
            <a:r>
              <a:rPr lang="en-US" sz="2000" dirty="0"/>
              <a:t> </a:t>
            </a:r>
            <a:r>
              <a:rPr lang="en-US" sz="2000" dirty="0" smtClean="0"/>
              <a:t>Filename.html</a:t>
            </a:r>
            <a:endParaRPr lang="en-US" sz="2000" dirty="0"/>
          </a:p>
          <a:p>
            <a:endParaRPr lang="en-US" sz="2000" b="1" u="sng" dirty="0"/>
          </a:p>
        </p:txBody>
      </p:sp>
    </p:spTree>
    <p:extLst>
      <p:ext uri="{BB962C8B-B14F-4D97-AF65-F5344CB8AC3E}">
        <p14:creationId xmlns:p14="http://schemas.microsoft.com/office/powerpoint/2010/main" val="372842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smtClean="0">
                <a:solidFill>
                  <a:srgbClr val="0033CC"/>
                </a:solidFill>
                <a:latin typeface="Times New Roman" pitchFamily="18" charset="0"/>
                <a:cs typeface="Times New Roman" pitchFamily="18" charset="0"/>
              </a:rPr>
              <a:t>Alternative Approach</a:t>
            </a:r>
            <a:endParaRPr lang="en-US" sz="3600" b="1" dirty="0">
              <a:solidFill>
                <a:srgbClr val="0033CC"/>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05220"/>
            <a:ext cx="8229600" cy="5586055"/>
          </a:xfrm>
        </p:spPr>
        <p:txBody>
          <a:bodyPr>
            <a:normAutofit fontScale="77500" lnSpcReduction="20000"/>
          </a:bodyPr>
          <a:lstStyle/>
          <a:p>
            <a:r>
              <a:rPr lang="en-US" sz="3000" dirty="0"/>
              <a:t>import </a:t>
            </a:r>
            <a:r>
              <a:rPr lang="en-US" sz="3000" dirty="0" err="1"/>
              <a:t>java.applet</a:t>
            </a:r>
            <a:r>
              <a:rPr lang="en-US" sz="3000" dirty="0"/>
              <a:t>.*; </a:t>
            </a:r>
          </a:p>
          <a:p>
            <a:r>
              <a:rPr lang="en-US" sz="3000" dirty="0"/>
              <a:t>import </a:t>
            </a:r>
            <a:r>
              <a:rPr lang="en-US" sz="3000" dirty="0" err="1"/>
              <a:t>java.awt</a:t>
            </a:r>
            <a:r>
              <a:rPr lang="en-US" sz="3000" dirty="0"/>
              <a:t>.*; </a:t>
            </a:r>
          </a:p>
          <a:p>
            <a:r>
              <a:rPr lang="en-US" sz="3000" dirty="0"/>
              <a:t>public class Hello extends Applet { </a:t>
            </a:r>
          </a:p>
          <a:p>
            <a:r>
              <a:rPr lang="en-US" sz="3000" dirty="0"/>
              <a:t>public void paint (Graphics g) { </a:t>
            </a:r>
          </a:p>
          <a:p>
            <a:r>
              <a:rPr lang="en-US" sz="3000" dirty="0" err="1"/>
              <a:t>g.drawString</a:t>
            </a:r>
            <a:r>
              <a:rPr lang="en-US" sz="3000" dirty="0"/>
              <a:t> ("Hello World", 250, 250); </a:t>
            </a:r>
          </a:p>
          <a:p>
            <a:r>
              <a:rPr lang="en-US" sz="3000" dirty="0"/>
              <a:t>} </a:t>
            </a:r>
          </a:p>
          <a:p>
            <a:r>
              <a:rPr lang="en-US" sz="3000" dirty="0"/>
              <a:t>}</a:t>
            </a:r>
          </a:p>
          <a:p>
            <a:endParaRPr lang="en-US" sz="3000" dirty="0"/>
          </a:p>
          <a:p>
            <a:r>
              <a:rPr lang="en-US" sz="3000" dirty="0"/>
              <a:t>/*&lt;applet code="</a:t>
            </a:r>
            <a:r>
              <a:rPr lang="en-US" sz="3000" dirty="0" err="1"/>
              <a:t>Hello.class</a:t>
            </a:r>
            <a:r>
              <a:rPr lang="en-US" sz="3000" dirty="0"/>
              <a:t>" width=500 height=500&gt;</a:t>
            </a:r>
          </a:p>
          <a:p>
            <a:r>
              <a:rPr lang="en-US" sz="3000" dirty="0"/>
              <a:t>&lt;/applet</a:t>
            </a:r>
            <a:r>
              <a:rPr lang="en-US" sz="3000" dirty="0" smtClean="0"/>
              <a:t>&gt;*/</a:t>
            </a:r>
          </a:p>
          <a:p>
            <a:endParaRPr lang="en-US" b="1" u="sng" dirty="0" smtClean="0"/>
          </a:p>
          <a:p>
            <a:r>
              <a:rPr lang="en-US" b="1" u="sng" dirty="0" smtClean="0"/>
              <a:t>Execution </a:t>
            </a:r>
            <a:r>
              <a:rPr lang="en-US" b="1" u="sng" dirty="0"/>
              <a:t>Procedure </a:t>
            </a:r>
          </a:p>
          <a:p>
            <a:r>
              <a:rPr lang="en-US" dirty="0"/>
              <a:t>Step first: - </a:t>
            </a:r>
            <a:r>
              <a:rPr lang="en-US" dirty="0" err="1"/>
              <a:t>javac</a:t>
            </a:r>
            <a:r>
              <a:rPr lang="en-US" dirty="0"/>
              <a:t> Filename.java</a:t>
            </a:r>
          </a:p>
          <a:p>
            <a:r>
              <a:rPr lang="en-US" dirty="0"/>
              <a:t>Step second: - </a:t>
            </a:r>
            <a:r>
              <a:rPr lang="en-US" dirty="0" err="1"/>
              <a:t>appletviewer</a:t>
            </a:r>
            <a:r>
              <a:rPr lang="en-US" dirty="0"/>
              <a:t> Filename.java </a:t>
            </a:r>
          </a:p>
          <a:p>
            <a:endParaRPr lang="en-US" dirty="0"/>
          </a:p>
        </p:txBody>
      </p:sp>
    </p:spTree>
    <p:extLst>
      <p:ext uri="{BB962C8B-B14F-4D97-AF65-F5344CB8AC3E}">
        <p14:creationId xmlns:p14="http://schemas.microsoft.com/office/powerpoint/2010/main" val="30857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1000"/>
                                        <p:tgtEl>
                                          <p:spTgt spid="3">
                                            <p:txEl>
                                              <p:pRg st="13" end="13"/>
                                            </p:txEl>
                                          </p:spTgt>
                                        </p:tgtEl>
                                      </p:cBhvr>
                                    </p:animEffect>
                                    <p:anim calcmode="lin" valueType="num">
                                      <p:cBhvr>
                                        <p:cTn id="8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solidFill>
                  <a:srgbClr val="0033CC"/>
                </a:solidFill>
                <a:latin typeface="Times New Roman" pitchFamily="18" charset="0"/>
                <a:cs typeface="Times New Roman" pitchFamily="18" charset="0"/>
              </a:rPr>
              <a:t>Running an Applet</a:t>
            </a:r>
          </a:p>
        </p:txBody>
      </p:sp>
      <p:sp>
        <p:nvSpPr>
          <p:cNvPr id="3" name="Content Placeholder 2"/>
          <p:cNvSpPr>
            <a:spLocks noGrp="1"/>
          </p:cNvSpPr>
          <p:nvPr>
            <p:ph sz="quarter" idx="1"/>
          </p:nvPr>
        </p:nvSpPr>
        <p:spPr/>
        <p:txBody>
          <a:bodyPr/>
          <a:lstStyle/>
          <a:p>
            <a:r>
              <a:rPr lang="en-US" dirty="0"/>
              <a:t>Browser</a:t>
            </a:r>
          </a:p>
          <a:p>
            <a:r>
              <a:rPr lang="en-US" dirty="0" err="1"/>
              <a:t>AppletViewer</a:t>
            </a:r>
            <a:endParaRPr lang="en-US" dirty="0"/>
          </a:p>
        </p:txBody>
      </p:sp>
    </p:spTree>
    <p:extLst>
      <p:ext uri="{BB962C8B-B14F-4D97-AF65-F5344CB8AC3E}">
        <p14:creationId xmlns:p14="http://schemas.microsoft.com/office/powerpoint/2010/main" val="215587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solidFill>
                  <a:srgbClr val="0033CC"/>
                </a:solidFill>
                <a:latin typeface="Times New Roman" pitchFamily="18" charset="0"/>
                <a:cs typeface="Times New Roman" pitchFamily="18" charset="0"/>
              </a:rPr>
              <a:t>Applets</a:t>
            </a:r>
            <a:endParaRPr lang="en-IN" sz="3600" b="1" dirty="0">
              <a:solidFill>
                <a:srgbClr val="0033CC"/>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US" dirty="0"/>
              <a:t>class of applet package. </a:t>
            </a:r>
          </a:p>
          <a:p>
            <a:pPr algn="just"/>
            <a:r>
              <a:rPr lang="en-US" dirty="0"/>
              <a:t>Must Import </a:t>
            </a:r>
            <a:r>
              <a:rPr lang="en-US" dirty="0" err="1"/>
              <a:t>java.applet</a:t>
            </a:r>
            <a:r>
              <a:rPr lang="en-US" dirty="0"/>
              <a:t>;</a:t>
            </a:r>
          </a:p>
          <a:p>
            <a:pPr algn="just"/>
            <a:r>
              <a:rPr lang="en-IN" dirty="0"/>
              <a:t>Applets must also import </a:t>
            </a:r>
            <a:r>
              <a:rPr lang="en-IN" b="1" dirty="0"/>
              <a:t>java.awt. </a:t>
            </a:r>
          </a:p>
          <a:p>
            <a:pPr algn="just"/>
            <a:r>
              <a:rPr lang="en-IN" b="1" dirty="0"/>
              <a:t>AWT stands for the Abstract Window Toolkit, </a:t>
            </a:r>
            <a:r>
              <a:rPr lang="en-IN" dirty="0"/>
              <a:t>Since all applets run in a window(Applet Viewer)</a:t>
            </a:r>
          </a:p>
        </p:txBody>
      </p:sp>
    </p:spTree>
    <p:extLst>
      <p:ext uri="{BB962C8B-B14F-4D97-AF65-F5344CB8AC3E}">
        <p14:creationId xmlns:p14="http://schemas.microsoft.com/office/powerpoint/2010/main" val="307810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solidFill>
                  <a:srgbClr val="0033CC"/>
                </a:solidFill>
                <a:latin typeface="Times New Roman" pitchFamily="18" charset="0"/>
                <a:cs typeface="Times New Roman" pitchFamily="18" charset="0"/>
              </a:rPr>
              <a:t>Applet Methods</a:t>
            </a:r>
          </a:p>
        </p:txBody>
      </p:sp>
      <p:sp>
        <p:nvSpPr>
          <p:cNvPr id="3" name="Content Placeholder 2"/>
          <p:cNvSpPr>
            <a:spLocks noGrp="1"/>
          </p:cNvSpPr>
          <p:nvPr>
            <p:ph sz="quarter" idx="1"/>
          </p:nvPr>
        </p:nvSpPr>
        <p:spPr/>
        <p:txBody>
          <a:bodyPr>
            <a:normAutofit fontScale="92500"/>
          </a:bodyPr>
          <a:lstStyle/>
          <a:p>
            <a:r>
              <a:rPr lang="en-US" sz="2400" b="1" dirty="0" err="1">
                <a:latin typeface="Times New Roman" pitchFamily="18" charset="0"/>
                <a:cs typeface="Times New Roman" pitchFamily="18" charset="0"/>
              </a:rPr>
              <a:t>init</a:t>
            </a:r>
            <a:r>
              <a:rPr lang="en-US" sz="2400" b="1" dirty="0">
                <a:latin typeface="Times New Roman" pitchFamily="18" charset="0"/>
                <a:cs typeface="Times New Roman" pitchFamily="18" charset="0"/>
              </a:rPr>
              <a:t>()</a:t>
            </a:r>
          </a:p>
          <a:p>
            <a:pPr lvl="1"/>
            <a:r>
              <a:rPr lang="en-IN" dirty="0">
                <a:latin typeface="Times New Roman" pitchFamily="18" charset="0"/>
                <a:cs typeface="Times New Roman" pitchFamily="18" charset="0"/>
              </a:rPr>
              <a:t>The init( ) method is the first method to be called. This is where you should initialize variables. This method is called only once during the run time of your </a:t>
            </a:r>
          </a:p>
          <a:p>
            <a:r>
              <a:rPr lang="en-US" sz="2400" b="1" dirty="0">
                <a:latin typeface="Times New Roman" pitchFamily="18" charset="0"/>
                <a:cs typeface="Times New Roman" pitchFamily="18" charset="0"/>
              </a:rPr>
              <a:t>start()</a:t>
            </a:r>
          </a:p>
          <a:p>
            <a:pPr lvl="1"/>
            <a:r>
              <a:rPr lang="en-IN" dirty="0">
                <a:latin typeface="Times New Roman" pitchFamily="18" charset="0"/>
                <a:cs typeface="Times New Roman" pitchFamily="18" charset="0"/>
              </a:rPr>
              <a:t>The start( ) method is called after init( ). It is also called to restart an applet after it has been stopped</a:t>
            </a:r>
          </a:p>
          <a:p>
            <a:r>
              <a:rPr lang="en-US" sz="2400" b="1" dirty="0" smtClean="0">
                <a:latin typeface="Times New Roman" pitchFamily="18" charset="0"/>
                <a:cs typeface="Times New Roman" pitchFamily="18" charset="0"/>
              </a:rPr>
              <a:t>stop</a:t>
            </a:r>
            <a:r>
              <a:rPr lang="en-US" sz="2400" b="1" dirty="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destroyed</a:t>
            </a:r>
            <a:r>
              <a:rPr lang="en-US" sz="2400" b="1" dirty="0">
                <a:latin typeface="Times New Roman" pitchFamily="18" charset="0"/>
                <a:cs typeface="Times New Roman" pitchFamily="18" charset="0"/>
              </a:rPr>
              <a:t>()</a:t>
            </a:r>
          </a:p>
          <a:p>
            <a:r>
              <a:rPr lang="en-US" sz="2400" b="1" dirty="0">
                <a:latin typeface="Times New Roman" pitchFamily="18" charset="0"/>
                <a:cs typeface="Times New Roman" pitchFamily="18" charset="0"/>
              </a:rPr>
              <a:t>paint()</a:t>
            </a:r>
          </a:p>
          <a:p>
            <a:pPr lvl="1"/>
            <a:r>
              <a:rPr lang="en-IN" dirty="0">
                <a:latin typeface="Times New Roman" pitchFamily="18" charset="0"/>
                <a:cs typeface="Times New Roman" pitchFamily="18" charset="0"/>
              </a:rPr>
              <a:t>The paint( ) method is called each time your applet's output must be redrawn</a:t>
            </a:r>
          </a:p>
        </p:txBody>
      </p:sp>
    </p:spTree>
    <p:extLst>
      <p:ext uri="{BB962C8B-B14F-4D97-AF65-F5344CB8AC3E}">
        <p14:creationId xmlns:p14="http://schemas.microsoft.com/office/powerpoint/2010/main" val="116456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430584" y="233102"/>
            <a:ext cx="5755862" cy="584708"/>
          </a:xfrm>
          <a:prstGeom prst="rect">
            <a:avLst/>
          </a:prstGeom>
        </p:spPr>
        <p:txBody>
          <a:bodyPr wrap="square" lIns="0" tIns="28606" rIns="0" bIns="0" rtlCol="0">
            <a:noAutofit/>
          </a:bodyPr>
          <a:lstStyle/>
          <a:p>
            <a:pPr marL="12700">
              <a:lnSpc>
                <a:spcPts val="4505"/>
              </a:lnSpc>
            </a:pPr>
            <a:r>
              <a:rPr sz="3600" u="sng" spc="-31" dirty="0">
                <a:solidFill>
                  <a:srgbClr val="0033CC"/>
                </a:solidFill>
                <a:latin typeface="Times New Roman" pitchFamily="18" charset="0"/>
                <a:cs typeface="Times New Roman" pitchFamily="18" charset="0"/>
              </a:rPr>
              <a:t>CREATING THREAD Contd.</a:t>
            </a:r>
            <a:endParaRPr sz="3600" u="sng" dirty="0">
              <a:solidFill>
                <a:srgbClr val="0033CC"/>
              </a:solidFill>
              <a:latin typeface="Times New Roman" pitchFamily="18" charset="0"/>
              <a:cs typeface="Times New Roman" pitchFamily="18" charset="0"/>
            </a:endParaRPr>
          </a:p>
        </p:txBody>
      </p:sp>
      <p:sp>
        <p:nvSpPr>
          <p:cNvPr id="5" name="object 5"/>
          <p:cNvSpPr txBox="1"/>
          <p:nvPr/>
        </p:nvSpPr>
        <p:spPr>
          <a:xfrm>
            <a:off x="552451" y="1623185"/>
            <a:ext cx="8124824" cy="4272789"/>
          </a:xfrm>
          <a:prstGeom prst="rect">
            <a:avLst/>
          </a:prstGeom>
        </p:spPr>
        <p:txBody>
          <a:bodyPr wrap="square" lIns="0" tIns="18383" rIns="0" bIns="0" rtlCol="0">
            <a:noAutofit/>
          </a:bodyPr>
          <a:lstStyle/>
          <a:p>
            <a:pPr marL="12700">
              <a:lnSpc>
                <a:spcPts val="2895"/>
              </a:lnSpc>
            </a:pPr>
            <a:r>
              <a:rPr sz="2800" b="1" spc="-6" dirty="0">
                <a:latin typeface="Calibri"/>
                <a:cs typeface="Calibri"/>
              </a:rPr>
              <a:t>2. By implementing </a:t>
            </a:r>
            <a:r>
              <a:rPr sz="2800" b="1" spc="-6" dirty="0" smtClean="0">
                <a:latin typeface="Calibri"/>
                <a:cs typeface="Calibri"/>
              </a:rPr>
              <a:t>Runnable</a:t>
            </a:r>
            <a:r>
              <a:rPr lang="en-US" sz="2800" b="1" spc="-6" dirty="0" smtClean="0">
                <a:latin typeface="Calibri"/>
                <a:cs typeface="Calibri"/>
              </a:rPr>
              <a:t> </a:t>
            </a:r>
            <a:r>
              <a:rPr lang="en-US" sz="2800" b="1" spc="-10" dirty="0" smtClean="0">
                <a:cs typeface="Calibri"/>
              </a:rPr>
              <a:t>interface</a:t>
            </a:r>
            <a:endParaRPr sz="2800" dirty="0">
              <a:latin typeface="Calibri"/>
              <a:cs typeface="Calibri"/>
            </a:endParaRPr>
          </a:p>
          <a:p>
            <a:pPr marL="127000" marR="53263">
              <a:lnSpc>
                <a:spcPct val="101277"/>
              </a:lnSpc>
              <a:spcBef>
                <a:spcPts val="1710"/>
              </a:spcBef>
            </a:pPr>
            <a:r>
              <a:rPr sz="1400" b="1" spc="-1" dirty="0">
                <a:solidFill>
                  <a:srgbClr val="006699"/>
                </a:solidFill>
                <a:latin typeface="Verdana"/>
                <a:cs typeface="Verdana"/>
              </a:rPr>
              <a:t>class </a:t>
            </a:r>
            <a:r>
              <a:rPr sz="1400" spc="-1" dirty="0">
                <a:latin typeface="Verdana"/>
                <a:cs typeface="Verdana"/>
              </a:rPr>
              <a:t>Multi3 </a:t>
            </a:r>
            <a:r>
              <a:rPr sz="1400" b="1" spc="-1" dirty="0">
                <a:solidFill>
                  <a:srgbClr val="006699"/>
                </a:solidFill>
                <a:latin typeface="Verdana"/>
                <a:cs typeface="Verdana"/>
              </a:rPr>
              <a:t>implements </a:t>
            </a:r>
            <a:r>
              <a:rPr sz="1400" spc="-1" dirty="0" smtClean="0">
                <a:latin typeface="Verdana"/>
                <a:cs typeface="Verdana"/>
              </a:rPr>
              <a:t>Runnable</a:t>
            </a:r>
            <a:r>
              <a:rPr lang="en-US" sz="1400" spc="-1" dirty="0" smtClean="0">
                <a:latin typeface="Verdana"/>
                <a:cs typeface="Verdana"/>
              </a:rPr>
              <a:t> </a:t>
            </a:r>
            <a:endParaRPr sz="1400" dirty="0">
              <a:latin typeface="Verdana"/>
              <a:cs typeface="Verdana"/>
            </a:endParaRPr>
          </a:p>
          <a:p>
            <a:pPr marL="127000" marR="53263">
              <a:lnSpc>
                <a:spcPct val="101277"/>
              </a:lnSpc>
              <a:spcBef>
                <a:spcPts val="335"/>
              </a:spcBef>
            </a:pPr>
            <a:r>
              <a:rPr sz="1400" dirty="0">
                <a:latin typeface="Verdana"/>
                <a:cs typeface="Verdana"/>
              </a:rPr>
              <a:t>{</a:t>
            </a:r>
          </a:p>
          <a:p>
            <a:pPr marL="127000" marR="53263">
              <a:lnSpc>
                <a:spcPct val="101277"/>
              </a:lnSpc>
              <a:spcBef>
                <a:spcPts val="325"/>
              </a:spcBef>
            </a:pPr>
            <a:r>
              <a:rPr sz="1400" b="1" dirty="0">
                <a:solidFill>
                  <a:srgbClr val="006699"/>
                </a:solidFill>
                <a:latin typeface="Verdana"/>
                <a:cs typeface="Verdana"/>
              </a:rPr>
              <a:t>public void </a:t>
            </a:r>
            <a:r>
              <a:rPr sz="1400" dirty="0">
                <a:latin typeface="Verdana"/>
                <a:cs typeface="Verdana"/>
              </a:rPr>
              <a:t>run()</a:t>
            </a:r>
          </a:p>
          <a:p>
            <a:pPr marL="127000" marR="53263">
              <a:lnSpc>
                <a:spcPct val="101277"/>
              </a:lnSpc>
              <a:spcBef>
                <a:spcPts val="335"/>
              </a:spcBef>
            </a:pPr>
            <a:r>
              <a:rPr sz="1400" dirty="0">
                <a:latin typeface="Verdana"/>
                <a:cs typeface="Verdana"/>
              </a:rPr>
              <a:t>{</a:t>
            </a:r>
          </a:p>
          <a:p>
            <a:pPr marL="127000" marR="53263">
              <a:lnSpc>
                <a:spcPct val="101277"/>
              </a:lnSpc>
              <a:spcBef>
                <a:spcPts val="335"/>
              </a:spcBef>
            </a:pPr>
            <a:r>
              <a:rPr sz="1400" dirty="0">
                <a:latin typeface="Verdana"/>
                <a:cs typeface="Verdana"/>
              </a:rPr>
              <a:t>System.out.println(</a:t>
            </a:r>
            <a:r>
              <a:rPr sz="1400" dirty="0">
                <a:solidFill>
                  <a:srgbClr val="0000FF"/>
                </a:solidFill>
                <a:latin typeface="Verdana"/>
                <a:cs typeface="Verdana"/>
              </a:rPr>
              <a:t>"thread is running..."</a:t>
            </a:r>
            <a:r>
              <a:rPr sz="1400" dirty="0">
                <a:latin typeface="Verdana"/>
                <a:cs typeface="Verdana"/>
              </a:rPr>
              <a:t>);</a:t>
            </a:r>
          </a:p>
          <a:p>
            <a:pPr marL="127000" marR="53263">
              <a:lnSpc>
                <a:spcPct val="101277"/>
              </a:lnSpc>
              <a:spcBef>
                <a:spcPts val="325"/>
              </a:spcBef>
            </a:pPr>
            <a:r>
              <a:rPr sz="1400" dirty="0">
                <a:latin typeface="Verdana"/>
                <a:cs typeface="Verdana"/>
              </a:rPr>
              <a:t>}</a:t>
            </a:r>
          </a:p>
          <a:p>
            <a:pPr marL="127000" marR="53263">
              <a:lnSpc>
                <a:spcPct val="101277"/>
              </a:lnSpc>
              <a:spcBef>
                <a:spcPts val="340"/>
              </a:spcBef>
            </a:pPr>
            <a:r>
              <a:rPr sz="1400" b="1" dirty="0">
                <a:solidFill>
                  <a:srgbClr val="006699"/>
                </a:solidFill>
                <a:latin typeface="Verdana"/>
                <a:cs typeface="Verdana"/>
              </a:rPr>
              <a:t>public static void </a:t>
            </a:r>
            <a:r>
              <a:rPr sz="1400" dirty="0">
                <a:latin typeface="Verdana"/>
                <a:cs typeface="Verdana"/>
              </a:rPr>
              <a:t>main(String args[])</a:t>
            </a:r>
          </a:p>
          <a:p>
            <a:pPr marL="127000" marR="53263">
              <a:lnSpc>
                <a:spcPct val="101277"/>
              </a:lnSpc>
              <a:spcBef>
                <a:spcPts val="335"/>
              </a:spcBef>
            </a:pPr>
            <a:r>
              <a:rPr sz="1400" dirty="0">
                <a:latin typeface="Verdana"/>
                <a:cs typeface="Verdana"/>
              </a:rPr>
              <a:t>{</a:t>
            </a:r>
          </a:p>
          <a:p>
            <a:pPr marL="127000" marR="1554310">
              <a:lnSpc>
                <a:spcPts val="1707"/>
              </a:lnSpc>
              <a:spcBef>
                <a:spcPts val="325"/>
              </a:spcBef>
            </a:pPr>
            <a:r>
              <a:rPr sz="1400" dirty="0">
                <a:latin typeface="Verdana"/>
                <a:cs typeface="Verdana"/>
              </a:rPr>
              <a:t>Multi3 m1=</a:t>
            </a:r>
            <a:r>
              <a:rPr sz="1400" b="1" dirty="0">
                <a:solidFill>
                  <a:srgbClr val="006699"/>
                </a:solidFill>
                <a:latin typeface="Verdana"/>
                <a:cs typeface="Verdana"/>
              </a:rPr>
              <a:t>new </a:t>
            </a:r>
            <a:r>
              <a:rPr sz="1400" dirty="0">
                <a:latin typeface="Verdana"/>
                <a:cs typeface="Verdana"/>
              </a:rPr>
              <a:t>Multi3(); </a:t>
            </a:r>
          </a:p>
          <a:p>
            <a:pPr marL="127000" marR="1554310">
              <a:lnSpc>
                <a:spcPts val="1707"/>
              </a:lnSpc>
              <a:spcBef>
                <a:spcPts val="339"/>
              </a:spcBef>
            </a:pPr>
            <a:r>
              <a:rPr sz="1400" dirty="0">
                <a:latin typeface="Verdana"/>
                <a:cs typeface="Verdana"/>
              </a:rPr>
              <a:t>Thread t1 =</a:t>
            </a:r>
            <a:r>
              <a:rPr sz="1400" b="1" dirty="0">
                <a:solidFill>
                  <a:srgbClr val="006699"/>
                </a:solidFill>
                <a:latin typeface="Verdana"/>
                <a:cs typeface="Verdana"/>
              </a:rPr>
              <a:t>new </a:t>
            </a:r>
            <a:r>
              <a:rPr sz="1400" dirty="0">
                <a:latin typeface="Verdana"/>
                <a:cs typeface="Verdana"/>
              </a:rPr>
              <a:t>Thread(m1); </a:t>
            </a:r>
          </a:p>
          <a:p>
            <a:pPr marL="127000" marR="1554310">
              <a:lnSpc>
                <a:spcPts val="1701"/>
              </a:lnSpc>
              <a:spcBef>
                <a:spcPts val="339"/>
              </a:spcBef>
            </a:pPr>
            <a:r>
              <a:rPr sz="1400" dirty="0">
                <a:latin typeface="Verdana"/>
                <a:cs typeface="Verdana"/>
              </a:rPr>
              <a:t>t1.start();</a:t>
            </a:r>
          </a:p>
          <a:p>
            <a:pPr marL="189483" marR="53263">
              <a:lnSpc>
                <a:spcPts val="1689"/>
              </a:lnSpc>
              <a:spcBef>
                <a:spcPts val="423"/>
              </a:spcBef>
            </a:pPr>
            <a:r>
              <a:rPr sz="1400" spc="158" dirty="0">
                <a:latin typeface="Verdana"/>
                <a:cs typeface="Verdana"/>
              </a:rPr>
              <a:t>} </a:t>
            </a:r>
            <a:endParaRPr lang="en-US" sz="1400" spc="158" dirty="0" smtClean="0">
              <a:latin typeface="Verdana"/>
              <a:cs typeface="Verdana"/>
            </a:endParaRPr>
          </a:p>
          <a:p>
            <a:pPr marL="189483" marR="53263">
              <a:lnSpc>
                <a:spcPts val="1689"/>
              </a:lnSpc>
              <a:spcBef>
                <a:spcPts val="423"/>
              </a:spcBef>
            </a:pPr>
            <a:r>
              <a:rPr sz="1400" spc="158" dirty="0" smtClean="0">
                <a:latin typeface="Verdana"/>
                <a:cs typeface="Verdana"/>
              </a:rPr>
              <a:t>}</a:t>
            </a:r>
            <a:endParaRPr sz="1400" dirty="0">
              <a:latin typeface="Verdana"/>
              <a:cs typeface="Verdana"/>
            </a:endParaRPr>
          </a:p>
        </p:txBody>
      </p:sp>
      <p:sp>
        <p:nvSpPr>
          <p:cNvPr id="4" name="object 4"/>
          <p:cNvSpPr txBox="1"/>
          <p:nvPr/>
        </p:nvSpPr>
        <p:spPr>
          <a:xfrm>
            <a:off x="4866331" y="2171700"/>
            <a:ext cx="3582344" cy="277310"/>
          </a:xfrm>
          <a:prstGeom prst="rect">
            <a:avLst/>
          </a:prstGeom>
        </p:spPr>
        <p:txBody>
          <a:bodyPr wrap="square" lIns="0" tIns="18383" rIns="0" bIns="0" rtlCol="0">
            <a:noAutofit/>
          </a:bodyPr>
          <a:lstStyle/>
          <a:p>
            <a:pPr marL="157088">
              <a:lnSpc>
                <a:spcPct val="101277"/>
              </a:lnSpc>
              <a:spcBef>
                <a:spcPts val="1710"/>
              </a:spcBef>
            </a:pPr>
            <a:r>
              <a:rPr sz="1400" dirty="0" smtClean="0">
                <a:latin typeface="Verdana"/>
                <a:cs typeface="Verdana"/>
              </a:rPr>
              <a:t>// </a:t>
            </a:r>
            <a:r>
              <a:rPr sz="1400" dirty="0">
                <a:latin typeface="Verdana"/>
                <a:cs typeface="Verdana"/>
              </a:rPr>
              <a:t>Implementing </a:t>
            </a:r>
            <a:r>
              <a:rPr sz="1400" b="1" dirty="0">
                <a:latin typeface="Verdana"/>
                <a:cs typeface="Verdana"/>
              </a:rPr>
              <a:t>Runnable </a:t>
            </a:r>
            <a:r>
              <a:rPr sz="1400" dirty="0">
                <a:latin typeface="Verdana"/>
                <a:cs typeface="Verdana"/>
              </a:rPr>
              <a:t>interface</a:t>
            </a:r>
          </a:p>
        </p:txBody>
      </p:sp>
      <p:sp>
        <p:nvSpPr>
          <p:cNvPr id="3" name="object 3"/>
          <p:cNvSpPr txBox="1"/>
          <p:nvPr/>
        </p:nvSpPr>
        <p:spPr>
          <a:xfrm>
            <a:off x="4974624" y="4313629"/>
            <a:ext cx="3121626" cy="462787"/>
          </a:xfrm>
          <a:prstGeom prst="rect">
            <a:avLst/>
          </a:prstGeom>
        </p:spPr>
        <p:txBody>
          <a:bodyPr wrap="square" lIns="0" tIns="9874" rIns="0" bIns="0" rtlCol="0">
            <a:noAutofit/>
          </a:bodyPr>
          <a:lstStyle/>
          <a:p>
            <a:pPr marL="12700" marR="26746">
              <a:lnSpc>
                <a:spcPts val="1555"/>
              </a:lnSpc>
            </a:pPr>
            <a:r>
              <a:rPr sz="1400" dirty="0">
                <a:latin typeface="Verdana"/>
                <a:cs typeface="Verdana"/>
              </a:rPr>
              <a:t>// object initiated for class</a:t>
            </a:r>
          </a:p>
          <a:p>
            <a:pPr marL="12700">
              <a:lnSpc>
                <a:spcPct val="101277"/>
              </a:lnSpc>
              <a:spcBef>
                <a:spcPts val="257"/>
              </a:spcBef>
            </a:pPr>
            <a:r>
              <a:rPr sz="1400" dirty="0">
                <a:latin typeface="Verdana"/>
                <a:cs typeface="Verdana"/>
              </a:rPr>
              <a:t>// object initiated for thread</a:t>
            </a:r>
          </a:p>
        </p:txBody>
      </p:sp>
      <p:sp>
        <p:nvSpPr>
          <p:cNvPr id="2" name="object 2"/>
          <p:cNvSpPr txBox="1"/>
          <p:nvPr/>
        </p:nvSpPr>
        <p:spPr>
          <a:xfrm>
            <a:off x="4439937" y="6078104"/>
            <a:ext cx="4191000" cy="314903"/>
          </a:xfrm>
          <a:prstGeom prst="rect">
            <a:avLst/>
          </a:prstGeom>
        </p:spPr>
        <p:txBody>
          <a:bodyPr wrap="square" lIns="0" tIns="11112" rIns="0" bIns="0" rtlCol="0">
            <a:noAutofit/>
          </a:bodyPr>
          <a:lstStyle/>
          <a:p>
            <a:pPr marL="12700">
              <a:lnSpc>
                <a:spcPts val="1750"/>
              </a:lnSpc>
            </a:pPr>
            <a:r>
              <a:rPr sz="2400" b="1" spc="-4" dirty="0">
                <a:latin typeface="Cambria"/>
                <a:cs typeface="Cambria"/>
              </a:rPr>
              <a:t>Output: </a:t>
            </a:r>
            <a:r>
              <a:rPr sz="2400" spc="-4" dirty="0">
                <a:latin typeface="Cambria"/>
                <a:cs typeface="Cambria"/>
              </a:rPr>
              <a:t>thread is running…</a:t>
            </a:r>
            <a:endParaRPr sz="2400" dirty="0">
              <a:latin typeface="Cambria"/>
              <a:cs typeface="Cambria"/>
            </a:endParaRPr>
          </a:p>
        </p:txBody>
      </p:sp>
    </p:spTree>
    <p:extLst>
      <p:ext uri="{BB962C8B-B14F-4D97-AF65-F5344CB8AC3E}">
        <p14:creationId xmlns:p14="http://schemas.microsoft.com/office/powerpoint/2010/main" val="1264769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4574</TotalTime>
  <Words>3903</Words>
  <Application>Microsoft Office PowerPoint</Application>
  <PresentationFormat>On-screen Show (4:3)</PresentationFormat>
  <Paragraphs>732</Paragraphs>
  <Slides>86</Slides>
  <Notes>15</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88" baseType="lpstr">
      <vt:lpstr>Office Theme</vt:lpstr>
      <vt:lpstr>Picture</vt:lpstr>
      <vt:lpstr> Subject : Fundamentals of Java Programming  Unit – 5  Multithreading &amp; Exception Handling </vt:lpstr>
      <vt:lpstr>Multithreading</vt:lpstr>
      <vt:lpstr>INTRODUCTION TO THREAD</vt:lpstr>
      <vt:lpstr>MULTITHREADING</vt:lpstr>
      <vt:lpstr>Advantages of Multi-Treading</vt:lpstr>
      <vt:lpstr>CREATING THREAD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Exception Handling</vt:lpstr>
      <vt:lpstr>Java Support for Exception Handling</vt:lpstr>
      <vt:lpstr>try</vt:lpstr>
      <vt:lpstr>Exceptions Hierarchy</vt:lpstr>
      <vt:lpstr>Inheritance hierarchy for class Throwable</vt:lpstr>
      <vt:lpstr>Exception Types</vt:lpstr>
      <vt:lpstr>Declaring, Throwing, and Catching Exceptions</vt:lpstr>
      <vt:lpstr>Checked Exceptions</vt:lpstr>
      <vt:lpstr>Declaring Exceptions</vt:lpstr>
      <vt:lpstr>Throwing Exceptions</vt:lpstr>
      <vt:lpstr>Cautions When Using Exceptions</vt:lpstr>
      <vt:lpstr>When to Throw Exceptions</vt:lpstr>
      <vt:lpstr>Key-words used for Exception Handling</vt:lpstr>
      <vt:lpstr>Syntax</vt:lpstr>
      <vt:lpstr>Example - 1</vt:lpstr>
      <vt:lpstr>Example - 2</vt:lpstr>
      <vt:lpstr>Example - 3</vt:lpstr>
      <vt:lpstr>Finally</vt:lpstr>
      <vt:lpstr>The throw keyword</vt:lpstr>
      <vt:lpstr>Example :</vt:lpstr>
      <vt:lpstr>The Throws/Throw Keywords</vt:lpstr>
      <vt:lpstr>Comparison Between Throw and Throws</vt:lpstr>
      <vt:lpstr>Java throws Example</vt:lpstr>
      <vt:lpstr>Standard Stream</vt:lpstr>
      <vt:lpstr>System.out</vt:lpstr>
      <vt:lpstr>System.in</vt:lpstr>
      <vt:lpstr>Stream and Types of Stream</vt:lpstr>
      <vt:lpstr>PowerPoint Presentation</vt:lpstr>
      <vt:lpstr>Input and Output Stream</vt:lpstr>
      <vt:lpstr>Types of stream</vt:lpstr>
      <vt:lpstr>Continued…</vt:lpstr>
      <vt:lpstr>Difference</vt:lpstr>
      <vt:lpstr>PowerPoint Presentation</vt:lpstr>
      <vt:lpstr>Reading console input in java</vt:lpstr>
      <vt:lpstr>1. Reading console input using BufferedReader class in java</vt:lpstr>
      <vt:lpstr>Consider the following example code to understand how to read console input using BufferedReader class.</vt:lpstr>
      <vt:lpstr>2. Reading console input using Scanner class in java</vt:lpstr>
      <vt:lpstr>Consider the following example code to understand how to read console input using Scanner class.</vt:lpstr>
      <vt:lpstr>3. Reading console input using Console class in java</vt:lpstr>
      <vt:lpstr>Consider the following example code to understand how to read console input using Console class.</vt:lpstr>
      <vt:lpstr>Writing console output in java</vt:lpstr>
      <vt:lpstr>1. Writing console output using print() and println() methods</vt:lpstr>
      <vt:lpstr>Let's look at the following code to illustrate print() and println() methods.</vt:lpstr>
      <vt:lpstr>2. Writing console output using write() method</vt:lpstr>
      <vt:lpstr>Let's look at the following code to illustrate write() method.</vt:lpstr>
      <vt:lpstr>Applets</vt:lpstr>
      <vt:lpstr>Applets</vt:lpstr>
      <vt:lpstr>Applet</vt:lpstr>
      <vt:lpstr>Differences between an applet and a standalone Java application</vt:lpstr>
      <vt:lpstr>Life cycle of Applet</vt:lpstr>
      <vt:lpstr>Life Cycle of an Applet</vt:lpstr>
      <vt:lpstr>A "Hello World" Applet</vt:lpstr>
      <vt:lpstr>HTML Code</vt:lpstr>
      <vt:lpstr>Alternative Approach</vt:lpstr>
      <vt:lpstr>Running an Applet</vt:lpstr>
      <vt:lpstr>Applets</vt:lpstr>
      <vt:lpstr>Applet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Hope Foundation’s  International Institute of Information Technology, Pune</dc:title>
  <dc:creator>varshadegaonkar@gmail.com</dc:creator>
  <cp:lastModifiedBy>prec</cp:lastModifiedBy>
  <cp:revision>407</cp:revision>
  <dcterms:created xsi:type="dcterms:W3CDTF">2020-06-19T04:27:21Z</dcterms:created>
  <dcterms:modified xsi:type="dcterms:W3CDTF">2022-11-11T04:01:57Z</dcterms:modified>
</cp:coreProperties>
</file>