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7"/>
  </p:notesMasterIdLst>
  <p:sldIdLst>
    <p:sldId id="348" r:id="rId3"/>
    <p:sldId id="257" r:id="rId4"/>
    <p:sldId id="262" r:id="rId5"/>
    <p:sldId id="259" r:id="rId6"/>
    <p:sldId id="263" r:id="rId7"/>
    <p:sldId id="261" r:id="rId8"/>
    <p:sldId id="264" r:id="rId9"/>
    <p:sldId id="281" r:id="rId10"/>
    <p:sldId id="280" r:id="rId11"/>
    <p:sldId id="282" r:id="rId12"/>
    <p:sldId id="265" r:id="rId13"/>
    <p:sldId id="266" r:id="rId14"/>
    <p:sldId id="267" r:id="rId15"/>
    <p:sldId id="268" r:id="rId16"/>
    <p:sldId id="371" r:id="rId17"/>
    <p:sldId id="269" r:id="rId18"/>
    <p:sldId id="270" r:id="rId19"/>
    <p:sldId id="271" r:id="rId20"/>
    <p:sldId id="272" r:id="rId21"/>
    <p:sldId id="274" r:id="rId22"/>
    <p:sldId id="273" r:id="rId23"/>
    <p:sldId id="275" r:id="rId24"/>
    <p:sldId id="278" r:id="rId25"/>
    <p:sldId id="277" r:id="rId26"/>
    <p:sldId id="276" r:id="rId27"/>
    <p:sldId id="283" r:id="rId28"/>
    <p:sldId id="287" r:id="rId29"/>
    <p:sldId id="290" r:id="rId30"/>
    <p:sldId id="284" r:id="rId31"/>
    <p:sldId id="286" r:id="rId32"/>
    <p:sldId id="306" r:id="rId33"/>
    <p:sldId id="372" r:id="rId34"/>
    <p:sldId id="373" r:id="rId35"/>
    <p:sldId id="377" r:id="rId36"/>
    <p:sldId id="376" r:id="rId37"/>
    <p:sldId id="374" r:id="rId38"/>
    <p:sldId id="378" r:id="rId39"/>
    <p:sldId id="381" r:id="rId40"/>
    <p:sldId id="379" r:id="rId41"/>
    <p:sldId id="380" r:id="rId42"/>
    <p:sldId id="291" r:id="rId43"/>
    <p:sldId id="295" r:id="rId44"/>
    <p:sldId id="292" r:id="rId45"/>
    <p:sldId id="293" r:id="rId46"/>
    <p:sldId id="296" r:id="rId47"/>
    <p:sldId id="298" r:id="rId48"/>
    <p:sldId id="299" r:id="rId49"/>
    <p:sldId id="300" r:id="rId50"/>
    <p:sldId id="294" r:id="rId51"/>
    <p:sldId id="301" r:id="rId52"/>
    <p:sldId id="302" r:id="rId53"/>
    <p:sldId id="303" r:id="rId54"/>
    <p:sldId id="304" r:id="rId55"/>
    <p:sldId id="305" r:id="rId56"/>
    <p:sldId id="307" r:id="rId57"/>
    <p:sldId id="308" r:id="rId58"/>
    <p:sldId id="309" r:id="rId59"/>
    <p:sldId id="310" r:id="rId60"/>
    <p:sldId id="311" r:id="rId61"/>
    <p:sldId id="312" r:id="rId62"/>
    <p:sldId id="313" r:id="rId63"/>
    <p:sldId id="342" r:id="rId64"/>
    <p:sldId id="385" r:id="rId65"/>
    <p:sldId id="314" r:id="rId66"/>
    <p:sldId id="315" r:id="rId67"/>
    <p:sldId id="316" r:id="rId68"/>
    <p:sldId id="321" r:id="rId69"/>
    <p:sldId id="344" r:id="rId70"/>
    <p:sldId id="328" r:id="rId71"/>
    <p:sldId id="333" r:id="rId72"/>
    <p:sldId id="334" r:id="rId73"/>
    <p:sldId id="345" r:id="rId74"/>
    <p:sldId id="335" r:id="rId75"/>
    <p:sldId id="336" r:id="rId76"/>
    <p:sldId id="337" r:id="rId77"/>
    <p:sldId id="318" r:id="rId78"/>
    <p:sldId id="319" r:id="rId79"/>
    <p:sldId id="338" r:id="rId80"/>
    <p:sldId id="339" r:id="rId81"/>
    <p:sldId id="340" r:id="rId82"/>
    <p:sldId id="343" r:id="rId83"/>
    <p:sldId id="322" r:id="rId84"/>
    <p:sldId id="320" r:id="rId85"/>
    <p:sldId id="324" r:id="rId86"/>
    <p:sldId id="346" r:id="rId87"/>
    <p:sldId id="327" r:id="rId88"/>
    <p:sldId id="326" r:id="rId89"/>
    <p:sldId id="325" r:id="rId90"/>
    <p:sldId id="366" r:id="rId91"/>
    <p:sldId id="367" r:id="rId92"/>
    <p:sldId id="368" r:id="rId93"/>
    <p:sldId id="317" r:id="rId94"/>
    <p:sldId id="370" r:id="rId95"/>
    <p:sldId id="38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7" d="100"/>
          <a:sy n="67" d="100"/>
        </p:scale>
        <p:origin x="-876"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0E485-6D0B-4B0A-B838-3BC98EC60CBF}" type="datetimeFigureOut">
              <a:rPr lang="en-IN" smtClean="0"/>
              <a:pPr/>
              <a:t>01-11-2023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74D77-E950-498F-B434-2722D2773D8E}" type="slidenum">
              <a:rPr lang="en-IN" smtClean="0"/>
              <a:pPr/>
              <a:t>‹#›</a:t>
            </a:fld>
            <a:endParaRPr lang="en-IN"/>
          </a:p>
        </p:txBody>
      </p:sp>
    </p:spTree>
    <p:extLst>
      <p:ext uri="{BB962C8B-B14F-4D97-AF65-F5344CB8AC3E}">
        <p14:creationId xmlns:p14="http://schemas.microsoft.com/office/powerpoint/2010/main" val="164009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0CD5E-8A37-4D02-A587-71588F8677A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0EA4D16-FF36-4090-A9E3-F420B362910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D601F15-C47C-4233-B947-6EDEA807F2F5}"/>
              </a:ext>
            </a:extLst>
          </p:cNvPr>
          <p:cNvSpPr>
            <a:spLocks noGrp="1"/>
          </p:cNvSpPr>
          <p:nvPr>
            <p:ph type="dt" sz="half" idx="10"/>
          </p:nvPr>
        </p:nvSpPr>
        <p:spPr/>
        <p:txBody>
          <a:bodyPr/>
          <a:lstStyle/>
          <a:p>
            <a:fld id="{820F3F98-74F9-4379-9C4B-1AF4294541F2}" type="datetime4">
              <a:rPr lang="en-US" smtClean="0"/>
              <a:t>November 1, 2023</a:t>
            </a:fld>
            <a:endParaRPr lang="en-IN"/>
          </a:p>
        </p:txBody>
      </p:sp>
      <p:sp>
        <p:nvSpPr>
          <p:cNvPr id="5" name="Footer Placeholder 4">
            <a:extLst>
              <a:ext uri="{FF2B5EF4-FFF2-40B4-BE49-F238E27FC236}">
                <a16:creationId xmlns:a16="http://schemas.microsoft.com/office/drawing/2014/main" xmlns="" id="{1173B9C4-6C1B-49D2-A9B7-B4916AC25198}"/>
              </a:ext>
            </a:extLst>
          </p:cNvPr>
          <p:cNvSpPr>
            <a:spLocks noGrp="1"/>
          </p:cNvSpPr>
          <p:nvPr>
            <p:ph type="ftr" sz="quarter" idx="11"/>
          </p:nvPr>
        </p:nvSpPr>
        <p:spPr/>
        <p:txBody>
          <a:bodyPr/>
          <a:lstStyle/>
          <a:p>
            <a:r>
              <a:rPr lang="en-IN" smtClean="0"/>
              <a:t>Prof. Vilas S. Ubale</a:t>
            </a:r>
            <a:endParaRPr lang="en-IN"/>
          </a:p>
        </p:txBody>
      </p:sp>
      <p:sp>
        <p:nvSpPr>
          <p:cNvPr id="6" name="Slide Number Placeholder 5">
            <a:extLst>
              <a:ext uri="{FF2B5EF4-FFF2-40B4-BE49-F238E27FC236}">
                <a16:creationId xmlns:a16="http://schemas.microsoft.com/office/drawing/2014/main" xmlns="" id="{B0B4B554-8DAC-4A3D-9AFA-87153E8E93F7}"/>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157917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9B519-5A5F-4C0C-B2C8-CFF4F73C6A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70E6269-FC20-4747-ABAB-58A535422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4A60B70-AEE5-445B-AEE4-68F97249D87B}"/>
              </a:ext>
            </a:extLst>
          </p:cNvPr>
          <p:cNvSpPr>
            <a:spLocks noGrp="1"/>
          </p:cNvSpPr>
          <p:nvPr>
            <p:ph type="dt" sz="half" idx="10"/>
          </p:nvPr>
        </p:nvSpPr>
        <p:spPr/>
        <p:txBody>
          <a:bodyPr/>
          <a:lstStyle/>
          <a:p>
            <a:fld id="{EC4D9EBF-BA1E-48D5-BF18-08AACC75A6A6}" type="datetime4">
              <a:rPr lang="en-US" smtClean="0"/>
              <a:t>November 1, 2023</a:t>
            </a:fld>
            <a:endParaRPr lang="en-IN"/>
          </a:p>
        </p:txBody>
      </p:sp>
      <p:sp>
        <p:nvSpPr>
          <p:cNvPr id="5" name="Footer Placeholder 4">
            <a:extLst>
              <a:ext uri="{FF2B5EF4-FFF2-40B4-BE49-F238E27FC236}">
                <a16:creationId xmlns:a16="http://schemas.microsoft.com/office/drawing/2014/main" xmlns="" id="{34CC521C-0934-41FA-BBA1-0DF833E4D563}"/>
              </a:ext>
            </a:extLst>
          </p:cNvPr>
          <p:cNvSpPr>
            <a:spLocks noGrp="1"/>
          </p:cNvSpPr>
          <p:nvPr>
            <p:ph type="ftr" sz="quarter" idx="11"/>
          </p:nvPr>
        </p:nvSpPr>
        <p:spPr/>
        <p:txBody>
          <a:bodyPr/>
          <a:lstStyle/>
          <a:p>
            <a:r>
              <a:rPr lang="en-IN" smtClean="0"/>
              <a:t>Prof. Vilas S. Ubale</a:t>
            </a:r>
            <a:endParaRPr lang="en-IN"/>
          </a:p>
        </p:txBody>
      </p:sp>
      <p:sp>
        <p:nvSpPr>
          <p:cNvPr id="6" name="Slide Number Placeholder 5">
            <a:extLst>
              <a:ext uri="{FF2B5EF4-FFF2-40B4-BE49-F238E27FC236}">
                <a16:creationId xmlns:a16="http://schemas.microsoft.com/office/drawing/2014/main" xmlns="" id="{52332F6F-0202-458F-84CF-D3253216B9DC}"/>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90824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3584E8D-D6AF-4715-BC32-99FBA2BE885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1C88432-4699-438A-BBD7-ECBDF4C8FD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232E38-FFF4-40D3-913B-E89C670E986A}"/>
              </a:ext>
            </a:extLst>
          </p:cNvPr>
          <p:cNvSpPr>
            <a:spLocks noGrp="1"/>
          </p:cNvSpPr>
          <p:nvPr>
            <p:ph type="dt" sz="half" idx="10"/>
          </p:nvPr>
        </p:nvSpPr>
        <p:spPr/>
        <p:txBody>
          <a:bodyPr/>
          <a:lstStyle/>
          <a:p>
            <a:fld id="{2B9FD0CD-A633-4C1B-9D4A-4BA289FC3561}" type="datetime4">
              <a:rPr lang="en-US" smtClean="0"/>
              <a:t>November 1, 2023</a:t>
            </a:fld>
            <a:endParaRPr lang="en-IN"/>
          </a:p>
        </p:txBody>
      </p:sp>
      <p:sp>
        <p:nvSpPr>
          <p:cNvPr id="5" name="Footer Placeholder 4">
            <a:extLst>
              <a:ext uri="{FF2B5EF4-FFF2-40B4-BE49-F238E27FC236}">
                <a16:creationId xmlns:a16="http://schemas.microsoft.com/office/drawing/2014/main" xmlns="" id="{4EF691D6-464F-4016-BB1D-82390D960092}"/>
              </a:ext>
            </a:extLst>
          </p:cNvPr>
          <p:cNvSpPr>
            <a:spLocks noGrp="1"/>
          </p:cNvSpPr>
          <p:nvPr>
            <p:ph type="ftr" sz="quarter" idx="11"/>
          </p:nvPr>
        </p:nvSpPr>
        <p:spPr/>
        <p:txBody>
          <a:bodyPr/>
          <a:lstStyle/>
          <a:p>
            <a:r>
              <a:rPr lang="en-IN" smtClean="0"/>
              <a:t>Prof. Vilas S. Ubale</a:t>
            </a:r>
            <a:endParaRPr lang="en-IN"/>
          </a:p>
        </p:txBody>
      </p:sp>
      <p:sp>
        <p:nvSpPr>
          <p:cNvPr id="6" name="Slide Number Placeholder 5">
            <a:extLst>
              <a:ext uri="{FF2B5EF4-FFF2-40B4-BE49-F238E27FC236}">
                <a16:creationId xmlns:a16="http://schemas.microsoft.com/office/drawing/2014/main" xmlns="" id="{E7FD3520-CBAB-4745-A890-84BA900B1E23}"/>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3199295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FC768-B27C-4988-9B26-ADA843F4F335}" type="datetime4">
              <a:rPr lang="en-US" smtClean="0"/>
              <a:t>November 1, 2023</a:t>
            </a:fld>
            <a:endParaRPr lang="en-IN"/>
          </a:p>
        </p:txBody>
      </p:sp>
      <p:sp>
        <p:nvSpPr>
          <p:cNvPr id="5" name="Footer Placeholder 4"/>
          <p:cNvSpPr>
            <a:spLocks noGrp="1"/>
          </p:cNvSpPr>
          <p:nvPr>
            <p:ph type="ftr" sz="quarter" idx="11"/>
          </p:nvPr>
        </p:nvSpPr>
        <p:spPr/>
        <p:txBody>
          <a:bodyPr/>
          <a:lstStyle/>
          <a:p>
            <a:r>
              <a:rPr lang="en-IN" smtClean="0"/>
              <a:t>Prof. Vilas S. Ubale</a:t>
            </a:r>
            <a:endParaRPr lang="en-IN"/>
          </a:p>
        </p:txBody>
      </p:sp>
      <p:sp>
        <p:nvSpPr>
          <p:cNvPr id="6" name="Slide Number Placeholder 5"/>
          <p:cNvSpPr>
            <a:spLocks noGrp="1"/>
          </p:cNvSpPr>
          <p:nvPr>
            <p:ph type="sldNum" sz="quarter" idx="12"/>
          </p:nvPr>
        </p:nvSpPr>
        <p:spPr/>
        <p:txBody>
          <a:bodyPr/>
          <a:lstStyle/>
          <a:p>
            <a:fld id="{CE9ED94D-86ED-4847-BFF3-2791FE44C22A}"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283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35112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3351F-E12A-492E-9B1E-10E28242AD5A}" type="datetime4">
              <a:rPr lang="en-US" smtClean="0"/>
              <a:t>November 1, 2023</a:t>
            </a:fld>
            <a:endParaRPr lang="en-IN"/>
          </a:p>
        </p:txBody>
      </p:sp>
      <p:sp>
        <p:nvSpPr>
          <p:cNvPr id="5" name="Footer Placeholder 4"/>
          <p:cNvSpPr>
            <a:spLocks noGrp="1"/>
          </p:cNvSpPr>
          <p:nvPr>
            <p:ph type="ftr" sz="quarter" idx="11"/>
          </p:nvPr>
        </p:nvSpPr>
        <p:spPr/>
        <p:txBody>
          <a:bodyPr/>
          <a:lstStyle/>
          <a:p>
            <a:r>
              <a:rPr lang="en-IN" smtClean="0"/>
              <a:t>Prof. Vilas S. Ubale</a:t>
            </a:r>
            <a:endParaRPr lang="en-IN"/>
          </a:p>
        </p:txBody>
      </p:sp>
      <p:sp>
        <p:nvSpPr>
          <p:cNvPr id="6" name="Slide Number Placeholder 5"/>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1209562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C0128-C898-4FAB-9025-271892EC2892}" type="datetime4">
              <a:rPr lang="en-US" smtClean="0"/>
              <a:t>November 1, 2023</a:t>
            </a:fld>
            <a:endParaRPr lang="en-IN"/>
          </a:p>
        </p:txBody>
      </p:sp>
      <p:sp>
        <p:nvSpPr>
          <p:cNvPr id="5" name="Footer Placeholder 4"/>
          <p:cNvSpPr>
            <a:spLocks noGrp="1"/>
          </p:cNvSpPr>
          <p:nvPr>
            <p:ph type="ftr" sz="quarter" idx="11"/>
          </p:nvPr>
        </p:nvSpPr>
        <p:spPr/>
        <p:txBody>
          <a:bodyPr/>
          <a:lstStyle/>
          <a:p>
            <a:r>
              <a:rPr lang="en-IN" smtClean="0"/>
              <a:t>Prof. Vilas S. Ubale</a:t>
            </a:r>
            <a:endParaRPr lang="en-IN"/>
          </a:p>
        </p:txBody>
      </p:sp>
      <p:sp>
        <p:nvSpPr>
          <p:cNvPr id="6" name="Slide Number Placeholder 5"/>
          <p:cNvSpPr>
            <a:spLocks noGrp="1"/>
          </p:cNvSpPr>
          <p:nvPr>
            <p:ph type="sldNum" sz="quarter" idx="12"/>
          </p:nvPr>
        </p:nvSpPr>
        <p:spPr/>
        <p:txBody>
          <a:bodyPr/>
          <a:lstStyle/>
          <a:p>
            <a:fld id="{CE9ED94D-86ED-4847-BFF3-2791FE44C22A}"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040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25412-6585-4BB1-ACA5-2B4A83DDD4BA}" type="datetime4">
              <a:rPr lang="en-US" smtClean="0"/>
              <a:t>November 1, 2023</a:t>
            </a:fld>
            <a:endParaRPr lang="en-IN"/>
          </a:p>
        </p:txBody>
      </p:sp>
      <p:sp>
        <p:nvSpPr>
          <p:cNvPr id="6" name="Footer Placeholder 5"/>
          <p:cNvSpPr>
            <a:spLocks noGrp="1"/>
          </p:cNvSpPr>
          <p:nvPr>
            <p:ph type="ftr" sz="quarter" idx="11"/>
          </p:nvPr>
        </p:nvSpPr>
        <p:spPr/>
        <p:txBody>
          <a:bodyPr/>
          <a:lstStyle/>
          <a:p>
            <a:r>
              <a:rPr lang="en-IN" smtClean="0"/>
              <a:t>Prof. Vilas S. Ubale</a:t>
            </a:r>
            <a:endParaRPr lang="en-IN"/>
          </a:p>
        </p:txBody>
      </p:sp>
      <p:sp>
        <p:nvSpPr>
          <p:cNvPr id="7" name="Slide Number Placeholder 6"/>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3259435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131BF-B0A4-4D3C-81D9-F3772D38EAB6}" type="datetime4">
              <a:rPr lang="en-US" smtClean="0"/>
              <a:t>November 1, 2023</a:t>
            </a:fld>
            <a:endParaRPr lang="en-IN"/>
          </a:p>
        </p:txBody>
      </p:sp>
      <p:sp>
        <p:nvSpPr>
          <p:cNvPr id="8" name="Footer Placeholder 7"/>
          <p:cNvSpPr>
            <a:spLocks noGrp="1"/>
          </p:cNvSpPr>
          <p:nvPr>
            <p:ph type="ftr" sz="quarter" idx="11"/>
          </p:nvPr>
        </p:nvSpPr>
        <p:spPr/>
        <p:txBody>
          <a:bodyPr/>
          <a:lstStyle/>
          <a:p>
            <a:r>
              <a:rPr lang="en-IN" smtClean="0"/>
              <a:t>Prof. Vilas S. Ubale</a:t>
            </a:r>
            <a:endParaRPr lang="en-IN"/>
          </a:p>
        </p:txBody>
      </p:sp>
      <p:sp>
        <p:nvSpPr>
          <p:cNvPr id="9" name="Slide Number Placeholder 8"/>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3132355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AA75ED-1149-4BBB-8AF8-BDB6201BFA3E}" type="datetime4">
              <a:rPr lang="en-US" smtClean="0"/>
              <a:t>November 1, 2023</a:t>
            </a:fld>
            <a:endParaRPr lang="en-IN"/>
          </a:p>
        </p:txBody>
      </p:sp>
      <p:sp>
        <p:nvSpPr>
          <p:cNvPr id="4" name="Footer Placeholder 3"/>
          <p:cNvSpPr>
            <a:spLocks noGrp="1"/>
          </p:cNvSpPr>
          <p:nvPr>
            <p:ph type="ftr" sz="quarter" idx="11"/>
          </p:nvPr>
        </p:nvSpPr>
        <p:spPr/>
        <p:txBody>
          <a:bodyPr/>
          <a:lstStyle/>
          <a:p>
            <a:r>
              <a:rPr lang="en-IN" smtClean="0"/>
              <a:t>Prof. Vilas S. Ubale</a:t>
            </a:r>
            <a:endParaRPr lang="en-IN"/>
          </a:p>
        </p:txBody>
      </p:sp>
      <p:sp>
        <p:nvSpPr>
          <p:cNvPr id="5" name="Slide Number Placeholder 4"/>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3024636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072121-6337-4E40-AFCE-9556E59786C7}" type="datetime4">
              <a:rPr lang="en-US" smtClean="0"/>
              <a:t>November 1, 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Prof. Vilas S. Ubale</a:t>
            </a:r>
            <a:endParaRPr lang="en-IN"/>
          </a:p>
        </p:txBody>
      </p:sp>
      <p:sp>
        <p:nvSpPr>
          <p:cNvPr id="9" name="Slide Number Placeholder 8"/>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2932082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2FCAE43-C3D4-480E-96BA-0547BE8B03D4}" type="datetime4">
              <a:rPr lang="en-US" smtClean="0"/>
              <a:t>November 1, 2023</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IN" smtClean="0"/>
              <a:t>Prof. Vilas S. Ubale</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9ED94D-86ED-4847-BFF3-2791FE44C22A}" type="slidenum">
              <a:rPr lang="en-IN" smtClean="0"/>
              <a:pPr/>
              <a:t>‹#›</a:t>
            </a:fld>
            <a:endParaRPr lang="en-IN"/>
          </a:p>
        </p:txBody>
      </p:sp>
    </p:spTree>
    <p:extLst>
      <p:ext uri="{BB962C8B-B14F-4D97-AF65-F5344CB8AC3E}">
        <p14:creationId xmlns:p14="http://schemas.microsoft.com/office/powerpoint/2010/main" val="323352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4A7E2-4C10-47AA-9745-F50B448DB7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C5B4FAD-7281-44B8-8542-FFD0FC5D5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C780D30-BBAA-43CF-9F5C-555B8DBF5C09}"/>
              </a:ext>
            </a:extLst>
          </p:cNvPr>
          <p:cNvSpPr>
            <a:spLocks noGrp="1"/>
          </p:cNvSpPr>
          <p:nvPr>
            <p:ph type="dt" sz="half" idx="10"/>
          </p:nvPr>
        </p:nvSpPr>
        <p:spPr/>
        <p:txBody>
          <a:bodyPr/>
          <a:lstStyle/>
          <a:p>
            <a:fld id="{88D184A9-3609-4FF0-B6F6-1646DAFD1F94}" type="datetime4">
              <a:rPr lang="en-US" smtClean="0"/>
              <a:t>November 1, 2023</a:t>
            </a:fld>
            <a:endParaRPr lang="en-IN"/>
          </a:p>
        </p:txBody>
      </p:sp>
      <p:sp>
        <p:nvSpPr>
          <p:cNvPr id="5" name="Footer Placeholder 4">
            <a:extLst>
              <a:ext uri="{FF2B5EF4-FFF2-40B4-BE49-F238E27FC236}">
                <a16:creationId xmlns:a16="http://schemas.microsoft.com/office/drawing/2014/main" xmlns="" id="{A4469BCC-388F-450F-BB54-E6B9F1C4068E}"/>
              </a:ext>
            </a:extLst>
          </p:cNvPr>
          <p:cNvSpPr>
            <a:spLocks noGrp="1"/>
          </p:cNvSpPr>
          <p:nvPr>
            <p:ph type="ftr" sz="quarter" idx="11"/>
          </p:nvPr>
        </p:nvSpPr>
        <p:spPr/>
        <p:txBody>
          <a:bodyPr/>
          <a:lstStyle/>
          <a:p>
            <a:r>
              <a:rPr lang="en-IN" smtClean="0"/>
              <a:t>Prof. Vilas S. Ubale</a:t>
            </a:r>
            <a:endParaRPr lang="en-IN"/>
          </a:p>
        </p:txBody>
      </p:sp>
      <p:sp>
        <p:nvSpPr>
          <p:cNvPr id="6" name="Slide Number Placeholder 5">
            <a:extLst>
              <a:ext uri="{FF2B5EF4-FFF2-40B4-BE49-F238E27FC236}">
                <a16:creationId xmlns:a16="http://schemas.microsoft.com/office/drawing/2014/main" xmlns="" id="{5BC6E426-42B3-4D32-AA80-B269ACCDAF01}"/>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578314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76080-8A01-4C87-82B2-A795559C282B}" type="datetime4">
              <a:rPr lang="en-US" smtClean="0"/>
              <a:t>November 1, 2023</a:t>
            </a:fld>
            <a:endParaRPr lang="en-IN"/>
          </a:p>
        </p:txBody>
      </p:sp>
      <p:sp>
        <p:nvSpPr>
          <p:cNvPr id="6" name="Footer Placeholder 5"/>
          <p:cNvSpPr>
            <a:spLocks noGrp="1"/>
          </p:cNvSpPr>
          <p:nvPr>
            <p:ph type="ftr" sz="quarter" idx="11"/>
          </p:nvPr>
        </p:nvSpPr>
        <p:spPr/>
        <p:txBody>
          <a:bodyPr/>
          <a:lstStyle/>
          <a:p>
            <a:r>
              <a:rPr lang="en-IN" smtClean="0"/>
              <a:t>Prof. Vilas S. Ubale</a:t>
            </a:r>
            <a:endParaRPr lang="en-IN"/>
          </a:p>
        </p:txBody>
      </p:sp>
      <p:sp>
        <p:nvSpPr>
          <p:cNvPr id="7" name="Slide Number Placeholder 6"/>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3337721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B8E42-319F-4D68-B0D0-1776B791F281}" type="datetime4">
              <a:rPr lang="en-US" smtClean="0"/>
              <a:t>November 1, 2023</a:t>
            </a:fld>
            <a:endParaRPr lang="en-IN"/>
          </a:p>
        </p:txBody>
      </p:sp>
      <p:sp>
        <p:nvSpPr>
          <p:cNvPr id="5" name="Footer Placeholder 4"/>
          <p:cNvSpPr>
            <a:spLocks noGrp="1"/>
          </p:cNvSpPr>
          <p:nvPr>
            <p:ph type="ftr" sz="quarter" idx="11"/>
          </p:nvPr>
        </p:nvSpPr>
        <p:spPr/>
        <p:txBody>
          <a:bodyPr/>
          <a:lstStyle/>
          <a:p>
            <a:r>
              <a:rPr lang="en-IN" smtClean="0"/>
              <a:t>Prof. Vilas S. Ubale</a:t>
            </a:r>
            <a:endParaRPr lang="en-IN"/>
          </a:p>
        </p:txBody>
      </p:sp>
      <p:sp>
        <p:nvSpPr>
          <p:cNvPr id="6" name="Slide Number Placeholder 5"/>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233033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B32B3-F6D4-4F46-82BD-1DF0601D7762}" type="datetime4">
              <a:rPr lang="en-US" smtClean="0"/>
              <a:t>November 1, 2023</a:t>
            </a:fld>
            <a:endParaRPr lang="en-IN"/>
          </a:p>
        </p:txBody>
      </p:sp>
      <p:sp>
        <p:nvSpPr>
          <p:cNvPr id="5" name="Footer Placeholder 4"/>
          <p:cNvSpPr>
            <a:spLocks noGrp="1"/>
          </p:cNvSpPr>
          <p:nvPr>
            <p:ph type="ftr" sz="quarter" idx="11"/>
          </p:nvPr>
        </p:nvSpPr>
        <p:spPr/>
        <p:txBody>
          <a:bodyPr/>
          <a:lstStyle/>
          <a:p>
            <a:r>
              <a:rPr lang="en-IN" smtClean="0"/>
              <a:t>Prof. Vilas S. Ubale</a:t>
            </a:r>
            <a:endParaRPr lang="en-IN"/>
          </a:p>
        </p:txBody>
      </p:sp>
      <p:sp>
        <p:nvSpPr>
          <p:cNvPr id="6" name="Slide Number Placeholder 5"/>
          <p:cNvSpPr>
            <a:spLocks noGrp="1"/>
          </p:cNvSpPr>
          <p:nvPr>
            <p:ph type="sldNum" sz="quarter" idx="12"/>
          </p:nvPr>
        </p:nvSpPr>
        <p:spPr/>
        <p:txBody>
          <a:bodyPr/>
          <a:lstStyle/>
          <a:p>
            <a:fld id="{CE9ED94D-86ED-4847-BFF3-2791FE44C22A}" type="slidenum">
              <a:rPr lang="en-IN" smtClean="0"/>
              <a:pPr/>
              <a:t>‹#›</a:t>
            </a:fld>
            <a:endParaRPr lang="en-IN"/>
          </a:p>
        </p:txBody>
      </p:sp>
    </p:spTree>
    <p:extLst>
      <p:ext uri="{BB962C8B-B14F-4D97-AF65-F5344CB8AC3E}">
        <p14:creationId xmlns:p14="http://schemas.microsoft.com/office/powerpoint/2010/main" val="147488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F5AB7-CB34-44B7-AA45-A26135CBB4D1}"/>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7A89943-650A-409D-8E35-D73E34B7B50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9159A0-35DE-47AA-B528-853658DE718D}"/>
              </a:ext>
            </a:extLst>
          </p:cNvPr>
          <p:cNvSpPr>
            <a:spLocks noGrp="1"/>
          </p:cNvSpPr>
          <p:nvPr>
            <p:ph type="dt" sz="half" idx="10"/>
          </p:nvPr>
        </p:nvSpPr>
        <p:spPr/>
        <p:txBody>
          <a:bodyPr/>
          <a:lstStyle/>
          <a:p>
            <a:fld id="{5351C661-1E9F-4126-B98E-D40F9DA94640}" type="datetime4">
              <a:rPr lang="en-US" smtClean="0"/>
              <a:t>November 1, 2023</a:t>
            </a:fld>
            <a:endParaRPr lang="en-IN"/>
          </a:p>
        </p:txBody>
      </p:sp>
      <p:sp>
        <p:nvSpPr>
          <p:cNvPr id="5" name="Footer Placeholder 4">
            <a:extLst>
              <a:ext uri="{FF2B5EF4-FFF2-40B4-BE49-F238E27FC236}">
                <a16:creationId xmlns:a16="http://schemas.microsoft.com/office/drawing/2014/main" xmlns="" id="{BDB3BF63-9E49-4291-B41C-DDEDBC04F4A0}"/>
              </a:ext>
            </a:extLst>
          </p:cNvPr>
          <p:cNvSpPr>
            <a:spLocks noGrp="1"/>
          </p:cNvSpPr>
          <p:nvPr>
            <p:ph type="ftr" sz="quarter" idx="11"/>
          </p:nvPr>
        </p:nvSpPr>
        <p:spPr/>
        <p:txBody>
          <a:bodyPr/>
          <a:lstStyle/>
          <a:p>
            <a:r>
              <a:rPr lang="en-IN" smtClean="0"/>
              <a:t>Prof. Vilas S. Ubale</a:t>
            </a:r>
            <a:endParaRPr lang="en-IN"/>
          </a:p>
        </p:txBody>
      </p:sp>
      <p:sp>
        <p:nvSpPr>
          <p:cNvPr id="6" name="Slide Number Placeholder 5">
            <a:extLst>
              <a:ext uri="{FF2B5EF4-FFF2-40B4-BE49-F238E27FC236}">
                <a16:creationId xmlns:a16="http://schemas.microsoft.com/office/drawing/2014/main" xmlns="" id="{E2E3660C-DA2D-4ED1-8157-7C33F98BFF1E}"/>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179222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4E497-3840-43B4-84BA-8A720030B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977AB6E-5240-44FA-8CF8-BA745375A27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6E7528E-920C-4D63-A10B-A0C1E5C5AD6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2F43B6A-1CA7-4AEE-A54D-72451E3FBE2E}"/>
              </a:ext>
            </a:extLst>
          </p:cNvPr>
          <p:cNvSpPr>
            <a:spLocks noGrp="1"/>
          </p:cNvSpPr>
          <p:nvPr>
            <p:ph type="dt" sz="half" idx="10"/>
          </p:nvPr>
        </p:nvSpPr>
        <p:spPr/>
        <p:txBody>
          <a:bodyPr/>
          <a:lstStyle/>
          <a:p>
            <a:fld id="{097C678F-DAC4-47D6-ACB1-4CFDE8EF0AD1}" type="datetime4">
              <a:rPr lang="en-US" smtClean="0"/>
              <a:t>November 1, 2023</a:t>
            </a:fld>
            <a:endParaRPr lang="en-IN"/>
          </a:p>
        </p:txBody>
      </p:sp>
      <p:sp>
        <p:nvSpPr>
          <p:cNvPr id="6" name="Footer Placeholder 5">
            <a:extLst>
              <a:ext uri="{FF2B5EF4-FFF2-40B4-BE49-F238E27FC236}">
                <a16:creationId xmlns:a16="http://schemas.microsoft.com/office/drawing/2014/main" xmlns="" id="{2625BD44-8F74-4806-A1FB-599C979888C2}"/>
              </a:ext>
            </a:extLst>
          </p:cNvPr>
          <p:cNvSpPr>
            <a:spLocks noGrp="1"/>
          </p:cNvSpPr>
          <p:nvPr>
            <p:ph type="ftr" sz="quarter" idx="11"/>
          </p:nvPr>
        </p:nvSpPr>
        <p:spPr/>
        <p:txBody>
          <a:bodyPr/>
          <a:lstStyle/>
          <a:p>
            <a:r>
              <a:rPr lang="en-IN" smtClean="0"/>
              <a:t>Prof. Vilas S. Ubale</a:t>
            </a:r>
            <a:endParaRPr lang="en-IN"/>
          </a:p>
        </p:txBody>
      </p:sp>
      <p:sp>
        <p:nvSpPr>
          <p:cNvPr id="7" name="Slide Number Placeholder 6">
            <a:extLst>
              <a:ext uri="{FF2B5EF4-FFF2-40B4-BE49-F238E27FC236}">
                <a16:creationId xmlns:a16="http://schemas.microsoft.com/office/drawing/2014/main" xmlns="" id="{40C44066-8FCD-4539-A39B-4C6216504265}"/>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14865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5A965-3834-4805-A990-A2082CE9787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1A501D-01A1-46D4-A19B-1D5A16B242AE}"/>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75DFD96-18A0-4AED-8DA1-909BB415F92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4E5CA82-1F03-4DE2-9596-D261D1691B8E}"/>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4A76FAA-B7FC-4FA4-8E03-9923BF4BD1B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C579F5D-C458-4796-A470-D36CD8F90FCB}"/>
              </a:ext>
            </a:extLst>
          </p:cNvPr>
          <p:cNvSpPr>
            <a:spLocks noGrp="1"/>
          </p:cNvSpPr>
          <p:nvPr>
            <p:ph type="dt" sz="half" idx="10"/>
          </p:nvPr>
        </p:nvSpPr>
        <p:spPr/>
        <p:txBody>
          <a:bodyPr/>
          <a:lstStyle/>
          <a:p>
            <a:fld id="{185B1D85-D428-40B8-82C7-3F19245E3ADF}" type="datetime4">
              <a:rPr lang="en-US" smtClean="0"/>
              <a:t>November 1, 2023</a:t>
            </a:fld>
            <a:endParaRPr lang="en-IN"/>
          </a:p>
        </p:txBody>
      </p:sp>
      <p:sp>
        <p:nvSpPr>
          <p:cNvPr id="8" name="Footer Placeholder 7">
            <a:extLst>
              <a:ext uri="{FF2B5EF4-FFF2-40B4-BE49-F238E27FC236}">
                <a16:creationId xmlns:a16="http://schemas.microsoft.com/office/drawing/2014/main" xmlns="" id="{026E28A0-C57F-41BF-8BBF-ED64B6C4172E}"/>
              </a:ext>
            </a:extLst>
          </p:cNvPr>
          <p:cNvSpPr>
            <a:spLocks noGrp="1"/>
          </p:cNvSpPr>
          <p:nvPr>
            <p:ph type="ftr" sz="quarter" idx="11"/>
          </p:nvPr>
        </p:nvSpPr>
        <p:spPr/>
        <p:txBody>
          <a:bodyPr/>
          <a:lstStyle/>
          <a:p>
            <a:r>
              <a:rPr lang="en-IN" smtClean="0"/>
              <a:t>Prof. Vilas S. Ubale</a:t>
            </a:r>
            <a:endParaRPr lang="en-IN"/>
          </a:p>
        </p:txBody>
      </p:sp>
      <p:sp>
        <p:nvSpPr>
          <p:cNvPr id="9" name="Slide Number Placeholder 8">
            <a:extLst>
              <a:ext uri="{FF2B5EF4-FFF2-40B4-BE49-F238E27FC236}">
                <a16:creationId xmlns:a16="http://schemas.microsoft.com/office/drawing/2014/main" xmlns="" id="{7AF097AB-1FF8-40EF-865C-66FE578EFF8F}"/>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163346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CFB11-634E-42CD-80DB-6347A20E69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4D0BA7A-C851-4F92-AED0-ACB0CD217B6C}"/>
              </a:ext>
            </a:extLst>
          </p:cNvPr>
          <p:cNvSpPr>
            <a:spLocks noGrp="1"/>
          </p:cNvSpPr>
          <p:nvPr>
            <p:ph type="dt" sz="half" idx="10"/>
          </p:nvPr>
        </p:nvSpPr>
        <p:spPr/>
        <p:txBody>
          <a:bodyPr/>
          <a:lstStyle/>
          <a:p>
            <a:fld id="{565CD1D7-CA63-4EB7-B8E0-7C3BE847ED04}" type="datetime4">
              <a:rPr lang="en-US" smtClean="0"/>
              <a:t>November 1, 2023</a:t>
            </a:fld>
            <a:endParaRPr lang="en-IN"/>
          </a:p>
        </p:txBody>
      </p:sp>
      <p:sp>
        <p:nvSpPr>
          <p:cNvPr id="4" name="Footer Placeholder 3">
            <a:extLst>
              <a:ext uri="{FF2B5EF4-FFF2-40B4-BE49-F238E27FC236}">
                <a16:creationId xmlns:a16="http://schemas.microsoft.com/office/drawing/2014/main" xmlns="" id="{30FEF3CB-66C3-4ED1-B454-28D80D5D284C}"/>
              </a:ext>
            </a:extLst>
          </p:cNvPr>
          <p:cNvSpPr>
            <a:spLocks noGrp="1"/>
          </p:cNvSpPr>
          <p:nvPr>
            <p:ph type="ftr" sz="quarter" idx="11"/>
          </p:nvPr>
        </p:nvSpPr>
        <p:spPr/>
        <p:txBody>
          <a:bodyPr/>
          <a:lstStyle/>
          <a:p>
            <a:r>
              <a:rPr lang="en-IN" smtClean="0"/>
              <a:t>Prof. Vilas S. Ubale</a:t>
            </a:r>
            <a:endParaRPr lang="en-IN"/>
          </a:p>
        </p:txBody>
      </p:sp>
      <p:sp>
        <p:nvSpPr>
          <p:cNvPr id="5" name="Slide Number Placeholder 4">
            <a:extLst>
              <a:ext uri="{FF2B5EF4-FFF2-40B4-BE49-F238E27FC236}">
                <a16:creationId xmlns:a16="http://schemas.microsoft.com/office/drawing/2014/main" xmlns="" id="{0C960FE7-5A55-41D4-A464-431BEEE38B40}"/>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191965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13E0BC-32AB-45DA-8DA1-E41354DCA17F}"/>
              </a:ext>
            </a:extLst>
          </p:cNvPr>
          <p:cNvSpPr>
            <a:spLocks noGrp="1"/>
          </p:cNvSpPr>
          <p:nvPr>
            <p:ph type="dt" sz="half" idx="10"/>
          </p:nvPr>
        </p:nvSpPr>
        <p:spPr/>
        <p:txBody>
          <a:bodyPr/>
          <a:lstStyle/>
          <a:p>
            <a:fld id="{89384788-A96E-4354-B680-896F7FD4D106}" type="datetime4">
              <a:rPr lang="en-US" smtClean="0"/>
              <a:t>November 1, 2023</a:t>
            </a:fld>
            <a:endParaRPr lang="en-IN"/>
          </a:p>
        </p:txBody>
      </p:sp>
      <p:sp>
        <p:nvSpPr>
          <p:cNvPr id="3" name="Footer Placeholder 2">
            <a:extLst>
              <a:ext uri="{FF2B5EF4-FFF2-40B4-BE49-F238E27FC236}">
                <a16:creationId xmlns:a16="http://schemas.microsoft.com/office/drawing/2014/main" xmlns="" id="{4C4D6BEC-3699-40EF-A23A-7CE64E365520}"/>
              </a:ext>
            </a:extLst>
          </p:cNvPr>
          <p:cNvSpPr>
            <a:spLocks noGrp="1"/>
          </p:cNvSpPr>
          <p:nvPr>
            <p:ph type="ftr" sz="quarter" idx="11"/>
          </p:nvPr>
        </p:nvSpPr>
        <p:spPr/>
        <p:txBody>
          <a:bodyPr/>
          <a:lstStyle/>
          <a:p>
            <a:r>
              <a:rPr lang="en-IN" smtClean="0"/>
              <a:t>Prof. Vilas S. Ubale</a:t>
            </a:r>
            <a:endParaRPr lang="en-IN"/>
          </a:p>
        </p:txBody>
      </p:sp>
      <p:sp>
        <p:nvSpPr>
          <p:cNvPr id="4" name="Slide Number Placeholder 3">
            <a:extLst>
              <a:ext uri="{FF2B5EF4-FFF2-40B4-BE49-F238E27FC236}">
                <a16:creationId xmlns:a16="http://schemas.microsoft.com/office/drawing/2014/main" xmlns="" id="{6EA99AD8-7756-4760-8EF2-56BF88CDCAC2}"/>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301935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9EF23-2B1A-46A6-9FEF-1E46887D3D5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A02F84C-BD2E-4408-BAB3-7B23E6A72C26}"/>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0658A37-A209-4D3A-9252-1608A03CBA8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D2D25AF-36B3-49F2-A52C-5AAC8E420D0C}"/>
              </a:ext>
            </a:extLst>
          </p:cNvPr>
          <p:cNvSpPr>
            <a:spLocks noGrp="1"/>
          </p:cNvSpPr>
          <p:nvPr>
            <p:ph type="dt" sz="half" idx="10"/>
          </p:nvPr>
        </p:nvSpPr>
        <p:spPr/>
        <p:txBody>
          <a:bodyPr/>
          <a:lstStyle/>
          <a:p>
            <a:fld id="{AA188E53-6A18-480E-AE6C-518A1C92B1CC}" type="datetime4">
              <a:rPr lang="en-US" smtClean="0"/>
              <a:t>November 1, 2023</a:t>
            </a:fld>
            <a:endParaRPr lang="en-IN"/>
          </a:p>
        </p:txBody>
      </p:sp>
      <p:sp>
        <p:nvSpPr>
          <p:cNvPr id="6" name="Footer Placeholder 5">
            <a:extLst>
              <a:ext uri="{FF2B5EF4-FFF2-40B4-BE49-F238E27FC236}">
                <a16:creationId xmlns:a16="http://schemas.microsoft.com/office/drawing/2014/main" xmlns="" id="{C5A59913-7FE3-4603-B49D-DF9E8AC7B813}"/>
              </a:ext>
            </a:extLst>
          </p:cNvPr>
          <p:cNvSpPr>
            <a:spLocks noGrp="1"/>
          </p:cNvSpPr>
          <p:nvPr>
            <p:ph type="ftr" sz="quarter" idx="11"/>
          </p:nvPr>
        </p:nvSpPr>
        <p:spPr/>
        <p:txBody>
          <a:bodyPr/>
          <a:lstStyle/>
          <a:p>
            <a:r>
              <a:rPr lang="en-IN" smtClean="0"/>
              <a:t>Prof. Vilas S. Ubale</a:t>
            </a:r>
            <a:endParaRPr lang="en-IN"/>
          </a:p>
        </p:txBody>
      </p:sp>
      <p:sp>
        <p:nvSpPr>
          <p:cNvPr id="7" name="Slide Number Placeholder 6">
            <a:extLst>
              <a:ext uri="{FF2B5EF4-FFF2-40B4-BE49-F238E27FC236}">
                <a16:creationId xmlns:a16="http://schemas.microsoft.com/office/drawing/2014/main" xmlns="" id="{4E2F79F8-CDA3-4892-AAC3-59DC08B47699}"/>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39200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89A9A-681C-4FFD-A5F8-866A88185C13}"/>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E9B9B4D-CD4A-4FA6-A23F-04A01C221DF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1DE65EA-0D4A-4D82-9F7F-6022F20EF1B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ACFFE8-0D05-4BA6-8C27-2FA445570303}"/>
              </a:ext>
            </a:extLst>
          </p:cNvPr>
          <p:cNvSpPr>
            <a:spLocks noGrp="1"/>
          </p:cNvSpPr>
          <p:nvPr>
            <p:ph type="dt" sz="half" idx="10"/>
          </p:nvPr>
        </p:nvSpPr>
        <p:spPr/>
        <p:txBody>
          <a:bodyPr/>
          <a:lstStyle/>
          <a:p>
            <a:fld id="{2850E45D-4A74-432E-B839-9C64032CBC92}" type="datetime4">
              <a:rPr lang="en-US" smtClean="0"/>
              <a:t>November 1, 2023</a:t>
            </a:fld>
            <a:endParaRPr lang="en-IN"/>
          </a:p>
        </p:txBody>
      </p:sp>
      <p:sp>
        <p:nvSpPr>
          <p:cNvPr id="6" name="Footer Placeholder 5">
            <a:extLst>
              <a:ext uri="{FF2B5EF4-FFF2-40B4-BE49-F238E27FC236}">
                <a16:creationId xmlns:a16="http://schemas.microsoft.com/office/drawing/2014/main" xmlns="" id="{17499424-CEAD-4310-A085-A474B45979D0}"/>
              </a:ext>
            </a:extLst>
          </p:cNvPr>
          <p:cNvSpPr>
            <a:spLocks noGrp="1"/>
          </p:cNvSpPr>
          <p:nvPr>
            <p:ph type="ftr" sz="quarter" idx="11"/>
          </p:nvPr>
        </p:nvSpPr>
        <p:spPr/>
        <p:txBody>
          <a:bodyPr/>
          <a:lstStyle/>
          <a:p>
            <a:r>
              <a:rPr lang="en-IN" smtClean="0"/>
              <a:t>Prof. Vilas S. Ubale</a:t>
            </a:r>
            <a:endParaRPr lang="en-IN"/>
          </a:p>
        </p:txBody>
      </p:sp>
      <p:sp>
        <p:nvSpPr>
          <p:cNvPr id="7" name="Slide Number Placeholder 6">
            <a:extLst>
              <a:ext uri="{FF2B5EF4-FFF2-40B4-BE49-F238E27FC236}">
                <a16:creationId xmlns:a16="http://schemas.microsoft.com/office/drawing/2014/main" xmlns="" id="{8796C8DE-5A71-494C-8F65-074C5DAB8E5F}"/>
              </a:ext>
            </a:extLst>
          </p:cNvPr>
          <p:cNvSpPr>
            <a:spLocks noGrp="1"/>
          </p:cNvSpPr>
          <p:nvPr>
            <p:ph type="sldNum" sz="quarter" idx="12"/>
          </p:nvPr>
        </p:nvSpPr>
        <p:spPr/>
        <p:txBody>
          <a:bodyPr/>
          <a:lstStyle/>
          <a:p>
            <a:fld id="{7DFD8012-618A-486B-BB6F-F981BBAD0638}" type="slidenum">
              <a:rPr lang="en-IN" smtClean="0"/>
              <a:pPr/>
              <a:t>‹#›</a:t>
            </a:fld>
            <a:endParaRPr lang="en-IN"/>
          </a:p>
        </p:txBody>
      </p:sp>
    </p:spTree>
    <p:extLst>
      <p:ext uri="{BB962C8B-B14F-4D97-AF65-F5344CB8AC3E}">
        <p14:creationId xmlns:p14="http://schemas.microsoft.com/office/powerpoint/2010/main" val="412955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63FBC8B-DFF0-4092-AAE4-A23F62EEE88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DACC53-ACDB-429C-A5BC-7890BABAB4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6ECA952-AFA9-4314-8628-F8180B83E9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CBADD-032A-476C-8166-B8E533B765CF}" type="datetime4">
              <a:rPr lang="en-US" smtClean="0"/>
              <a:t>November 1, 2023</a:t>
            </a:fld>
            <a:endParaRPr lang="en-IN"/>
          </a:p>
        </p:txBody>
      </p:sp>
      <p:sp>
        <p:nvSpPr>
          <p:cNvPr id="5" name="Footer Placeholder 4">
            <a:extLst>
              <a:ext uri="{FF2B5EF4-FFF2-40B4-BE49-F238E27FC236}">
                <a16:creationId xmlns:a16="http://schemas.microsoft.com/office/drawing/2014/main" xmlns="" id="{BA0000DA-533C-4E9E-8438-BCFB853AE8F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Vilas S. Ubale</a:t>
            </a:r>
            <a:endParaRPr lang="en-IN"/>
          </a:p>
        </p:txBody>
      </p:sp>
      <p:sp>
        <p:nvSpPr>
          <p:cNvPr id="6" name="Slide Number Placeholder 5">
            <a:extLst>
              <a:ext uri="{FF2B5EF4-FFF2-40B4-BE49-F238E27FC236}">
                <a16:creationId xmlns:a16="http://schemas.microsoft.com/office/drawing/2014/main" xmlns="" id="{F155FB9E-EA07-4DA8-8F2F-7537C0E615F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D8012-618A-486B-BB6F-F981BBAD0638}" type="slidenum">
              <a:rPr lang="en-IN" smtClean="0"/>
              <a:pPr/>
              <a:t>‹#›</a:t>
            </a:fld>
            <a:endParaRPr lang="en-IN"/>
          </a:p>
        </p:txBody>
      </p:sp>
    </p:spTree>
    <p:extLst>
      <p:ext uri="{BB962C8B-B14F-4D97-AF65-F5344CB8AC3E}">
        <p14:creationId xmlns:p14="http://schemas.microsoft.com/office/powerpoint/2010/main" val="3611085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BBCB1A0-FA84-481B-8B68-337E615F2E03}" type="datetime4">
              <a:rPr lang="en-US" smtClean="0"/>
              <a:t>November 1, 2023</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Prof. Vilas S. Ubale</a:t>
            </a:r>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E9ED94D-86ED-4847-BFF3-2791FE44C22A}" type="slidenum">
              <a:rPr lang="en-IN" smtClean="0"/>
              <a:pPr/>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37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7/docs/api/java/awt/package-summar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7/docs/api/java/awt/event/package-summar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7/docs/api/java/io/package-summary.html" TargetMode="External"/><Relationship Id="rId2" Type="http://schemas.openxmlformats.org/officeDocument/2006/relationships/hyperlink" Target="https://www.scientecheasy.com/2021/05/stream-in-java.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ocs.oracle.com/javase/7/docs/api/java/io/File.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scientecheasy.com/2021/05/stream-classes-in-java.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geeksforgeeks.org/java-io-outputstream-class-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scientecheasy.com/2021/05/fileoutputstream-in-java.html/" TargetMode="External"/><Relationship Id="rId2" Type="http://schemas.openxmlformats.org/officeDocument/2006/relationships/hyperlink" Target="https://www.scientecheasy.com/2021/05/java-fileinputstrea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object-class" TargetMode="External"/><Relationship Id="rId1" Type="http://schemas.openxmlformats.org/officeDocument/2006/relationships/slideLayout" Target="../slideLayouts/slideLayout2.xml"/><Relationship Id="rId5" Type="http://schemas.openxmlformats.org/officeDocument/2006/relationships/hyperlink" Target="https://www.javatpoint.com/throw-keyword" TargetMode="External"/><Relationship Id="rId4" Type="http://schemas.openxmlformats.org/officeDocument/2006/relationships/hyperlink" Target="https://www.javatpoint.com/c-poin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62966-CA76-48B2-8502-655AF5F1FFF7}"/>
              </a:ext>
            </a:extLst>
          </p:cNvPr>
          <p:cNvSpPr>
            <a:spLocks noGrp="1"/>
          </p:cNvSpPr>
          <p:nvPr>
            <p:ph type="title"/>
          </p:nvPr>
        </p:nvSpPr>
        <p:spPr>
          <a:xfrm>
            <a:off x="822960" y="217331"/>
            <a:ext cx="7543800" cy="1237397"/>
          </a:xfrm>
        </p:spPr>
        <p:txBody>
          <a:bodyPr>
            <a:normAutofit/>
          </a:bodyPr>
          <a:lstStyle/>
          <a:p>
            <a:r>
              <a:rPr lang="en-US" sz="4000" b="1" u="sng" dirty="0">
                <a:solidFill>
                  <a:srgbClr val="0033CC"/>
                </a:solidFill>
                <a:latin typeface="Perpetua" pitchFamily="18" charset="0"/>
                <a:cs typeface="Times New Roman" panose="02020603050405020304" pitchFamily="18" charset="0"/>
              </a:rPr>
              <a:t>UNIT </a:t>
            </a:r>
            <a:r>
              <a:rPr lang="en-US" sz="4000" b="1" u="sng" dirty="0" smtClean="0">
                <a:solidFill>
                  <a:srgbClr val="0033CC"/>
                </a:solidFill>
                <a:latin typeface="Perpetua" pitchFamily="18" charset="0"/>
                <a:cs typeface="Times New Roman" panose="02020603050405020304" pitchFamily="18" charset="0"/>
              </a:rPr>
              <a:t>- VI Graphics </a:t>
            </a:r>
            <a:r>
              <a:rPr lang="en-US" sz="4000" b="1" u="sng" dirty="0">
                <a:solidFill>
                  <a:srgbClr val="0033CC"/>
                </a:solidFill>
                <a:latin typeface="Perpetua" pitchFamily="18" charset="0"/>
                <a:cs typeface="Times New Roman" panose="02020603050405020304" pitchFamily="18" charset="0"/>
              </a:rPr>
              <a:t>Programming &amp; File </a:t>
            </a:r>
            <a:r>
              <a:rPr lang="en-US" sz="4000" b="1" u="sng" dirty="0" smtClean="0">
                <a:solidFill>
                  <a:srgbClr val="0033CC"/>
                </a:solidFill>
                <a:latin typeface="Perpetua" pitchFamily="18" charset="0"/>
                <a:cs typeface="Times New Roman" panose="02020603050405020304" pitchFamily="18" charset="0"/>
              </a:rPr>
              <a:t>Handling</a:t>
            </a:r>
            <a:r>
              <a:rPr lang="en-US" sz="4000" b="1" dirty="0" smtClean="0">
                <a:solidFill>
                  <a:srgbClr val="0033CC"/>
                </a:solidFill>
                <a:latin typeface="Perpetua" pitchFamily="18" charset="0"/>
                <a:cs typeface="Times New Roman" panose="02020603050405020304" pitchFamily="18" charset="0"/>
              </a:rPr>
              <a:t>  (</a:t>
            </a:r>
            <a:r>
              <a:rPr lang="en-US" sz="4000" b="1" dirty="0">
                <a:solidFill>
                  <a:srgbClr val="0033CC"/>
                </a:solidFill>
                <a:latin typeface="Perpetua" pitchFamily="18" charset="0"/>
                <a:cs typeface="Times New Roman" panose="02020603050405020304" pitchFamily="18" charset="0"/>
              </a:rPr>
              <a:t>6 hrs)</a:t>
            </a:r>
            <a:endParaRPr lang="en-IN" sz="4000" b="1" dirty="0">
              <a:solidFill>
                <a:srgbClr val="0033CC"/>
              </a:solidFill>
              <a:latin typeface="Perpetua"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B26F5314-9474-4A9F-B31C-0FF6A8EAA9E3}"/>
              </a:ext>
            </a:extLst>
          </p:cNvPr>
          <p:cNvSpPr>
            <a:spLocks noGrp="1"/>
          </p:cNvSpPr>
          <p:nvPr>
            <p:ph idx="1"/>
          </p:nvPr>
        </p:nvSpPr>
        <p:spPr>
          <a:xfrm>
            <a:off x="822960" y="1800909"/>
            <a:ext cx="7543800" cy="4438526"/>
          </a:xfrm>
        </p:spPr>
        <p:txBody>
          <a:bodyPr>
            <a:noAutofit/>
          </a:bodyPr>
          <a:lstStyle/>
          <a:p>
            <a:pPr>
              <a:buFont typeface="Wingdings" panose="05000000000000000000" pitchFamily="2" charset="2"/>
              <a:buChar char="Ø"/>
            </a:pPr>
            <a:r>
              <a:rPr lang="en-US" sz="2400" b="0" i="0" u="none" strike="noStrike" baseline="0" dirty="0">
                <a:solidFill>
                  <a:srgbClr val="000000"/>
                </a:solidFill>
                <a:latin typeface="Perpetua" pitchFamily="18" charset="0"/>
              </a:rPr>
              <a:t>Graphics class	</a:t>
            </a:r>
          </a:p>
          <a:p>
            <a:pPr algn="just">
              <a:buFont typeface="Wingdings" panose="05000000000000000000" pitchFamily="2" charset="2"/>
              <a:buChar char="Ø"/>
            </a:pPr>
            <a:r>
              <a:rPr lang="en-US" sz="2400" b="0" i="0" u="none" strike="noStrike" baseline="0" dirty="0">
                <a:solidFill>
                  <a:srgbClr val="000000"/>
                </a:solidFill>
                <a:latin typeface="Perpetua" pitchFamily="18" charset="0"/>
              </a:rPr>
              <a:t>Introduction to AWT packages. Handling events on AWT components </a:t>
            </a:r>
          </a:p>
          <a:p>
            <a:pPr algn="just">
              <a:buFont typeface="Wingdings" panose="05000000000000000000" pitchFamily="2" charset="2"/>
              <a:buChar char="Ø"/>
            </a:pPr>
            <a:r>
              <a:rPr lang="en-US" sz="2400" b="0" i="0" u="none" strike="noStrike" baseline="0" dirty="0">
                <a:solidFill>
                  <a:srgbClr val="000000"/>
                </a:solidFill>
                <a:latin typeface="Perpetua" pitchFamily="18" charset="0"/>
              </a:rPr>
              <a:t>Introduction to Swing package, components and containers. </a:t>
            </a:r>
          </a:p>
          <a:p>
            <a:pPr algn="just">
              <a:buFont typeface="Wingdings" panose="05000000000000000000" pitchFamily="2" charset="2"/>
              <a:buChar char="Ø"/>
            </a:pPr>
            <a:r>
              <a:rPr lang="en-IN" sz="2400" b="0" i="0" u="none" strike="noStrike" baseline="0" dirty="0">
                <a:solidFill>
                  <a:srgbClr val="000000"/>
                </a:solidFill>
                <a:latin typeface="Perpetua" pitchFamily="18" charset="0"/>
              </a:rPr>
              <a:t>Concept of streams 	</a:t>
            </a:r>
          </a:p>
          <a:p>
            <a:pPr algn="just">
              <a:buFont typeface="Wingdings" panose="05000000000000000000" pitchFamily="2" charset="2"/>
              <a:buChar char="Ø"/>
            </a:pPr>
            <a:r>
              <a:rPr lang="en-US" sz="2400" b="0" i="0" u="none" strike="noStrike" baseline="0" dirty="0">
                <a:solidFill>
                  <a:srgbClr val="000000"/>
                </a:solidFill>
                <a:latin typeface="Perpetua" pitchFamily="18" charset="0"/>
              </a:rPr>
              <a:t>Stream Classes, Byte stream, Character stream 	</a:t>
            </a:r>
          </a:p>
          <a:p>
            <a:pPr algn="just">
              <a:buFont typeface="Wingdings" panose="05000000000000000000" pitchFamily="2" charset="2"/>
              <a:buChar char="Ø"/>
            </a:pPr>
            <a:r>
              <a:rPr lang="en-US" sz="2400" dirty="0">
                <a:solidFill>
                  <a:srgbClr val="000000"/>
                </a:solidFill>
                <a:latin typeface="Perpetua" pitchFamily="18" charset="0"/>
              </a:rPr>
              <a:t>C</a:t>
            </a:r>
            <a:r>
              <a:rPr lang="en-US" sz="2400" b="0" i="0" u="none" strike="noStrike" baseline="0" dirty="0">
                <a:solidFill>
                  <a:srgbClr val="000000"/>
                </a:solidFill>
                <a:latin typeface="Perpetua" pitchFamily="18" charset="0"/>
              </a:rPr>
              <a:t>reation of files, reading or writing characters / bytes 	</a:t>
            </a:r>
          </a:p>
          <a:p>
            <a:pPr algn="just">
              <a:buFont typeface="Wingdings" panose="05000000000000000000" pitchFamily="2" charset="2"/>
              <a:buChar char="Ø"/>
            </a:pPr>
            <a:r>
              <a:rPr lang="en-IN" sz="2400" b="0" i="0" u="none" strike="noStrike" baseline="0" dirty="0">
                <a:solidFill>
                  <a:srgbClr val="000000"/>
                </a:solidFill>
                <a:latin typeface="Perpetua" pitchFamily="18" charset="0"/>
              </a:rPr>
              <a:t>Concatenating and buffering files 	</a:t>
            </a:r>
          </a:p>
          <a:p>
            <a:pPr algn="just">
              <a:buFont typeface="Wingdings" panose="05000000000000000000" pitchFamily="2" charset="2"/>
              <a:buChar char="Ø"/>
            </a:pPr>
            <a:r>
              <a:rPr lang="en-IN" sz="2400" b="0" i="0" u="none" strike="noStrike" baseline="0" dirty="0">
                <a:solidFill>
                  <a:srgbClr val="000000"/>
                </a:solidFill>
                <a:latin typeface="Perpetua" pitchFamily="18" charset="0"/>
              </a:rPr>
              <a:t>Random access files. 	</a:t>
            </a:r>
          </a:p>
          <a:p>
            <a:pPr marL="0" indent="0" algn="just">
              <a:buNone/>
            </a:pPr>
            <a:r>
              <a:rPr lang="en-US" sz="2400" b="0" i="0" u="none" strike="noStrike" baseline="0" dirty="0">
                <a:solidFill>
                  <a:srgbClr val="000000"/>
                </a:solidFill>
              </a:rPr>
              <a:t>	</a:t>
            </a:r>
          </a:p>
          <a:p>
            <a:endParaRPr lang="en-IN" sz="2400" dirty="0"/>
          </a:p>
        </p:txBody>
      </p:sp>
    </p:spTree>
    <p:extLst>
      <p:ext uri="{BB962C8B-B14F-4D97-AF65-F5344CB8AC3E}">
        <p14:creationId xmlns:p14="http://schemas.microsoft.com/office/powerpoint/2010/main" val="325684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B6F8C3-5673-4935-9803-C39577B2B869}"/>
              </a:ext>
            </a:extLst>
          </p:cNvPr>
          <p:cNvSpPr>
            <a:spLocks noGrp="1"/>
          </p:cNvSpPr>
          <p:nvPr>
            <p:ph idx="1"/>
          </p:nvPr>
        </p:nvSpPr>
        <p:spPr>
          <a:xfrm>
            <a:off x="725556" y="649357"/>
            <a:ext cx="7832036" cy="5751443"/>
          </a:xfrm>
        </p:spPr>
        <p:txBody>
          <a:bodyPr>
            <a:normAutofit fontScale="62500" lnSpcReduction="20000"/>
          </a:bodyPr>
          <a:lstStyle/>
          <a:p>
            <a:r>
              <a:rPr lang="en-IN" sz="3800" dirty="0" smtClean="0">
                <a:solidFill>
                  <a:srgbClr val="C00000"/>
                </a:solidFill>
                <a:latin typeface="Perpetua" pitchFamily="18" charset="0"/>
              </a:rPr>
              <a:t>//package</a:t>
            </a:r>
            <a:r>
              <a:rPr lang="en-IN" sz="3800" dirty="0" smtClean="0">
                <a:latin typeface="Perpetua" pitchFamily="18" charset="0"/>
              </a:rPr>
              <a:t> </a:t>
            </a:r>
            <a:r>
              <a:rPr lang="en-IN" sz="3800" dirty="0">
                <a:latin typeface="Perpetua" pitchFamily="18" charset="0"/>
              </a:rPr>
              <a:t>practical;</a:t>
            </a:r>
          </a:p>
          <a:p>
            <a:r>
              <a:rPr lang="en-IN" sz="3800" dirty="0">
                <a:solidFill>
                  <a:srgbClr val="C00000"/>
                </a:solidFill>
                <a:latin typeface="Perpetua" pitchFamily="18" charset="0"/>
              </a:rPr>
              <a:t>import</a:t>
            </a:r>
            <a:r>
              <a:rPr lang="en-IN" sz="3800" dirty="0">
                <a:latin typeface="Perpetua" pitchFamily="18" charset="0"/>
              </a:rPr>
              <a:t> </a:t>
            </a:r>
            <a:r>
              <a:rPr lang="en-IN" sz="3800" dirty="0" err="1">
                <a:latin typeface="Perpetua" pitchFamily="18" charset="0"/>
              </a:rPr>
              <a:t>java.applet.Applet</a:t>
            </a:r>
            <a:r>
              <a:rPr lang="en-IN" sz="3800" dirty="0">
                <a:latin typeface="Perpetua" pitchFamily="18" charset="0"/>
              </a:rPr>
              <a:t>;  </a:t>
            </a:r>
          </a:p>
          <a:p>
            <a:r>
              <a:rPr lang="en-IN" sz="3800" dirty="0">
                <a:solidFill>
                  <a:srgbClr val="C00000"/>
                </a:solidFill>
                <a:latin typeface="Perpetua" pitchFamily="18" charset="0"/>
              </a:rPr>
              <a:t>import</a:t>
            </a:r>
            <a:r>
              <a:rPr lang="en-IN" sz="3800" dirty="0">
                <a:solidFill>
                  <a:srgbClr val="000000"/>
                </a:solidFill>
                <a:latin typeface="Perpetua" pitchFamily="18" charset="0"/>
              </a:rPr>
              <a:t> </a:t>
            </a:r>
            <a:r>
              <a:rPr lang="en-IN" sz="3800" dirty="0" err="1">
                <a:solidFill>
                  <a:srgbClr val="000000"/>
                </a:solidFill>
                <a:highlight>
                  <a:srgbClr val="D4D4D4"/>
                </a:highlight>
                <a:latin typeface="Perpetua" pitchFamily="18" charset="0"/>
              </a:rPr>
              <a:t>java.awt.Color</a:t>
            </a:r>
            <a:r>
              <a:rPr lang="en-IN" sz="3800" dirty="0">
                <a:solidFill>
                  <a:srgbClr val="000000"/>
                </a:solidFill>
                <a:highlight>
                  <a:srgbClr val="D4D4D4"/>
                </a:highlight>
                <a:latin typeface="Perpetua" pitchFamily="18" charset="0"/>
              </a:rPr>
              <a:t>;</a:t>
            </a:r>
          </a:p>
          <a:p>
            <a:r>
              <a:rPr lang="en-IN" sz="3800" dirty="0">
                <a:solidFill>
                  <a:srgbClr val="C00000"/>
                </a:solidFill>
                <a:latin typeface="Perpetua" pitchFamily="18" charset="0"/>
              </a:rPr>
              <a:t>import</a:t>
            </a:r>
            <a:r>
              <a:rPr lang="en-IN" sz="3800" dirty="0">
                <a:solidFill>
                  <a:srgbClr val="000000"/>
                </a:solidFill>
                <a:latin typeface="Perpetua" pitchFamily="18" charset="0"/>
              </a:rPr>
              <a:t> </a:t>
            </a:r>
            <a:r>
              <a:rPr lang="en-IN" sz="3800" dirty="0" err="1">
                <a:solidFill>
                  <a:srgbClr val="000000"/>
                </a:solidFill>
                <a:latin typeface="Perpetua" pitchFamily="18" charset="0"/>
              </a:rPr>
              <a:t>java.awt.Graphics</a:t>
            </a:r>
            <a:r>
              <a:rPr lang="en-IN" sz="3800" dirty="0">
                <a:solidFill>
                  <a:srgbClr val="000000"/>
                </a:solidFill>
                <a:latin typeface="Perpetua" pitchFamily="18" charset="0"/>
              </a:rPr>
              <a:t>;</a:t>
            </a:r>
            <a:r>
              <a:rPr lang="en-IN" sz="3800" dirty="0">
                <a:latin typeface="Perpetua" pitchFamily="18" charset="0"/>
              </a:rPr>
              <a:t>  </a:t>
            </a:r>
          </a:p>
          <a:p>
            <a:endParaRPr lang="en-IN" sz="3800" dirty="0">
              <a:latin typeface="Perpetua" pitchFamily="18" charset="0"/>
            </a:endParaRPr>
          </a:p>
          <a:p>
            <a:r>
              <a:rPr lang="en-IN" sz="3800" dirty="0">
                <a:solidFill>
                  <a:srgbClr val="C00000"/>
                </a:solidFill>
                <a:latin typeface="Perpetua" pitchFamily="18" charset="0"/>
              </a:rPr>
              <a:t>public class </a:t>
            </a:r>
            <a:r>
              <a:rPr lang="en-IN" sz="3800" dirty="0" err="1">
                <a:latin typeface="Perpetua" pitchFamily="18" charset="0"/>
              </a:rPr>
              <a:t>GraphicsDemo</a:t>
            </a:r>
            <a:r>
              <a:rPr lang="en-IN" sz="3800" dirty="0">
                <a:latin typeface="Perpetua" pitchFamily="18" charset="0"/>
              </a:rPr>
              <a:t> </a:t>
            </a:r>
            <a:r>
              <a:rPr lang="en-IN" sz="3800" dirty="0">
                <a:solidFill>
                  <a:srgbClr val="C00000"/>
                </a:solidFill>
                <a:latin typeface="Perpetua" pitchFamily="18" charset="0"/>
              </a:rPr>
              <a:t>extends</a:t>
            </a:r>
            <a:r>
              <a:rPr lang="en-IN" sz="3800" dirty="0">
                <a:latin typeface="Perpetua" pitchFamily="18" charset="0"/>
              </a:rPr>
              <a:t> </a:t>
            </a:r>
            <a:r>
              <a:rPr lang="en-IN" sz="3800" dirty="0" smtClean="0">
                <a:latin typeface="Perpetua" pitchFamily="18" charset="0"/>
              </a:rPr>
              <a:t>Applet</a:t>
            </a:r>
          </a:p>
          <a:p>
            <a:r>
              <a:rPr lang="en-IN" sz="3800" dirty="0" smtClean="0">
                <a:latin typeface="Perpetua" pitchFamily="18" charset="0"/>
              </a:rPr>
              <a:t>{  </a:t>
            </a:r>
            <a:endParaRPr lang="en-IN" sz="3800" dirty="0">
              <a:latin typeface="Perpetua" pitchFamily="18" charset="0"/>
            </a:endParaRPr>
          </a:p>
          <a:p>
            <a:r>
              <a:rPr lang="en-IN" sz="3800" dirty="0" smtClean="0">
                <a:solidFill>
                  <a:srgbClr val="C00000"/>
                </a:solidFill>
                <a:latin typeface="Perpetua" pitchFamily="18" charset="0"/>
              </a:rPr>
              <a:t>public </a:t>
            </a:r>
            <a:r>
              <a:rPr lang="en-IN" sz="3800" dirty="0">
                <a:solidFill>
                  <a:srgbClr val="C00000"/>
                </a:solidFill>
                <a:latin typeface="Perpetua" pitchFamily="18" charset="0"/>
              </a:rPr>
              <a:t>void </a:t>
            </a:r>
            <a:r>
              <a:rPr lang="en-IN" sz="3800" dirty="0">
                <a:latin typeface="Perpetua" pitchFamily="18" charset="0"/>
              </a:rPr>
              <a:t>paint(Graphics g</a:t>
            </a:r>
            <a:r>
              <a:rPr lang="en-IN" sz="3800" dirty="0" smtClean="0">
                <a:latin typeface="Perpetua" pitchFamily="18" charset="0"/>
              </a:rPr>
              <a:t>)</a:t>
            </a:r>
          </a:p>
          <a:p>
            <a:r>
              <a:rPr lang="en-IN" sz="3800" dirty="0" smtClean="0">
                <a:latin typeface="Perpetua" pitchFamily="18" charset="0"/>
              </a:rPr>
              <a:t>{  </a:t>
            </a:r>
            <a:endParaRPr lang="en-IN" sz="3800" dirty="0">
              <a:latin typeface="Perpetua" pitchFamily="18" charset="0"/>
            </a:endParaRPr>
          </a:p>
          <a:p>
            <a:r>
              <a:rPr lang="en-IN" sz="3800" dirty="0">
                <a:latin typeface="Perpetua" pitchFamily="18" charset="0"/>
              </a:rPr>
              <a:t>	</a:t>
            </a:r>
            <a:r>
              <a:rPr lang="en-IN" sz="3800" dirty="0" err="1">
                <a:latin typeface="Perpetua" pitchFamily="18" charset="0"/>
              </a:rPr>
              <a:t>g.setColor</a:t>
            </a:r>
            <a:r>
              <a:rPr lang="en-IN" sz="3800" dirty="0">
                <a:latin typeface="Perpetua" pitchFamily="18" charset="0"/>
              </a:rPr>
              <a:t>(</a:t>
            </a:r>
            <a:r>
              <a:rPr lang="en-IN" sz="3800" dirty="0" err="1">
                <a:latin typeface="Perpetua" pitchFamily="18" charset="0"/>
              </a:rPr>
              <a:t>Color.</a:t>
            </a:r>
            <a:r>
              <a:rPr lang="en-IN" sz="3800" dirty="0" err="1">
                <a:solidFill>
                  <a:srgbClr val="0070C0"/>
                </a:solidFill>
                <a:latin typeface="Perpetua" pitchFamily="18" charset="0"/>
              </a:rPr>
              <a:t>red</a:t>
            </a:r>
            <a:r>
              <a:rPr lang="en-IN" sz="3800" dirty="0">
                <a:latin typeface="Perpetua" pitchFamily="18" charset="0"/>
              </a:rPr>
              <a:t>);    </a:t>
            </a:r>
          </a:p>
          <a:p>
            <a:r>
              <a:rPr lang="en-IN" sz="3800" dirty="0">
                <a:latin typeface="Perpetua" pitchFamily="18" charset="0"/>
              </a:rPr>
              <a:t>	</a:t>
            </a:r>
            <a:r>
              <a:rPr lang="en-IN" sz="3800" dirty="0" err="1" smtClean="0">
                <a:latin typeface="Perpetua" pitchFamily="18" charset="0"/>
              </a:rPr>
              <a:t>g.drawRect</a:t>
            </a:r>
            <a:r>
              <a:rPr lang="en-IN" sz="3800" dirty="0" smtClean="0">
                <a:latin typeface="Perpetua" pitchFamily="18" charset="0"/>
              </a:rPr>
              <a:t>(70,100,30,30);  </a:t>
            </a:r>
            <a:endParaRPr lang="en-IN" sz="3800" dirty="0">
              <a:latin typeface="Perpetua" pitchFamily="18" charset="0"/>
            </a:endParaRPr>
          </a:p>
          <a:p>
            <a:r>
              <a:rPr lang="en-IN" sz="3800" dirty="0">
                <a:latin typeface="Perpetua" pitchFamily="18" charset="0"/>
              </a:rPr>
              <a:t>	</a:t>
            </a:r>
            <a:r>
              <a:rPr lang="en-IN" sz="3800" dirty="0" err="1" smtClean="0">
                <a:latin typeface="Perpetua" pitchFamily="18" charset="0"/>
              </a:rPr>
              <a:t>g.fillRect</a:t>
            </a:r>
            <a:r>
              <a:rPr lang="en-IN" sz="3800" dirty="0" smtClean="0">
                <a:latin typeface="Perpetua" pitchFamily="18" charset="0"/>
              </a:rPr>
              <a:t>(170,100,30,30</a:t>
            </a:r>
            <a:r>
              <a:rPr lang="en-IN" sz="3800" dirty="0">
                <a:latin typeface="Perpetua" pitchFamily="18" charset="0"/>
              </a:rPr>
              <a:t>);  </a:t>
            </a:r>
          </a:p>
          <a:p>
            <a:r>
              <a:rPr lang="en-IN" sz="3800" dirty="0">
                <a:latin typeface="Perpetua" pitchFamily="18" charset="0"/>
              </a:rPr>
              <a:t> </a:t>
            </a:r>
          </a:p>
          <a:p>
            <a:r>
              <a:rPr lang="en-IN" sz="3800" dirty="0">
                <a:latin typeface="Perpetua" pitchFamily="18" charset="0"/>
              </a:rPr>
              <a:t>	}  </a:t>
            </a:r>
          </a:p>
          <a:p>
            <a:r>
              <a:rPr lang="en-IN" sz="3800" dirty="0">
                <a:latin typeface="Perpetua" pitchFamily="18" charset="0"/>
              </a:rPr>
              <a:t>}</a:t>
            </a:r>
            <a:endParaRPr lang="en-IN" dirty="0">
              <a:latin typeface="Perpetua" pitchFamily="18" charset="0"/>
            </a:endParaRPr>
          </a:p>
        </p:txBody>
      </p:sp>
      <p:pic>
        <p:nvPicPr>
          <p:cNvPr id="5" name="Picture 4">
            <a:extLst>
              <a:ext uri="{FF2B5EF4-FFF2-40B4-BE49-F238E27FC236}">
                <a16:creationId xmlns:a16="http://schemas.microsoft.com/office/drawing/2014/main" xmlns="" id="{78B3DD1C-3352-400A-8D49-010FDAF79A22}"/>
              </a:ext>
            </a:extLst>
          </p:cNvPr>
          <p:cNvPicPr>
            <a:picLocks noChangeAspect="1"/>
          </p:cNvPicPr>
          <p:nvPr/>
        </p:nvPicPr>
        <p:blipFill>
          <a:blip r:embed="rId2"/>
          <a:stretch>
            <a:fillRect/>
          </a:stretch>
        </p:blipFill>
        <p:spPr>
          <a:xfrm>
            <a:off x="6206028" y="3003953"/>
            <a:ext cx="2713854" cy="3009900"/>
          </a:xfrm>
          <a:prstGeom prst="rect">
            <a:avLst/>
          </a:prstGeom>
        </p:spPr>
      </p:pic>
    </p:spTree>
    <p:extLst>
      <p:ext uri="{BB962C8B-B14F-4D97-AF65-F5344CB8AC3E}">
        <p14:creationId xmlns:p14="http://schemas.microsoft.com/office/powerpoint/2010/main" val="28478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
                                        </p:tgtEl>
                                        <p:attrNameLst>
                                          <p:attrName>style.visibility</p:attrName>
                                        </p:attrNameLst>
                                      </p:cBhvr>
                                      <p:to>
                                        <p:strVal val="visible"/>
                                      </p:to>
                                    </p:set>
                                    <p:anim calcmode="lin" valueType="num">
                                      <p:cBhvr>
                                        <p:cTn id="105" dur="2500" fill="hold"/>
                                        <p:tgtEl>
                                          <p:spTgt spid="5"/>
                                        </p:tgtEl>
                                        <p:attrNameLst>
                                          <p:attrName>ppt_w</p:attrName>
                                        </p:attrNameLst>
                                      </p:cBhvr>
                                      <p:tavLst>
                                        <p:tav tm="0">
                                          <p:val>
                                            <p:fltVal val="0"/>
                                          </p:val>
                                        </p:tav>
                                        <p:tav tm="100000">
                                          <p:val>
                                            <p:strVal val="#ppt_w"/>
                                          </p:val>
                                        </p:tav>
                                      </p:tavLst>
                                    </p:anim>
                                    <p:anim calcmode="lin" valueType="num">
                                      <p:cBhvr>
                                        <p:cTn id="106" dur="2500" fill="hold"/>
                                        <p:tgtEl>
                                          <p:spTgt spid="5"/>
                                        </p:tgtEl>
                                        <p:attrNameLst>
                                          <p:attrName>ppt_h</p:attrName>
                                        </p:attrNameLst>
                                      </p:cBhvr>
                                      <p:tavLst>
                                        <p:tav tm="0">
                                          <p:val>
                                            <p:fltVal val="0"/>
                                          </p:val>
                                        </p:tav>
                                        <p:tav tm="100000">
                                          <p:val>
                                            <p:strVal val="#ppt_h"/>
                                          </p:val>
                                        </p:tav>
                                      </p:tavLst>
                                    </p:anim>
                                    <p:animEffect transition="in" filter="fade">
                                      <p:cBhvr>
                                        <p:cTn id="107"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10DCD-2A6E-490B-9E09-1A5FFE7196E4}"/>
              </a:ext>
            </a:extLst>
          </p:cNvPr>
          <p:cNvSpPr>
            <a:spLocks noGrp="1"/>
          </p:cNvSpPr>
          <p:nvPr>
            <p:ph type="title"/>
          </p:nvPr>
        </p:nvSpPr>
        <p:spPr>
          <a:xfrm>
            <a:off x="449356" y="230656"/>
            <a:ext cx="7886700" cy="773392"/>
          </a:xfrm>
        </p:spPr>
        <p:txBody>
          <a:bodyPr>
            <a:normAutofit/>
          </a:bodyPr>
          <a:lstStyle/>
          <a:p>
            <a:r>
              <a:rPr lang="en-US" sz="3600" b="1" i="0" u="sng" dirty="0">
                <a:solidFill>
                  <a:srgbClr val="0033CC"/>
                </a:solidFill>
                <a:effectLst/>
                <a:latin typeface="Perpetua" pitchFamily="18" charset="0"/>
              </a:rPr>
              <a:t>Abstract Window Toolkit (AWT)</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DA58B8CE-1F5E-4F13-9EF3-D17AE3685BA8}"/>
              </a:ext>
            </a:extLst>
          </p:cNvPr>
          <p:cNvSpPr>
            <a:spLocks noGrp="1"/>
          </p:cNvSpPr>
          <p:nvPr>
            <p:ph idx="1"/>
          </p:nvPr>
        </p:nvSpPr>
        <p:spPr>
          <a:xfrm>
            <a:off x="628650" y="1326776"/>
            <a:ext cx="7886700" cy="4850187"/>
          </a:xfrm>
        </p:spPr>
        <p:txBody>
          <a:bodyPr>
            <a:normAutofit/>
          </a:bodyPr>
          <a:lstStyle/>
          <a:p>
            <a:pPr algn="just"/>
            <a:r>
              <a:rPr lang="en-US" b="0" i="0" dirty="0">
                <a:solidFill>
                  <a:srgbClr val="444444"/>
                </a:solidFill>
                <a:effectLst/>
                <a:latin typeface="Perpetua" pitchFamily="18" charset="0"/>
              </a:rPr>
              <a:t>The Abstract Window Toolkit (AWT) was Java’s </a:t>
            </a:r>
            <a:r>
              <a:rPr lang="en-US" b="0" i="0" dirty="0">
                <a:solidFill>
                  <a:srgbClr val="C00000"/>
                </a:solidFill>
                <a:effectLst/>
                <a:latin typeface="Perpetua" pitchFamily="18" charset="0"/>
              </a:rPr>
              <a:t>first GUI </a:t>
            </a:r>
            <a:r>
              <a:rPr lang="en-US" b="0" i="0" dirty="0">
                <a:solidFill>
                  <a:srgbClr val="444444"/>
                </a:solidFill>
                <a:effectLst/>
                <a:latin typeface="Perpetua" pitchFamily="18" charset="0"/>
              </a:rPr>
              <a:t>framework, and it has been part of </a:t>
            </a:r>
            <a:r>
              <a:rPr lang="en-US" b="0" i="0" dirty="0">
                <a:solidFill>
                  <a:srgbClr val="C00000"/>
                </a:solidFill>
                <a:effectLst/>
                <a:latin typeface="Perpetua" pitchFamily="18" charset="0"/>
              </a:rPr>
              <a:t>Java since version 1.0</a:t>
            </a:r>
            <a:r>
              <a:rPr lang="en-US" b="0" i="0" dirty="0">
                <a:solidFill>
                  <a:srgbClr val="444444"/>
                </a:solidFill>
                <a:effectLst/>
                <a:latin typeface="Perpetua" pitchFamily="18" charset="0"/>
              </a:rPr>
              <a:t>.</a:t>
            </a:r>
          </a:p>
          <a:p>
            <a:pPr algn="just"/>
            <a:endParaRPr lang="en-US" b="0" i="0" dirty="0">
              <a:solidFill>
                <a:srgbClr val="444444"/>
              </a:solidFill>
              <a:effectLst/>
              <a:latin typeface="Perpetua" pitchFamily="18" charset="0"/>
            </a:endParaRPr>
          </a:p>
          <a:p>
            <a:pPr algn="just"/>
            <a:r>
              <a:rPr lang="en-US" b="0" i="0" dirty="0">
                <a:solidFill>
                  <a:srgbClr val="444444"/>
                </a:solidFill>
                <a:effectLst/>
                <a:latin typeface="Perpetua" pitchFamily="18" charset="0"/>
              </a:rPr>
              <a:t>It contains </a:t>
            </a:r>
            <a:r>
              <a:rPr lang="en-US" b="0" i="0" dirty="0">
                <a:solidFill>
                  <a:srgbClr val="C00000"/>
                </a:solidFill>
                <a:effectLst/>
                <a:latin typeface="Perpetua" pitchFamily="18" charset="0"/>
              </a:rPr>
              <a:t>numerous classes and methods </a:t>
            </a:r>
            <a:r>
              <a:rPr lang="en-US" b="0" i="0" dirty="0">
                <a:solidFill>
                  <a:srgbClr val="444444"/>
                </a:solidFill>
                <a:effectLst/>
                <a:latin typeface="Perpetua" pitchFamily="18" charset="0"/>
              </a:rPr>
              <a:t>that allow you to create windows and simple controls.</a:t>
            </a:r>
          </a:p>
          <a:p>
            <a:pPr algn="just"/>
            <a:endParaRPr lang="en-US" b="0" i="0" dirty="0">
              <a:solidFill>
                <a:srgbClr val="444444"/>
              </a:solidFill>
              <a:effectLst/>
              <a:latin typeface="Perpetua" pitchFamily="18" charset="0"/>
            </a:endParaRPr>
          </a:p>
          <a:p>
            <a:pPr algn="just"/>
            <a:r>
              <a:rPr lang="en-US" b="0" i="0" dirty="0">
                <a:solidFill>
                  <a:srgbClr val="444444"/>
                </a:solidFill>
                <a:effectLst/>
                <a:latin typeface="Perpetua" pitchFamily="18" charset="0"/>
              </a:rPr>
              <a:t>Java AWT (Abstract Windowing Toolkit) is an API to develop GUI or window-based application in java.</a:t>
            </a:r>
          </a:p>
        </p:txBody>
      </p:sp>
    </p:spTree>
    <p:extLst>
      <p:ext uri="{BB962C8B-B14F-4D97-AF65-F5344CB8AC3E}">
        <p14:creationId xmlns:p14="http://schemas.microsoft.com/office/powerpoint/2010/main" val="214256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1F490-1616-4913-8F22-D66501966E8E}"/>
              </a:ext>
            </a:extLst>
          </p:cNvPr>
          <p:cNvSpPr>
            <a:spLocks noGrp="1"/>
          </p:cNvSpPr>
          <p:nvPr>
            <p:ph type="title"/>
          </p:nvPr>
        </p:nvSpPr>
        <p:spPr>
          <a:xfrm>
            <a:off x="628650" y="365127"/>
            <a:ext cx="7886700" cy="755461"/>
          </a:xfrm>
        </p:spPr>
        <p:txBody>
          <a:bodyPr>
            <a:normAutofit/>
          </a:bodyPr>
          <a:lstStyle/>
          <a:p>
            <a:r>
              <a:rPr lang="en-US" sz="3600" b="1" i="0" u="sng" dirty="0">
                <a:solidFill>
                  <a:srgbClr val="0033CC"/>
                </a:solidFill>
                <a:effectLst/>
                <a:latin typeface="Perpetua" pitchFamily="18" charset="0"/>
              </a:rPr>
              <a:t>Abstract Window Toolkit (AWT)</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5789235B-1046-45B9-B70C-F218C1E9DDE2}"/>
              </a:ext>
            </a:extLst>
          </p:cNvPr>
          <p:cNvSpPr>
            <a:spLocks noGrp="1"/>
          </p:cNvSpPr>
          <p:nvPr>
            <p:ph idx="1"/>
          </p:nvPr>
        </p:nvSpPr>
        <p:spPr>
          <a:xfrm>
            <a:off x="628650" y="1452282"/>
            <a:ext cx="7886700" cy="4724681"/>
          </a:xfrm>
        </p:spPr>
        <p:txBody>
          <a:bodyPr>
            <a:normAutofit fontScale="92500" lnSpcReduction="10000"/>
          </a:bodyPr>
          <a:lstStyle/>
          <a:p>
            <a:pPr algn="just"/>
            <a:r>
              <a:rPr lang="en-US" b="0" i="0" dirty="0">
                <a:solidFill>
                  <a:srgbClr val="444444"/>
                </a:solidFill>
                <a:effectLst/>
                <a:latin typeface="Perpetua" pitchFamily="18" charset="0"/>
              </a:rPr>
              <a:t>Java AWT components are </a:t>
            </a:r>
            <a:r>
              <a:rPr lang="en-US" b="0" i="0" dirty="0">
                <a:solidFill>
                  <a:srgbClr val="C00000"/>
                </a:solidFill>
                <a:effectLst/>
                <a:latin typeface="Perpetua" pitchFamily="18" charset="0"/>
              </a:rPr>
              <a:t>platform-dependent</a:t>
            </a:r>
            <a:r>
              <a:rPr lang="en-US" b="0" i="0" dirty="0">
                <a:solidFill>
                  <a:srgbClr val="444444"/>
                </a:solidFill>
                <a:effectLst/>
                <a:latin typeface="Perpetua" pitchFamily="18" charset="0"/>
              </a:rPr>
              <a:t> i.e. components are displayed according to the view of operating system.</a:t>
            </a:r>
          </a:p>
          <a:p>
            <a:pPr algn="just"/>
            <a:endParaRPr lang="en-US" b="0" i="0" dirty="0">
              <a:solidFill>
                <a:srgbClr val="444444"/>
              </a:solidFill>
              <a:effectLst/>
              <a:latin typeface="Perpetua" pitchFamily="18" charset="0"/>
            </a:endParaRPr>
          </a:p>
          <a:p>
            <a:pPr algn="just"/>
            <a:r>
              <a:rPr lang="en-US" b="0" i="0" dirty="0">
                <a:solidFill>
                  <a:srgbClr val="444444"/>
                </a:solidFill>
                <a:effectLst/>
                <a:latin typeface="Perpetua" pitchFamily="18" charset="0"/>
              </a:rPr>
              <a:t>AWT is </a:t>
            </a:r>
            <a:r>
              <a:rPr lang="en-US" b="0" i="0" dirty="0">
                <a:solidFill>
                  <a:srgbClr val="C00000"/>
                </a:solidFill>
                <a:effectLst/>
                <a:latin typeface="Perpetua" pitchFamily="18" charset="0"/>
              </a:rPr>
              <a:t>heavyweight</a:t>
            </a:r>
            <a:r>
              <a:rPr lang="en-US" b="0" i="0" dirty="0">
                <a:solidFill>
                  <a:srgbClr val="444444"/>
                </a:solidFill>
                <a:effectLst/>
                <a:latin typeface="Perpetua" pitchFamily="18" charset="0"/>
              </a:rPr>
              <a:t> i.e. its components uses the resources of system.</a:t>
            </a:r>
          </a:p>
          <a:p>
            <a:pPr algn="just"/>
            <a:endParaRPr lang="en-US" b="0" i="0" dirty="0">
              <a:solidFill>
                <a:srgbClr val="444444"/>
              </a:solidFill>
              <a:effectLst/>
              <a:latin typeface="Perpetua" pitchFamily="18" charset="0"/>
            </a:endParaRPr>
          </a:p>
          <a:p>
            <a:pPr algn="just"/>
            <a:r>
              <a:rPr lang="en-US" b="0" i="0" dirty="0">
                <a:solidFill>
                  <a:srgbClr val="444444"/>
                </a:solidFill>
                <a:effectLst/>
                <a:latin typeface="Perpetua" pitchFamily="18" charset="0"/>
              </a:rPr>
              <a:t>The </a:t>
            </a:r>
            <a:r>
              <a:rPr lang="en-US" b="0" i="0" dirty="0" err="1">
                <a:solidFill>
                  <a:srgbClr val="444444"/>
                </a:solidFill>
                <a:effectLst/>
                <a:latin typeface="Perpetua" pitchFamily="18" charset="0"/>
              </a:rPr>
              <a:t>java.awt</a:t>
            </a:r>
            <a:r>
              <a:rPr lang="en-US" b="0" i="0" dirty="0">
                <a:solidFill>
                  <a:srgbClr val="444444"/>
                </a:solidFill>
                <a:effectLst/>
                <a:latin typeface="Perpetua" pitchFamily="18" charset="0"/>
              </a:rPr>
              <a:t> package provides classes for AWT API such as </a:t>
            </a:r>
            <a:r>
              <a:rPr lang="en-US" b="0" i="0" dirty="0" err="1">
                <a:solidFill>
                  <a:srgbClr val="444444"/>
                </a:solidFill>
                <a:effectLst/>
                <a:latin typeface="Perpetua" pitchFamily="18" charset="0"/>
              </a:rPr>
              <a:t>TextField</a:t>
            </a:r>
            <a:r>
              <a:rPr lang="en-US" b="0" i="0" dirty="0">
                <a:solidFill>
                  <a:srgbClr val="444444"/>
                </a:solidFill>
                <a:effectLst/>
                <a:latin typeface="Perpetua" pitchFamily="18" charset="0"/>
              </a:rPr>
              <a:t>, Label, </a:t>
            </a:r>
            <a:r>
              <a:rPr lang="en-US" b="0" i="0" dirty="0" err="1">
                <a:solidFill>
                  <a:srgbClr val="444444"/>
                </a:solidFill>
                <a:effectLst/>
                <a:latin typeface="Perpetua" pitchFamily="18" charset="0"/>
              </a:rPr>
              <a:t>TextArea</a:t>
            </a:r>
            <a:r>
              <a:rPr lang="en-US" b="0" i="0" dirty="0">
                <a:solidFill>
                  <a:srgbClr val="444444"/>
                </a:solidFill>
                <a:effectLst/>
                <a:latin typeface="Perpetua" pitchFamily="18" charset="0"/>
              </a:rPr>
              <a:t>, </a:t>
            </a:r>
            <a:r>
              <a:rPr lang="en-US" b="0" i="0" dirty="0" err="1">
                <a:solidFill>
                  <a:srgbClr val="444444"/>
                </a:solidFill>
                <a:effectLst/>
                <a:latin typeface="Perpetua" pitchFamily="18" charset="0"/>
              </a:rPr>
              <a:t>RadioButton</a:t>
            </a:r>
            <a:r>
              <a:rPr lang="en-US" b="0" i="0" dirty="0">
                <a:solidFill>
                  <a:srgbClr val="444444"/>
                </a:solidFill>
                <a:effectLst/>
                <a:latin typeface="Perpetua" pitchFamily="18" charset="0"/>
              </a:rPr>
              <a:t>, </a:t>
            </a:r>
            <a:r>
              <a:rPr lang="en-US" b="0" i="0" dirty="0" err="1">
                <a:solidFill>
                  <a:srgbClr val="444444"/>
                </a:solidFill>
                <a:effectLst/>
                <a:latin typeface="Perpetua" pitchFamily="18" charset="0"/>
              </a:rPr>
              <a:t>CheckBox</a:t>
            </a:r>
            <a:r>
              <a:rPr lang="en-US" b="0" i="0" dirty="0">
                <a:solidFill>
                  <a:srgbClr val="444444"/>
                </a:solidFill>
                <a:effectLst/>
                <a:latin typeface="Perpetua" pitchFamily="18" charset="0"/>
              </a:rPr>
              <a:t>, Choice, List etc.</a:t>
            </a:r>
          </a:p>
          <a:p>
            <a:pPr algn="just"/>
            <a:endParaRPr lang="en-US" sz="1800" dirty="0">
              <a:solidFill>
                <a:srgbClr val="444444"/>
              </a:solidFill>
              <a:latin typeface="Perpetua" pitchFamily="18" charset="0"/>
            </a:endParaRPr>
          </a:p>
          <a:p>
            <a:pPr marL="0" indent="0" algn="just">
              <a:buNone/>
            </a:pPr>
            <a:r>
              <a:rPr lang="en-US" sz="1800" b="0" i="0" dirty="0">
                <a:solidFill>
                  <a:srgbClr val="444444"/>
                </a:solidFill>
                <a:effectLst/>
                <a:latin typeface="Perpetua" pitchFamily="18" charset="0"/>
                <a:hlinkClick r:id="rId2"/>
              </a:rPr>
              <a:t>https://docs.oracle.com/javase/7/docs/api/java/awt/package-summary.html</a:t>
            </a:r>
            <a:endParaRPr lang="en-US" sz="1800" b="0" i="0" dirty="0">
              <a:solidFill>
                <a:srgbClr val="444444"/>
              </a:solidFill>
              <a:effectLst/>
              <a:latin typeface="Perpetua" pitchFamily="18" charset="0"/>
            </a:endParaRPr>
          </a:p>
          <a:p>
            <a:pPr algn="just"/>
            <a:endParaRPr lang="en-IN" dirty="0"/>
          </a:p>
          <a:p>
            <a:endParaRPr lang="en-IN" dirty="0"/>
          </a:p>
        </p:txBody>
      </p:sp>
    </p:spTree>
    <p:extLst>
      <p:ext uri="{BB962C8B-B14F-4D97-AF65-F5344CB8AC3E}">
        <p14:creationId xmlns:p14="http://schemas.microsoft.com/office/powerpoint/2010/main" val="20829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630F3-055E-4C5B-B06E-BF76B3420C62}"/>
              </a:ext>
            </a:extLst>
          </p:cNvPr>
          <p:cNvSpPr>
            <a:spLocks noGrp="1"/>
          </p:cNvSpPr>
          <p:nvPr>
            <p:ph type="title"/>
          </p:nvPr>
        </p:nvSpPr>
        <p:spPr/>
        <p:txBody>
          <a:bodyPr>
            <a:normAutofit/>
          </a:bodyPr>
          <a:lstStyle/>
          <a:p>
            <a:r>
              <a:rPr lang="en-US" sz="3600" b="1" i="0" u="sng" dirty="0">
                <a:solidFill>
                  <a:srgbClr val="0033CC"/>
                </a:solidFill>
                <a:effectLst/>
                <a:latin typeface="Perpetua" pitchFamily="18" charset="0"/>
              </a:rPr>
              <a:t>AWT classes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B9F7CFCD-CE8E-4CF1-BCED-D4C317CE041E}"/>
              </a:ext>
            </a:extLst>
          </p:cNvPr>
          <p:cNvSpPr>
            <a:spLocks noGrp="1"/>
          </p:cNvSpPr>
          <p:nvPr>
            <p:ph idx="1"/>
          </p:nvPr>
        </p:nvSpPr>
        <p:spPr/>
        <p:txBody>
          <a:bodyPr>
            <a:normAutofit/>
          </a:bodyPr>
          <a:lstStyle/>
          <a:p>
            <a:pPr algn="just"/>
            <a:r>
              <a:rPr lang="en-US" i="0" dirty="0">
                <a:effectLst/>
                <a:latin typeface="Perpetua" pitchFamily="18" charset="0"/>
              </a:rPr>
              <a:t>The AWT classes are contained in the </a:t>
            </a:r>
            <a:r>
              <a:rPr lang="en-US" i="0" dirty="0" err="1">
                <a:effectLst/>
                <a:latin typeface="Perpetua" pitchFamily="18" charset="0"/>
              </a:rPr>
              <a:t>java.awt</a:t>
            </a:r>
            <a:r>
              <a:rPr lang="en-US" i="0" dirty="0">
                <a:effectLst/>
                <a:latin typeface="Perpetua" pitchFamily="18" charset="0"/>
              </a:rPr>
              <a:t> package.</a:t>
            </a:r>
          </a:p>
          <a:p>
            <a:pPr algn="just"/>
            <a:endParaRPr lang="en-US" dirty="0">
              <a:latin typeface="Perpetua" pitchFamily="18" charset="0"/>
            </a:endParaRPr>
          </a:p>
          <a:p>
            <a:pPr algn="just"/>
            <a:r>
              <a:rPr lang="en-US" i="0" dirty="0">
                <a:effectLst/>
                <a:latin typeface="Perpetua" pitchFamily="18" charset="0"/>
              </a:rPr>
              <a:t>It is one of Java’s largest packages.</a:t>
            </a:r>
          </a:p>
          <a:p>
            <a:pPr algn="just"/>
            <a:endParaRPr lang="en-US" b="0" i="0" dirty="0">
              <a:solidFill>
                <a:srgbClr val="444444"/>
              </a:solidFill>
              <a:effectLst/>
            </a:endParaRPr>
          </a:p>
          <a:p>
            <a:pPr algn="just"/>
            <a:endParaRPr lang="en-US" dirty="0">
              <a:solidFill>
                <a:srgbClr val="444444"/>
              </a:solidFill>
            </a:endParaRPr>
          </a:p>
          <a:p>
            <a:pPr algn="just"/>
            <a:endParaRPr lang="en-US" b="0" i="0" dirty="0">
              <a:solidFill>
                <a:srgbClr val="444444"/>
              </a:solidFill>
              <a:effectLst/>
            </a:endParaRPr>
          </a:p>
          <a:p>
            <a:pPr algn="just"/>
            <a:endParaRPr lang="en-US" dirty="0">
              <a:solidFill>
                <a:srgbClr val="444444"/>
              </a:solidFill>
            </a:endParaRPr>
          </a:p>
          <a:p>
            <a:pPr algn="just"/>
            <a:endParaRPr lang="en-US" b="0" i="0" dirty="0">
              <a:solidFill>
                <a:srgbClr val="444444"/>
              </a:solidFill>
              <a:effectLst/>
            </a:endParaRPr>
          </a:p>
          <a:p>
            <a:pPr marL="0" indent="0" algn="just">
              <a:buNone/>
            </a:pPr>
            <a:endParaRPr lang="en-US" b="0" i="0" dirty="0">
              <a:solidFill>
                <a:srgbClr val="444444"/>
              </a:solidFill>
              <a:effectLst/>
            </a:endParaRPr>
          </a:p>
        </p:txBody>
      </p:sp>
    </p:spTree>
    <p:extLst>
      <p:ext uri="{BB962C8B-B14F-4D97-AF65-F5344CB8AC3E}">
        <p14:creationId xmlns:p14="http://schemas.microsoft.com/office/powerpoint/2010/main" val="331082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E1D50-1EE4-44C0-9659-2CB745C31D5C}"/>
              </a:ext>
            </a:extLst>
          </p:cNvPr>
          <p:cNvSpPr>
            <a:spLocks noGrp="1"/>
          </p:cNvSpPr>
          <p:nvPr>
            <p:ph type="title"/>
          </p:nvPr>
        </p:nvSpPr>
        <p:spPr>
          <a:xfrm>
            <a:off x="628650" y="365126"/>
            <a:ext cx="7886700" cy="988545"/>
          </a:xfrm>
        </p:spPr>
        <p:txBody>
          <a:bodyPr>
            <a:normAutofit/>
          </a:bodyPr>
          <a:lstStyle/>
          <a:p>
            <a:r>
              <a:rPr lang="en-IN" sz="3600" b="1" i="0" u="sng" dirty="0">
                <a:solidFill>
                  <a:srgbClr val="0033CC"/>
                </a:solidFill>
                <a:effectLst/>
                <a:latin typeface="Perpetua" pitchFamily="18" charset="0"/>
              </a:rPr>
              <a:t>Hierarchy Of AWT</a:t>
            </a:r>
            <a:endParaRPr lang="en-IN" sz="3600" b="1" u="sng" dirty="0">
              <a:solidFill>
                <a:srgbClr val="0033CC"/>
              </a:solidFill>
              <a:latin typeface="Perpetua" pitchFamily="18" charset="0"/>
            </a:endParaRPr>
          </a:p>
        </p:txBody>
      </p:sp>
      <p:pic>
        <p:nvPicPr>
          <p:cNvPr id="4" name="Content Placeholder 3">
            <a:extLst>
              <a:ext uri="{FF2B5EF4-FFF2-40B4-BE49-F238E27FC236}">
                <a16:creationId xmlns:a16="http://schemas.microsoft.com/office/drawing/2014/main" xmlns="" id="{999BECF1-3F04-426B-80A3-153475DDE5D3}"/>
              </a:ext>
            </a:extLst>
          </p:cNvPr>
          <p:cNvPicPr>
            <a:picLocks noGrp="1" noChangeAspect="1"/>
          </p:cNvPicPr>
          <p:nvPr>
            <p:ph idx="1"/>
          </p:nvPr>
        </p:nvPicPr>
        <p:blipFill>
          <a:blip r:embed="rId2"/>
          <a:stretch>
            <a:fillRect/>
          </a:stretch>
        </p:blipFill>
        <p:spPr>
          <a:xfrm>
            <a:off x="802532" y="1882588"/>
            <a:ext cx="7542484" cy="3944470"/>
          </a:xfrm>
          <a:prstGeom prst="rect">
            <a:avLst/>
          </a:prstGeom>
        </p:spPr>
      </p:pic>
    </p:spTree>
    <p:extLst>
      <p:ext uri="{BB962C8B-B14F-4D97-AF65-F5344CB8AC3E}">
        <p14:creationId xmlns:p14="http://schemas.microsoft.com/office/powerpoint/2010/main" val="20059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0" fill="hold"/>
                                        <p:tgtEl>
                                          <p:spTgt spid="4"/>
                                        </p:tgtEl>
                                        <p:attrNameLst>
                                          <p:attrName>ppt_w</p:attrName>
                                        </p:attrNameLst>
                                      </p:cBhvr>
                                      <p:tavLst>
                                        <p:tav tm="0">
                                          <p:val>
                                            <p:fltVal val="0"/>
                                          </p:val>
                                        </p:tav>
                                        <p:tav tm="100000">
                                          <p:val>
                                            <p:strVal val="#ppt_w"/>
                                          </p:val>
                                        </p:tav>
                                      </p:tavLst>
                                    </p:anim>
                                    <p:anim calcmode="lin" valueType="num">
                                      <p:cBhvr>
                                        <p:cTn id="8" dur="2500" fill="hold"/>
                                        <p:tgtEl>
                                          <p:spTgt spid="4"/>
                                        </p:tgtEl>
                                        <p:attrNameLst>
                                          <p:attrName>ppt_h</p:attrName>
                                        </p:attrNameLst>
                                      </p:cBhvr>
                                      <p:tavLst>
                                        <p:tav tm="0">
                                          <p:val>
                                            <p:fltVal val="0"/>
                                          </p:val>
                                        </p:tav>
                                        <p:tav tm="100000">
                                          <p:val>
                                            <p:strVal val="#ppt_h"/>
                                          </p:val>
                                        </p:tav>
                                      </p:tavLst>
                                    </p:anim>
                                    <p:animEffect transition="in" filter="fade">
                                      <p:cBhvr>
                                        <p:cTn id="9" dur="2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7B230-0A21-4316-BFF4-A9F403DAB7FD}"/>
              </a:ext>
            </a:extLst>
          </p:cNvPr>
          <p:cNvSpPr>
            <a:spLocks noGrp="1"/>
          </p:cNvSpPr>
          <p:nvPr>
            <p:ph type="title"/>
          </p:nvPr>
        </p:nvSpPr>
        <p:spPr>
          <a:xfrm>
            <a:off x="628650" y="284442"/>
            <a:ext cx="7886700" cy="737532"/>
          </a:xfrm>
        </p:spPr>
        <p:txBody>
          <a:bodyPr>
            <a:normAutofit/>
          </a:bodyPr>
          <a:lstStyle/>
          <a:p>
            <a:r>
              <a:rPr lang="en-US" sz="3600" b="1" u="sng" dirty="0">
                <a:solidFill>
                  <a:srgbClr val="0033CC"/>
                </a:solidFill>
                <a:latin typeface="Perpetua" pitchFamily="18" charset="0"/>
              </a:rPr>
              <a:t>Component &amp; Container</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CBCA5E17-BFBD-4C1E-A4EF-49AC53B3D6AB}"/>
              </a:ext>
            </a:extLst>
          </p:cNvPr>
          <p:cNvSpPr>
            <a:spLocks noGrp="1"/>
          </p:cNvSpPr>
          <p:nvPr>
            <p:ph idx="1"/>
          </p:nvPr>
        </p:nvSpPr>
        <p:spPr>
          <a:xfrm>
            <a:off x="556592" y="1246086"/>
            <a:ext cx="8030817" cy="5181599"/>
          </a:xfrm>
        </p:spPr>
        <p:txBody>
          <a:bodyPr>
            <a:normAutofit lnSpcReduction="10000"/>
          </a:bodyPr>
          <a:lstStyle/>
          <a:p>
            <a:pPr marL="0" marR="0" algn="just"/>
            <a:r>
              <a:rPr lang="en-US" b="0" i="0" dirty="0">
                <a:solidFill>
                  <a:srgbClr val="333333"/>
                </a:solidFill>
                <a:effectLst/>
                <a:latin typeface="Perpetua" pitchFamily="18" charset="0"/>
              </a:rPr>
              <a:t>In Java, a component is the basic user interface object and is found in all Java applications. </a:t>
            </a:r>
          </a:p>
          <a:p>
            <a:pPr marL="0" marR="0" algn="just"/>
            <a:endParaRPr lang="en-US" b="0" i="0" dirty="0">
              <a:solidFill>
                <a:srgbClr val="333333"/>
              </a:solidFill>
              <a:effectLst/>
              <a:latin typeface="Perpetua" pitchFamily="18" charset="0"/>
            </a:endParaRPr>
          </a:p>
          <a:p>
            <a:pPr marL="0" marR="0" algn="just"/>
            <a:r>
              <a:rPr lang="en-US" b="0" i="0" dirty="0">
                <a:solidFill>
                  <a:srgbClr val="333333"/>
                </a:solidFill>
                <a:effectLst/>
                <a:latin typeface="Perpetua" pitchFamily="18" charset="0"/>
              </a:rPr>
              <a:t>Components include </a:t>
            </a:r>
            <a:r>
              <a:rPr lang="en-US" b="0" i="0" dirty="0">
                <a:solidFill>
                  <a:srgbClr val="C00000"/>
                </a:solidFill>
                <a:effectLst/>
                <a:latin typeface="Perpetua" pitchFamily="18" charset="0"/>
              </a:rPr>
              <a:t>lists, buttons, panels, and windows</a:t>
            </a:r>
            <a:r>
              <a:rPr lang="en-US" b="0" i="0" dirty="0">
                <a:solidFill>
                  <a:srgbClr val="333333"/>
                </a:solidFill>
                <a:effectLst/>
                <a:latin typeface="Perpetua" pitchFamily="18" charset="0"/>
              </a:rPr>
              <a:t>.</a:t>
            </a:r>
            <a:r>
              <a:rPr lang="en-US" dirty="0">
                <a:solidFill>
                  <a:srgbClr val="333333"/>
                </a:solidFill>
                <a:latin typeface="Perpetua" pitchFamily="18" charset="0"/>
              </a:rPr>
              <a:t> </a:t>
            </a:r>
          </a:p>
          <a:p>
            <a:pPr marL="0" marR="0" algn="just"/>
            <a:endParaRPr lang="en-US" b="0" i="0" dirty="0">
              <a:solidFill>
                <a:srgbClr val="333333"/>
              </a:solidFill>
              <a:effectLst/>
              <a:latin typeface="Perpetua" pitchFamily="18" charset="0"/>
            </a:endParaRPr>
          </a:p>
          <a:p>
            <a:pPr marL="0" marR="0" algn="just"/>
            <a:r>
              <a:rPr lang="en-US" b="0" i="0" u="sng" dirty="0">
                <a:solidFill>
                  <a:srgbClr val="333333"/>
                </a:solidFill>
                <a:effectLst/>
                <a:latin typeface="Perpetua" pitchFamily="18" charset="0"/>
              </a:rPr>
              <a:t>To use components, you need to place them in a container</a:t>
            </a:r>
            <a:r>
              <a:rPr lang="en-US" b="0" i="0" dirty="0">
                <a:solidFill>
                  <a:srgbClr val="333333"/>
                </a:solidFill>
                <a:effectLst/>
                <a:latin typeface="Perpetua" pitchFamily="18" charset="0"/>
              </a:rPr>
              <a:t>.</a:t>
            </a:r>
          </a:p>
          <a:p>
            <a:pPr marL="0" marR="0" algn="just"/>
            <a:endParaRPr lang="en-US" b="0" i="0" dirty="0">
              <a:solidFill>
                <a:srgbClr val="333333"/>
              </a:solidFill>
              <a:effectLst/>
              <a:latin typeface="Perpetua" pitchFamily="18" charset="0"/>
            </a:endParaRPr>
          </a:p>
          <a:p>
            <a:pPr marL="0" marR="0" algn="just"/>
            <a:r>
              <a:rPr lang="en-US" b="0" i="0" dirty="0">
                <a:solidFill>
                  <a:srgbClr val="333333"/>
                </a:solidFill>
                <a:effectLst/>
                <a:latin typeface="Perpetua" pitchFamily="18" charset="0"/>
              </a:rPr>
              <a:t>A container is a component that holds and manages other components. </a:t>
            </a:r>
          </a:p>
          <a:p>
            <a:pPr marL="0" marR="0" algn="just"/>
            <a:endParaRPr lang="en-US" dirty="0">
              <a:solidFill>
                <a:srgbClr val="333333"/>
              </a:solidFill>
              <a:latin typeface="Perpetua" pitchFamily="18" charset="0"/>
            </a:endParaRPr>
          </a:p>
          <a:p>
            <a:pPr marL="0" marR="0" algn="just"/>
            <a:r>
              <a:rPr lang="en-US" b="0" i="0" dirty="0">
                <a:solidFill>
                  <a:srgbClr val="333333"/>
                </a:solidFill>
                <a:effectLst/>
                <a:latin typeface="Perpetua" pitchFamily="18" charset="0"/>
              </a:rPr>
              <a:t>Containers display components using a layout manager.</a:t>
            </a:r>
          </a:p>
          <a:p>
            <a:pPr marL="0" indent="0" algn="ctr">
              <a:buNone/>
            </a:pPr>
            <a:endParaRPr lang="en-IN" sz="1700" dirty="0">
              <a:latin typeface="Perpetua" pitchFamily="18" charset="0"/>
            </a:endParaRPr>
          </a:p>
          <a:p>
            <a:endParaRPr lang="en-IN" dirty="0"/>
          </a:p>
        </p:txBody>
      </p:sp>
    </p:spTree>
    <p:extLst>
      <p:ext uri="{BB962C8B-B14F-4D97-AF65-F5344CB8AC3E}">
        <p14:creationId xmlns:p14="http://schemas.microsoft.com/office/powerpoint/2010/main" val="27538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636C0-CC79-4A25-AE75-8F81379995EA}"/>
              </a:ext>
            </a:extLst>
          </p:cNvPr>
          <p:cNvSpPr>
            <a:spLocks noGrp="1"/>
          </p:cNvSpPr>
          <p:nvPr>
            <p:ph type="title"/>
          </p:nvPr>
        </p:nvSpPr>
        <p:spPr>
          <a:xfrm>
            <a:off x="628650" y="365127"/>
            <a:ext cx="7886700" cy="907862"/>
          </a:xfrm>
        </p:spPr>
        <p:txBody>
          <a:bodyPr>
            <a:normAutofit/>
          </a:bodyPr>
          <a:lstStyle/>
          <a:p>
            <a:r>
              <a:rPr lang="en-US" sz="3600" b="1" i="0" u="sng" dirty="0">
                <a:solidFill>
                  <a:srgbClr val="0033CC"/>
                </a:solidFill>
                <a:effectLst/>
                <a:latin typeface="Perpetua" pitchFamily="18" charset="0"/>
              </a:rPr>
              <a:t>Component</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421823C4-0B3C-4638-BBA2-D9FC899A1666}"/>
              </a:ext>
            </a:extLst>
          </p:cNvPr>
          <p:cNvSpPr>
            <a:spLocks noGrp="1"/>
          </p:cNvSpPr>
          <p:nvPr>
            <p:ph idx="1"/>
          </p:nvPr>
        </p:nvSpPr>
        <p:spPr/>
        <p:txBody>
          <a:bodyPr>
            <a:normAutofit/>
          </a:bodyPr>
          <a:lstStyle/>
          <a:p>
            <a:pPr algn="just"/>
            <a:r>
              <a:rPr lang="en-US" i="0" dirty="0">
                <a:solidFill>
                  <a:srgbClr val="444444"/>
                </a:solidFill>
                <a:effectLst/>
                <a:latin typeface="Perpetua" pitchFamily="18" charset="0"/>
              </a:rPr>
              <a:t>At the top of the AWT hierarchy is the </a:t>
            </a:r>
            <a:r>
              <a:rPr lang="en-US" i="0" dirty="0">
                <a:solidFill>
                  <a:srgbClr val="C00000"/>
                </a:solidFill>
                <a:effectLst/>
                <a:latin typeface="Perpetua" pitchFamily="18" charset="0"/>
              </a:rPr>
              <a:t>Component class .</a:t>
            </a:r>
          </a:p>
          <a:p>
            <a:pPr algn="just"/>
            <a:endParaRPr lang="en-US" i="0" dirty="0">
              <a:solidFill>
                <a:srgbClr val="C00000"/>
              </a:solidFill>
              <a:effectLst/>
              <a:latin typeface="Perpetua" pitchFamily="18" charset="0"/>
            </a:endParaRPr>
          </a:p>
          <a:p>
            <a:pPr algn="just"/>
            <a:r>
              <a:rPr lang="en-US" i="0" dirty="0">
                <a:solidFill>
                  <a:srgbClr val="444444"/>
                </a:solidFill>
                <a:effectLst/>
                <a:latin typeface="Perpetua" pitchFamily="18" charset="0"/>
              </a:rPr>
              <a:t>Component is an </a:t>
            </a:r>
            <a:r>
              <a:rPr lang="en-US" i="0" dirty="0">
                <a:solidFill>
                  <a:srgbClr val="C00000"/>
                </a:solidFill>
                <a:effectLst/>
                <a:latin typeface="Perpetua" pitchFamily="18" charset="0"/>
              </a:rPr>
              <a:t>abstract class </a:t>
            </a:r>
            <a:r>
              <a:rPr lang="en-US" i="0" dirty="0">
                <a:solidFill>
                  <a:srgbClr val="444444"/>
                </a:solidFill>
                <a:effectLst/>
                <a:latin typeface="Perpetua" pitchFamily="18" charset="0"/>
              </a:rPr>
              <a:t>that encapsulates all of the attributes of a visual component.</a:t>
            </a:r>
          </a:p>
          <a:p>
            <a:pPr algn="just"/>
            <a:endParaRPr lang="en-US" i="0" dirty="0">
              <a:solidFill>
                <a:srgbClr val="444444"/>
              </a:solidFill>
              <a:effectLst/>
              <a:latin typeface="Perpetua" pitchFamily="18" charset="0"/>
            </a:endParaRPr>
          </a:p>
          <a:p>
            <a:pPr algn="just"/>
            <a:r>
              <a:rPr lang="en-US" i="0" dirty="0">
                <a:solidFill>
                  <a:srgbClr val="444444"/>
                </a:solidFill>
                <a:effectLst/>
                <a:latin typeface="Perpetua" pitchFamily="18" charset="0"/>
              </a:rPr>
              <a:t>Except for menus, </a:t>
            </a:r>
            <a:r>
              <a:rPr lang="en-US" i="0" dirty="0">
                <a:solidFill>
                  <a:srgbClr val="C00000"/>
                </a:solidFill>
                <a:effectLst/>
                <a:latin typeface="Perpetua" pitchFamily="18" charset="0"/>
              </a:rPr>
              <a:t>all user interface elements </a:t>
            </a:r>
            <a:r>
              <a:rPr lang="en-US" i="0" dirty="0">
                <a:solidFill>
                  <a:srgbClr val="444444"/>
                </a:solidFill>
                <a:effectLst/>
                <a:latin typeface="Perpetua" pitchFamily="18" charset="0"/>
              </a:rPr>
              <a:t>that are displayed on the screen and that interact with the user are </a:t>
            </a:r>
            <a:r>
              <a:rPr lang="en-US" i="0" dirty="0">
                <a:solidFill>
                  <a:srgbClr val="C00000"/>
                </a:solidFill>
                <a:effectLst/>
                <a:latin typeface="Perpetua" pitchFamily="18" charset="0"/>
              </a:rPr>
              <a:t>subclasses</a:t>
            </a:r>
            <a:r>
              <a:rPr lang="en-US" i="0" dirty="0">
                <a:solidFill>
                  <a:srgbClr val="444444"/>
                </a:solidFill>
                <a:effectLst/>
                <a:latin typeface="Perpetua" pitchFamily="18" charset="0"/>
              </a:rPr>
              <a:t> of Component.</a:t>
            </a:r>
          </a:p>
        </p:txBody>
      </p:sp>
    </p:spTree>
    <p:extLst>
      <p:ext uri="{BB962C8B-B14F-4D97-AF65-F5344CB8AC3E}">
        <p14:creationId xmlns:p14="http://schemas.microsoft.com/office/powerpoint/2010/main" val="103929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7C435-CB3A-41CB-AA46-BDA6CB32AA90}"/>
              </a:ext>
            </a:extLst>
          </p:cNvPr>
          <p:cNvSpPr>
            <a:spLocks noGrp="1"/>
          </p:cNvSpPr>
          <p:nvPr>
            <p:ph type="title"/>
          </p:nvPr>
        </p:nvSpPr>
        <p:spPr/>
        <p:txBody>
          <a:bodyPr>
            <a:normAutofit/>
          </a:bodyPr>
          <a:lstStyle/>
          <a:p>
            <a:r>
              <a:rPr lang="en-US" sz="3600" b="1" i="0" u="sng" dirty="0">
                <a:solidFill>
                  <a:srgbClr val="0033CC"/>
                </a:solidFill>
                <a:effectLst/>
                <a:latin typeface="Perpetua" pitchFamily="18" charset="0"/>
              </a:rPr>
              <a:t>Component</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01C072C5-8AC0-42A4-89FB-39EC5E07C5DF}"/>
              </a:ext>
            </a:extLst>
          </p:cNvPr>
          <p:cNvSpPr>
            <a:spLocks noGrp="1"/>
          </p:cNvSpPr>
          <p:nvPr>
            <p:ph idx="1"/>
          </p:nvPr>
        </p:nvSpPr>
        <p:spPr/>
        <p:txBody>
          <a:bodyPr/>
          <a:lstStyle/>
          <a:p>
            <a:pPr algn="just"/>
            <a:r>
              <a:rPr lang="en-US" i="0" dirty="0">
                <a:solidFill>
                  <a:srgbClr val="444444"/>
                </a:solidFill>
                <a:effectLst/>
                <a:latin typeface="Perpetua" pitchFamily="18" charset="0"/>
              </a:rPr>
              <a:t>It defines over a hundred public methods that are responsible for </a:t>
            </a:r>
            <a:r>
              <a:rPr lang="en-US" i="0" dirty="0">
                <a:solidFill>
                  <a:srgbClr val="C00000"/>
                </a:solidFill>
                <a:effectLst/>
                <a:latin typeface="Perpetua" pitchFamily="18" charset="0"/>
              </a:rPr>
              <a:t>managing events</a:t>
            </a:r>
            <a:r>
              <a:rPr lang="en-US" i="0" dirty="0">
                <a:solidFill>
                  <a:srgbClr val="444444"/>
                </a:solidFill>
                <a:effectLst/>
                <a:latin typeface="Perpetua" pitchFamily="18" charset="0"/>
              </a:rPr>
              <a:t>, such as </a:t>
            </a:r>
            <a:r>
              <a:rPr lang="en-US" i="0" dirty="0">
                <a:solidFill>
                  <a:srgbClr val="C00000"/>
                </a:solidFill>
                <a:effectLst/>
                <a:latin typeface="Perpetua" pitchFamily="18" charset="0"/>
              </a:rPr>
              <a:t>mouse</a:t>
            </a:r>
            <a:r>
              <a:rPr lang="en-US" i="0" dirty="0">
                <a:solidFill>
                  <a:srgbClr val="444444"/>
                </a:solidFill>
                <a:effectLst/>
                <a:latin typeface="Perpetua" pitchFamily="18" charset="0"/>
              </a:rPr>
              <a:t> and </a:t>
            </a:r>
            <a:r>
              <a:rPr lang="en-US" i="0" dirty="0">
                <a:solidFill>
                  <a:srgbClr val="C00000"/>
                </a:solidFill>
                <a:effectLst/>
                <a:latin typeface="Perpetua" pitchFamily="18" charset="0"/>
              </a:rPr>
              <a:t>keyboard input</a:t>
            </a:r>
            <a:r>
              <a:rPr lang="en-US" i="0" dirty="0">
                <a:solidFill>
                  <a:srgbClr val="444444"/>
                </a:solidFill>
                <a:effectLst/>
                <a:latin typeface="Perpetua" pitchFamily="18" charset="0"/>
              </a:rPr>
              <a:t>, </a:t>
            </a:r>
            <a:r>
              <a:rPr lang="en-US" i="0" dirty="0">
                <a:solidFill>
                  <a:srgbClr val="C00000"/>
                </a:solidFill>
                <a:effectLst/>
                <a:latin typeface="Perpetua" pitchFamily="18" charset="0"/>
              </a:rPr>
              <a:t>positioning</a:t>
            </a:r>
            <a:r>
              <a:rPr lang="en-US" i="0" dirty="0">
                <a:solidFill>
                  <a:srgbClr val="444444"/>
                </a:solidFill>
                <a:effectLst/>
                <a:latin typeface="Perpetua" pitchFamily="18" charset="0"/>
              </a:rPr>
              <a:t> and </a:t>
            </a:r>
            <a:r>
              <a:rPr lang="en-US" i="0" dirty="0">
                <a:solidFill>
                  <a:srgbClr val="C00000"/>
                </a:solidFill>
                <a:effectLst/>
                <a:latin typeface="Perpetua" pitchFamily="18" charset="0"/>
              </a:rPr>
              <a:t>sizing the window</a:t>
            </a:r>
            <a:r>
              <a:rPr lang="en-US" i="0" dirty="0">
                <a:solidFill>
                  <a:srgbClr val="444444"/>
                </a:solidFill>
                <a:effectLst/>
                <a:latin typeface="Perpetua" pitchFamily="18" charset="0"/>
              </a:rPr>
              <a:t>, and </a:t>
            </a:r>
            <a:r>
              <a:rPr lang="en-US" i="0" dirty="0">
                <a:solidFill>
                  <a:srgbClr val="C00000"/>
                </a:solidFill>
                <a:effectLst/>
                <a:latin typeface="Perpetua" pitchFamily="18" charset="0"/>
              </a:rPr>
              <a:t>repainting</a:t>
            </a:r>
            <a:r>
              <a:rPr lang="en-US" i="0" dirty="0">
                <a:solidFill>
                  <a:srgbClr val="444444"/>
                </a:solidFill>
                <a:effectLst/>
                <a:latin typeface="Perpetua" pitchFamily="18" charset="0"/>
              </a:rPr>
              <a:t>.</a:t>
            </a:r>
          </a:p>
          <a:p>
            <a:pPr algn="just"/>
            <a:endParaRPr lang="en-US" i="0" dirty="0">
              <a:solidFill>
                <a:srgbClr val="444444"/>
              </a:solidFill>
              <a:effectLst/>
              <a:latin typeface="Perpetua" pitchFamily="18" charset="0"/>
            </a:endParaRPr>
          </a:p>
          <a:p>
            <a:pPr algn="just"/>
            <a:r>
              <a:rPr lang="en-US" i="0" dirty="0">
                <a:solidFill>
                  <a:srgbClr val="444444"/>
                </a:solidFill>
                <a:effectLst/>
                <a:latin typeface="Perpetua" pitchFamily="18" charset="0"/>
              </a:rPr>
              <a:t>A Component object is responsible for remembering the </a:t>
            </a:r>
            <a:r>
              <a:rPr lang="en-US" i="0" dirty="0">
                <a:solidFill>
                  <a:srgbClr val="C00000"/>
                </a:solidFill>
                <a:effectLst/>
                <a:latin typeface="Perpetua" pitchFamily="18" charset="0"/>
              </a:rPr>
              <a:t>current</a:t>
            </a:r>
            <a:r>
              <a:rPr lang="en-US" i="0" dirty="0">
                <a:solidFill>
                  <a:srgbClr val="444444"/>
                </a:solidFill>
                <a:effectLst/>
                <a:latin typeface="Perpetua" pitchFamily="18" charset="0"/>
              </a:rPr>
              <a:t> </a:t>
            </a:r>
            <a:r>
              <a:rPr lang="en-US" i="0" dirty="0">
                <a:solidFill>
                  <a:srgbClr val="C00000"/>
                </a:solidFill>
                <a:effectLst/>
                <a:latin typeface="Perpetua" pitchFamily="18" charset="0"/>
              </a:rPr>
              <a:t>foreground and background </a:t>
            </a:r>
            <a:r>
              <a:rPr lang="en-US" i="0" dirty="0">
                <a:solidFill>
                  <a:srgbClr val="444444"/>
                </a:solidFill>
                <a:effectLst/>
                <a:latin typeface="Perpetua" pitchFamily="18" charset="0"/>
              </a:rPr>
              <a:t>colors and the currently </a:t>
            </a:r>
            <a:r>
              <a:rPr lang="en-US" i="0" dirty="0">
                <a:solidFill>
                  <a:srgbClr val="C00000"/>
                </a:solidFill>
                <a:effectLst/>
                <a:latin typeface="Perpetua" pitchFamily="18" charset="0"/>
              </a:rPr>
              <a:t>selected text font.</a:t>
            </a:r>
            <a:endParaRPr lang="en-IN" dirty="0">
              <a:solidFill>
                <a:srgbClr val="C00000"/>
              </a:solidFill>
              <a:latin typeface="Perpetua" pitchFamily="18" charset="0"/>
            </a:endParaRPr>
          </a:p>
          <a:p>
            <a:endParaRPr lang="en-IN" dirty="0"/>
          </a:p>
        </p:txBody>
      </p:sp>
    </p:spTree>
    <p:extLst>
      <p:ext uri="{BB962C8B-B14F-4D97-AF65-F5344CB8AC3E}">
        <p14:creationId xmlns:p14="http://schemas.microsoft.com/office/powerpoint/2010/main" val="203641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E69E5-FFA3-4363-96D5-F167837D82C5}"/>
              </a:ext>
            </a:extLst>
          </p:cNvPr>
          <p:cNvSpPr>
            <a:spLocks noGrp="1"/>
          </p:cNvSpPr>
          <p:nvPr>
            <p:ph type="title"/>
          </p:nvPr>
        </p:nvSpPr>
        <p:spPr/>
        <p:txBody>
          <a:bodyPr>
            <a:normAutofit/>
          </a:bodyPr>
          <a:lstStyle/>
          <a:p>
            <a:r>
              <a:rPr lang="en-US" sz="3600" b="1" u="sng" dirty="0">
                <a:solidFill>
                  <a:srgbClr val="0033CC"/>
                </a:solidFill>
                <a:latin typeface="Perpetua" pitchFamily="18" charset="0"/>
              </a:rPr>
              <a:t>Container</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1EB23C90-32A5-4054-AFAD-1EB24518D33C}"/>
              </a:ext>
            </a:extLst>
          </p:cNvPr>
          <p:cNvSpPr>
            <a:spLocks noGrp="1"/>
          </p:cNvSpPr>
          <p:nvPr>
            <p:ph idx="1"/>
          </p:nvPr>
        </p:nvSpPr>
        <p:spPr/>
        <p:txBody>
          <a:bodyPr/>
          <a:lstStyle/>
          <a:p>
            <a:pPr algn="just"/>
            <a:r>
              <a:rPr lang="en-US" b="0" i="0" dirty="0">
                <a:solidFill>
                  <a:srgbClr val="3B3835"/>
                </a:solidFill>
                <a:effectLst/>
                <a:latin typeface="Perpetua" pitchFamily="18" charset="0"/>
              </a:rPr>
              <a:t>Before adding the components that make up a user interface, the programmer must create a container. </a:t>
            </a:r>
            <a:endParaRPr lang="en-US" dirty="0">
              <a:solidFill>
                <a:srgbClr val="444444"/>
              </a:solidFill>
              <a:latin typeface="Perpetua" pitchFamily="18" charset="0"/>
            </a:endParaRPr>
          </a:p>
          <a:p>
            <a:pPr algn="just"/>
            <a:r>
              <a:rPr lang="en-US" b="0" i="0" dirty="0">
                <a:solidFill>
                  <a:srgbClr val="444444"/>
                </a:solidFill>
                <a:effectLst/>
                <a:latin typeface="Perpetua" pitchFamily="18" charset="0"/>
              </a:rPr>
              <a:t>The Container is a component in AWT that can contain another components like </a:t>
            </a:r>
            <a:r>
              <a:rPr lang="en-US" b="0" i="0" dirty="0">
                <a:solidFill>
                  <a:srgbClr val="C00000"/>
                </a:solidFill>
                <a:effectLst/>
                <a:latin typeface="Perpetua" pitchFamily="18" charset="0"/>
              </a:rPr>
              <a:t>buttons, </a:t>
            </a:r>
            <a:r>
              <a:rPr lang="en-US" b="0" i="0" dirty="0" err="1">
                <a:solidFill>
                  <a:srgbClr val="C00000"/>
                </a:solidFill>
                <a:effectLst/>
                <a:latin typeface="Perpetua" pitchFamily="18" charset="0"/>
              </a:rPr>
              <a:t>textfields</a:t>
            </a:r>
            <a:r>
              <a:rPr lang="en-US" b="0" i="0" dirty="0">
                <a:solidFill>
                  <a:srgbClr val="C00000"/>
                </a:solidFill>
                <a:effectLst/>
                <a:latin typeface="Perpetua" pitchFamily="18" charset="0"/>
              </a:rPr>
              <a:t>, labels </a:t>
            </a:r>
            <a:r>
              <a:rPr lang="en-US" b="0" i="0" dirty="0">
                <a:solidFill>
                  <a:srgbClr val="444444"/>
                </a:solidFill>
                <a:effectLst/>
                <a:latin typeface="Perpetua" pitchFamily="18" charset="0"/>
              </a:rPr>
              <a:t>etc.</a:t>
            </a:r>
          </a:p>
          <a:p>
            <a:pPr algn="just"/>
            <a:r>
              <a:rPr lang="en-US" b="0" i="0" dirty="0">
                <a:solidFill>
                  <a:srgbClr val="444444"/>
                </a:solidFill>
                <a:effectLst/>
                <a:latin typeface="Perpetua" pitchFamily="18" charset="0"/>
              </a:rPr>
              <a:t>The classes that </a:t>
            </a:r>
            <a:r>
              <a:rPr lang="en-US" b="0" i="0" dirty="0">
                <a:solidFill>
                  <a:srgbClr val="00B050"/>
                </a:solidFill>
                <a:effectLst/>
                <a:latin typeface="Perpetua" pitchFamily="18" charset="0"/>
              </a:rPr>
              <a:t>extends</a:t>
            </a:r>
            <a:r>
              <a:rPr lang="en-US" b="0" i="0" dirty="0">
                <a:solidFill>
                  <a:srgbClr val="444444"/>
                </a:solidFill>
                <a:effectLst/>
                <a:latin typeface="Perpetua" pitchFamily="18" charset="0"/>
              </a:rPr>
              <a:t> Container class are known as container such as </a:t>
            </a:r>
            <a:r>
              <a:rPr lang="en-US" b="0" i="0" dirty="0">
                <a:solidFill>
                  <a:srgbClr val="C00000"/>
                </a:solidFill>
                <a:effectLst/>
                <a:latin typeface="Perpetua" pitchFamily="18" charset="0"/>
              </a:rPr>
              <a:t>Frame, Dialog and Panel</a:t>
            </a:r>
            <a:r>
              <a:rPr lang="en-US" b="0" i="0" dirty="0">
                <a:solidFill>
                  <a:srgbClr val="444444"/>
                </a:solidFill>
                <a:effectLst/>
                <a:latin typeface="Perpetua" pitchFamily="18" charset="0"/>
              </a:rPr>
              <a:t>.</a:t>
            </a:r>
          </a:p>
          <a:p>
            <a:pPr algn="just"/>
            <a:r>
              <a:rPr lang="en-US" b="0" i="0" dirty="0">
                <a:solidFill>
                  <a:srgbClr val="444444"/>
                </a:solidFill>
                <a:effectLst/>
                <a:latin typeface="Perpetua" pitchFamily="18" charset="0"/>
              </a:rPr>
              <a:t>A container is responsible for laying out (that is, positioning) any components that it contains</a:t>
            </a:r>
            <a:endParaRPr lang="en-IN" dirty="0">
              <a:latin typeface="Perpetua" pitchFamily="18" charset="0"/>
            </a:endParaRPr>
          </a:p>
        </p:txBody>
      </p:sp>
    </p:spTree>
    <p:extLst>
      <p:ext uri="{BB962C8B-B14F-4D97-AF65-F5344CB8AC3E}">
        <p14:creationId xmlns:p14="http://schemas.microsoft.com/office/powerpoint/2010/main" val="243978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D508A-C6C0-43D5-B088-2C0804D0FB0D}"/>
              </a:ext>
            </a:extLst>
          </p:cNvPr>
          <p:cNvSpPr>
            <a:spLocks noGrp="1"/>
          </p:cNvSpPr>
          <p:nvPr>
            <p:ph type="title"/>
          </p:nvPr>
        </p:nvSpPr>
        <p:spPr/>
        <p:txBody>
          <a:bodyPr>
            <a:normAutofit/>
          </a:bodyPr>
          <a:lstStyle/>
          <a:p>
            <a:r>
              <a:rPr lang="en-US" sz="3600" b="1" u="sng" dirty="0">
                <a:solidFill>
                  <a:srgbClr val="0033CC"/>
                </a:solidFill>
                <a:latin typeface="Perpetua" pitchFamily="18" charset="0"/>
              </a:rPr>
              <a:t>Container</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06331544-B417-489E-AF9E-74822F819FA0}"/>
              </a:ext>
            </a:extLst>
          </p:cNvPr>
          <p:cNvSpPr>
            <a:spLocks noGrp="1"/>
          </p:cNvSpPr>
          <p:nvPr>
            <p:ph idx="1"/>
          </p:nvPr>
        </p:nvSpPr>
        <p:spPr/>
        <p:txBody>
          <a:bodyPr>
            <a:normAutofit fontScale="92500" lnSpcReduction="10000"/>
          </a:bodyPr>
          <a:lstStyle/>
          <a:p>
            <a:pPr algn="just"/>
            <a:r>
              <a:rPr lang="en-US" b="0" i="0" dirty="0">
                <a:solidFill>
                  <a:srgbClr val="3B3835"/>
                </a:solidFill>
                <a:effectLst/>
                <a:latin typeface="Perpetua" pitchFamily="18" charset="0"/>
              </a:rPr>
              <a:t>class </a:t>
            </a:r>
            <a:r>
              <a:rPr lang="en-US" b="0" i="0" dirty="0">
                <a:solidFill>
                  <a:srgbClr val="C00000"/>
                </a:solidFill>
                <a:effectLst/>
                <a:latin typeface="Perpetua" pitchFamily="18" charset="0"/>
              </a:rPr>
              <a:t>Window</a:t>
            </a:r>
            <a:r>
              <a:rPr lang="en-US" b="0" i="0" dirty="0">
                <a:solidFill>
                  <a:srgbClr val="3B3835"/>
                </a:solidFill>
                <a:effectLst/>
                <a:latin typeface="Perpetua" pitchFamily="18" charset="0"/>
              </a:rPr>
              <a:t> - The window is the container that have no borders and menu bars. You must use frame, dialog or another window for creating a window. </a:t>
            </a:r>
          </a:p>
          <a:p>
            <a:pPr algn="just"/>
            <a:r>
              <a:rPr lang="en-US" b="0" i="0" dirty="0">
                <a:solidFill>
                  <a:srgbClr val="C00000"/>
                </a:solidFill>
                <a:effectLst/>
                <a:latin typeface="Perpetua" pitchFamily="18" charset="0"/>
              </a:rPr>
              <a:t>Frame</a:t>
            </a:r>
            <a:r>
              <a:rPr lang="en-US" b="0" i="0" dirty="0">
                <a:solidFill>
                  <a:srgbClr val="3B3835"/>
                </a:solidFill>
                <a:effectLst/>
                <a:latin typeface="Perpetua" pitchFamily="18" charset="0"/>
              </a:rPr>
              <a:t> - The Frame is the container that contain </a:t>
            </a:r>
            <a:r>
              <a:rPr lang="en-US" b="0" i="0" dirty="0">
                <a:solidFill>
                  <a:srgbClr val="C00000"/>
                </a:solidFill>
                <a:effectLst/>
                <a:latin typeface="Perpetua" pitchFamily="18" charset="0"/>
              </a:rPr>
              <a:t>title bar </a:t>
            </a:r>
            <a:r>
              <a:rPr lang="en-US" b="0" i="0" dirty="0">
                <a:solidFill>
                  <a:srgbClr val="3B3835"/>
                </a:solidFill>
                <a:effectLst/>
                <a:latin typeface="Perpetua" pitchFamily="18" charset="0"/>
              </a:rPr>
              <a:t>and can have </a:t>
            </a:r>
            <a:r>
              <a:rPr lang="en-US" b="0" i="0" dirty="0">
                <a:solidFill>
                  <a:srgbClr val="C00000"/>
                </a:solidFill>
                <a:effectLst/>
                <a:latin typeface="Perpetua" pitchFamily="18" charset="0"/>
              </a:rPr>
              <a:t>menu bars</a:t>
            </a:r>
            <a:r>
              <a:rPr lang="en-US" b="0" i="0" dirty="0">
                <a:solidFill>
                  <a:srgbClr val="3B3835"/>
                </a:solidFill>
                <a:effectLst/>
                <a:latin typeface="Perpetua" pitchFamily="18" charset="0"/>
              </a:rPr>
              <a:t>. It can have other components like </a:t>
            </a:r>
            <a:r>
              <a:rPr lang="en-US" b="0" i="0" dirty="0">
                <a:solidFill>
                  <a:srgbClr val="C00000"/>
                </a:solidFill>
                <a:effectLst/>
                <a:latin typeface="Perpetua" pitchFamily="18" charset="0"/>
              </a:rPr>
              <a:t>button, text field </a:t>
            </a:r>
            <a:r>
              <a:rPr lang="en-US" b="0" i="0" dirty="0">
                <a:solidFill>
                  <a:srgbClr val="3B3835"/>
                </a:solidFill>
                <a:effectLst/>
                <a:latin typeface="Perpetua" pitchFamily="18" charset="0"/>
              </a:rPr>
              <a:t>etc. </a:t>
            </a:r>
          </a:p>
          <a:p>
            <a:pPr algn="just"/>
            <a:r>
              <a:rPr lang="en-US" b="0" i="0" dirty="0">
                <a:solidFill>
                  <a:srgbClr val="C00000"/>
                </a:solidFill>
                <a:effectLst/>
                <a:latin typeface="Perpetua" pitchFamily="18" charset="0"/>
              </a:rPr>
              <a:t>Panel</a:t>
            </a:r>
            <a:r>
              <a:rPr lang="en-US" b="0" i="0" dirty="0">
                <a:solidFill>
                  <a:srgbClr val="3B3835"/>
                </a:solidFill>
                <a:effectLst/>
                <a:latin typeface="Perpetua" pitchFamily="18" charset="0"/>
              </a:rPr>
              <a:t> - The Panel is the container that </a:t>
            </a:r>
            <a:r>
              <a:rPr lang="en-US" b="0" i="0" dirty="0">
                <a:solidFill>
                  <a:srgbClr val="C00000"/>
                </a:solidFill>
                <a:effectLst/>
                <a:latin typeface="Perpetua" pitchFamily="18" charset="0"/>
              </a:rPr>
              <a:t>doesn't contain title bar and menu bars</a:t>
            </a:r>
            <a:r>
              <a:rPr lang="en-US" b="0" i="0" dirty="0">
                <a:solidFill>
                  <a:srgbClr val="3B3835"/>
                </a:solidFill>
                <a:effectLst/>
                <a:latin typeface="Perpetua" pitchFamily="18" charset="0"/>
              </a:rPr>
              <a:t>. It can have other components like </a:t>
            </a:r>
            <a:r>
              <a:rPr lang="en-US" b="0" i="0" dirty="0">
                <a:solidFill>
                  <a:srgbClr val="C00000"/>
                </a:solidFill>
                <a:effectLst/>
                <a:latin typeface="Perpetua" pitchFamily="18" charset="0"/>
              </a:rPr>
              <a:t>button, text field </a:t>
            </a:r>
            <a:r>
              <a:rPr lang="en-US" b="0" i="0" dirty="0">
                <a:solidFill>
                  <a:srgbClr val="3B3835"/>
                </a:solidFill>
                <a:effectLst/>
                <a:latin typeface="Perpetua" pitchFamily="18" charset="0"/>
              </a:rPr>
              <a:t>and etc. </a:t>
            </a:r>
          </a:p>
          <a:p>
            <a:pPr algn="just"/>
            <a:r>
              <a:rPr lang="en-US" b="0" i="0" dirty="0">
                <a:solidFill>
                  <a:srgbClr val="C00000"/>
                </a:solidFill>
                <a:effectLst/>
                <a:latin typeface="Perpetua" pitchFamily="18" charset="0"/>
              </a:rPr>
              <a:t>Canvas</a:t>
            </a:r>
            <a:r>
              <a:rPr lang="en-US" b="0" i="0" dirty="0">
                <a:solidFill>
                  <a:srgbClr val="3B3835"/>
                </a:solidFill>
                <a:effectLst/>
                <a:latin typeface="Perpetua" pitchFamily="18" charset="0"/>
              </a:rPr>
              <a:t> - It represents a rectangular area where application can draw something or can receive inputs created by user.</a:t>
            </a:r>
            <a:endParaRPr lang="en-IN" dirty="0">
              <a:latin typeface="Perpetua" pitchFamily="18" charset="0"/>
            </a:endParaRPr>
          </a:p>
        </p:txBody>
      </p:sp>
    </p:spTree>
    <p:extLst>
      <p:ext uri="{BB962C8B-B14F-4D97-AF65-F5344CB8AC3E}">
        <p14:creationId xmlns:p14="http://schemas.microsoft.com/office/powerpoint/2010/main" val="289781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DD900-CE53-4348-8F4D-9C065EDF9EFC}"/>
              </a:ext>
            </a:extLst>
          </p:cNvPr>
          <p:cNvSpPr>
            <a:spLocks noGrp="1"/>
          </p:cNvSpPr>
          <p:nvPr>
            <p:ph type="title"/>
          </p:nvPr>
        </p:nvSpPr>
        <p:spPr>
          <a:xfrm>
            <a:off x="628650" y="185826"/>
            <a:ext cx="7886700" cy="863039"/>
          </a:xfrm>
        </p:spPr>
        <p:txBody>
          <a:bodyPr>
            <a:normAutofit/>
          </a:bodyPr>
          <a:lstStyle/>
          <a:p>
            <a:r>
              <a:rPr lang="en-US" sz="3600" b="1" u="sng" dirty="0">
                <a:solidFill>
                  <a:srgbClr val="0033CC"/>
                </a:solidFill>
                <a:latin typeface="Perpetua" pitchFamily="18" charset="0"/>
              </a:rPr>
              <a:t>Graphics class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EAEBB1D2-B6F8-4C48-9FD6-17FE081809A9}"/>
              </a:ext>
            </a:extLst>
          </p:cNvPr>
          <p:cNvSpPr>
            <a:spLocks noGrp="1"/>
          </p:cNvSpPr>
          <p:nvPr>
            <p:ph idx="1"/>
          </p:nvPr>
        </p:nvSpPr>
        <p:spPr>
          <a:xfrm>
            <a:off x="628650" y="1317812"/>
            <a:ext cx="7886700" cy="4859151"/>
          </a:xfrm>
        </p:spPr>
        <p:txBody>
          <a:bodyPr>
            <a:normAutofit/>
          </a:bodyPr>
          <a:lstStyle/>
          <a:p>
            <a:r>
              <a:rPr lang="en-US" b="0" i="0" dirty="0">
                <a:solidFill>
                  <a:srgbClr val="3B3835"/>
                </a:solidFill>
                <a:effectLst/>
                <a:latin typeface="Perpetua" pitchFamily="18" charset="0"/>
              </a:rPr>
              <a:t>Main feature in java is creating a graphical interface.</a:t>
            </a:r>
          </a:p>
          <a:p>
            <a:r>
              <a:rPr lang="en-US" b="0" i="0" dirty="0">
                <a:solidFill>
                  <a:srgbClr val="3B3835"/>
                </a:solidFill>
                <a:effectLst/>
                <a:latin typeface="Perpetua" pitchFamily="18" charset="0"/>
              </a:rPr>
              <a:t>Graphics in any language gives a wonderful look and feel to the users. </a:t>
            </a:r>
            <a:endParaRPr lang="en-US" dirty="0">
              <a:solidFill>
                <a:srgbClr val="3B3835"/>
              </a:solidFill>
              <a:latin typeface="Perpetua" pitchFamily="18" charset="0"/>
            </a:endParaRPr>
          </a:p>
          <a:p>
            <a:r>
              <a:rPr lang="en-US" b="0" i="0" dirty="0">
                <a:solidFill>
                  <a:srgbClr val="3B3835"/>
                </a:solidFill>
                <a:effectLst/>
                <a:latin typeface="Perpetua" pitchFamily="18" charset="0"/>
              </a:rPr>
              <a:t>Two packages that are mainly used to draw graphics. </a:t>
            </a:r>
          </a:p>
          <a:p>
            <a:pPr lvl="1"/>
            <a:r>
              <a:rPr lang="en-IN" b="0" i="0" dirty="0">
                <a:solidFill>
                  <a:srgbClr val="3B3835"/>
                </a:solidFill>
                <a:effectLst/>
                <a:latin typeface="Perpetua" pitchFamily="18" charset="0"/>
              </a:rPr>
              <a:t>Applet package</a:t>
            </a:r>
            <a:endParaRPr lang="en-US" dirty="0">
              <a:solidFill>
                <a:srgbClr val="3B3835"/>
              </a:solidFill>
              <a:latin typeface="Perpetua" pitchFamily="18" charset="0"/>
            </a:endParaRPr>
          </a:p>
          <a:p>
            <a:pPr lvl="1"/>
            <a:r>
              <a:rPr lang="en-IN" b="0" i="0" dirty="0">
                <a:solidFill>
                  <a:srgbClr val="3B3835"/>
                </a:solidFill>
                <a:effectLst/>
                <a:latin typeface="Perpetua" pitchFamily="18" charset="0"/>
              </a:rPr>
              <a:t> </a:t>
            </a:r>
            <a:r>
              <a:rPr lang="en-IN" b="0" i="0" dirty="0" err="1">
                <a:solidFill>
                  <a:srgbClr val="3B3835"/>
                </a:solidFill>
                <a:effectLst/>
                <a:latin typeface="Perpetua" pitchFamily="18" charset="0"/>
              </a:rPr>
              <a:t>awt</a:t>
            </a:r>
            <a:r>
              <a:rPr lang="en-IN" b="0" i="0" dirty="0">
                <a:solidFill>
                  <a:srgbClr val="3B3835"/>
                </a:solidFill>
                <a:effectLst/>
                <a:latin typeface="Perpetua" pitchFamily="18" charset="0"/>
              </a:rPr>
              <a:t> package</a:t>
            </a:r>
          </a:p>
          <a:p>
            <a:pPr lvl="1"/>
            <a:endParaRPr lang="en-IN" dirty="0">
              <a:solidFill>
                <a:srgbClr val="3B3835"/>
              </a:solidFill>
            </a:endParaRPr>
          </a:p>
          <a:p>
            <a:pPr lvl="1"/>
            <a:endParaRPr lang="en-IN" b="0" i="0" dirty="0">
              <a:solidFill>
                <a:srgbClr val="3B3835"/>
              </a:solidFill>
              <a:effectLst/>
            </a:endParaRPr>
          </a:p>
          <a:p>
            <a:pPr marL="457200" lvl="1" indent="0">
              <a:buNone/>
            </a:pPr>
            <a:endParaRPr lang="en-IN" dirty="0">
              <a:solidFill>
                <a:srgbClr val="3B3835"/>
              </a:solidFill>
            </a:endParaRPr>
          </a:p>
          <a:p>
            <a:pPr lvl="1"/>
            <a:endParaRPr lang="en-IN" dirty="0"/>
          </a:p>
        </p:txBody>
      </p:sp>
    </p:spTree>
    <p:extLst>
      <p:ext uri="{BB962C8B-B14F-4D97-AF65-F5344CB8AC3E}">
        <p14:creationId xmlns:p14="http://schemas.microsoft.com/office/powerpoint/2010/main" val="422046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550E2-FEF2-4AC2-9711-905067A86B0D}"/>
              </a:ext>
            </a:extLst>
          </p:cNvPr>
          <p:cNvSpPr>
            <a:spLocks noGrp="1"/>
          </p:cNvSpPr>
          <p:nvPr>
            <p:ph type="title"/>
          </p:nvPr>
        </p:nvSpPr>
        <p:spPr>
          <a:xfrm>
            <a:off x="628650" y="365126"/>
            <a:ext cx="7886700" cy="863039"/>
          </a:xfrm>
        </p:spPr>
        <p:txBody>
          <a:bodyPr>
            <a:normAutofit/>
          </a:bodyPr>
          <a:lstStyle/>
          <a:p>
            <a:r>
              <a:rPr lang="en-US" sz="3600" b="1" i="0" u="sng" dirty="0">
                <a:solidFill>
                  <a:srgbClr val="0033CC"/>
                </a:solidFill>
                <a:effectLst/>
                <a:latin typeface="Perpetua" pitchFamily="18" charset="0"/>
              </a:rPr>
              <a:t>Useful Methods of Component </a:t>
            </a:r>
            <a:r>
              <a:rPr lang="en-US" sz="3600" b="1" i="0" u="sng" dirty="0" smtClean="0">
                <a:solidFill>
                  <a:srgbClr val="0033CC"/>
                </a:solidFill>
                <a:effectLst/>
                <a:latin typeface="Perpetua" pitchFamily="18" charset="0"/>
              </a:rPr>
              <a:t>class</a:t>
            </a:r>
            <a:endParaRPr lang="en-IN" sz="3600" b="1" u="sng" dirty="0">
              <a:solidFill>
                <a:srgbClr val="0033CC"/>
              </a:solidFill>
              <a:latin typeface="Perpetua" pitchFamily="18" charset="0"/>
            </a:endParaRPr>
          </a:p>
        </p:txBody>
      </p:sp>
      <p:pic>
        <p:nvPicPr>
          <p:cNvPr id="5" name="Content Placeholder 4">
            <a:extLst>
              <a:ext uri="{FF2B5EF4-FFF2-40B4-BE49-F238E27FC236}">
                <a16:creationId xmlns:a16="http://schemas.microsoft.com/office/drawing/2014/main" xmlns="" id="{B93B16F2-8238-4E70-BFC8-6EB0FF29DF09}"/>
              </a:ext>
            </a:extLst>
          </p:cNvPr>
          <p:cNvPicPr>
            <a:picLocks noGrp="1" noChangeAspect="1"/>
          </p:cNvPicPr>
          <p:nvPr>
            <p:ph idx="1"/>
          </p:nvPr>
        </p:nvPicPr>
        <p:blipFill>
          <a:blip r:embed="rId2"/>
          <a:stretch>
            <a:fillRect/>
          </a:stretch>
        </p:blipFill>
        <p:spPr>
          <a:xfrm>
            <a:off x="1388217" y="1900516"/>
            <a:ext cx="6367566" cy="3962400"/>
          </a:xfrm>
        </p:spPr>
      </p:pic>
    </p:spTree>
    <p:extLst>
      <p:ext uri="{BB962C8B-B14F-4D97-AF65-F5344CB8AC3E}">
        <p14:creationId xmlns:p14="http://schemas.microsoft.com/office/powerpoint/2010/main" val="1208067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EDF4D-1C00-4C8E-B8E8-3DBFDF83DACF}"/>
              </a:ext>
            </a:extLst>
          </p:cNvPr>
          <p:cNvSpPr>
            <a:spLocks noGrp="1"/>
          </p:cNvSpPr>
          <p:nvPr>
            <p:ph type="title"/>
          </p:nvPr>
        </p:nvSpPr>
        <p:spPr>
          <a:xfrm>
            <a:off x="628650" y="365127"/>
            <a:ext cx="7886700" cy="809250"/>
          </a:xfrm>
        </p:spPr>
        <p:txBody>
          <a:bodyPr>
            <a:normAutofit/>
          </a:bodyPr>
          <a:lstStyle/>
          <a:p>
            <a:r>
              <a:rPr lang="en-IN" sz="3200" b="1" i="0" u="sng" dirty="0">
                <a:solidFill>
                  <a:srgbClr val="0033CC"/>
                </a:solidFill>
                <a:effectLst/>
                <a:latin typeface="Perpetua" pitchFamily="18" charset="0"/>
              </a:rPr>
              <a:t>Java AWT </a:t>
            </a:r>
            <a:r>
              <a:rPr lang="en-IN" sz="3200" b="1" i="0" u="sng" dirty="0" smtClean="0">
                <a:solidFill>
                  <a:srgbClr val="0033CC"/>
                </a:solidFill>
                <a:effectLst/>
                <a:latin typeface="Perpetua" pitchFamily="18" charset="0"/>
              </a:rPr>
              <a:t>Example</a:t>
            </a:r>
            <a:endParaRPr lang="en-IN" dirty="0"/>
          </a:p>
        </p:txBody>
      </p:sp>
      <p:sp>
        <p:nvSpPr>
          <p:cNvPr id="3" name="Content Placeholder 2">
            <a:extLst>
              <a:ext uri="{FF2B5EF4-FFF2-40B4-BE49-F238E27FC236}">
                <a16:creationId xmlns:a16="http://schemas.microsoft.com/office/drawing/2014/main" xmlns="" id="{3D826771-7441-41CB-8303-0382CE529BBF}"/>
              </a:ext>
            </a:extLst>
          </p:cNvPr>
          <p:cNvSpPr>
            <a:spLocks noGrp="1"/>
          </p:cNvSpPr>
          <p:nvPr>
            <p:ph idx="1"/>
          </p:nvPr>
        </p:nvSpPr>
        <p:spPr/>
        <p:txBody>
          <a:bodyPr/>
          <a:lstStyle/>
          <a:p>
            <a:pPr algn="just"/>
            <a:r>
              <a:rPr lang="en-US" b="0" i="0" dirty="0">
                <a:solidFill>
                  <a:srgbClr val="333333"/>
                </a:solidFill>
                <a:effectLst/>
                <a:latin typeface="Perpetua" pitchFamily="18" charset="0"/>
              </a:rPr>
              <a:t>To create simple </a:t>
            </a:r>
            <a:r>
              <a:rPr lang="en-US" b="0" i="0" dirty="0" err="1">
                <a:solidFill>
                  <a:srgbClr val="333333"/>
                </a:solidFill>
                <a:effectLst/>
                <a:latin typeface="Perpetua" pitchFamily="18" charset="0"/>
              </a:rPr>
              <a:t>awt</a:t>
            </a:r>
            <a:r>
              <a:rPr lang="en-US" b="0" i="0" dirty="0">
                <a:solidFill>
                  <a:srgbClr val="333333"/>
                </a:solidFill>
                <a:effectLst/>
                <a:latin typeface="Perpetua" pitchFamily="18" charset="0"/>
              </a:rPr>
              <a:t> example, you need a frame. There are two ways to create a frame in AWT.</a:t>
            </a:r>
          </a:p>
          <a:p>
            <a:pPr algn="just"/>
            <a:endParaRPr lang="en-US" b="0" i="0" dirty="0">
              <a:solidFill>
                <a:srgbClr val="333333"/>
              </a:solidFill>
              <a:effectLst/>
              <a:latin typeface="Perpetua" pitchFamily="18" charset="0"/>
            </a:endParaRPr>
          </a:p>
          <a:p>
            <a:pPr lvl="1" algn="just"/>
            <a:r>
              <a:rPr lang="en-US" b="0" i="0" dirty="0">
                <a:solidFill>
                  <a:srgbClr val="000000"/>
                </a:solidFill>
                <a:effectLst/>
                <a:latin typeface="Perpetua" pitchFamily="18" charset="0"/>
              </a:rPr>
              <a:t>By extending Frame class (</a:t>
            </a:r>
            <a:r>
              <a:rPr lang="en-US" b="0" i="0" dirty="0">
                <a:solidFill>
                  <a:srgbClr val="C00000"/>
                </a:solidFill>
                <a:effectLst/>
                <a:latin typeface="Perpetua" pitchFamily="18" charset="0"/>
              </a:rPr>
              <a:t>inheritance</a:t>
            </a:r>
            <a:r>
              <a:rPr lang="en-US" b="0" i="0" dirty="0">
                <a:solidFill>
                  <a:srgbClr val="000000"/>
                </a:solidFill>
                <a:effectLst/>
                <a:latin typeface="Perpetua" pitchFamily="18" charset="0"/>
              </a:rPr>
              <a:t>)</a:t>
            </a:r>
          </a:p>
          <a:p>
            <a:pPr algn="just">
              <a:buFont typeface="Arial" panose="020B0604020202020204" pitchFamily="34" charset="0"/>
              <a:buChar char="•"/>
            </a:pPr>
            <a:endParaRPr lang="en-US" b="0" i="0" dirty="0">
              <a:solidFill>
                <a:srgbClr val="000000"/>
              </a:solidFill>
              <a:effectLst/>
              <a:latin typeface="Perpetua" pitchFamily="18" charset="0"/>
            </a:endParaRPr>
          </a:p>
          <a:p>
            <a:pPr lvl="1" algn="just"/>
            <a:r>
              <a:rPr lang="en-US" b="0" i="0" dirty="0">
                <a:solidFill>
                  <a:srgbClr val="000000"/>
                </a:solidFill>
                <a:effectLst/>
                <a:latin typeface="Perpetua" pitchFamily="18" charset="0"/>
              </a:rPr>
              <a:t>By creating the object of Frame class (</a:t>
            </a:r>
            <a:r>
              <a:rPr lang="en-US" b="0" i="0" dirty="0">
                <a:solidFill>
                  <a:srgbClr val="C00000"/>
                </a:solidFill>
                <a:effectLst/>
                <a:latin typeface="Perpetua" pitchFamily="18" charset="0"/>
              </a:rPr>
              <a:t>association</a:t>
            </a:r>
            <a:r>
              <a:rPr lang="en-US" b="0" i="0" dirty="0">
                <a:solidFill>
                  <a:srgbClr val="000000"/>
                </a:solidFill>
                <a:effectLst/>
                <a:latin typeface="Perpetua" pitchFamily="18" charset="0"/>
              </a:rPr>
              <a:t>)</a:t>
            </a:r>
          </a:p>
          <a:p>
            <a:endParaRPr lang="en-IN" dirty="0"/>
          </a:p>
        </p:txBody>
      </p:sp>
    </p:spTree>
    <p:extLst>
      <p:ext uri="{BB962C8B-B14F-4D97-AF65-F5344CB8AC3E}">
        <p14:creationId xmlns:p14="http://schemas.microsoft.com/office/powerpoint/2010/main" val="176675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6949252-0B3A-449B-BC99-DBB46A735DBD}"/>
              </a:ext>
            </a:extLst>
          </p:cNvPr>
          <p:cNvSpPr>
            <a:spLocks noGrp="1"/>
          </p:cNvSpPr>
          <p:nvPr>
            <p:ph idx="1"/>
          </p:nvPr>
        </p:nvSpPr>
        <p:spPr>
          <a:xfrm>
            <a:off x="596347" y="161364"/>
            <a:ext cx="7919003" cy="6633883"/>
          </a:xfrm>
        </p:spPr>
        <p:txBody>
          <a:bodyPr>
            <a:normAutofit fontScale="77500" lnSpcReduction="20000"/>
          </a:bodyPr>
          <a:lstStyle/>
          <a:p>
            <a:pPr marL="0" indent="0">
              <a:buNone/>
            </a:pPr>
            <a:r>
              <a:rPr lang="en-IN" dirty="0" smtClean="0">
                <a:solidFill>
                  <a:schemeClr val="accent2"/>
                </a:solidFill>
                <a:latin typeface="Perpetua" pitchFamily="18" charset="0"/>
              </a:rPr>
              <a:t>//package</a:t>
            </a:r>
            <a:r>
              <a:rPr lang="en-IN" dirty="0" smtClean="0">
                <a:latin typeface="Perpetua" pitchFamily="18" charset="0"/>
              </a:rPr>
              <a:t> </a:t>
            </a:r>
            <a:r>
              <a:rPr lang="en-IN" dirty="0">
                <a:latin typeface="Perpetua" pitchFamily="18" charset="0"/>
              </a:rPr>
              <a:t>practical;</a:t>
            </a:r>
          </a:p>
          <a:p>
            <a:pPr marL="0" indent="0">
              <a:buNone/>
            </a:pPr>
            <a:r>
              <a:rPr lang="en-IN" dirty="0">
                <a:solidFill>
                  <a:schemeClr val="accent2"/>
                </a:solidFill>
                <a:latin typeface="Perpetua" pitchFamily="18" charset="0"/>
              </a:rPr>
              <a:t>import</a:t>
            </a:r>
            <a:r>
              <a:rPr lang="en-IN" dirty="0">
                <a:latin typeface="Perpetua" pitchFamily="18" charset="0"/>
              </a:rPr>
              <a:t> </a:t>
            </a:r>
            <a:r>
              <a:rPr lang="en-IN" dirty="0" err="1">
                <a:latin typeface="Perpetua" pitchFamily="18" charset="0"/>
              </a:rPr>
              <a:t>java.awt.Button</a:t>
            </a:r>
            <a:r>
              <a:rPr lang="en-IN" dirty="0">
                <a:latin typeface="Perpetua" pitchFamily="18" charset="0"/>
              </a:rPr>
              <a:t>;</a:t>
            </a:r>
          </a:p>
          <a:p>
            <a:pPr marL="0" indent="0">
              <a:buNone/>
            </a:pPr>
            <a:r>
              <a:rPr lang="en-IN" dirty="0">
                <a:solidFill>
                  <a:schemeClr val="accent2"/>
                </a:solidFill>
                <a:latin typeface="Perpetua" pitchFamily="18" charset="0"/>
              </a:rPr>
              <a:t>import</a:t>
            </a:r>
            <a:r>
              <a:rPr lang="en-IN" dirty="0">
                <a:latin typeface="Perpetua" pitchFamily="18" charset="0"/>
              </a:rPr>
              <a:t> </a:t>
            </a:r>
            <a:r>
              <a:rPr lang="en-IN" dirty="0" err="1">
                <a:latin typeface="Perpetua" pitchFamily="18" charset="0"/>
              </a:rPr>
              <a:t>java.awt.Frame</a:t>
            </a:r>
            <a:r>
              <a:rPr lang="en-IN" dirty="0">
                <a:latin typeface="Perpetua" pitchFamily="18" charset="0"/>
              </a:rPr>
              <a:t>;</a:t>
            </a:r>
          </a:p>
          <a:p>
            <a:pPr marL="0" indent="0">
              <a:buNone/>
            </a:pPr>
            <a:r>
              <a:rPr lang="en-IN" dirty="0">
                <a:solidFill>
                  <a:schemeClr val="accent2"/>
                </a:solidFill>
                <a:latin typeface="Perpetua" pitchFamily="18" charset="0"/>
              </a:rPr>
              <a:t>class</a:t>
            </a:r>
            <a:r>
              <a:rPr lang="en-IN" dirty="0">
                <a:latin typeface="Perpetua" pitchFamily="18" charset="0"/>
              </a:rPr>
              <a:t> </a:t>
            </a:r>
            <a:r>
              <a:rPr lang="en-IN" dirty="0" err="1">
                <a:latin typeface="Perpetua" pitchFamily="18" charset="0"/>
              </a:rPr>
              <a:t>GraphicsDemo</a:t>
            </a:r>
            <a:r>
              <a:rPr lang="en-IN" dirty="0">
                <a:latin typeface="Perpetua" pitchFamily="18" charset="0"/>
              </a:rPr>
              <a:t> </a:t>
            </a:r>
            <a:r>
              <a:rPr lang="en-IN" dirty="0">
                <a:solidFill>
                  <a:schemeClr val="accent2"/>
                </a:solidFill>
                <a:latin typeface="Perpetua" pitchFamily="18" charset="0"/>
              </a:rPr>
              <a:t>extends</a:t>
            </a:r>
            <a:r>
              <a:rPr lang="en-IN" dirty="0">
                <a:latin typeface="Perpetua" pitchFamily="18" charset="0"/>
              </a:rPr>
              <a:t> Frame{  </a:t>
            </a:r>
          </a:p>
          <a:p>
            <a:pPr marL="0" indent="0">
              <a:buNone/>
            </a:pPr>
            <a:r>
              <a:rPr lang="en-IN" dirty="0">
                <a:latin typeface="Perpetua" pitchFamily="18" charset="0"/>
              </a:rPr>
              <a:t>	</a:t>
            </a:r>
            <a:r>
              <a:rPr lang="en-IN" dirty="0" err="1">
                <a:latin typeface="Perpetua" pitchFamily="18" charset="0"/>
              </a:rPr>
              <a:t>GraphicsDemo</a:t>
            </a:r>
            <a:r>
              <a:rPr lang="en-IN" dirty="0">
                <a:latin typeface="Perpetua" pitchFamily="18" charset="0"/>
              </a:rPr>
              <a:t>(){  </a:t>
            </a:r>
          </a:p>
          <a:p>
            <a:pPr marL="0" indent="0">
              <a:buNone/>
            </a:pPr>
            <a:r>
              <a:rPr lang="en-IN" dirty="0">
                <a:latin typeface="Perpetua" pitchFamily="18" charset="0"/>
              </a:rPr>
              <a:t>		Button b=</a:t>
            </a:r>
            <a:r>
              <a:rPr lang="en-IN" dirty="0">
                <a:solidFill>
                  <a:schemeClr val="accent2"/>
                </a:solidFill>
                <a:latin typeface="Perpetua" pitchFamily="18" charset="0"/>
              </a:rPr>
              <a:t>new</a:t>
            </a:r>
            <a:r>
              <a:rPr lang="en-IN" dirty="0">
                <a:latin typeface="Perpetua" pitchFamily="18" charset="0"/>
              </a:rPr>
              <a:t> Button( </a:t>
            </a:r>
            <a:r>
              <a:rPr lang="en-IN" dirty="0">
                <a:solidFill>
                  <a:srgbClr val="0070C0"/>
                </a:solidFill>
                <a:latin typeface="Perpetua" pitchFamily="18" charset="0"/>
              </a:rPr>
              <a:t>“click me” </a:t>
            </a:r>
            <a:r>
              <a:rPr lang="en-IN" dirty="0">
                <a:latin typeface="Perpetua" pitchFamily="18" charset="0"/>
              </a:rPr>
              <a:t>);  </a:t>
            </a:r>
          </a:p>
          <a:p>
            <a:pPr marL="0" indent="0">
              <a:buNone/>
            </a:pPr>
            <a:r>
              <a:rPr lang="en-IN" dirty="0">
                <a:latin typeface="Perpetua" pitchFamily="18" charset="0"/>
              </a:rPr>
              <a:t>		</a:t>
            </a:r>
            <a:r>
              <a:rPr lang="en-IN" dirty="0" err="1">
                <a:latin typeface="Perpetua" pitchFamily="18" charset="0"/>
              </a:rPr>
              <a:t>b.setBounds</a:t>
            </a:r>
            <a:r>
              <a:rPr lang="en-IN" dirty="0">
                <a:latin typeface="Perpetua" pitchFamily="18" charset="0"/>
              </a:rPr>
              <a:t>(30,100,80,30);    </a:t>
            </a:r>
            <a:r>
              <a:rPr lang="en-IN" sz="2100" dirty="0">
                <a:solidFill>
                  <a:srgbClr val="92D050"/>
                </a:solidFill>
                <a:latin typeface="Perpetua" pitchFamily="18" charset="0"/>
              </a:rPr>
              <a:t>// setting button position  </a:t>
            </a:r>
            <a:endParaRPr lang="en-IN" dirty="0">
              <a:solidFill>
                <a:srgbClr val="92D050"/>
              </a:solidFill>
              <a:latin typeface="Perpetua" pitchFamily="18" charset="0"/>
            </a:endParaRPr>
          </a:p>
          <a:p>
            <a:pPr marL="0" indent="0">
              <a:buNone/>
            </a:pPr>
            <a:r>
              <a:rPr lang="en-IN" dirty="0">
                <a:latin typeface="Perpetua" pitchFamily="18" charset="0"/>
              </a:rPr>
              <a:t>		add(b);   </a:t>
            </a:r>
            <a:r>
              <a:rPr lang="en-IN" sz="1900" dirty="0">
                <a:solidFill>
                  <a:srgbClr val="92D050"/>
                </a:solidFill>
                <a:latin typeface="Perpetua" pitchFamily="18" charset="0"/>
              </a:rPr>
              <a:t>//adding button into frame  </a:t>
            </a:r>
            <a:endParaRPr lang="en-IN" dirty="0">
              <a:solidFill>
                <a:srgbClr val="92D050"/>
              </a:solidFill>
              <a:latin typeface="Perpetua" pitchFamily="18" charset="0"/>
            </a:endParaRPr>
          </a:p>
          <a:p>
            <a:pPr marL="0" indent="0">
              <a:buNone/>
            </a:pPr>
            <a:r>
              <a:rPr lang="en-IN" dirty="0">
                <a:latin typeface="Perpetua" pitchFamily="18" charset="0"/>
              </a:rPr>
              <a:t>		</a:t>
            </a:r>
            <a:r>
              <a:rPr lang="en-IN" dirty="0" err="1">
                <a:latin typeface="Perpetua" pitchFamily="18" charset="0"/>
              </a:rPr>
              <a:t>setSize</a:t>
            </a:r>
            <a:r>
              <a:rPr lang="en-IN" dirty="0">
                <a:latin typeface="Perpetua" pitchFamily="18" charset="0"/>
              </a:rPr>
              <a:t>(300,300);  </a:t>
            </a:r>
            <a:r>
              <a:rPr lang="en-IN" sz="2100" dirty="0">
                <a:solidFill>
                  <a:srgbClr val="92D050"/>
                </a:solidFill>
                <a:latin typeface="Perpetua" pitchFamily="18" charset="0"/>
              </a:rPr>
              <a:t>//frame size 300 width and 300 height  </a:t>
            </a:r>
            <a:endParaRPr lang="en-IN" dirty="0">
              <a:solidFill>
                <a:srgbClr val="92D050"/>
              </a:solidFill>
              <a:latin typeface="Perpetua" pitchFamily="18" charset="0"/>
            </a:endParaRPr>
          </a:p>
          <a:p>
            <a:pPr marL="0" indent="0">
              <a:buNone/>
            </a:pPr>
            <a:r>
              <a:rPr lang="en-IN" dirty="0">
                <a:latin typeface="Perpetua" pitchFamily="18" charset="0"/>
              </a:rPr>
              <a:t>		</a:t>
            </a:r>
            <a:r>
              <a:rPr lang="en-IN" dirty="0" err="1">
                <a:latin typeface="Perpetua" pitchFamily="18" charset="0"/>
              </a:rPr>
              <a:t>setLayout</a:t>
            </a:r>
            <a:r>
              <a:rPr lang="en-IN" dirty="0">
                <a:latin typeface="Perpetua" pitchFamily="18" charset="0"/>
              </a:rPr>
              <a:t>(</a:t>
            </a:r>
            <a:r>
              <a:rPr lang="en-IN" dirty="0">
                <a:solidFill>
                  <a:schemeClr val="accent2"/>
                </a:solidFill>
                <a:latin typeface="Perpetua" pitchFamily="18" charset="0"/>
              </a:rPr>
              <a:t>null</a:t>
            </a:r>
            <a:r>
              <a:rPr lang="en-IN" dirty="0">
                <a:latin typeface="Perpetua" pitchFamily="18" charset="0"/>
              </a:rPr>
              <a:t>); </a:t>
            </a:r>
            <a:r>
              <a:rPr lang="en-IN" sz="2100" dirty="0">
                <a:solidFill>
                  <a:srgbClr val="92D050"/>
                </a:solidFill>
                <a:latin typeface="Perpetua" pitchFamily="18" charset="0"/>
              </a:rPr>
              <a:t>//no layout manager  </a:t>
            </a:r>
            <a:endParaRPr lang="en-IN" dirty="0">
              <a:solidFill>
                <a:srgbClr val="92D050"/>
              </a:solidFill>
              <a:latin typeface="Perpetua" pitchFamily="18" charset="0"/>
            </a:endParaRPr>
          </a:p>
          <a:p>
            <a:pPr marL="0" indent="0">
              <a:buNone/>
            </a:pPr>
            <a:r>
              <a:rPr lang="en-IN" dirty="0">
                <a:latin typeface="Perpetua" pitchFamily="18" charset="0"/>
              </a:rPr>
              <a:t>		</a:t>
            </a:r>
            <a:r>
              <a:rPr lang="en-IN" dirty="0" err="1">
                <a:latin typeface="Perpetua" pitchFamily="18" charset="0"/>
              </a:rPr>
              <a:t>setVisible</a:t>
            </a:r>
            <a:r>
              <a:rPr lang="en-IN" dirty="0">
                <a:latin typeface="Perpetua" pitchFamily="18" charset="0"/>
              </a:rPr>
              <a:t>(</a:t>
            </a:r>
            <a:r>
              <a:rPr lang="en-IN" dirty="0">
                <a:solidFill>
                  <a:schemeClr val="accent2"/>
                </a:solidFill>
                <a:latin typeface="Perpetua" pitchFamily="18" charset="0"/>
              </a:rPr>
              <a:t>true</a:t>
            </a:r>
            <a:r>
              <a:rPr lang="en-IN" dirty="0">
                <a:latin typeface="Perpetua" pitchFamily="18" charset="0"/>
              </a:rPr>
              <a:t>); </a:t>
            </a:r>
            <a:r>
              <a:rPr lang="en-IN" sz="2100" dirty="0">
                <a:solidFill>
                  <a:srgbClr val="92D050"/>
                </a:solidFill>
                <a:latin typeface="Perpetua" pitchFamily="18" charset="0"/>
              </a:rPr>
              <a:t>//now frame will be visible, by default not visible</a:t>
            </a:r>
            <a:r>
              <a:rPr lang="en-IN" sz="2100" dirty="0">
                <a:latin typeface="Perpetua" pitchFamily="18" charset="0"/>
              </a:rPr>
              <a:t>  </a:t>
            </a:r>
            <a:endParaRPr lang="en-IN" dirty="0">
              <a:latin typeface="Perpetua" pitchFamily="18" charset="0"/>
            </a:endParaRPr>
          </a:p>
          <a:p>
            <a:pPr marL="0" indent="0">
              <a:buNone/>
            </a:pPr>
            <a:r>
              <a:rPr lang="en-IN" dirty="0">
                <a:latin typeface="Perpetua" pitchFamily="18" charset="0"/>
              </a:rPr>
              <a:t>	}</a:t>
            </a:r>
          </a:p>
          <a:p>
            <a:pPr marL="0" indent="0">
              <a:buNone/>
            </a:pPr>
            <a:r>
              <a:rPr lang="en-IN" dirty="0">
                <a:latin typeface="Perpetua" pitchFamily="18" charset="0"/>
              </a:rPr>
              <a:t>	</a:t>
            </a:r>
            <a:r>
              <a:rPr lang="en-IN" dirty="0">
                <a:solidFill>
                  <a:schemeClr val="accent2"/>
                </a:solidFill>
                <a:latin typeface="Perpetua" pitchFamily="18" charset="0"/>
              </a:rPr>
              <a:t>public static void </a:t>
            </a:r>
            <a:r>
              <a:rPr lang="en-IN" dirty="0">
                <a:latin typeface="Perpetua" pitchFamily="18" charset="0"/>
              </a:rPr>
              <a:t>main(String </a:t>
            </a:r>
            <a:r>
              <a:rPr lang="en-IN" dirty="0" err="1">
                <a:latin typeface="Perpetua" pitchFamily="18" charset="0"/>
              </a:rPr>
              <a:t>args</a:t>
            </a:r>
            <a:r>
              <a:rPr lang="en-IN" dirty="0">
                <a:latin typeface="Perpetua" pitchFamily="18" charset="0"/>
              </a:rPr>
              <a:t>[])</a:t>
            </a:r>
          </a:p>
          <a:p>
            <a:pPr marL="0" indent="0">
              <a:buNone/>
            </a:pPr>
            <a:r>
              <a:rPr lang="en-IN" dirty="0">
                <a:latin typeface="Perpetua" pitchFamily="18" charset="0"/>
              </a:rPr>
              <a:t>	{  </a:t>
            </a:r>
          </a:p>
          <a:p>
            <a:pPr marL="0" indent="0">
              <a:buNone/>
            </a:pPr>
            <a:r>
              <a:rPr lang="en-IN" dirty="0">
                <a:latin typeface="Perpetua" pitchFamily="18" charset="0"/>
              </a:rPr>
              <a:t>		</a:t>
            </a:r>
            <a:r>
              <a:rPr lang="en-IN" dirty="0" err="1">
                <a:latin typeface="Perpetua" pitchFamily="18" charset="0"/>
              </a:rPr>
              <a:t>GraphicsDemo</a:t>
            </a:r>
            <a:r>
              <a:rPr lang="en-IN" dirty="0">
                <a:latin typeface="Perpetua" pitchFamily="18" charset="0"/>
              </a:rPr>
              <a:t> f=</a:t>
            </a:r>
            <a:r>
              <a:rPr lang="en-IN" dirty="0">
                <a:solidFill>
                  <a:schemeClr val="accent2"/>
                </a:solidFill>
                <a:latin typeface="Perpetua" pitchFamily="18" charset="0"/>
              </a:rPr>
              <a:t>new</a:t>
            </a:r>
            <a:r>
              <a:rPr lang="en-IN" dirty="0">
                <a:latin typeface="Perpetua" pitchFamily="18" charset="0"/>
              </a:rPr>
              <a:t> </a:t>
            </a:r>
            <a:r>
              <a:rPr lang="en-IN" dirty="0" err="1">
                <a:latin typeface="Perpetua" pitchFamily="18" charset="0"/>
              </a:rPr>
              <a:t>GraphicsDemo</a:t>
            </a:r>
            <a:r>
              <a:rPr lang="en-IN" dirty="0">
                <a:latin typeface="Perpetua" pitchFamily="18" charset="0"/>
              </a:rPr>
              <a:t>();  </a:t>
            </a:r>
          </a:p>
          <a:p>
            <a:pPr marL="0" indent="0">
              <a:buNone/>
            </a:pPr>
            <a:r>
              <a:rPr lang="en-IN" dirty="0">
                <a:latin typeface="Perpetua" pitchFamily="18" charset="0"/>
              </a:rPr>
              <a:t>	}</a:t>
            </a:r>
          </a:p>
          <a:p>
            <a:pPr marL="0" indent="0">
              <a:buNone/>
            </a:pPr>
            <a:r>
              <a:rPr lang="en-IN" dirty="0">
                <a:latin typeface="Perpetua" pitchFamily="18" charset="0"/>
              </a:rPr>
              <a:t>}</a:t>
            </a:r>
          </a:p>
          <a:p>
            <a:pPr marL="0" indent="0">
              <a:buNone/>
            </a:pPr>
            <a:endParaRPr lang="en-IN" dirty="0"/>
          </a:p>
        </p:txBody>
      </p:sp>
      <p:pic>
        <p:nvPicPr>
          <p:cNvPr id="7" name="Picture 6">
            <a:extLst>
              <a:ext uri="{FF2B5EF4-FFF2-40B4-BE49-F238E27FC236}">
                <a16:creationId xmlns:a16="http://schemas.microsoft.com/office/drawing/2014/main" xmlns="" id="{2F8D22D2-D89C-465C-8160-7E285AD51DBD}"/>
              </a:ext>
            </a:extLst>
          </p:cNvPr>
          <p:cNvPicPr>
            <a:picLocks noChangeAspect="1"/>
          </p:cNvPicPr>
          <p:nvPr/>
        </p:nvPicPr>
        <p:blipFill>
          <a:blip r:embed="rId2"/>
          <a:stretch>
            <a:fillRect/>
          </a:stretch>
        </p:blipFill>
        <p:spPr>
          <a:xfrm>
            <a:off x="7023769" y="4580964"/>
            <a:ext cx="1905078" cy="1929538"/>
          </a:xfrm>
          <a:prstGeom prst="rect">
            <a:avLst/>
          </a:prstGeom>
        </p:spPr>
      </p:pic>
    </p:spTree>
    <p:extLst>
      <p:ext uri="{BB962C8B-B14F-4D97-AF65-F5344CB8AC3E}">
        <p14:creationId xmlns:p14="http://schemas.microsoft.com/office/powerpoint/2010/main" val="164649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F73F2B-CD26-4F4B-BFB8-7D627D678F33}"/>
              </a:ext>
            </a:extLst>
          </p:cNvPr>
          <p:cNvSpPr>
            <a:spLocks noGrp="1"/>
          </p:cNvSpPr>
          <p:nvPr>
            <p:ph idx="1"/>
          </p:nvPr>
        </p:nvSpPr>
        <p:spPr>
          <a:xfrm>
            <a:off x="636105" y="188260"/>
            <a:ext cx="7951304" cy="6446480"/>
          </a:xfrm>
        </p:spPr>
        <p:txBody>
          <a:bodyPr>
            <a:noAutofit/>
          </a:bodyPr>
          <a:lstStyle/>
          <a:p>
            <a:pPr marL="0" indent="0" algn="l">
              <a:spcBef>
                <a:spcPts val="0"/>
              </a:spcBef>
              <a:buNone/>
            </a:pPr>
            <a:r>
              <a:rPr lang="en-IN" sz="1800" b="1" dirty="0" smtClean="0">
                <a:solidFill>
                  <a:srgbClr val="7F0055"/>
                </a:solidFill>
                <a:latin typeface="Perpetua" pitchFamily="18" charset="0"/>
              </a:rPr>
              <a:t>//package</a:t>
            </a:r>
            <a:r>
              <a:rPr lang="en-IN" sz="1800" b="1" dirty="0" smtClean="0">
                <a:solidFill>
                  <a:srgbClr val="000000"/>
                </a:solidFill>
                <a:latin typeface="Perpetua" pitchFamily="18" charset="0"/>
              </a:rPr>
              <a:t> </a:t>
            </a:r>
            <a:r>
              <a:rPr lang="en-IN" sz="1800" b="1" dirty="0">
                <a:solidFill>
                  <a:srgbClr val="000000"/>
                </a:solidFill>
                <a:latin typeface="Perpetua" pitchFamily="18" charset="0"/>
              </a:rPr>
              <a:t>practical;</a:t>
            </a:r>
          </a:p>
          <a:p>
            <a:pPr marL="0" indent="0" algn="l">
              <a:spcBef>
                <a:spcPts val="0"/>
              </a:spcBef>
              <a:buNone/>
            </a:pPr>
            <a:r>
              <a:rPr lang="en-IN" sz="1800" b="1" dirty="0">
                <a:solidFill>
                  <a:srgbClr val="7F0055"/>
                </a:solidFill>
                <a:latin typeface="Perpetua" pitchFamily="18" charset="0"/>
              </a:rPr>
              <a:t>import</a:t>
            </a:r>
            <a:r>
              <a:rPr lang="en-IN" sz="1800" b="1" dirty="0">
                <a:solidFill>
                  <a:srgbClr val="000000"/>
                </a:solidFill>
                <a:latin typeface="Perpetua" pitchFamily="18" charset="0"/>
              </a:rPr>
              <a:t> </a:t>
            </a:r>
            <a:r>
              <a:rPr lang="en-IN" sz="1800" b="1" dirty="0" err="1">
                <a:solidFill>
                  <a:srgbClr val="000000"/>
                </a:solidFill>
                <a:latin typeface="Perpetua" pitchFamily="18" charset="0"/>
              </a:rPr>
              <a:t>java.awt</a:t>
            </a:r>
            <a:r>
              <a:rPr lang="en-IN" sz="1800" b="1" dirty="0">
                <a:solidFill>
                  <a:srgbClr val="000000"/>
                </a:solidFill>
                <a:latin typeface="Perpetua" pitchFamily="18" charset="0"/>
              </a:rPr>
              <a:t>.*;  </a:t>
            </a:r>
          </a:p>
          <a:p>
            <a:pPr marL="0" indent="0" algn="l">
              <a:spcBef>
                <a:spcPts val="0"/>
              </a:spcBef>
              <a:buNone/>
            </a:pPr>
            <a:r>
              <a:rPr lang="en-IN" sz="1800" b="1" dirty="0">
                <a:solidFill>
                  <a:srgbClr val="7F0055"/>
                </a:solidFill>
                <a:latin typeface="Perpetua" pitchFamily="18" charset="0"/>
              </a:rPr>
              <a:t>public</a:t>
            </a:r>
            <a:r>
              <a:rPr lang="en-IN" sz="1800" b="1" dirty="0">
                <a:solidFill>
                  <a:srgbClr val="000000"/>
                </a:solidFill>
                <a:latin typeface="Perpetua" pitchFamily="18" charset="0"/>
              </a:rPr>
              <a:t> </a:t>
            </a:r>
            <a:r>
              <a:rPr lang="en-IN" sz="1800" b="1" dirty="0">
                <a:solidFill>
                  <a:srgbClr val="7F0055"/>
                </a:solidFill>
                <a:latin typeface="Perpetua" pitchFamily="18" charset="0"/>
              </a:rPr>
              <a:t>class</a:t>
            </a:r>
            <a:r>
              <a:rPr lang="en-IN" sz="1800" b="1" dirty="0">
                <a:solidFill>
                  <a:srgbClr val="000000"/>
                </a:solidFill>
                <a:latin typeface="Perpetua" pitchFamily="18" charset="0"/>
              </a:rPr>
              <a:t> </a:t>
            </a:r>
            <a:r>
              <a:rPr lang="en-IN" sz="1800" b="1" dirty="0" err="1">
                <a:solidFill>
                  <a:srgbClr val="000000"/>
                </a:solidFill>
                <a:latin typeface="Perpetua" pitchFamily="18" charset="0"/>
              </a:rPr>
              <a:t>CheckboxExample</a:t>
            </a:r>
            <a:r>
              <a:rPr lang="en-IN" sz="1800" b="1" dirty="0">
                <a:solidFill>
                  <a:srgbClr val="000000"/>
                </a:solidFill>
                <a:latin typeface="Perpetua" pitchFamily="18" charset="0"/>
              </a:rPr>
              <a:t>  </a:t>
            </a:r>
          </a:p>
          <a:p>
            <a:pPr marL="0" indent="0" algn="l">
              <a:buNone/>
            </a:pPr>
            <a:r>
              <a:rPr lang="en-IN" sz="1800" dirty="0">
                <a:solidFill>
                  <a:srgbClr val="000000"/>
                </a:solidFill>
                <a:latin typeface="Perpetua" pitchFamily="18" charset="0"/>
              </a:rPr>
              <a:t>{  </a:t>
            </a:r>
          </a:p>
          <a:p>
            <a:pPr marL="0" indent="0" algn="l">
              <a:lnSpc>
                <a:spcPct val="100000"/>
              </a:lnSpc>
              <a:buNone/>
            </a:pPr>
            <a:r>
              <a:rPr lang="en-IN" sz="1800" dirty="0">
                <a:solidFill>
                  <a:srgbClr val="000000"/>
                </a:solidFill>
                <a:latin typeface="Perpetua" pitchFamily="18" charset="0"/>
              </a:rPr>
              <a:t>        </a:t>
            </a:r>
            <a:r>
              <a:rPr lang="en-IN" sz="1800" dirty="0" err="1">
                <a:solidFill>
                  <a:srgbClr val="000000"/>
                </a:solidFill>
                <a:latin typeface="Perpetua" pitchFamily="18" charset="0"/>
              </a:rPr>
              <a:t>CheckboxExample</a:t>
            </a:r>
            <a:r>
              <a:rPr lang="en-IN" sz="1800" dirty="0">
                <a:solidFill>
                  <a:srgbClr val="000000"/>
                </a:solidFill>
                <a:latin typeface="Perpetua" pitchFamily="18" charset="0"/>
              </a:rPr>
              <a:t>(){  </a:t>
            </a:r>
          </a:p>
          <a:p>
            <a:pPr marL="0" indent="0" algn="l">
              <a:spcBef>
                <a:spcPts val="600"/>
              </a:spcBef>
              <a:buNone/>
            </a:pPr>
            <a:r>
              <a:rPr lang="en-US" sz="1800" dirty="0">
                <a:solidFill>
                  <a:srgbClr val="000000"/>
                </a:solidFill>
                <a:latin typeface="Perpetua" pitchFamily="18" charset="0"/>
              </a:rPr>
              <a:t>        	Frame </a:t>
            </a:r>
            <a:r>
              <a:rPr lang="en-US" sz="1800" dirty="0">
                <a:solidFill>
                  <a:srgbClr val="6A3E3E"/>
                </a:solidFill>
                <a:latin typeface="Perpetua" pitchFamily="18" charset="0"/>
              </a:rPr>
              <a:t>f</a:t>
            </a:r>
            <a:r>
              <a:rPr lang="en-US" sz="1800" dirty="0">
                <a:solidFill>
                  <a:srgbClr val="000000"/>
                </a:solidFill>
                <a:latin typeface="Perpetua" pitchFamily="18" charset="0"/>
              </a:rPr>
              <a:t>= </a:t>
            </a:r>
            <a:r>
              <a:rPr lang="en-US" sz="1800" b="1" dirty="0">
                <a:solidFill>
                  <a:srgbClr val="7F0055"/>
                </a:solidFill>
                <a:latin typeface="Perpetua" pitchFamily="18" charset="0"/>
              </a:rPr>
              <a:t>new</a:t>
            </a:r>
            <a:r>
              <a:rPr lang="en-US" sz="1800" b="1" dirty="0">
                <a:solidFill>
                  <a:srgbClr val="000000"/>
                </a:solidFill>
                <a:latin typeface="Perpetua" pitchFamily="18" charset="0"/>
              </a:rPr>
              <a:t> Frame(</a:t>
            </a:r>
            <a:r>
              <a:rPr lang="en-US" sz="1800" b="1" dirty="0">
                <a:solidFill>
                  <a:srgbClr val="2A00FF"/>
                </a:solidFill>
                <a:latin typeface="Perpetua" pitchFamily="18" charset="0"/>
              </a:rPr>
              <a:t>"Checkbox Example"</a:t>
            </a:r>
            <a:r>
              <a:rPr lang="en-US" sz="1800" b="1" dirty="0">
                <a:solidFill>
                  <a:srgbClr val="000000"/>
                </a:solidFill>
                <a:latin typeface="Perpetua" pitchFamily="18" charset="0"/>
              </a:rPr>
              <a:t>);  </a:t>
            </a:r>
          </a:p>
          <a:p>
            <a:pPr marL="0" indent="0" algn="l">
              <a:spcBef>
                <a:spcPts val="600"/>
              </a:spcBef>
              <a:buNone/>
            </a:pPr>
            <a:r>
              <a:rPr lang="en-US" sz="1800" dirty="0">
                <a:solidFill>
                  <a:srgbClr val="000000"/>
                </a:solidFill>
                <a:latin typeface="Perpetua" pitchFamily="18" charset="0"/>
              </a:rPr>
              <a:t>        	Checkbox </a:t>
            </a:r>
            <a:r>
              <a:rPr lang="en-US" sz="1800" dirty="0">
                <a:solidFill>
                  <a:srgbClr val="6A3E3E"/>
                </a:solidFill>
                <a:latin typeface="Perpetua" pitchFamily="18" charset="0"/>
              </a:rPr>
              <a:t>checkbox1</a:t>
            </a:r>
            <a:r>
              <a:rPr lang="en-US" sz="1800" dirty="0">
                <a:solidFill>
                  <a:srgbClr val="000000"/>
                </a:solidFill>
                <a:latin typeface="Perpetua" pitchFamily="18" charset="0"/>
              </a:rPr>
              <a:t> = </a:t>
            </a:r>
            <a:r>
              <a:rPr lang="en-US" sz="1800" b="1" dirty="0">
                <a:solidFill>
                  <a:srgbClr val="7F0055"/>
                </a:solidFill>
                <a:latin typeface="Perpetua" pitchFamily="18" charset="0"/>
              </a:rPr>
              <a:t>new</a:t>
            </a:r>
            <a:r>
              <a:rPr lang="en-US" sz="1800" b="1" dirty="0">
                <a:solidFill>
                  <a:srgbClr val="000000"/>
                </a:solidFill>
                <a:latin typeface="Perpetua" pitchFamily="18" charset="0"/>
              </a:rPr>
              <a:t> Checkbox(</a:t>
            </a:r>
            <a:r>
              <a:rPr lang="en-US" sz="1800" b="1" dirty="0">
                <a:solidFill>
                  <a:srgbClr val="2A00FF"/>
                </a:solidFill>
                <a:latin typeface="Perpetua" pitchFamily="18" charset="0"/>
              </a:rPr>
              <a:t>"C++"</a:t>
            </a:r>
            <a:r>
              <a:rPr lang="en-US" sz="1800" b="1" dirty="0">
                <a:solidFill>
                  <a:srgbClr val="000000"/>
                </a:solidFill>
                <a:latin typeface="Perpetua" pitchFamily="18" charset="0"/>
              </a:rPr>
              <a:t>);  </a:t>
            </a:r>
          </a:p>
          <a:p>
            <a:pPr marL="0" indent="0" algn="l">
              <a:spcBef>
                <a:spcPts val="600"/>
              </a:spcBef>
              <a:buNone/>
            </a:pPr>
            <a:r>
              <a:rPr lang="en-IN" sz="1800" dirty="0">
                <a:solidFill>
                  <a:srgbClr val="000000"/>
                </a:solidFill>
                <a:latin typeface="Perpetua" pitchFamily="18" charset="0"/>
              </a:rPr>
              <a:t>        	</a:t>
            </a:r>
            <a:r>
              <a:rPr lang="en-IN" sz="1800" dirty="0">
                <a:solidFill>
                  <a:srgbClr val="6A3E3E"/>
                </a:solidFill>
                <a:latin typeface="Perpetua" pitchFamily="18" charset="0"/>
              </a:rPr>
              <a:t>checkbox1</a:t>
            </a:r>
            <a:r>
              <a:rPr lang="en-IN" sz="1800" dirty="0">
                <a:solidFill>
                  <a:srgbClr val="000000"/>
                </a:solidFill>
                <a:latin typeface="Perpetua" pitchFamily="18" charset="0"/>
              </a:rPr>
              <a:t>.</a:t>
            </a:r>
            <a:r>
              <a:rPr lang="en-IN" sz="1800" dirty="0">
                <a:solidFill>
                  <a:srgbClr val="000000"/>
                </a:solidFill>
                <a:highlight>
                  <a:srgbClr val="D4D4D4"/>
                </a:highlight>
                <a:latin typeface="Perpetua" pitchFamily="18" charset="0"/>
              </a:rPr>
              <a:t>setBounds(100,100, 50,50);  </a:t>
            </a:r>
          </a:p>
          <a:p>
            <a:pPr marL="0" indent="0" algn="l">
              <a:spcBef>
                <a:spcPts val="600"/>
              </a:spcBef>
              <a:buNone/>
            </a:pPr>
            <a:r>
              <a:rPr lang="en-US" sz="1800" dirty="0">
                <a:solidFill>
                  <a:srgbClr val="000000"/>
                </a:solidFill>
                <a:latin typeface="Perpetua" pitchFamily="18" charset="0"/>
              </a:rPr>
              <a:t>        	Checkbox </a:t>
            </a:r>
            <a:r>
              <a:rPr lang="en-US" sz="1800" dirty="0">
                <a:solidFill>
                  <a:srgbClr val="6A3E3E"/>
                </a:solidFill>
                <a:latin typeface="Perpetua" pitchFamily="18" charset="0"/>
              </a:rPr>
              <a:t>checkbox2</a:t>
            </a:r>
            <a:r>
              <a:rPr lang="en-US" sz="1800" dirty="0">
                <a:solidFill>
                  <a:srgbClr val="000000"/>
                </a:solidFill>
                <a:latin typeface="Perpetua" pitchFamily="18" charset="0"/>
              </a:rPr>
              <a:t> = </a:t>
            </a:r>
            <a:r>
              <a:rPr lang="en-US" sz="1800" b="1" dirty="0">
                <a:solidFill>
                  <a:srgbClr val="7F0055"/>
                </a:solidFill>
                <a:latin typeface="Perpetua" pitchFamily="18" charset="0"/>
              </a:rPr>
              <a:t>new</a:t>
            </a:r>
            <a:r>
              <a:rPr lang="en-US" sz="1800" b="1" dirty="0">
                <a:solidFill>
                  <a:srgbClr val="000000"/>
                </a:solidFill>
                <a:latin typeface="Perpetua" pitchFamily="18" charset="0"/>
              </a:rPr>
              <a:t> Checkbox(</a:t>
            </a:r>
            <a:r>
              <a:rPr lang="en-US" sz="1800" b="1" dirty="0">
                <a:solidFill>
                  <a:srgbClr val="2A00FF"/>
                </a:solidFill>
                <a:latin typeface="Perpetua" pitchFamily="18" charset="0"/>
              </a:rPr>
              <a:t>"Java"</a:t>
            </a:r>
            <a:r>
              <a:rPr lang="en-US" sz="1800" b="1" dirty="0">
                <a:solidFill>
                  <a:srgbClr val="000000"/>
                </a:solidFill>
                <a:latin typeface="Perpetua" pitchFamily="18" charset="0"/>
              </a:rPr>
              <a:t>, </a:t>
            </a:r>
            <a:r>
              <a:rPr lang="en-US" sz="1800" b="1" dirty="0">
                <a:solidFill>
                  <a:srgbClr val="7F0055"/>
                </a:solidFill>
                <a:latin typeface="Perpetua" pitchFamily="18" charset="0"/>
              </a:rPr>
              <a:t>true</a:t>
            </a:r>
            <a:r>
              <a:rPr lang="en-US" sz="1800" b="1" dirty="0">
                <a:solidFill>
                  <a:srgbClr val="000000"/>
                </a:solidFill>
                <a:latin typeface="Perpetua" pitchFamily="18" charset="0"/>
              </a:rPr>
              <a:t>);  </a:t>
            </a:r>
          </a:p>
          <a:p>
            <a:pPr marL="0" indent="0" algn="l">
              <a:spcBef>
                <a:spcPts val="600"/>
              </a:spcBef>
              <a:buNone/>
            </a:pPr>
            <a:r>
              <a:rPr lang="en-IN" sz="1800" dirty="0">
                <a:solidFill>
                  <a:srgbClr val="000000"/>
                </a:solidFill>
                <a:latin typeface="Perpetua" pitchFamily="18" charset="0"/>
              </a:rPr>
              <a:t>        	</a:t>
            </a:r>
            <a:r>
              <a:rPr lang="en-IN" sz="1800" dirty="0">
                <a:solidFill>
                  <a:srgbClr val="6A3E3E"/>
                </a:solidFill>
                <a:latin typeface="Perpetua" pitchFamily="18" charset="0"/>
              </a:rPr>
              <a:t>checkbox2</a:t>
            </a:r>
            <a:r>
              <a:rPr lang="en-IN" sz="1800" dirty="0">
                <a:solidFill>
                  <a:srgbClr val="000000"/>
                </a:solidFill>
                <a:latin typeface="Perpetua" pitchFamily="18" charset="0"/>
              </a:rPr>
              <a:t>.</a:t>
            </a:r>
            <a:r>
              <a:rPr lang="en-IN" sz="1800" dirty="0">
                <a:solidFill>
                  <a:srgbClr val="000000"/>
                </a:solidFill>
                <a:highlight>
                  <a:srgbClr val="D4D4D4"/>
                </a:highlight>
                <a:latin typeface="Perpetua" pitchFamily="18" charset="0"/>
              </a:rPr>
              <a:t>setBounds(100,150, 50,50);  </a:t>
            </a:r>
          </a:p>
          <a:p>
            <a:pPr marL="0" indent="0" algn="l">
              <a:spcBef>
                <a:spcPts val="600"/>
              </a:spcBef>
              <a:buNone/>
            </a:pPr>
            <a:r>
              <a:rPr lang="en-IN" sz="1800" dirty="0">
                <a:solidFill>
                  <a:srgbClr val="000000"/>
                </a:solidFill>
                <a:latin typeface="Perpetua" pitchFamily="18" charset="0"/>
              </a:rPr>
              <a:t>        	</a:t>
            </a:r>
            <a:r>
              <a:rPr lang="en-IN" sz="1800" dirty="0" err="1">
                <a:solidFill>
                  <a:srgbClr val="6A3E3E"/>
                </a:solidFill>
                <a:latin typeface="Perpetua" pitchFamily="18" charset="0"/>
              </a:rPr>
              <a:t>f</a:t>
            </a:r>
            <a:r>
              <a:rPr lang="en-IN" sz="1800" dirty="0" err="1">
                <a:solidFill>
                  <a:srgbClr val="000000"/>
                </a:solidFill>
                <a:latin typeface="Perpetua" pitchFamily="18" charset="0"/>
              </a:rPr>
              <a:t>.add</a:t>
            </a:r>
            <a:r>
              <a:rPr lang="en-IN" sz="1800" dirty="0">
                <a:solidFill>
                  <a:srgbClr val="000000"/>
                </a:solidFill>
                <a:latin typeface="Perpetua" pitchFamily="18" charset="0"/>
              </a:rPr>
              <a:t>(</a:t>
            </a:r>
            <a:r>
              <a:rPr lang="en-IN" sz="1800" dirty="0">
                <a:solidFill>
                  <a:srgbClr val="6A3E3E"/>
                </a:solidFill>
                <a:latin typeface="Perpetua" pitchFamily="18" charset="0"/>
              </a:rPr>
              <a:t>checkbox1</a:t>
            </a:r>
            <a:r>
              <a:rPr lang="en-IN" sz="1800" dirty="0">
                <a:solidFill>
                  <a:srgbClr val="000000"/>
                </a:solidFill>
                <a:latin typeface="Perpetua" pitchFamily="18" charset="0"/>
              </a:rPr>
              <a:t>);  </a:t>
            </a:r>
          </a:p>
          <a:p>
            <a:pPr marL="0" indent="0" algn="l">
              <a:spcBef>
                <a:spcPts val="600"/>
              </a:spcBef>
              <a:buNone/>
            </a:pPr>
            <a:r>
              <a:rPr lang="en-IN" sz="1800" dirty="0">
                <a:solidFill>
                  <a:srgbClr val="000000"/>
                </a:solidFill>
                <a:latin typeface="Perpetua" pitchFamily="18" charset="0"/>
              </a:rPr>
              <a:t>        	</a:t>
            </a:r>
            <a:r>
              <a:rPr lang="en-IN" sz="1800" dirty="0" err="1">
                <a:solidFill>
                  <a:srgbClr val="6A3E3E"/>
                </a:solidFill>
                <a:latin typeface="Perpetua" pitchFamily="18" charset="0"/>
              </a:rPr>
              <a:t>f</a:t>
            </a:r>
            <a:r>
              <a:rPr lang="en-IN" sz="1800" dirty="0" err="1">
                <a:solidFill>
                  <a:srgbClr val="000000"/>
                </a:solidFill>
                <a:latin typeface="Perpetua" pitchFamily="18" charset="0"/>
              </a:rPr>
              <a:t>.add</a:t>
            </a:r>
            <a:r>
              <a:rPr lang="en-IN" sz="1800" dirty="0">
                <a:solidFill>
                  <a:srgbClr val="000000"/>
                </a:solidFill>
                <a:latin typeface="Perpetua" pitchFamily="18" charset="0"/>
              </a:rPr>
              <a:t>(</a:t>
            </a:r>
            <a:r>
              <a:rPr lang="en-IN" sz="1800" dirty="0">
                <a:solidFill>
                  <a:srgbClr val="6A3E3E"/>
                </a:solidFill>
                <a:latin typeface="Perpetua" pitchFamily="18" charset="0"/>
              </a:rPr>
              <a:t>checkbox2</a:t>
            </a:r>
            <a:r>
              <a:rPr lang="en-IN" sz="1800" dirty="0">
                <a:solidFill>
                  <a:srgbClr val="000000"/>
                </a:solidFill>
                <a:latin typeface="Perpetua" pitchFamily="18" charset="0"/>
              </a:rPr>
              <a:t>);  </a:t>
            </a:r>
          </a:p>
          <a:p>
            <a:pPr marL="0" indent="0" algn="l">
              <a:spcBef>
                <a:spcPts val="600"/>
              </a:spcBef>
              <a:buNone/>
            </a:pPr>
            <a:r>
              <a:rPr lang="en-IN" sz="1800" dirty="0">
                <a:solidFill>
                  <a:srgbClr val="000000"/>
                </a:solidFill>
                <a:latin typeface="Perpetua" pitchFamily="18" charset="0"/>
              </a:rPr>
              <a:t>        	</a:t>
            </a:r>
            <a:r>
              <a:rPr lang="en-IN" sz="1800" dirty="0" err="1">
                <a:solidFill>
                  <a:srgbClr val="6A3E3E"/>
                </a:solidFill>
                <a:latin typeface="Perpetua" pitchFamily="18" charset="0"/>
              </a:rPr>
              <a:t>f</a:t>
            </a:r>
            <a:r>
              <a:rPr lang="en-IN" sz="1800" dirty="0" err="1">
                <a:solidFill>
                  <a:srgbClr val="000000"/>
                </a:solidFill>
                <a:latin typeface="Perpetua" pitchFamily="18" charset="0"/>
              </a:rPr>
              <a:t>.setSize</a:t>
            </a:r>
            <a:r>
              <a:rPr lang="en-IN" sz="1800" dirty="0">
                <a:solidFill>
                  <a:srgbClr val="000000"/>
                </a:solidFill>
                <a:latin typeface="Perpetua" pitchFamily="18" charset="0"/>
              </a:rPr>
              <a:t>(400,400);  </a:t>
            </a:r>
          </a:p>
          <a:p>
            <a:pPr marL="0" indent="0" algn="l">
              <a:spcBef>
                <a:spcPts val="600"/>
              </a:spcBef>
              <a:buNone/>
            </a:pPr>
            <a:r>
              <a:rPr lang="en-IN" sz="1800" dirty="0">
                <a:solidFill>
                  <a:srgbClr val="000000"/>
                </a:solidFill>
                <a:latin typeface="Perpetua" pitchFamily="18" charset="0"/>
              </a:rPr>
              <a:t>        	</a:t>
            </a:r>
            <a:r>
              <a:rPr lang="en-IN" sz="1800" dirty="0" err="1">
                <a:solidFill>
                  <a:srgbClr val="6A3E3E"/>
                </a:solidFill>
                <a:latin typeface="Perpetua" pitchFamily="18" charset="0"/>
              </a:rPr>
              <a:t>f</a:t>
            </a:r>
            <a:r>
              <a:rPr lang="en-IN" sz="1800" dirty="0" err="1">
                <a:solidFill>
                  <a:srgbClr val="000000"/>
                </a:solidFill>
                <a:latin typeface="Perpetua" pitchFamily="18" charset="0"/>
              </a:rPr>
              <a:t>.setLayout</a:t>
            </a:r>
            <a:r>
              <a:rPr lang="en-IN" sz="1800" dirty="0">
                <a:solidFill>
                  <a:srgbClr val="000000"/>
                </a:solidFill>
                <a:latin typeface="Perpetua" pitchFamily="18" charset="0"/>
              </a:rPr>
              <a:t>(</a:t>
            </a:r>
            <a:r>
              <a:rPr lang="en-IN" sz="1800" b="1" dirty="0">
                <a:solidFill>
                  <a:srgbClr val="7F0055"/>
                </a:solidFill>
                <a:latin typeface="Perpetua" pitchFamily="18" charset="0"/>
              </a:rPr>
              <a:t>null</a:t>
            </a:r>
            <a:r>
              <a:rPr lang="en-IN" sz="1800" b="1" dirty="0">
                <a:solidFill>
                  <a:srgbClr val="000000"/>
                </a:solidFill>
                <a:latin typeface="Perpetua" pitchFamily="18" charset="0"/>
              </a:rPr>
              <a:t>);  </a:t>
            </a:r>
          </a:p>
          <a:p>
            <a:pPr marL="0" indent="0" algn="l">
              <a:spcBef>
                <a:spcPts val="600"/>
              </a:spcBef>
              <a:buNone/>
            </a:pPr>
            <a:r>
              <a:rPr lang="en-IN" sz="1800" dirty="0">
                <a:solidFill>
                  <a:srgbClr val="000000"/>
                </a:solidFill>
                <a:latin typeface="Perpetua" pitchFamily="18" charset="0"/>
              </a:rPr>
              <a:t>        	</a:t>
            </a:r>
            <a:r>
              <a:rPr lang="en-IN" sz="1800" dirty="0" err="1">
                <a:solidFill>
                  <a:srgbClr val="6A3E3E"/>
                </a:solidFill>
                <a:latin typeface="Perpetua" pitchFamily="18" charset="0"/>
              </a:rPr>
              <a:t>f</a:t>
            </a:r>
            <a:r>
              <a:rPr lang="en-IN" sz="1800" dirty="0" err="1">
                <a:solidFill>
                  <a:srgbClr val="000000"/>
                </a:solidFill>
                <a:latin typeface="Perpetua" pitchFamily="18" charset="0"/>
              </a:rPr>
              <a:t>.setVisible</a:t>
            </a:r>
            <a:r>
              <a:rPr lang="en-IN" sz="1800" dirty="0">
                <a:solidFill>
                  <a:srgbClr val="000000"/>
                </a:solidFill>
                <a:latin typeface="Perpetua" pitchFamily="18" charset="0"/>
              </a:rPr>
              <a:t>(</a:t>
            </a:r>
            <a:r>
              <a:rPr lang="en-IN" sz="1800" b="1" dirty="0">
                <a:solidFill>
                  <a:srgbClr val="7F0055"/>
                </a:solidFill>
                <a:latin typeface="Perpetua" pitchFamily="18" charset="0"/>
              </a:rPr>
              <a:t>true</a:t>
            </a:r>
            <a:r>
              <a:rPr lang="en-IN" sz="1800" b="1" dirty="0">
                <a:solidFill>
                  <a:srgbClr val="000000"/>
                </a:solidFill>
                <a:latin typeface="Perpetua" pitchFamily="18" charset="0"/>
              </a:rPr>
              <a:t>);  </a:t>
            </a:r>
          </a:p>
          <a:p>
            <a:pPr marL="0" indent="0" algn="l">
              <a:buNone/>
            </a:pPr>
            <a:r>
              <a:rPr lang="en-IN" sz="1800" dirty="0">
                <a:solidFill>
                  <a:srgbClr val="000000"/>
                </a:solidFill>
                <a:latin typeface="Perpetua" pitchFamily="18" charset="0"/>
              </a:rPr>
              <a:t>    	 }  </a:t>
            </a:r>
          </a:p>
          <a:p>
            <a:pPr marL="0" indent="0" algn="l">
              <a:buNone/>
            </a:pPr>
            <a:r>
              <a:rPr lang="en-US" sz="1800" b="1" dirty="0">
                <a:solidFill>
                  <a:srgbClr val="7F0055"/>
                </a:solidFill>
                <a:latin typeface="Perpetua" pitchFamily="18" charset="0"/>
              </a:rPr>
              <a:t>public</a:t>
            </a:r>
            <a:r>
              <a:rPr lang="en-US" sz="1800" b="1" dirty="0">
                <a:solidFill>
                  <a:srgbClr val="000000"/>
                </a:solidFill>
                <a:latin typeface="Perpetua" pitchFamily="18" charset="0"/>
              </a:rPr>
              <a:t> </a:t>
            </a:r>
            <a:r>
              <a:rPr lang="en-US" sz="1800" b="1" dirty="0">
                <a:solidFill>
                  <a:srgbClr val="7F0055"/>
                </a:solidFill>
                <a:latin typeface="Perpetua" pitchFamily="18" charset="0"/>
              </a:rPr>
              <a:t>static</a:t>
            </a:r>
            <a:r>
              <a:rPr lang="en-US" sz="1800" b="1" dirty="0">
                <a:solidFill>
                  <a:srgbClr val="000000"/>
                </a:solidFill>
                <a:latin typeface="Perpetua" pitchFamily="18" charset="0"/>
              </a:rPr>
              <a:t> </a:t>
            </a:r>
            <a:r>
              <a:rPr lang="en-US" sz="1800" b="1" dirty="0">
                <a:solidFill>
                  <a:srgbClr val="7F0055"/>
                </a:solidFill>
                <a:latin typeface="Perpetua" pitchFamily="18" charset="0"/>
              </a:rPr>
              <a:t>void</a:t>
            </a:r>
            <a:r>
              <a:rPr lang="en-US" sz="1800" b="1" dirty="0">
                <a:solidFill>
                  <a:srgbClr val="000000"/>
                </a:solidFill>
                <a:latin typeface="Perpetua" pitchFamily="18" charset="0"/>
              </a:rPr>
              <a:t> main(String </a:t>
            </a:r>
            <a:r>
              <a:rPr lang="en-US" sz="1800" b="1" dirty="0" err="1">
                <a:solidFill>
                  <a:srgbClr val="6A3E3E"/>
                </a:solidFill>
                <a:latin typeface="Perpetua" pitchFamily="18" charset="0"/>
              </a:rPr>
              <a:t>args</a:t>
            </a:r>
            <a:r>
              <a:rPr lang="en-US" sz="1800" b="1" dirty="0">
                <a:solidFill>
                  <a:srgbClr val="000000"/>
                </a:solidFill>
                <a:latin typeface="Perpetua" pitchFamily="18" charset="0"/>
              </a:rPr>
              <a:t>[])  </a:t>
            </a:r>
          </a:p>
          <a:p>
            <a:pPr marL="0" indent="0" algn="l">
              <a:buNone/>
            </a:pPr>
            <a:r>
              <a:rPr lang="en-IN" sz="1800" dirty="0">
                <a:solidFill>
                  <a:srgbClr val="000000"/>
                </a:solidFill>
                <a:latin typeface="Perpetua" pitchFamily="18" charset="0"/>
              </a:rPr>
              <a:t>{  </a:t>
            </a:r>
          </a:p>
          <a:p>
            <a:pPr marL="0" indent="0" algn="l">
              <a:buNone/>
            </a:pPr>
            <a:r>
              <a:rPr lang="en-IN" sz="1800" dirty="0">
                <a:solidFill>
                  <a:srgbClr val="000000"/>
                </a:solidFill>
                <a:latin typeface="Perpetua" pitchFamily="18" charset="0"/>
              </a:rPr>
              <a:t>    </a:t>
            </a:r>
            <a:r>
              <a:rPr lang="en-IN" sz="1800" b="1" dirty="0">
                <a:solidFill>
                  <a:srgbClr val="7F0055"/>
                </a:solidFill>
                <a:latin typeface="Perpetua" pitchFamily="18" charset="0"/>
              </a:rPr>
              <a:t>new</a:t>
            </a:r>
            <a:r>
              <a:rPr lang="en-IN" sz="1800" b="1" dirty="0">
                <a:solidFill>
                  <a:srgbClr val="000000"/>
                </a:solidFill>
                <a:latin typeface="Perpetua" pitchFamily="18" charset="0"/>
              </a:rPr>
              <a:t> </a:t>
            </a:r>
            <a:r>
              <a:rPr lang="en-IN" sz="1800" b="1" dirty="0" err="1">
                <a:solidFill>
                  <a:srgbClr val="000000"/>
                </a:solidFill>
                <a:latin typeface="Perpetua" pitchFamily="18" charset="0"/>
              </a:rPr>
              <a:t>CheckboxExample</a:t>
            </a:r>
            <a:r>
              <a:rPr lang="en-IN" sz="1800" b="1" dirty="0">
                <a:solidFill>
                  <a:srgbClr val="000000"/>
                </a:solidFill>
                <a:latin typeface="Perpetua" pitchFamily="18" charset="0"/>
              </a:rPr>
              <a:t>();  </a:t>
            </a:r>
            <a:r>
              <a:rPr lang="en-IN" sz="1800" dirty="0" smtClean="0">
                <a:solidFill>
                  <a:srgbClr val="000000"/>
                </a:solidFill>
                <a:latin typeface="Perpetua" pitchFamily="18" charset="0"/>
              </a:rPr>
              <a:t>}  </a:t>
            </a:r>
            <a:r>
              <a:rPr lang="en-IN" sz="1800" dirty="0">
                <a:solidFill>
                  <a:srgbClr val="000000"/>
                </a:solidFill>
                <a:latin typeface="Perpetua" pitchFamily="18" charset="0"/>
              </a:rPr>
              <a:t>}</a:t>
            </a:r>
            <a:endParaRPr lang="en-IN" dirty="0">
              <a:latin typeface="Perpetua" pitchFamily="18" charset="0"/>
            </a:endParaRPr>
          </a:p>
        </p:txBody>
      </p:sp>
      <p:pic>
        <p:nvPicPr>
          <p:cNvPr id="5" name="Picture 4">
            <a:extLst>
              <a:ext uri="{FF2B5EF4-FFF2-40B4-BE49-F238E27FC236}">
                <a16:creationId xmlns:a16="http://schemas.microsoft.com/office/drawing/2014/main" xmlns="" id="{AAD90A37-A377-4F9F-BD94-80B5B1AC8D27}"/>
              </a:ext>
            </a:extLst>
          </p:cNvPr>
          <p:cNvPicPr>
            <a:picLocks noChangeAspect="1"/>
          </p:cNvPicPr>
          <p:nvPr/>
        </p:nvPicPr>
        <p:blipFill>
          <a:blip r:embed="rId2"/>
          <a:stretch>
            <a:fillRect/>
          </a:stretch>
        </p:blipFill>
        <p:spPr>
          <a:xfrm>
            <a:off x="6150101" y="3191435"/>
            <a:ext cx="2347660" cy="3219186"/>
          </a:xfrm>
          <a:prstGeom prst="rect">
            <a:avLst/>
          </a:prstGeom>
        </p:spPr>
      </p:pic>
    </p:spTree>
    <p:extLst>
      <p:ext uri="{BB962C8B-B14F-4D97-AF65-F5344CB8AC3E}">
        <p14:creationId xmlns:p14="http://schemas.microsoft.com/office/powerpoint/2010/main" val="212199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ACC5A-6EE0-4B4C-9E55-57B92175C224}"/>
              </a:ext>
            </a:extLst>
          </p:cNvPr>
          <p:cNvSpPr>
            <a:spLocks noGrp="1"/>
          </p:cNvSpPr>
          <p:nvPr>
            <p:ph type="title"/>
          </p:nvPr>
        </p:nvSpPr>
        <p:spPr>
          <a:xfrm>
            <a:off x="797615" y="2766219"/>
            <a:ext cx="7886700" cy="1325563"/>
          </a:xfrm>
        </p:spPr>
        <p:txBody>
          <a:bodyPr>
            <a:normAutofit/>
          </a:bodyPr>
          <a:lstStyle/>
          <a:p>
            <a:pPr algn="ctr"/>
            <a:r>
              <a:rPr lang="en-IN" sz="4000" b="1" i="0" u="sng" dirty="0">
                <a:solidFill>
                  <a:srgbClr val="0033CC"/>
                </a:solidFill>
                <a:effectLst/>
                <a:latin typeface="Times New Roman" pitchFamily="18" charset="0"/>
                <a:cs typeface="Times New Roman" pitchFamily="18" charset="0"/>
              </a:rPr>
              <a:t>Java AWT Example using PANEL</a:t>
            </a:r>
            <a:endParaRPr lang="en-IN" sz="40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288192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F0ADE85-6001-4163-89E3-45930B1A0AAB}"/>
              </a:ext>
            </a:extLst>
          </p:cNvPr>
          <p:cNvSpPr/>
          <p:nvPr/>
        </p:nvSpPr>
        <p:spPr>
          <a:xfrm>
            <a:off x="98149" y="455642"/>
            <a:ext cx="4231804" cy="590033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000" b="1" dirty="0">
                <a:solidFill>
                  <a:srgbClr val="7F0055"/>
                </a:solidFill>
              </a:rPr>
              <a:t>package</a:t>
            </a:r>
            <a:r>
              <a:rPr lang="en-IN" sz="2000" b="1" dirty="0">
                <a:solidFill>
                  <a:srgbClr val="000000"/>
                </a:solidFill>
              </a:rPr>
              <a:t> practical;</a:t>
            </a:r>
          </a:p>
          <a:p>
            <a:pPr algn="l"/>
            <a:r>
              <a:rPr lang="en-IN" sz="2000" b="1" dirty="0">
                <a:solidFill>
                  <a:srgbClr val="7F0055"/>
                </a:solidFill>
              </a:rPr>
              <a:t>import</a:t>
            </a:r>
            <a:r>
              <a:rPr lang="en-IN" sz="2000" b="1" dirty="0">
                <a:solidFill>
                  <a:srgbClr val="000000"/>
                </a:solidFill>
              </a:rPr>
              <a:t> </a:t>
            </a:r>
            <a:r>
              <a:rPr lang="en-IN" sz="2000" b="1" dirty="0" err="1">
                <a:solidFill>
                  <a:srgbClr val="000000"/>
                </a:solidFill>
              </a:rPr>
              <a:t>java.awt.Button</a:t>
            </a:r>
            <a:r>
              <a:rPr lang="en-IN" sz="2000" b="1" dirty="0">
                <a:solidFill>
                  <a:srgbClr val="000000"/>
                </a:solidFill>
              </a:rPr>
              <a:t>;</a:t>
            </a:r>
          </a:p>
          <a:p>
            <a:pPr algn="l"/>
            <a:r>
              <a:rPr lang="en-IN" sz="2000" b="1" dirty="0">
                <a:solidFill>
                  <a:srgbClr val="7F0055"/>
                </a:solidFill>
              </a:rPr>
              <a:t>import</a:t>
            </a:r>
            <a:r>
              <a:rPr lang="en-IN" sz="2000" b="1" dirty="0">
                <a:solidFill>
                  <a:srgbClr val="000000"/>
                </a:solidFill>
              </a:rPr>
              <a:t> </a:t>
            </a:r>
            <a:r>
              <a:rPr lang="en-IN" sz="2000" b="1" dirty="0" err="1">
                <a:solidFill>
                  <a:srgbClr val="000000"/>
                </a:solidFill>
              </a:rPr>
              <a:t>java.awt.Color</a:t>
            </a:r>
            <a:r>
              <a:rPr lang="en-IN" sz="2000" b="1" dirty="0">
                <a:solidFill>
                  <a:srgbClr val="000000"/>
                </a:solidFill>
              </a:rPr>
              <a:t>;</a:t>
            </a:r>
          </a:p>
          <a:p>
            <a:pPr algn="l"/>
            <a:r>
              <a:rPr lang="en-IN" sz="2000" b="1" dirty="0">
                <a:solidFill>
                  <a:srgbClr val="7F0055"/>
                </a:solidFill>
              </a:rPr>
              <a:t>import</a:t>
            </a:r>
            <a:r>
              <a:rPr lang="en-IN" sz="2000" b="1" dirty="0">
                <a:solidFill>
                  <a:srgbClr val="000000"/>
                </a:solidFill>
              </a:rPr>
              <a:t> </a:t>
            </a:r>
            <a:r>
              <a:rPr lang="en-IN" sz="2000" b="1" dirty="0" err="1">
                <a:solidFill>
                  <a:srgbClr val="000000"/>
                </a:solidFill>
              </a:rPr>
              <a:t>java.awt.Frame</a:t>
            </a:r>
            <a:r>
              <a:rPr lang="en-IN" sz="2000" b="1" dirty="0">
                <a:solidFill>
                  <a:srgbClr val="000000"/>
                </a:solidFill>
              </a:rPr>
              <a:t>;</a:t>
            </a:r>
          </a:p>
          <a:p>
            <a:pPr algn="l"/>
            <a:r>
              <a:rPr lang="en-IN" sz="2000" b="1" dirty="0">
                <a:solidFill>
                  <a:srgbClr val="7F0055"/>
                </a:solidFill>
              </a:rPr>
              <a:t>import</a:t>
            </a:r>
            <a:r>
              <a:rPr lang="en-IN" sz="2000" b="1" dirty="0">
                <a:solidFill>
                  <a:srgbClr val="000000"/>
                </a:solidFill>
              </a:rPr>
              <a:t> </a:t>
            </a:r>
            <a:r>
              <a:rPr lang="en-IN" sz="2000" b="1" dirty="0" err="1">
                <a:solidFill>
                  <a:srgbClr val="000000"/>
                </a:solidFill>
              </a:rPr>
              <a:t>java.awt.Panel</a:t>
            </a:r>
            <a:r>
              <a:rPr lang="en-IN" sz="2000" b="1" dirty="0">
                <a:solidFill>
                  <a:srgbClr val="000000"/>
                </a:solidFill>
              </a:rPr>
              <a:t>;</a:t>
            </a:r>
          </a:p>
          <a:p>
            <a:pPr algn="l"/>
            <a:r>
              <a:rPr lang="en-IN" sz="2000" b="1" dirty="0">
                <a:solidFill>
                  <a:srgbClr val="7F0055"/>
                </a:solidFill>
              </a:rPr>
              <a:t>public</a:t>
            </a:r>
            <a:r>
              <a:rPr lang="en-IN" sz="2000" b="1" dirty="0">
                <a:solidFill>
                  <a:srgbClr val="000000"/>
                </a:solidFill>
              </a:rPr>
              <a:t> </a:t>
            </a:r>
            <a:r>
              <a:rPr lang="en-IN" sz="2000" b="1" dirty="0">
                <a:solidFill>
                  <a:srgbClr val="7F0055"/>
                </a:solidFill>
              </a:rPr>
              <a:t>class</a:t>
            </a:r>
            <a:r>
              <a:rPr lang="en-IN" sz="2000" b="1" dirty="0">
                <a:solidFill>
                  <a:srgbClr val="000000"/>
                </a:solidFill>
              </a:rPr>
              <a:t> </a:t>
            </a:r>
            <a:r>
              <a:rPr lang="en-IN" sz="2000" b="1" dirty="0" err="1">
                <a:solidFill>
                  <a:srgbClr val="000000"/>
                </a:solidFill>
              </a:rPr>
              <a:t>PanelExample</a:t>
            </a:r>
            <a:r>
              <a:rPr lang="en-IN" sz="2000" b="1" dirty="0">
                <a:solidFill>
                  <a:srgbClr val="000000"/>
                </a:solidFill>
              </a:rPr>
              <a:t> {  </a:t>
            </a:r>
          </a:p>
          <a:p>
            <a:pPr algn="l"/>
            <a:r>
              <a:rPr lang="en-IN" sz="2000" dirty="0">
                <a:solidFill>
                  <a:srgbClr val="000000"/>
                </a:solidFill>
              </a:rPr>
              <a:t>    </a:t>
            </a:r>
            <a:r>
              <a:rPr lang="en-IN" sz="2000" dirty="0" err="1">
                <a:solidFill>
                  <a:srgbClr val="000000"/>
                </a:solidFill>
              </a:rPr>
              <a:t>PanelExample</a:t>
            </a:r>
            <a:r>
              <a:rPr lang="en-IN" sz="2000" dirty="0">
                <a:solidFill>
                  <a:srgbClr val="000000"/>
                </a:solidFill>
              </a:rPr>
              <a:t>()  </a:t>
            </a:r>
          </a:p>
          <a:p>
            <a:pPr algn="l"/>
            <a:r>
              <a:rPr lang="en-IN" sz="2000" dirty="0">
                <a:solidFill>
                  <a:srgbClr val="000000"/>
                </a:solidFill>
              </a:rPr>
              <a:t>        {  </a:t>
            </a:r>
          </a:p>
          <a:p>
            <a:pPr algn="l"/>
            <a:r>
              <a:rPr lang="en-US" sz="2000" dirty="0">
                <a:solidFill>
                  <a:srgbClr val="000000"/>
                </a:solidFill>
              </a:rPr>
              <a:t>     Frame </a:t>
            </a:r>
            <a:r>
              <a:rPr lang="en-US" sz="2000" dirty="0">
                <a:solidFill>
                  <a:srgbClr val="6A3E3E"/>
                </a:solidFill>
              </a:rPr>
              <a:t>f</a:t>
            </a:r>
            <a:r>
              <a:rPr lang="en-US" sz="2000" dirty="0">
                <a:solidFill>
                  <a:srgbClr val="000000"/>
                </a:solidFill>
              </a:rPr>
              <a:t>= </a:t>
            </a:r>
            <a:r>
              <a:rPr lang="en-US" sz="2000" b="1" dirty="0">
                <a:solidFill>
                  <a:srgbClr val="7F0055"/>
                </a:solidFill>
              </a:rPr>
              <a:t>new</a:t>
            </a:r>
            <a:r>
              <a:rPr lang="en-US" sz="2000" b="1" dirty="0">
                <a:solidFill>
                  <a:srgbClr val="000000"/>
                </a:solidFill>
              </a:rPr>
              <a:t> Frame(</a:t>
            </a:r>
            <a:r>
              <a:rPr lang="en-US" sz="2000" b="1" dirty="0">
                <a:solidFill>
                  <a:srgbClr val="2A00FF"/>
                </a:solidFill>
              </a:rPr>
              <a:t>"Panel Example"</a:t>
            </a:r>
            <a:r>
              <a:rPr lang="en-US" sz="2000" b="1" dirty="0">
                <a:solidFill>
                  <a:srgbClr val="000000"/>
                </a:solidFill>
              </a:rPr>
              <a:t>);    </a:t>
            </a:r>
          </a:p>
          <a:p>
            <a:pPr algn="l"/>
            <a:r>
              <a:rPr lang="en-IN" sz="2000" dirty="0">
                <a:solidFill>
                  <a:srgbClr val="000000"/>
                </a:solidFill>
              </a:rPr>
              <a:t>     Panel </a:t>
            </a:r>
            <a:r>
              <a:rPr lang="en-IN" sz="2000" dirty="0">
                <a:solidFill>
                  <a:srgbClr val="6A3E3E"/>
                </a:solidFill>
              </a:rPr>
              <a:t>panel</a:t>
            </a:r>
            <a:r>
              <a:rPr lang="en-IN" sz="2000" dirty="0">
                <a:solidFill>
                  <a:srgbClr val="000000"/>
                </a:solidFill>
              </a:rPr>
              <a:t>=</a:t>
            </a:r>
            <a:r>
              <a:rPr lang="en-IN" sz="2000" b="1" dirty="0">
                <a:solidFill>
                  <a:srgbClr val="7F0055"/>
                </a:solidFill>
              </a:rPr>
              <a:t>new</a:t>
            </a:r>
            <a:r>
              <a:rPr lang="en-IN" sz="2000" b="1" dirty="0">
                <a:solidFill>
                  <a:srgbClr val="000000"/>
                </a:solidFill>
              </a:rPr>
              <a:t> Panel();  </a:t>
            </a:r>
          </a:p>
          <a:p>
            <a:pPr algn="l"/>
            <a:r>
              <a:rPr lang="en-IN" sz="2000" dirty="0">
                <a:solidFill>
                  <a:srgbClr val="000000"/>
                </a:solidFill>
              </a:rPr>
              <a:t>     </a:t>
            </a:r>
            <a:r>
              <a:rPr lang="en-IN" sz="2000" dirty="0" err="1">
                <a:solidFill>
                  <a:srgbClr val="6A3E3E"/>
                </a:solidFill>
              </a:rPr>
              <a:t>panel</a:t>
            </a:r>
            <a:r>
              <a:rPr lang="en-IN" sz="2000" dirty="0" err="1">
                <a:solidFill>
                  <a:srgbClr val="000000"/>
                </a:solidFill>
              </a:rPr>
              <a:t>.setBounds</a:t>
            </a:r>
            <a:r>
              <a:rPr lang="en-IN" sz="2000" dirty="0">
                <a:solidFill>
                  <a:srgbClr val="000000"/>
                </a:solidFill>
              </a:rPr>
              <a:t>(40,80,200,200);    </a:t>
            </a:r>
          </a:p>
          <a:p>
            <a:pPr algn="l"/>
            <a:r>
              <a:rPr lang="en-IN" sz="2000" dirty="0">
                <a:solidFill>
                  <a:srgbClr val="000000"/>
                </a:solidFill>
              </a:rPr>
              <a:t>     </a:t>
            </a:r>
            <a:r>
              <a:rPr lang="en-IN" sz="2000" dirty="0" err="1">
                <a:solidFill>
                  <a:srgbClr val="6A3E3E"/>
                </a:solidFill>
              </a:rPr>
              <a:t>panel</a:t>
            </a:r>
            <a:r>
              <a:rPr lang="en-IN" sz="2000" dirty="0" err="1">
                <a:solidFill>
                  <a:srgbClr val="000000"/>
                </a:solidFill>
              </a:rPr>
              <a:t>.setBackground</a:t>
            </a:r>
            <a:r>
              <a:rPr lang="en-IN" sz="2000" dirty="0">
                <a:solidFill>
                  <a:srgbClr val="000000"/>
                </a:solidFill>
              </a:rPr>
              <a:t>(</a:t>
            </a:r>
            <a:r>
              <a:rPr lang="en-IN" sz="2000" dirty="0" err="1">
                <a:solidFill>
                  <a:srgbClr val="000000"/>
                </a:solidFill>
              </a:rPr>
              <a:t>Color.</a:t>
            </a:r>
            <a:r>
              <a:rPr lang="en-IN" sz="2000" b="1" i="1" dirty="0" err="1">
                <a:solidFill>
                  <a:srgbClr val="0000C0"/>
                </a:solidFill>
              </a:rPr>
              <a:t>gray</a:t>
            </a:r>
            <a:r>
              <a:rPr lang="en-IN" sz="2000" b="1" i="1" dirty="0">
                <a:solidFill>
                  <a:srgbClr val="000000"/>
                </a:solidFill>
              </a:rPr>
              <a:t>);  </a:t>
            </a:r>
          </a:p>
          <a:p>
            <a:pPr algn="l"/>
            <a:r>
              <a:rPr lang="en-US" sz="2000" dirty="0">
                <a:solidFill>
                  <a:srgbClr val="000000"/>
                </a:solidFill>
              </a:rPr>
              <a:t>     Button </a:t>
            </a:r>
            <a:r>
              <a:rPr lang="en-US" sz="2000" dirty="0">
                <a:solidFill>
                  <a:srgbClr val="6A3E3E"/>
                </a:solidFill>
              </a:rPr>
              <a:t>b1</a:t>
            </a:r>
            <a:r>
              <a:rPr lang="en-US" sz="2000" dirty="0">
                <a:solidFill>
                  <a:srgbClr val="000000"/>
                </a:solidFill>
              </a:rPr>
              <a:t>=</a:t>
            </a:r>
            <a:r>
              <a:rPr lang="en-US" sz="2000" b="1" dirty="0">
                <a:solidFill>
                  <a:srgbClr val="7F0055"/>
                </a:solidFill>
              </a:rPr>
              <a:t>new</a:t>
            </a:r>
            <a:r>
              <a:rPr lang="en-US" sz="2000" b="1" dirty="0">
                <a:solidFill>
                  <a:srgbClr val="000000"/>
                </a:solidFill>
              </a:rPr>
              <a:t> Button(</a:t>
            </a:r>
            <a:r>
              <a:rPr lang="en-US" sz="2000" b="1" dirty="0">
                <a:solidFill>
                  <a:srgbClr val="2A00FF"/>
                </a:solidFill>
              </a:rPr>
              <a:t>"Button 1"</a:t>
            </a:r>
            <a:r>
              <a:rPr lang="en-US" sz="2000" b="1" dirty="0">
                <a:solidFill>
                  <a:srgbClr val="000000"/>
                </a:solidFill>
              </a:rPr>
              <a:t>);     </a:t>
            </a:r>
          </a:p>
          <a:p>
            <a:pPr algn="l"/>
            <a:r>
              <a:rPr lang="en-IN" sz="2000" dirty="0">
                <a:solidFill>
                  <a:srgbClr val="000000"/>
                </a:solidFill>
              </a:rPr>
              <a:t>     </a:t>
            </a:r>
            <a:r>
              <a:rPr lang="en-IN" sz="2000" dirty="0">
                <a:solidFill>
                  <a:srgbClr val="6A3E3E"/>
                </a:solidFill>
              </a:rPr>
              <a:t>b1</a:t>
            </a:r>
            <a:r>
              <a:rPr lang="en-IN" sz="2000" dirty="0">
                <a:solidFill>
                  <a:srgbClr val="000000"/>
                </a:solidFill>
              </a:rPr>
              <a:t>.setBounds(50,100,80,30 );</a:t>
            </a:r>
            <a:endParaRPr lang="en-IN" sz="2000" dirty="0"/>
          </a:p>
        </p:txBody>
      </p:sp>
      <p:sp>
        <p:nvSpPr>
          <p:cNvPr id="5" name="Rectangle 4">
            <a:extLst>
              <a:ext uri="{FF2B5EF4-FFF2-40B4-BE49-F238E27FC236}">
                <a16:creationId xmlns:a16="http://schemas.microsoft.com/office/drawing/2014/main" xmlns="" id="{576135AB-404D-46DC-A0B1-44939F012C32}"/>
              </a:ext>
            </a:extLst>
          </p:cNvPr>
          <p:cNvSpPr/>
          <p:nvPr/>
        </p:nvSpPr>
        <p:spPr>
          <a:xfrm>
            <a:off x="4559266" y="457198"/>
            <a:ext cx="4199252" cy="58987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000" dirty="0">
                <a:solidFill>
                  <a:srgbClr val="6A3E3E"/>
                </a:solidFill>
              </a:rPr>
              <a:t>     b1</a:t>
            </a:r>
            <a:r>
              <a:rPr lang="en-IN" sz="2000" dirty="0">
                <a:solidFill>
                  <a:srgbClr val="000000"/>
                </a:solidFill>
              </a:rPr>
              <a:t>.setBackground(</a:t>
            </a:r>
            <a:r>
              <a:rPr lang="en-IN" sz="2000" dirty="0" err="1">
                <a:solidFill>
                  <a:srgbClr val="000000"/>
                </a:solidFill>
              </a:rPr>
              <a:t>Color.</a:t>
            </a:r>
            <a:r>
              <a:rPr lang="en-IN" sz="2000" b="1" i="1" dirty="0" err="1">
                <a:solidFill>
                  <a:srgbClr val="0000C0"/>
                </a:solidFill>
              </a:rPr>
              <a:t>yellow</a:t>
            </a:r>
            <a:r>
              <a:rPr lang="en-IN" sz="2000" b="1" i="1" dirty="0">
                <a:solidFill>
                  <a:srgbClr val="000000"/>
                </a:solidFill>
              </a:rPr>
              <a:t>);   </a:t>
            </a:r>
          </a:p>
          <a:p>
            <a:pPr algn="l"/>
            <a:r>
              <a:rPr lang="en-US" sz="2000" dirty="0">
                <a:solidFill>
                  <a:srgbClr val="000000"/>
                </a:solidFill>
              </a:rPr>
              <a:t>     Button </a:t>
            </a:r>
            <a:r>
              <a:rPr lang="en-US" sz="2000" dirty="0">
                <a:solidFill>
                  <a:srgbClr val="6A3E3E"/>
                </a:solidFill>
              </a:rPr>
              <a:t>b2</a:t>
            </a:r>
            <a:r>
              <a:rPr lang="en-US" sz="2000" dirty="0">
                <a:solidFill>
                  <a:srgbClr val="000000"/>
                </a:solidFill>
              </a:rPr>
              <a:t>=</a:t>
            </a:r>
            <a:r>
              <a:rPr lang="en-US" sz="2000" b="1" dirty="0">
                <a:solidFill>
                  <a:srgbClr val="7F0055"/>
                </a:solidFill>
              </a:rPr>
              <a:t>new</a:t>
            </a:r>
            <a:r>
              <a:rPr lang="en-US" sz="2000" b="1" dirty="0">
                <a:solidFill>
                  <a:srgbClr val="000000"/>
                </a:solidFill>
              </a:rPr>
              <a:t> Button(</a:t>
            </a:r>
            <a:r>
              <a:rPr lang="en-US" sz="2000" b="1" dirty="0">
                <a:solidFill>
                  <a:srgbClr val="2A00FF"/>
                </a:solidFill>
              </a:rPr>
              <a:t>"Button 2"</a:t>
            </a:r>
            <a:r>
              <a:rPr lang="en-US" sz="2000" b="1" dirty="0">
                <a:solidFill>
                  <a:srgbClr val="000000"/>
                </a:solidFill>
              </a:rPr>
              <a:t>);   </a:t>
            </a:r>
          </a:p>
          <a:p>
            <a:pPr algn="l"/>
            <a:r>
              <a:rPr lang="en-IN" sz="2000" dirty="0">
                <a:solidFill>
                  <a:srgbClr val="000000"/>
                </a:solidFill>
              </a:rPr>
              <a:t>     </a:t>
            </a:r>
            <a:r>
              <a:rPr lang="en-IN" sz="2000" dirty="0">
                <a:solidFill>
                  <a:srgbClr val="6A3E3E"/>
                </a:solidFill>
              </a:rPr>
              <a:t>b2</a:t>
            </a:r>
            <a:r>
              <a:rPr lang="en-IN" sz="2000" dirty="0">
                <a:solidFill>
                  <a:srgbClr val="000000"/>
                </a:solidFill>
              </a:rPr>
              <a:t>.setBounds(100,100,80,30);    </a:t>
            </a:r>
          </a:p>
          <a:p>
            <a:pPr algn="l"/>
            <a:r>
              <a:rPr lang="en-IN" sz="2000" dirty="0">
                <a:solidFill>
                  <a:srgbClr val="000000"/>
                </a:solidFill>
              </a:rPr>
              <a:t>     </a:t>
            </a:r>
            <a:r>
              <a:rPr lang="en-IN" sz="2000" dirty="0">
                <a:solidFill>
                  <a:srgbClr val="6A3E3E"/>
                </a:solidFill>
              </a:rPr>
              <a:t>b2</a:t>
            </a:r>
            <a:r>
              <a:rPr lang="en-IN" sz="2000" dirty="0">
                <a:solidFill>
                  <a:srgbClr val="000000"/>
                </a:solidFill>
              </a:rPr>
              <a:t>.setBackground(</a:t>
            </a:r>
            <a:r>
              <a:rPr lang="en-IN" sz="2000" dirty="0" err="1">
                <a:solidFill>
                  <a:srgbClr val="000000"/>
                </a:solidFill>
              </a:rPr>
              <a:t>Color.</a:t>
            </a:r>
            <a:r>
              <a:rPr lang="en-IN" sz="2000" b="1" i="1" dirty="0" err="1">
                <a:solidFill>
                  <a:srgbClr val="0000C0"/>
                </a:solidFill>
              </a:rPr>
              <a:t>green</a:t>
            </a:r>
            <a:r>
              <a:rPr lang="en-IN" sz="2000" b="1" i="1" dirty="0">
                <a:solidFill>
                  <a:srgbClr val="000000"/>
                </a:solidFill>
              </a:rPr>
              <a:t>);   </a:t>
            </a:r>
          </a:p>
          <a:p>
            <a:pPr algn="l"/>
            <a:r>
              <a:rPr lang="en-IN" sz="2000" dirty="0">
                <a:solidFill>
                  <a:srgbClr val="000000"/>
                </a:solidFill>
              </a:rPr>
              <a:t>     </a:t>
            </a:r>
            <a:r>
              <a:rPr lang="en-IN" sz="2000" dirty="0" err="1">
                <a:solidFill>
                  <a:srgbClr val="6A3E3E"/>
                </a:solidFill>
              </a:rPr>
              <a:t>panel</a:t>
            </a:r>
            <a:r>
              <a:rPr lang="en-IN" sz="2000" dirty="0" err="1">
                <a:solidFill>
                  <a:srgbClr val="000000"/>
                </a:solidFill>
              </a:rPr>
              <a:t>.add</a:t>
            </a:r>
            <a:r>
              <a:rPr lang="en-IN" sz="2000" dirty="0">
                <a:solidFill>
                  <a:srgbClr val="000000"/>
                </a:solidFill>
              </a:rPr>
              <a:t>(</a:t>
            </a:r>
            <a:r>
              <a:rPr lang="en-IN" sz="2000" dirty="0">
                <a:solidFill>
                  <a:srgbClr val="6A3E3E"/>
                </a:solidFill>
              </a:rPr>
              <a:t>b1</a:t>
            </a:r>
            <a:r>
              <a:rPr lang="en-IN" sz="2000" dirty="0">
                <a:solidFill>
                  <a:srgbClr val="000000"/>
                </a:solidFill>
              </a:rPr>
              <a:t>); </a:t>
            </a:r>
          </a:p>
          <a:p>
            <a:pPr algn="l"/>
            <a:r>
              <a:rPr lang="en-IN" sz="2000" dirty="0">
                <a:solidFill>
                  <a:srgbClr val="000000"/>
                </a:solidFill>
              </a:rPr>
              <a:t>     </a:t>
            </a:r>
            <a:r>
              <a:rPr lang="en-IN" sz="2000" dirty="0" err="1">
                <a:solidFill>
                  <a:srgbClr val="6A3E3E"/>
                </a:solidFill>
              </a:rPr>
              <a:t>panel</a:t>
            </a:r>
            <a:r>
              <a:rPr lang="en-IN" sz="2000" dirty="0" err="1">
                <a:solidFill>
                  <a:srgbClr val="000000"/>
                </a:solidFill>
              </a:rPr>
              <a:t>.add</a:t>
            </a:r>
            <a:r>
              <a:rPr lang="en-IN" sz="2000" dirty="0">
                <a:solidFill>
                  <a:srgbClr val="000000"/>
                </a:solidFill>
              </a:rPr>
              <a:t>(</a:t>
            </a:r>
            <a:r>
              <a:rPr lang="en-IN" sz="2000" dirty="0">
                <a:solidFill>
                  <a:srgbClr val="6A3E3E"/>
                </a:solidFill>
              </a:rPr>
              <a:t>b2</a:t>
            </a:r>
            <a:r>
              <a:rPr lang="en-IN" sz="2000" dirty="0">
                <a:solidFill>
                  <a:srgbClr val="000000"/>
                </a:solidFill>
              </a:rPr>
              <a:t>);  </a:t>
            </a:r>
          </a:p>
          <a:p>
            <a:pPr algn="l"/>
            <a:r>
              <a:rPr lang="en-IN" sz="2000" dirty="0">
                <a:solidFill>
                  <a:srgbClr val="000000"/>
                </a:solidFill>
              </a:rPr>
              <a:t>     </a:t>
            </a:r>
            <a:r>
              <a:rPr lang="en-IN" sz="2000" dirty="0" err="1">
                <a:solidFill>
                  <a:srgbClr val="6A3E3E"/>
                </a:solidFill>
              </a:rPr>
              <a:t>f</a:t>
            </a:r>
            <a:r>
              <a:rPr lang="en-IN" sz="2000" dirty="0" err="1">
                <a:solidFill>
                  <a:srgbClr val="000000"/>
                </a:solidFill>
              </a:rPr>
              <a:t>.add</a:t>
            </a:r>
            <a:r>
              <a:rPr lang="en-IN" sz="2000" dirty="0">
                <a:solidFill>
                  <a:srgbClr val="000000"/>
                </a:solidFill>
              </a:rPr>
              <a:t>(</a:t>
            </a:r>
            <a:r>
              <a:rPr lang="en-IN" sz="2000" dirty="0">
                <a:solidFill>
                  <a:srgbClr val="6A3E3E"/>
                </a:solidFill>
              </a:rPr>
              <a:t>panel</a:t>
            </a:r>
            <a:r>
              <a:rPr lang="en-IN" sz="2000" dirty="0">
                <a:solidFill>
                  <a:srgbClr val="000000"/>
                </a:solidFill>
              </a:rPr>
              <a:t>);  </a:t>
            </a:r>
          </a:p>
          <a:p>
            <a:pPr algn="l"/>
            <a:r>
              <a:rPr lang="en-IN" sz="2000" dirty="0">
                <a:solidFill>
                  <a:srgbClr val="000000"/>
                </a:solidFill>
              </a:rPr>
              <a:t>     </a:t>
            </a:r>
            <a:r>
              <a:rPr lang="en-IN" sz="2000" dirty="0" err="1">
                <a:solidFill>
                  <a:srgbClr val="6A3E3E"/>
                </a:solidFill>
              </a:rPr>
              <a:t>f</a:t>
            </a:r>
            <a:r>
              <a:rPr lang="en-IN" sz="2000" dirty="0" err="1">
                <a:solidFill>
                  <a:srgbClr val="000000"/>
                </a:solidFill>
              </a:rPr>
              <a:t>.setSize</a:t>
            </a:r>
            <a:r>
              <a:rPr lang="en-IN" sz="2000" dirty="0">
                <a:solidFill>
                  <a:srgbClr val="000000"/>
                </a:solidFill>
              </a:rPr>
              <a:t>(400,400);    </a:t>
            </a:r>
          </a:p>
          <a:p>
            <a:pPr algn="l"/>
            <a:r>
              <a:rPr lang="en-IN" sz="2000" dirty="0">
                <a:solidFill>
                  <a:srgbClr val="000000"/>
                </a:solidFill>
              </a:rPr>
              <a:t>     </a:t>
            </a:r>
            <a:r>
              <a:rPr lang="en-IN" sz="2000" dirty="0" err="1">
                <a:solidFill>
                  <a:srgbClr val="6A3E3E"/>
                </a:solidFill>
              </a:rPr>
              <a:t>f</a:t>
            </a:r>
            <a:r>
              <a:rPr lang="en-IN" sz="2000" dirty="0" err="1">
                <a:solidFill>
                  <a:srgbClr val="000000"/>
                </a:solidFill>
              </a:rPr>
              <a:t>.setLayout</a:t>
            </a:r>
            <a:r>
              <a:rPr lang="en-IN" sz="2000" dirty="0">
                <a:solidFill>
                  <a:srgbClr val="000000"/>
                </a:solidFill>
              </a:rPr>
              <a:t>(</a:t>
            </a:r>
            <a:r>
              <a:rPr lang="en-IN" sz="2000" b="1" dirty="0">
                <a:solidFill>
                  <a:srgbClr val="7F0055"/>
                </a:solidFill>
              </a:rPr>
              <a:t>null</a:t>
            </a:r>
            <a:r>
              <a:rPr lang="en-IN" sz="2000" b="1" dirty="0">
                <a:solidFill>
                  <a:srgbClr val="000000"/>
                </a:solidFill>
              </a:rPr>
              <a:t>);    </a:t>
            </a:r>
          </a:p>
          <a:p>
            <a:pPr algn="l"/>
            <a:r>
              <a:rPr lang="en-IN" sz="2000" dirty="0">
                <a:solidFill>
                  <a:srgbClr val="000000"/>
                </a:solidFill>
              </a:rPr>
              <a:t>     </a:t>
            </a:r>
            <a:r>
              <a:rPr lang="en-IN" sz="2000" dirty="0" err="1">
                <a:solidFill>
                  <a:srgbClr val="6A3E3E"/>
                </a:solidFill>
              </a:rPr>
              <a:t>f</a:t>
            </a:r>
            <a:r>
              <a:rPr lang="en-IN" sz="2000" dirty="0" err="1">
                <a:solidFill>
                  <a:srgbClr val="000000"/>
                </a:solidFill>
              </a:rPr>
              <a:t>.setVisible</a:t>
            </a:r>
            <a:r>
              <a:rPr lang="en-IN" sz="2000" dirty="0">
                <a:solidFill>
                  <a:srgbClr val="000000"/>
                </a:solidFill>
              </a:rPr>
              <a:t>(</a:t>
            </a:r>
            <a:r>
              <a:rPr lang="en-IN" sz="2000" b="1" dirty="0">
                <a:solidFill>
                  <a:srgbClr val="7F0055"/>
                </a:solidFill>
              </a:rPr>
              <a:t>true</a:t>
            </a:r>
            <a:r>
              <a:rPr lang="en-IN" sz="2000" b="1" dirty="0">
                <a:solidFill>
                  <a:srgbClr val="000000"/>
                </a:solidFill>
              </a:rPr>
              <a:t>);    </a:t>
            </a:r>
          </a:p>
          <a:p>
            <a:pPr algn="l"/>
            <a:r>
              <a:rPr lang="en-IN" sz="2000" dirty="0">
                <a:solidFill>
                  <a:srgbClr val="000000"/>
                </a:solidFill>
              </a:rPr>
              <a:t>    }  </a:t>
            </a:r>
          </a:p>
          <a:p>
            <a:pPr algn="l"/>
            <a:endParaRPr lang="en-IN" sz="2000" dirty="0">
              <a:solidFill>
                <a:srgbClr val="000000"/>
              </a:solidFill>
            </a:endParaRPr>
          </a:p>
          <a:p>
            <a:pPr algn="l"/>
            <a:r>
              <a:rPr lang="en-US" sz="2000" dirty="0">
                <a:solidFill>
                  <a:srgbClr val="000000"/>
                </a:solidFill>
              </a:rPr>
              <a:t>  </a:t>
            </a:r>
            <a:r>
              <a:rPr lang="en-US" sz="2000" b="1" dirty="0">
                <a:solidFill>
                  <a:srgbClr val="7F0055"/>
                </a:solidFill>
              </a:rPr>
              <a:t>public</a:t>
            </a:r>
            <a:r>
              <a:rPr lang="en-US" sz="2000" b="1" dirty="0">
                <a:solidFill>
                  <a:srgbClr val="000000"/>
                </a:solidFill>
              </a:rPr>
              <a:t> </a:t>
            </a:r>
            <a:r>
              <a:rPr lang="en-US" sz="2000" b="1" dirty="0">
                <a:solidFill>
                  <a:srgbClr val="7F0055"/>
                </a:solidFill>
              </a:rPr>
              <a:t>static</a:t>
            </a:r>
            <a:r>
              <a:rPr lang="en-US" sz="2000" b="1" dirty="0">
                <a:solidFill>
                  <a:srgbClr val="000000"/>
                </a:solidFill>
              </a:rPr>
              <a:t> </a:t>
            </a:r>
            <a:r>
              <a:rPr lang="en-US" sz="2000" b="1" dirty="0">
                <a:solidFill>
                  <a:srgbClr val="7F0055"/>
                </a:solidFill>
              </a:rPr>
              <a:t>void</a:t>
            </a:r>
            <a:r>
              <a:rPr lang="en-US" sz="2000" b="1" dirty="0">
                <a:solidFill>
                  <a:srgbClr val="000000"/>
                </a:solidFill>
              </a:rPr>
              <a:t> main(String </a:t>
            </a:r>
            <a:r>
              <a:rPr lang="en-US" sz="2000" b="1" dirty="0" err="1">
                <a:solidFill>
                  <a:srgbClr val="6A3E3E"/>
                </a:solidFill>
              </a:rPr>
              <a:t>args</a:t>
            </a:r>
            <a:r>
              <a:rPr lang="en-US" sz="2000" b="1" dirty="0">
                <a:solidFill>
                  <a:srgbClr val="000000"/>
                </a:solidFill>
              </a:rPr>
              <a:t>[])  </a:t>
            </a:r>
          </a:p>
          <a:p>
            <a:pPr algn="l"/>
            <a:r>
              <a:rPr lang="en-IN" sz="2000" dirty="0">
                <a:solidFill>
                  <a:srgbClr val="000000"/>
                </a:solidFill>
              </a:rPr>
              <a:t>        {  </a:t>
            </a:r>
          </a:p>
          <a:p>
            <a:pPr algn="l"/>
            <a:r>
              <a:rPr lang="en-IN" sz="2000" dirty="0">
                <a:solidFill>
                  <a:srgbClr val="000000"/>
                </a:solidFill>
              </a:rPr>
              <a:t>        	</a:t>
            </a:r>
            <a:r>
              <a:rPr lang="en-IN" sz="2000" b="1" dirty="0">
                <a:solidFill>
                  <a:srgbClr val="7F0055"/>
                </a:solidFill>
              </a:rPr>
              <a:t>new</a:t>
            </a:r>
            <a:r>
              <a:rPr lang="en-IN" sz="2000" b="1" dirty="0">
                <a:solidFill>
                  <a:srgbClr val="000000"/>
                </a:solidFill>
              </a:rPr>
              <a:t> </a:t>
            </a:r>
            <a:r>
              <a:rPr lang="en-IN" sz="2000" b="1" dirty="0" err="1">
                <a:solidFill>
                  <a:srgbClr val="000000"/>
                </a:solidFill>
              </a:rPr>
              <a:t>PanelExample</a:t>
            </a:r>
            <a:r>
              <a:rPr lang="en-IN" sz="2000" b="1" dirty="0">
                <a:solidFill>
                  <a:srgbClr val="000000"/>
                </a:solidFill>
              </a:rPr>
              <a:t>();  </a:t>
            </a:r>
          </a:p>
          <a:p>
            <a:pPr algn="l"/>
            <a:r>
              <a:rPr lang="en-IN" sz="2000" dirty="0">
                <a:solidFill>
                  <a:srgbClr val="000000"/>
                </a:solidFill>
              </a:rPr>
              <a:t>        }  </a:t>
            </a:r>
          </a:p>
          <a:p>
            <a:pPr algn="l"/>
            <a:r>
              <a:rPr lang="en-IN" sz="2000" dirty="0">
                <a:solidFill>
                  <a:srgbClr val="000000"/>
                </a:solidFill>
              </a:rPr>
              <a:t>}</a:t>
            </a:r>
            <a:endParaRPr lang="en-IN" sz="2000" dirty="0"/>
          </a:p>
        </p:txBody>
      </p:sp>
      <p:pic>
        <p:nvPicPr>
          <p:cNvPr id="7" name="Picture 6">
            <a:extLst>
              <a:ext uri="{FF2B5EF4-FFF2-40B4-BE49-F238E27FC236}">
                <a16:creationId xmlns:a16="http://schemas.microsoft.com/office/drawing/2014/main" xmlns="" id="{096328A7-51F6-477B-B6F5-23D86FDA441F}"/>
              </a:ext>
            </a:extLst>
          </p:cNvPr>
          <p:cNvPicPr>
            <a:picLocks noChangeAspect="1"/>
          </p:cNvPicPr>
          <p:nvPr/>
        </p:nvPicPr>
        <p:blipFill>
          <a:blip r:embed="rId2"/>
          <a:stretch>
            <a:fillRect/>
          </a:stretch>
        </p:blipFill>
        <p:spPr>
          <a:xfrm>
            <a:off x="7108447" y="2274282"/>
            <a:ext cx="1883156" cy="2279794"/>
          </a:xfrm>
          <a:prstGeom prst="rect">
            <a:avLst/>
          </a:prstGeom>
        </p:spPr>
      </p:pic>
    </p:spTree>
    <p:extLst>
      <p:ext uri="{BB962C8B-B14F-4D97-AF65-F5344CB8AC3E}">
        <p14:creationId xmlns:p14="http://schemas.microsoft.com/office/powerpoint/2010/main" val="204120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1599B-A9C0-4121-94B8-0696BA084763}"/>
              </a:ext>
            </a:extLst>
          </p:cNvPr>
          <p:cNvSpPr>
            <a:spLocks noGrp="1"/>
          </p:cNvSpPr>
          <p:nvPr>
            <p:ph type="title"/>
          </p:nvPr>
        </p:nvSpPr>
        <p:spPr>
          <a:xfrm>
            <a:off x="628650" y="365127"/>
            <a:ext cx="7886700" cy="809250"/>
          </a:xfrm>
        </p:spPr>
        <p:txBody>
          <a:bodyPr>
            <a:normAutofit/>
          </a:bodyPr>
          <a:lstStyle/>
          <a:p>
            <a:r>
              <a:rPr lang="en-IN" sz="4000" b="1" i="0" u="sng" dirty="0">
                <a:solidFill>
                  <a:srgbClr val="0033CC"/>
                </a:solidFill>
                <a:effectLst/>
                <a:latin typeface="Times New Roman" pitchFamily="18" charset="0"/>
                <a:cs typeface="Times New Roman" pitchFamily="18" charset="0"/>
              </a:rPr>
              <a:t>Java GUI Event Handling</a:t>
            </a:r>
          </a:p>
        </p:txBody>
      </p:sp>
      <p:sp>
        <p:nvSpPr>
          <p:cNvPr id="3" name="Content Placeholder 2">
            <a:extLst>
              <a:ext uri="{FF2B5EF4-FFF2-40B4-BE49-F238E27FC236}">
                <a16:creationId xmlns:a16="http://schemas.microsoft.com/office/drawing/2014/main" xmlns="" id="{F6DC3D7D-C3D7-4109-9FB6-FF07BE232A1D}"/>
              </a:ext>
            </a:extLst>
          </p:cNvPr>
          <p:cNvSpPr>
            <a:spLocks noGrp="1"/>
          </p:cNvSpPr>
          <p:nvPr>
            <p:ph idx="1"/>
          </p:nvPr>
        </p:nvSpPr>
        <p:spPr/>
        <p:txBody>
          <a:bodyPr>
            <a:normAutofit fontScale="92500"/>
          </a:bodyPr>
          <a:lstStyle/>
          <a:p>
            <a:pPr algn="just"/>
            <a:r>
              <a:rPr lang="en-US" b="0" i="0" dirty="0">
                <a:solidFill>
                  <a:srgbClr val="212529"/>
                </a:solidFill>
                <a:effectLst/>
              </a:rPr>
              <a:t>Any program that uses GUI such as Java application written for windows, is </a:t>
            </a:r>
            <a:r>
              <a:rPr lang="en-US" b="0" i="0" dirty="0">
                <a:solidFill>
                  <a:srgbClr val="C00000"/>
                </a:solidFill>
                <a:effectLst/>
              </a:rPr>
              <a:t>event driven</a:t>
            </a:r>
            <a:r>
              <a:rPr lang="en-US" b="0" i="0" dirty="0">
                <a:solidFill>
                  <a:srgbClr val="212529"/>
                </a:solidFill>
                <a:effectLst/>
              </a:rPr>
              <a:t>.</a:t>
            </a:r>
          </a:p>
          <a:p>
            <a:pPr algn="just"/>
            <a:endParaRPr lang="en-US" b="0" i="0" dirty="0">
              <a:solidFill>
                <a:srgbClr val="212529"/>
              </a:solidFill>
              <a:effectLst/>
            </a:endParaRPr>
          </a:p>
          <a:p>
            <a:pPr algn="just"/>
            <a:r>
              <a:rPr lang="en-US" b="0" i="0" dirty="0">
                <a:solidFill>
                  <a:srgbClr val="212529"/>
                </a:solidFill>
                <a:effectLst/>
              </a:rPr>
              <a:t>Event describes the </a:t>
            </a:r>
            <a:r>
              <a:rPr lang="en-US" b="0" i="0" dirty="0">
                <a:solidFill>
                  <a:srgbClr val="C00000"/>
                </a:solidFill>
                <a:effectLst/>
              </a:rPr>
              <a:t>change in state of any object</a:t>
            </a:r>
            <a:r>
              <a:rPr lang="en-US" b="0" i="0" dirty="0">
                <a:solidFill>
                  <a:srgbClr val="212529"/>
                </a:solidFill>
                <a:effectLst/>
              </a:rPr>
              <a:t>.</a:t>
            </a:r>
          </a:p>
          <a:p>
            <a:pPr algn="just"/>
            <a:endParaRPr lang="en-US" b="0" i="0" dirty="0">
              <a:solidFill>
                <a:srgbClr val="212529"/>
              </a:solidFill>
              <a:effectLst/>
            </a:endParaRPr>
          </a:p>
          <a:p>
            <a:pPr algn="just"/>
            <a:r>
              <a:rPr lang="en-US" b="1" i="0" dirty="0">
                <a:solidFill>
                  <a:srgbClr val="C00000"/>
                </a:solidFill>
                <a:effectLst/>
              </a:rPr>
              <a:t>For Example </a:t>
            </a:r>
            <a:r>
              <a:rPr lang="en-US" b="1" i="0" dirty="0">
                <a:solidFill>
                  <a:srgbClr val="212529"/>
                </a:solidFill>
                <a:effectLst/>
              </a:rPr>
              <a:t>:</a:t>
            </a:r>
            <a:r>
              <a:rPr lang="en-US" b="0" i="0" dirty="0">
                <a:solidFill>
                  <a:srgbClr val="212529"/>
                </a:solidFill>
                <a:effectLst/>
              </a:rPr>
              <a:t> Pressing a button, Entering a character in Textbox, Clicking or Dragging a mouse, etc.</a:t>
            </a:r>
            <a:endParaRPr lang="en-US" dirty="0">
              <a:solidFill>
                <a:srgbClr val="212529"/>
              </a:solidFill>
            </a:endParaRPr>
          </a:p>
          <a:p>
            <a:pPr algn="just"/>
            <a:endParaRPr lang="en-US" dirty="0">
              <a:solidFill>
                <a:srgbClr val="212529"/>
              </a:solidFill>
            </a:endParaRPr>
          </a:p>
          <a:p>
            <a:pPr marL="0" indent="0" algn="just">
              <a:buNone/>
            </a:pPr>
            <a:r>
              <a:rPr lang="en-IN" sz="1800" dirty="0">
                <a:hlinkClick r:id="rId2"/>
              </a:rPr>
              <a:t>https://docs.oracle.com/javase/7/docs/api/java/awt/event/package-summary.html</a:t>
            </a:r>
            <a:endParaRPr lang="en-IN" sz="1800" dirty="0"/>
          </a:p>
          <a:p>
            <a:pPr algn="just"/>
            <a:endParaRPr lang="en-IN" dirty="0"/>
          </a:p>
        </p:txBody>
      </p:sp>
    </p:spTree>
    <p:extLst>
      <p:ext uri="{BB962C8B-B14F-4D97-AF65-F5344CB8AC3E}">
        <p14:creationId xmlns:p14="http://schemas.microsoft.com/office/powerpoint/2010/main" val="18162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FC8DE-84E9-4003-A1B9-BC5969A9BFFE}"/>
              </a:ext>
            </a:extLst>
          </p:cNvPr>
          <p:cNvSpPr>
            <a:spLocks noGrp="1"/>
          </p:cNvSpPr>
          <p:nvPr>
            <p:ph type="title"/>
          </p:nvPr>
        </p:nvSpPr>
        <p:spPr>
          <a:xfrm>
            <a:off x="628650" y="365126"/>
            <a:ext cx="7886700" cy="889933"/>
          </a:xfrm>
        </p:spPr>
        <p:txBody>
          <a:bodyPr>
            <a:normAutofit/>
          </a:bodyPr>
          <a:lstStyle/>
          <a:p>
            <a:r>
              <a:rPr lang="en-IN" sz="4000" b="1" i="0" u="sng" dirty="0">
                <a:solidFill>
                  <a:srgbClr val="0033CC"/>
                </a:solidFill>
                <a:effectLst/>
                <a:latin typeface="Times New Roman" pitchFamily="18" charset="0"/>
                <a:cs typeface="Times New Roman" pitchFamily="18" charset="0"/>
              </a:rPr>
              <a:t>Components of Event </a:t>
            </a:r>
            <a:r>
              <a:rPr lang="en-IN" sz="4000" b="1" i="0" u="sng" dirty="0" smtClean="0">
                <a:solidFill>
                  <a:srgbClr val="0033CC"/>
                </a:solidFill>
                <a:effectLst/>
                <a:latin typeface="Times New Roman" pitchFamily="18" charset="0"/>
                <a:cs typeface="Times New Roman" pitchFamily="18" charset="0"/>
              </a:rPr>
              <a:t>Handling</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2EE5140-D461-4526-B102-FD719E65127A}"/>
              </a:ext>
            </a:extLst>
          </p:cNvPr>
          <p:cNvSpPr>
            <a:spLocks noGrp="1"/>
          </p:cNvSpPr>
          <p:nvPr>
            <p:ph idx="1"/>
          </p:nvPr>
        </p:nvSpPr>
        <p:spPr/>
        <p:txBody>
          <a:bodyPr/>
          <a:lstStyle/>
          <a:p>
            <a:pPr algn="just"/>
            <a:r>
              <a:rPr lang="en-US" b="0" i="0" dirty="0">
                <a:solidFill>
                  <a:srgbClr val="212529"/>
                </a:solidFill>
                <a:effectLst/>
              </a:rPr>
              <a:t>Event handling has three main components,</a:t>
            </a:r>
          </a:p>
          <a:p>
            <a:pPr algn="just">
              <a:buFont typeface="Arial" panose="020B0604020202020204" pitchFamily="34" charset="0"/>
              <a:buChar char="•"/>
            </a:pPr>
            <a:r>
              <a:rPr lang="en-US" b="1" i="0" dirty="0">
                <a:solidFill>
                  <a:srgbClr val="C00000"/>
                </a:solidFill>
                <a:effectLst/>
              </a:rPr>
              <a:t>Events</a:t>
            </a:r>
            <a:r>
              <a:rPr lang="en-US" b="1" i="0" dirty="0">
                <a:solidFill>
                  <a:srgbClr val="212529"/>
                </a:solidFill>
                <a:effectLst/>
              </a:rPr>
              <a:t> :</a:t>
            </a:r>
            <a:r>
              <a:rPr lang="en-US" b="0" i="0" dirty="0">
                <a:solidFill>
                  <a:srgbClr val="212529"/>
                </a:solidFill>
                <a:effectLst/>
              </a:rPr>
              <a:t> An event is a change in state</a:t>
            </a:r>
          </a:p>
          <a:p>
            <a:pPr marL="0" indent="0" algn="just">
              <a:buNone/>
            </a:pPr>
            <a:r>
              <a:rPr lang="en-US" b="0" i="0" dirty="0">
                <a:solidFill>
                  <a:srgbClr val="212529"/>
                </a:solidFill>
                <a:effectLst/>
              </a:rPr>
              <a:t> of an object.</a:t>
            </a:r>
          </a:p>
          <a:p>
            <a:pPr algn="just">
              <a:buFont typeface="Arial" panose="020B0604020202020204" pitchFamily="34" charset="0"/>
              <a:buChar char="•"/>
            </a:pPr>
            <a:r>
              <a:rPr lang="en-US" b="1" i="0" dirty="0">
                <a:solidFill>
                  <a:srgbClr val="C00000"/>
                </a:solidFill>
                <a:effectLst/>
              </a:rPr>
              <a:t>Events Source </a:t>
            </a:r>
            <a:r>
              <a:rPr lang="en-US" b="1" i="0" dirty="0">
                <a:solidFill>
                  <a:srgbClr val="212529"/>
                </a:solidFill>
                <a:effectLst/>
              </a:rPr>
              <a:t>:</a:t>
            </a:r>
            <a:r>
              <a:rPr lang="en-US" b="0" i="0" dirty="0">
                <a:solidFill>
                  <a:srgbClr val="212529"/>
                </a:solidFill>
                <a:effectLst/>
              </a:rPr>
              <a:t> Event source is an </a:t>
            </a:r>
          </a:p>
          <a:p>
            <a:pPr marL="0" indent="0" algn="just">
              <a:buNone/>
            </a:pPr>
            <a:r>
              <a:rPr lang="en-US" b="0" i="0" dirty="0">
                <a:solidFill>
                  <a:srgbClr val="212529"/>
                </a:solidFill>
                <a:effectLst/>
              </a:rPr>
              <a:t>object that generates an event.</a:t>
            </a:r>
          </a:p>
          <a:p>
            <a:pPr algn="just">
              <a:buFont typeface="Arial" panose="020B0604020202020204" pitchFamily="34" charset="0"/>
              <a:buChar char="•"/>
            </a:pPr>
            <a:r>
              <a:rPr lang="en-US" b="1" i="0" dirty="0">
                <a:solidFill>
                  <a:srgbClr val="C00000"/>
                </a:solidFill>
                <a:effectLst/>
              </a:rPr>
              <a:t>Listeners</a:t>
            </a:r>
            <a:r>
              <a:rPr lang="en-US" b="1" i="0" dirty="0">
                <a:solidFill>
                  <a:srgbClr val="212529"/>
                </a:solidFill>
                <a:effectLst/>
              </a:rPr>
              <a:t> :</a:t>
            </a:r>
            <a:r>
              <a:rPr lang="en-US" b="0" i="0" dirty="0">
                <a:solidFill>
                  <a:srgbClr val="212529"/>
                </a:solidFill>
                <a:effectLst/>
              </a:rPr>
              <a:t> A listener is an object that</a:t>
            </a:r>
          </a:p>
          <a:p>
            <a:pPr marL="0" indent="0" algn="just">
              <a:buNone/>
            </a:pPr>
            <a:r>
              <a:rPr lang="en-US" b="0" i="0" dirty="0">
                <a:solidFill>
                  <a:srgbClr val="212529"/>
                </a:solidFill>
                <a:effectLst/>
              </a:rPr>
              <a:t>listens to the event. </a:t>
            </a:r>
          </a:p>
          <a:p>
            <a:pPr algn="just">
              <a:buFont typeface="Arial" panose="020B0604020202020204" pitchFamily="34" charset="0"/>
              <a:buChar char="•"/>
            </a:pPr>
            <a:r>
              <a:rPr lang="en-US" b="0" i="0" dirty="0">
                <a:solidFill>
                  <a:srgbClr val="212529"/>
                </a:solidFill>
                <a:effectLst/>
              </a:rPr>
              <a:t>A listener gets notified when an event occurs.</a:t>
            </a:r>
          </a:p>
          <a:p>
            <a:pPr algn="just"/>
            <a:endParaRPr lang="en-IN" dirty="0"/>
          </a:p>
        </p:txBody>
      </p:sp>
      <p:pic>
        <p:nvPicPr>
          <p:cNvPr id="5" name="Picture 4">
            <a:extLst>
              <a:ext uri="{FF2B5EF4-FFF2-40B4-BE49-F238E27FC236}">
                <a16:creationId xmlns:a16="http://schemas.microsoft.com/office/drawing/2014/main" xmlns="" id="{FEDC4DD8-81CA-4DE7-96CA-21405B498BD6}"/>
              </a:ext>
            </a:extLst>
          </p:cNvPr>
          <p:cNvPicPr>
            <a:picLocks noChangeAspect="1"/>
          </p:cNvPicPr>
          <p:nvPr/>
        </p:nvPicPr>
        <p:blipFill>
          <a:blip r:embed="rId2"/>
          <a:stretch>
            <a:fillRect/>
          </a:stretch>
        </p:blipFill>
        <p:spPr>
          <a:xfrm>
            <a:off x="6693933" y="2554940"/>
            <a:ext cx="1925370" cy="2635624"/>
          </a:xfrm>
          <a:prstGeom prst="rect">
            <a:avLst/>
          </a:prstGeom>
        </p:spPr>
      </p:pic>
    </p:spTree>
    <p:extLst>
      <p:ext uri="{BB962C8B-B14F-4D97-AF65-F5344CB8AC3E}">
        <p14:creationId xmlns:p14="http://schemas.microsoft.com/office/powerpoint/2010/main" val="505286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14DC6-7D50-49E6-AFC0-007E5D100F1F}"/>
              </a:ext>
            </a:extLst>
          </p:cNvPr>
          <p:cNvSpPr>
            <a:spLocks noGrp="1"/>
          </p:cNvSpPr>
          <p:nvPr>
            <p:ph type="title"/>
          </p:nvPr>
        </p:nvSpPr>
        <p:spPr>
          <a:xfrm>
            <a:off x="628650" y="365127"/>
            <a:ext cx="7886700" cy="674780"/>
          </a:xfrm>
        </p:spPr>
        <p:txBody>
          <a:bodyPr>
            <a:normAutofit/>
          </a:bodyPr>
          <a:lstStyle/>
          <a:p>
            <a:r>
              <a:rPr lang="en-US" sz="3600" b="1" u="sng" dirty="0">
                <a:solidFill>
                  <a:srgbClr val="0033CC"/>
                </a:solidFill>
                <a:latin typeface="Times New Roman" pitchFamily="18" charset="0"/>
                <a:cs typeface="Times New Roman" pitchFamily="18" charset="0"/>
              </a:rPr>
              <a:t>Event Sources and Their Listeners</a:t>
            </a:r>
            <a:endParaRPr lang="en-IN" sz="3600" b="1" u="sng" dirty="0">
              <a:solidFill>
                <a:srgbClr val="0033CC"/>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52A7A94-1B63-48A5-87EF-E8B18F23E859}"/>
              </a:ext>
            </a:extLst>
          </p:cNvPr>
          <p:cNvPicPr>
            <a:picLocks noChangeAspect="1"/>
          </p:cNvPicPr>
          <p:nvPr/>
        </p:nvPicPr>
        <p:blipFill>
          <a:blip r:embed="rId2"/>
          <a:stretch>
            <a:fillRect/>
          </a:stretch>
        </p:blipFill>
        <p:spPr>
          <a:xfrm>
            <a:off x="869574" y="1222525"/>
            <a:ext cx="7449669" cy="4947610"/>
          </a:xfrm>
          <a:prstGeom prst="rect">
            <a:avLst/>
          </a:prstGeom>
        </p:spPr>
      </p:pic>
    </p:spTree>
    <p:extLst>
      <p:ext uri="{BB962C8B-B14F-4D97-AF65-F5344CB8AC3E}">
        <p14:creationId xmlns:p14="http://schemas.microsoft.com/office/powerpoint/2010/main" val="240142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9994850-E9E7-4D60-B825-92EF17C8AA9B}"/>
              </a:ext>
            </a:extLst>
          </p:cNvPr>
          <p:cNvSpPr/>
          <p:nvPr/>
        </p:nvSpPr>
        <p:spPr>
          <a:xfrm>
            <a:off x="208721" y="367554"/>
            <a:ext cx="4186859" cy="607807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rPr>
              <a:t>package practical;</a:t>
            </a:r>
          </a:p>
          <a:p>
            <a:r>
              <a:rPr lang="en-IN" sz="2000" dirty="0">
                <a:solidFill>
                  <a:srgbClr val="0070C0"/>
                </a:solidFill>
              </a:rPr>
              <a:t>import</a:t>
            </a:r>
            <a:r>
              <a:rPr lang="en-IN" sz="2000" dirty="0">
                <a:solidFill>
                  <a:schemeClr val="tx1"/>
                </a:solidFill>
              </a:rPr>
              <a:t> </a:t>
            </a:r>
            <a:r>
              <a:rPr lang="en-IN" sz="2000" dirty="0" err="1">
                <a:solidFill>
                  <a:schemeClr val="tx1"/>
                </a:solidFill>
              </a:rPr>
              <a:t>java.awt</a:t>
            </a:r>
            <a:r>
              <a:rPr lang="en-IN" sz="2000" dirty="0">
                <a:solidFill>
                  <a:schemeClr val="tx1"/>
                </a:solidFill>
              </a:rPr>
              <a:t>.*;</a:t>
            </a:r>
          </a:p>
          <a:p>
            <a:r>
              <a:rPr lang="en-IN" sz="2000" dirty="0">
                <a:solidFill>
                  <a:srgbClr val="0070C0"/>
                </a:solidFill>
              </a:rPr>
              <a:t>import</a:t>
            </a:r>
            <a:r>
              <a:rPr lang="en-IN" sz="2000" dirty="0">
                <a:solidFill>
                  <a:schemeClr val="tx1"/>
                </a:solidFill>
              </a:rPr>
              <a:t> </a:t>
            </a:r>
            <a:r>
              <a:rPr lang="en-IN" sz="2000" dirty="0" err="1">
                <a:solidFill>
                  <a:schemeClr val="tx1"/>
                </a:solidFill>
              </a:rPr>
              <a:t>java.awt.event</a:t>
            </a:r>
            <a:r>
              <a:rPr lang="en-IN" sz="2000" dirty="0">
                <a:solidFill>
                  <a:schemeClr val="tx1"/>
                </a:solidFill>
              </a:rPr>
              <a:t>.*;</a:t>
            </a:r>
          </a:p>
          <a:p>
            <a:r>
              <a:rPr lang="en-US" sz="2000" dirty="0">
                <a:solidFill>
                  <a:srgbClr val="0070C0"/>
                </a:solidFill>
              </a:rPr>
              <a:t>class</a:t>
            </a:r>
            <a:r>
              <a:rPr lang="en-US" sz="2000" dirty="0">
                <a:solidFill>
                  <a:schemeClr val="tx1"/>
                </a:solidFill>
              </a:rPr>
              <a:t> </a:t>
            </a:r>
            <a:r>
              <a:rPr lang="en-US" sz="2000" dirty="0" err="1">
                <a:solidFill>
                  <a:schemeClr val="tx1"/>
                </a:solidFill>
              </a:rPr>
              <a:t>EventHandling</a:t>
            </a:r>
            <a:r>
              <a:rPr lang="en-US" sz="2000" dirty="0">
                <a:solidFill>
                  <a:schemeClr val="tx1"/>
                </a:solidFill>
              </a:rPr>
              <a:t> </a:t>
            </a:r>
            <a:r>
              <a:rPr lang="en-US" sz="2000" dirty="0">
                <a:solidFill>
                  <a:srgbClr val="0070C0"/>
                </a:solidFill>
              </a:rPr>
              <a:t>extends</a:t>
            </a:r>
            <a:r>
              <a:rPr lang="en-US" sz="2000" dirty="0">
                <a:solidFill>
                  <a:schemeClr val="tx1"/>
                </a:solidFill>
              </a:rPr>
              <a:t> Frame </a:t>
            </a:r>
            <a:r>
              <a:rPr lang="en-US" sz="2000" dirty="0">
                <a:solidFill>
                  <a:srgbClr val="0070C0"/>
                </a:solidFill>
              </a:rPr>
              <a:t>implements</a:t>
            </a:r>
            <a:r>
              <a:rPr lang="en-US" sz="2000" dirty="0">
                <a:solidFill>
                  <a:schemeClr val="tx1"/>
                </a:solidFill>
              </a:rPr>
              <a:t> ActionListener</a:t>
            </a:r>
          </a:p>
          <a:p>
            <a:r>
              <a:rPr lang="en-IN" sz="2000" dirty="0">
                <a:solidFill>
                  <a:schemeClr val="tx1"/>
                </a:solidFill>
              </a:rPr>
              <a:t>{</a:t>
            </a:r>
          </a:p>
          <a:p>
            <a:r>
              <a:rPr lang="en-IN" sz="2000" dirty="0">
                <a:solidFill>
                  <a:schemeClr val="tx1"/>
                </a:solidFill>
              </a:rPr>
              <a:t>    </a:t>
            </a:r>
            <a:r>
              <a:rPr lang="en-IN" sz="2000" dirty="0" err="1">
                <a:solidFill>
                  <a:srgbClr val="0070C0"/>
                </a:solidFill>
              </a:rPr>
              <a:t>TextField</a:t>
            </a:r>
            <a:r>
              <a:rPr lang="en-IN" sz="2000" dirty="0">
                <a:solidFill>
                  <a:schemeClr val="tx1"/>
                </a:solidFill>
              </a:rPr>
              <a:t> </a:t>
            </a:r>
            <a:r>
              <a:rPr lang="en-IN" sz="2000" dirty="0" err="1">
                <a:solidFill>
                  <a:schemeClr val="tx1"/>
                </a:solidFill>
              </a:rPr>
              <a:t>textField</a:t>
            </a:r>
            <a:r>
              <a:rPr lang="en-IN" sz="2000" dirty="0">
                <a:solidFill>
                  <a:schemeClr val="tx1"/>
                </a:solidFill>
              </a:rPr>
              <a:t>;</a:t>
            </a:r>
          </a:p>
          <a:p>
            <a:r>
              <a:rPr lang="en-IN" sz="2000" dirty="0">
                <a:solidFill>
                  <a:schemeClr val="tx1"/>
                </a:solidFill>
              </a:rPr>
              <a:t>    </a:t>
            </a:r>
            <a:r>
              <a:rPr lang="en-IN" sz="2000" dirty="0" err="1">
                <a:solidFill>
                  <a:schemeClr val="tx1"/>
                </a:solidFill>
              </a:rPr>
              <a:t>EventHandling</a:t>
            </a:r>
            <a:r>
              <a:rPr lang="en-IN" sz="2000" dirty="0">
                <a:solidFill>
                  <a:schemeClr val="tx1"/>
                </a:solidFill>
              </a:rPr>
              <a:t> ()</a:t>
            </a:r>
          </a:p>
          <a:p>
            <a:r>
              <a:rPr lang="en-IN" sz="2000" dirty="0">
                <a:solidFill>
                  <a:schemeClr val="tx1"/>
                </a:solidFill>
              </a:rPr>
              <a:t>    {</a:t>
            </a:r>
          </a:p>
          <a:p>
            <a:r>
              <a:rPr lang="en-IN" sz="2000" dirty="0">
                <a:solidFill>
                  <a:schemeClr val="tx1"/>
                </a:solidFill>
              </a:rPr>
              <a:t>        </a:t>
            </a:r>
            <a:r>
              <a:rPr lang="en-IN" sz="2000" dirty="0" err="1">
                <a:solidFill>
                  <a:schemeClr val="tx1"/>
                </a:solidFill>
              </a:rPr>
              <a:t>textField</a:t>
            </a:r>
            <a:r>
              <a:rPr lang="en-IN" sz="2000" dirty="0">
                <a:solidFill>
                  <a:schemeClr val="tx1"/>
                </a:solidFill>
              </a:rPr>
              <a:t> = </a:t>
            </a:r>
            <a:r>
              <a:rPr lang="en-IN" sz="2000" dirty="0">
                <a:solidFill>
                  <a:srgbClr val="0070C0"/>
                </a:solidFill>
              </a:rPr>
              <a:t>new</a:t>
            </a:r>
            <a:r>
              <a:rPr lang="en-IN" sz="2000" dirty="0">
                <a:solidFill>
                  <a:schemeClr val="tx1"/>
                </a:solidFill>
              </a:rPr>
              <a:t> </a:t>
            </a:r>
            <a:r>
              <a:rPr lang="en-IN" sz="2000" dirty="0" err="1">
                <a:solidFill>
                  <a:schemeClr val="tx1"/>
                </a:solidFill>
              </a:rPr>
              <a:t>TextField</a:t>
            </a:r>
            <a:r>
              <a:rPr lang="en-IN" sz="2000" dirty="0">
                <a:solidFill>
                  <a:schemeClr val="tx1"/>
                </a:solidFill>
              </a:rPr>
              <a:t> ();</a:t>
            </a:r>
          </a:p>
          <a:p>
            <a:r>
              <a:rPr lang="en-US" sz="2000" dirty="0">
                <a:solidFill>
                  <a:schemeClr val="tx1"/>
                </a:solidFill>
              </a:rPr>
              <a:t>        </a:t>
            </a:r>
            <a:r>
              <a:rPr lang="en-US" sz="2000" dirty="0" err="1">
                <a:solidFill>
                  <a:schemeClr val="tx1"/>
                </a:solidFill>
              </a:rPr>
              <a:t>textField.setBounds</a:t>
            </a:r>
            <a:r>
              <a:rPr lang="en-US" sz="2000" dirty="0">
                <a:solidFill>
                  <a:schemeClr val="tx1"/>
                </a:solidFill>
              </a:rPr>
              <a:t> (</a:t>
            </a:r>
            <a:r>
              <a:rPr lang="en-US" sz="2000" dirty="0">
                <a:solidFill>
                  <a:srgbClr val="0070C0"/>
                </a:solidFill>
              </a:rPr>
              <a:t>60, 50, 170, 20</a:t>
            </a:r>
            <a:r>
              <a:rPr lang="en-US" sz="2000" dirty="0">
                <a:solidFill>
                  <a:schemeClr val="tx1"/>
                </a:solidFill>
              </a:rPr>
              <a:t>);</a:t>
            </a:r>
          </a:p>
          <a:p>
            <a:r>
              <a:rPr lang="en-US" sz="2000" dirty="0">
                <a:solidFill>
                  <a:schemeClr val="tx1"/>
                </a:solidFill>
              </a:rPr>
              <a:t>        Button </a:t>
            </a:r>
            <a:r>
              <a:rPr lang="en-US" sz="2000" dirty="0" err="1">
                <a:solidFill>
                  <a:schemeClr val="tx1"/>
                </a:solidFill>
              </a:rPr>
              <a:t>button</a:t>
            </a:r>
            <a:r>
              <a:rPr lang="en-US" sz="2000" dirty="0">
                <a:solidFill>
                  <a:schemeClr val="tx1"/>
                </a:solidFill>
              </a:rPr>
              <a:t> = new Button ("</a:t>
            </a:r>
            <a:r>
              <a:rPr lang="en-US" sz="2000" dirty="0">
                <a:solidFill>
                  <a:srgbClr val="0070C0"/>
                </a:solidFill>
              </a:rPr>
              <a:t>Show</a:t>
            </a:r>
            <a:r>
              <a:rPr lang="en-US" sz="2000" dirty="0">
                <a:solidFill>
                  <a:schemeClr val="tx1"/>
                </a:solidFill>
              </a:rPr>
              <a:t>");</a:t>
            </a:r>
          </a:p>
          <a:p>
            <a:r>
              <a:rPr lang="en-US" sz="2000" dirty="0">
                <a:solidFill>
                  <a:schemeClr val="tx1"/>
                </a:solidFill>
              </a:rPr>
              <a:t>        </a:t>
            </a:r>
            <a:r>
              <a:rPr lang="en-US" sz="2000" dirty="0" err="1">
                <a:solidFill>
                  <a:schemeClr val="tx1"/>
                </a:solidFill>
              </a:rPr>
              <a:t>button.setBounds</a:t>
            </a:r>
            <a:r>
              <a:rPr lang="en-US" sz="2000" dirty="0">
                <a:solidFill>
                  <a:schemeClr val="tx1"/>
                </a:solidFill>
              </a:rPr>
              <a:t> (</a:t>
            </a:r>
            <a:r>
              <a:rPr lang="en-US" sz="2000" dirty="0">
                <a:solidFill>
                  <a:srgbClr val="0070C0"/>
                </a:solidFill>
              </a:rPr>
              <a:t>90, 140, 75, 40</a:t>
            </a:r>
            <a:r>
              <a:rPr lang="en-US" sz="2000" dirty="0">
                <a:solidFill>
                  <a:schemeClr val="tx1"/>
                </a:solidFill>
              </a:rPr>
              <a:t>);</a:t>
            </a:r>
          </a:p>
          <a:p>
            <a:r>
              <a:rPr lang="en-IN" sz="2000" dirty="0">
                <a:solidFill>
                  <a:schemeClr val="tx1"/>
                </a:solidFill>
              </a:rPr>
              <a:t>        </a:t>
            </a:r>
            <a:r>
              <a:rPr lang="en-IN" sz="2000" dirty="0" err="1">
                <a:solidFill>
                  <a:schemeClr val="tx1"/>
                </a:solidFill>
              </a:rPr>
              <a:t>button.addActionListener</a:t>
            </a:r>
            <a:r>
              <a:rPr lang="en-IN" sz="2000" dirty="0">
                <a:solidFill>
                  <a:schemeClr val="tx1"/>
                </a:solidFill>
              </a:rPr>
              <a:t> (this);</a:t>
            </a:r>
          </a:p>
          <a:p>
            <a:r>
              <a:rPr lang="en-IN" sz="2000" dirty="0">
                <a:solidFill>
                  <a:schemeClr val="tx1"/>
                </a:solidFill>
              </a:rPr>
              <a:t>        add (button);</a:t>
            </a:r>
          </a:p>
          <a:p>
            <a:r>
              <a:rPr lang="en-IN" sz="2000" dirty="0">
                <a:solidFill>
                  <a:schemeClr val="tx1"/>
                </a:solidFill>
              </a:rPr>
              <a:t>        add (</a:t>
            </a:r>
            <a:r>
              <a:rPr lang="en-IN" sz="2000" dirty="0" err="1">
                <a:solidFill>
                  <a:schemeClr val="tx1"/>
                </a:solidFill>
              </a:rPr>
              <a:t>textField</a:t>
            </a:r>
            <a:r>
              <a:rPr lang="en-IN" sz="2000" dirty="0">
                <a:solidFill>
                  <a:schemeClr val="tx1"/>
                </a:solidFill>
              </a:rPr>
              <a:t>);</a:t>
            </a:r>
            <a:endParaRPr lang="en-US" sz="2400" dirty="0">
              <a:solidFill>
                <a:schemeClr val="tx1"/>
              </a:solidFill>
            </a:endParaRPr>
          </a:p>
        </p:txBody>
      </p:sp>
      <p:sp>
        <p:nvSpPr>
          <p:cNvPr id="7" name="Rectangle 6">
            <a:extLst>
              <a:ext uri="{FF2B5EF4-FFF2-40B4-BE49-F238E27FC236}">
                <a16:creationId xmlns:a16="http://schemas.microsoft.com/office/drawing/2014/main" xmlns="" id="{F064BAF8-CCE0-4293-8583-62615250F85F}"/>
              </a:ext>
            </a:extLst>
          </p:cNvPr>
          <p:cNvSpPr/>
          <p:nvPr/>
        </p:nvSpPr>
        <p:spPr>
          <a:xfrm>
            <a:off x="4748422" y="367553"/>
            <a:ext cx="4035287" cy="60780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rPr>
              <a:t> </a:t>
            </a:r>
            <a:r>
              <a:rPr lang="en-IN" sz="2000" dirty="0" err="1">
                <a:solidFill>
                  <a:schemeClr val="tx1"/>
                </a:solidFill>
              </a:rPr>
              <a:t>setSize</a:t>
            </a:r>
            <a:r>
              <a:rPr lang="en-IN" sz="2000" dirty="0">
                <a:solidFill>
                  <a:schemeClr val="tx1"/>
                </a:solidFill>
              </a:rPr>
              <a:t> (</a:t>
            </a:r>
            <a:r>
              <a:rPr lang="en-IN" sz="2000" dirty="0">
                <a:solidFill>
                  <a:srgbClr val="0070C0"/>
                </a:solidFill>
              </a:rPr>
              <a:t>250</a:t>
            </a:r>
            <a:r>
              <a:rPr lang="en-IN" sz="2000" dirty="0">
                <a:solidFill>
                  <a:schemeClr val="tx1"/>
                </a:solidFill>
              </a:rPr>
              <a:t>, </a:t>
            </a:r>
            <a:r>
              <a:rPr lang="en-IN" sz="2000" dirty="0">
                <a:solidFill>
                  <a:srgbClr val="0070C0"/>
                </a:solidFill>
              </a:rPr>
              <a:t>250</a:t>
            </a:r>
            <a:r>
              <a:rPr lang="en-IN" sz="2000" dirty="0">
                <a:solidFill>
                  <a:schemeClr val="tx1"/>
                </a:solidFill>
              </a:rPr>
              <a:t>);</a:t>
            </a:r>
          </a:p>
          <a:p>
            <a:r>
              <a:rPr lang="en-IN" sz="2000" dirty="0">
                <a:solidFill>
                  <a:schemeClr val="tx1"/>
                </a:solidFill>
              </a:rPr>
              <a:t>        </a:t>
            </a:r>
            <a:r>
              <a:rPr lang="en-IN" sz="2000" dirty="0" err="1">
                <a:solidFill>
                  <a:schemeClr val="tx1"/>
                </a:solidFill>
              </a:rPr>
              <a:t>setLayout</a:t>
            </a:r>
            <a:r>
              <a:rPr lang="en-IN" sz="2000" dirty="0">
                <a:solidFill>
                  <a:schemeClr val="tx1"/>
                </a:solidFill>
              </a:rPr>
              <a:t> (</a:t>
            </a:r>
            <a:r>
              <a:rPr lang="en-IN" sz="2000" dirty="0">
                <a:solidFill>
                  <a:srgbClr val="0070C0"/>
                </a:solidFill>
              </a:rPr>
              <a:t>null</a:t>
            </a:r>
            <a:r>
              <a:rPr lang="en-IN" sz="2000" dirty="0">
                <a:solidFill>
                  <a:schemeClr val="tx1"/>
                </a:solidFill>
              </a:rPr>
              <a:t>);</a:t>
            </a:r>
          </a:p>
          <a:p>
            <a:r>
              <a:rPr lang="en-IN" sz="2000" dirty="0">
                <a:solidFill>
                  <a:schemeClr val="tx1"/>
                </a:solidFill>
              </a:rPr>
              <a:t>        </a:t>
            </a:r>
            <a:r>
              <a:rPr lang="en-IN" sz="2000" dirty="0" err="1">
                <a:solidFill>
                  <a:schemeClr val="tx1"/>
                </a:solidFill>
              </a:rPr>
              <a:t>setVisible</a:t>
            </a:r>
            <a:r>
              <a:rPr lang="en-IN" sz="2000" dirty="0">
                <a:solidFill>
                  <a:schemeClr val="tx1"/>
                </a:solidFill>
              </a:rPr>
              <a:t> (</a:t>
            </a:r>
            <a:r>
              <a:rPr lang="en-IN" sz="2000" dirty="0">
                <a:solidFill>
                  <a:srgbClr val="0070C0"/>
                </a:solidFill>
              </a:rPr>
              <a:t>true</a:t>
            </a:r>
            <a:r>
              <a:rPr lang="en-IN" sz="2000" dirty="0">
                <a:solidFill>
                  <a:schemeClr val="tx1"/>
                </a:solidFill>
              </a:rPr>
              <a:t>);</a:t>
            </a:r>
          </a:p>
          <a:p>
            <a:r>
              <a:rPr lang="en-IN" sz="2000" dirty="0">
                <a:solidFill>
                  <a:schemeClr val="tx1"/>
                </a:solidFill>
              </a:rPr>
              <a:t>    }</a:t>
            </a:r>
          </a:p>
          <a:p>
            <a:endParaRPr lang="en-IN" sz="2000" dirty="0">
              <a:solidFill>
                <a:schemeClr val="tx1"/>
              </a:solidFill>
            </a:endParaRPr>
          </a:p>
          <a:p>
            <a:endParaRPr lang="en-IN" sz="2000" dirty="0">
              <a:solidFill>
                <a:schemeClr val="tx1"/>
              </a:solidFill>
            </a:endParaRPr>
          </a:p>
          <a:p>
            <a:endParaRPr lang="en-IN" sz="2000" dirty="0">
              <a:solidFill>
                <a:schemeClr val="tx1"/>
              </a:solidFill>
            </a:endParaRPr>
          </a:p>
          <a:p>
            <a:endParaRPr lang="en-IN" sz="2000" dirty="0">
              <a:solidFill>
                <a:schemeClr val="tx1"/>
              </a:solidFill>
            </a:endParaRPr>
          </a:p>
          <a:p>
            <a:r>
              <a:rPr lang="en-IN" sz="2000" dirty="0">
                <a:solidFill>
                  <a:schemeClr val="tx1"/>
                </a:solidFill>
              </a:rPr>
              <a:t>    </a:t>
            </a:r>
            <a:r>
              <a:rPr lang="en-US" sz="2000" dirty="0">
                <a:solidFill>
                  <a:srgbClr val="0070C0"/>
                </a:solidFill>
              </a:rPr>
              <a:t>public void </a:t>
            </a:r>
            <a:r>
              <a:rPr lang="en-US" sz="2000" dirty="0" err="1">
                <a:solidFill>
                  <a:schemeClr val="tx1"/>
                </a:solidFill>
              </a:rPr>
              <a:t>actionPerformed</a:t>
            </a:r>
            <a:r>
              <a:rPr lang="en-US" sz="2000" dirty="0">
                <a:solidFill>
                  <a:schemeClr val="tx1"/>
                </a:solidFill>
              </a:rPr>
              <a:t> (</a:t>
            </a:r>
            <a:r>
              <a:rPr lang="en-US" sz="2000" dirty="0" err="1">
                <a:solidFill>
                  <a:schemeClr val="tx1"/>
                </a:solidFill>
              </a:rPr>
              <a:t>ActionEvent</a:t>
            </a:r>
            <a:r>
              <a:rPr lang="en-US" sz="2000" dirty="0">
                <a:solidFill>
                  <a:schemeClr val="tx1"/>
                </a:solidFill>
              </a:rPr>
              <a:t> e)</a:t>
            </a:r>
          </a:p>
          <a:p>
            <a:r>
              <a:rPr lang="en-IN" sz="2000" dirty="0">
                <a:solidFill>
                  <a:schemeClr val="tx1"/>
                </a:solidFill>
              </a:rPr>
              <a:t>    {</a:t>
            </a:r>
          </a:p>
          <a:p>
            <a:r>
              <a:rPr lang="en-IN" sz="2000" dirty="0">
                <a:solidFill>
                  <a:schemeClr val="tx1"/>
                </a:solidFill>
              </a:rPr>
              <a:t>        </a:t>
            </a:r>
            <a:r>
              <a:rPr lang="en-IN" sz="2000" dirty="0" err="1">
                <a:solidFill>
                  <a:schemeClr val="tx1"/>
                </a:solidFill>
              </a:rPr>
              <a:t>textField.setText</a:t>
            </a:r>
            <a:r>
              <a:rPr lang="en-IN" sz="2000" dirty="0">
                <a:solidFill>
                  <a:schemeClr val="tx1"/>
                </a:solidFill>
              </a:rPr>
              <a:t> ("Hello World");</a:t>
            </a:r>
          </a:p>
          <a:p>
            <a:r>
              <a:rPr lang="en-IN" sz="2000" dirty="0">
                <a:solidFill>
                  <a:schemeClr val="tx1"/>
                </a:solidFill>
              </a:rPr>
              <a:t>    }</a:t>
            </a:r>
          </a:p>
          <a:p>
            <a:r>
              <a:rPr lang="en-US" sz="2000" dirty="0">
                <a:solidFill>
                  <a:schemeClr val="tx1"/>
                </a:solidFill>
              </a:rPr>
              <a:t>    </a:t>
            </a:r>
            <a:r>
              <a:rPr lang="en-US" sz="2000" dirty="0">
                <a:solidFill>
                  <a:srgbClr val="0070C0"/>
                </a:solidFill>
              </a:rPr>
              <a:t>public static void </a:t>
            </a:r>
            <a:r>
              <a:rPr lang="en-US" sz="2000" dirty="0">
                <a:solidFill>
                  <a:schemeClr val="tx1"/>
                </a:solidFill>
              </a:rPr>
              <a:t>main (</a:t>
            </a:r>
            <a:r>
              <a:rPr lang="en-US" sz="2000" dirty="0">
                <a:solidFill>
                  <a:srgbClr val="0070C0"/>
                </a:solidFill>
              </a:rPr>
              <a:t>String</a:t>
            </a:r>
            <a:r>
              <a:rPr lang="en-US" sz="2000" dirty="0">
                <a:solidFill>
                  <a:schemeClr val="tx1"/>
                </a:solidFill>
              </a:rPr>
              <a:t> </a:t>
            </a:r>
            <a:r>
              <a:rPr lang="en-US" sz="2000" dirty="0" err="1">
                <a:solidFill>
                  <a:schemeClr val="tx1"/>
                </a:solidFill>
              </a:rPr>
              <a:t>args</a:t>
            </a:r>
            <a:r>
              <a:rPr lang="en-US" sz="2000" dirty="0">
                <a:solidFill>
                  <a:schemeClr val="tx1"/>
                </a:solidFill>
              </a:rPr>
              <a:t>[])</a:t>
            </a:r>
          </a:p>
          <a:p>
            <a:r>
              <a:rPr lang="en-IN" sz="2000" dirty="0">
                <a:solidFill>
                  <a:schemeClr val="tx1"/>
                </a:solidFill>
              </a:rPr>
              <a:t>    {</a:t>
            </a:r>
          </a:p>
          <a:p>
            <a:r>
              <a:rPr lang="en-IN" sz="2000" dirty="0">
                <a:solidFill>
                  <a:schemeClr val="tx1"/>
                </a:solidFill>
              </a:rPr>
              <a:t>        </a:t>
            </a:r>
            <a:r>
              <a:rPr lang="en-IN" sz="2000" dirty="0">
                <a:solidFill>
                  <a:srgbClr val="0070C0"/>
                </a:solidFill>
              </a:rPr>
              <a:t>new</a:t>
            </a:r>
            <a:r>
              <a:rPr lang="en-IN" sz="2000" dirty="0">
                <a:solidFill>
                  <a:schemeClr val="tx1"/>
                </a:solidFill>
              </a:rPr>
              <a:t> </a:t>
            </a:r>
            <a:r>
              <a:rPr lang="en-IN" sz="2000" dirty="0" err="1">
                <a:solidFill>
                  <a:schemeClr val="tx1"/>
                </a:solidFill>
              </a:rPr>
              <a:t>EventHandling</a:t>
            </a:r>
            <a:r>
              <a:rPr lang="en-IN" sz="2000" dirty="0">
                <a:solidFill>
                  <a:schemeClr val="tx1"/>
                </a:solidFill>
              </a:rPr>
              <a:t> ();</a:t>
            </a:r>
          </a:p>
          <a:p>
            <a:r>
              <a:rPr lang="en-IN" sz="2000" dirty="0">
                <a:solidFill>
                  <a:schemeClr val="tx1"/>
                </a:solidFill>
              </a:rPr>
              <a:t>    }</a:t>
            </a:r>
          </a:p>
          <a:p>
            <a:r>
              <a:rPr lang="en-IN" sz="2000" dirty="0">
                <a:solidFill>
                  <a:schemeClr val="tx1"/>
                </a:solidFill>
              </a:rPr>
              <a:t>}</a:t>
            </a:r>
          </a:p>
        </p:txBody>
      </p:sp>
      <p:pic>
        <p:nvPicPr>
          <p:cNvPr id="11" name="Picture 10">
            <a:extLst>
              <a:ext uri="{FF2B5EF4-FFF2-40B4-BE49-F238E27FC236}">
                <a16:creationId xmlns:a16="http://schemas.microsoft.com/office/drawing/2014/main" xmlns="" id="{C4D1B640-DECD-4F03-A452-DD5AA641623B}"/>
              </a:ext>
            </a:extLst>
          </p:cNvPr>
          <p:cNvPicPr>
            <a:picLocks noChangeAspect="1"/>
          </p:cNvPicPr>
          <p:nvPr/>
        </p:nvPicPr>
        <p:blipFill>
          <a:blip r:embed="rId2"/>
          <a:stretch>
            <a:fillRect/>
          </a:stretch>
        </p:blipFill>
        <p:spPr>
          <a:xfrm>
            <a:off x="7265335" y="457199"/>
            <a:ext cx="1518374" cy="2084294"/>
          </a:xfrm>
          <a:prstGeom prst="rect">
            <a:avLst/>
          </a:prstGeom>
        </p:spPr>
      </p:pic>
    </p:spTree>
    <p:extLst>
      <p:ext uri="{BB962C8B-B14F-4D97-AF65-F5344CB8AC3E}">
        <p14:creationId xmlns:p14="http://schemas.microsoft.com/office/powerpoint/2010/main" val="263175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162CE-1B17-42D8-B78E-271B941FA541}"/>
              </a:ext>
            </a:extLst>
          </p:cNvPr>
          <p:cNvSpPr>
            <a:spLocks noGrp="1"/>
          </p:cNvSpPr>
          <p:nvPr>
            <p:ph type="title"/>
          </p:nvPr>
        </p:nvSpPr>
        <p:spPr>
          <a:xfrm>
            <a:off x="349624" y="179294"/>
            <a:ext cx="8165726" cy="672353"/>
          </a:xfrm>
        </p:spPr>
        <p:txBody>
          <a:bodyPr>
            <a:normAutofit/>
          </a:bodyPr>
          <a:lstStyle/>
          <a:p>
            <a:r>
              <a:rPr lang="en-US" sz="3600" b="1" i="0" u="sng" dirty="0">
                <a:solidFill>
                  <a:srgbClr val="0033CC"/>
                </a:solidFill>
                <a:effectLst/>
                <a:latin typeface="Perpetua" pitchFamily="18" charset="0"/>
              </a:rPr>
              <a:t>Graphics Programming Graphics Class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EBA9A574-42ED-4E15-B199-1E6BCCE6281B}"/>
              </a:ext>
            </a:extLst>
          </p:cNvPr>
          <p:cNvSpPr>
            <a:spLocks noGrp="1"/>
          </p:cNvSpPr>
          <p:nvPr>
            <p:ph idx="1"/>
          </p:nvPr>
        </p:nvSpPr>
        <p:spPr>
          <a:xfrm>
            <a:off x="547968" y="1278777"/>
            <a:ext cx="8111938" cy="4602069"/>
          </a:xfrm>
        </p:spPr>
        <p:txBody>
          <a:bodyPr/>
          <a:lstStyle/>
          <a:p>
            <a:pPr algn="just"/>
            <a:r>
              <a:rPr lang="en-US" b="0" i="0" dirty="0" smtClean="0">
                <a:effectLst/>
                <a:latin typeface="Perpetua" pitchFamily="18" charset="0"/>
              </a:rPr>
              <a:t>The </a:t>
            </a:r>
            <a:r>
              <a:rPr lang="en-US" b="0" i="0" dirty="0">
                <a:effectLst/>
                <a:latin typeface="Perpetua" pitchFamily="18" charset="0"/>
              </a:rPr>
              <a:t>Graphics class is the </a:t>
            </a:r>
            <a:r>
              <a:rPr lang="en-US" b="0" i="0" dirty="0">
                <a:solidFill>
                  <a:srgbClr val="C00000"/>
                </a:solidFill>
                <a:effectLst/>
                <a:latin typeface="Perpetua" pitchFamily="18" charset="0"/>
              </a:rPr>
              <a:t>abstract</a:t>
            </a:r>
            <a:r>
              <a:rPr lang="en-US" b="0" i="0" dirty="0">
                <a:effectLst/>
                <a:latin typeface="Perpetua" pitchFamily="18" charset="0"/>
              </a:rPr>
              <a:t> base class.</a:t>
            </a:r>
          </a:p>
          <a:p>
            <a:pPr algn="just"/>
            <a:r>
              <a:rPr lang="en-US" b="0" i="0" dirty="0">
                <a:effectLst/>
                <a:latin typeface="Perpetua" pitchFamily="18" charset="0"/>
              </a:rPr>
              <a:t>A Graphics object manages a </a:t>
            </a:r>
            <a:r>
              <a:rPr lang="en-US" b="0" i="0" u="sng" dirty="0">
                <a:solidFill>
                  <a:srgbClr val="C00000"/>
                </a:solidFill>
                <a:effectLst/>
                <a:latin typeface="Perpetua" pitchFamily="18" charset="0"/>
              </a:rPr>
              <a:t>graphics context </a:t>
            </a:r>
            <a:r>
              <a:rPr lang="en-US" b="0" i="0" dirty="0">
                <a:effectLst/>
                <a:latin typeface="Perpetua" pitchFamily="18" charset="0"/>
              </a:rPr>
              <a:t>and draws pixels on the screen that represent text and other graphical object (e.g., lines, ellipses, rectangles and other polygons).</a:t>
            </a:r>
          </a:p>
          <a:p>
            <a:pPr algn="just"/>
            <a:r>
              <a:rPr lang="en-US" b="0" i="0" dirty="0">
                <a:effectLst/>
                <a:latin typeface="Perpetua" pitchFamily="18" charset="0"/>
              </a:rPr>
              <a:t>Graphics objects contain methods for </a:t>
            </a:r>
            <a:r>
              <a:rPr lang="en-US" b="0" i="0" dirty="0">
                <a:solidFill>
                  <a:srgbClr val="C00000"/>
                </a:solidFill>
                <a:effectLst/>
                <a:latin typeface="Perpetua" pitchFamily="18" charset="0"/>
              </a:rPr>
              <a:t>drawing</a:t>
            </a:r>
            <a:r>
              <a:rPr lang="en-US" b="0" i="0" dirty="0">
                <a:effectLst/>
                <a:latin typeface="Perpetua" pitchFamily="18" charset="0"/>
              </a:rPr>
              <a:t>, </a:t>
            </a:r>
            <a:r>
              <a:rPr lang="en-US" b="0" i="0" u="sng" dirty="0">
                <a:solidFill>
                  <a:srgbClr val="FFC000"/>
                </a:solidFill>
                <a:effectLst/>
                <a:latin typeface="Perpetua" pitchFamily="18" charset="0"/>
              </a:rPr>
              <a:t>font</a:t>
            </a:r>
            <a:r>
              <a:rPr lang="en-US" b="0" i="0" u="sng" dirty="0">
                <a:effectLst/>
                <a:latin typeface="Perpetua" pitchFamily="18" charset="0"/>
              </a:rPr>
              <a:t> </a:t>
            </a:r>
            <a:r>
              <a:rPr lang="en-US" b="0" i="0" dirty="0">
                <a:effectLst/>
                <a:latin typeface="Perpetua" pitchFamily="18" charset="0"/>
              </a:rPr>
              <a:t>manipulation, </a:t>
            </a:r>
            <a:r>
              <a:rPr lang="en-US" b="0" i="0" u="sng" dirty="0">
                <a:solidFill>
                  <a:srgbClr val="C00000"/>
                </a:solidFill>
                <a:effectLst/>
                <a:latin typeface="Perpetua" pitchFamily="18" charset="0"/>
              </a:rPr>
              <a:t>color</a:t>
            </a:r>
            <a:r>
              <a:rPr lang="en-US" b="0" i="0" dirty="0">
                <a:effectLst/>
                <a:latin typeface="Perpetua" pitchFamily="18" charset="0"/>
              </a:rPr>
              <a:t> manipulation and the like.</a:t>
            </a:r>
            <a:endParaRPr lang="en-IN" dirty="0">
              <a:latin typeface="Perpetua" pitchFamily="18" charset="0"/>
            </a:endParaRPr>
          </a:p>
          <a:p>
            <a:pPr algn="just"/>
            <a:endParaRPr lang="en-IN" dirty="0"/>
          </a:p>
        </p:txBody>
      </p:sp>
    </p:spTree>
    <p:extLst>
      <p:ext uri="{BB962C8B-B14F-4D97-AF65-F5344CB8AC3E}">
        <p14:creationId xmlns:p14="http://schemas.microsoft.com/office/powerpoint/2010/main" val="17598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9994850-E9E7-4D60-B825-92EF17C8AA9B}"/>
              </a:ext>
            </a:extLst>
          </p:cNvPr>
          <p:cNvSpPr/>
          <p:nvPr/>
        </p:nvSpPr>
        <p:spPr>
          <a:xfrm>
            <a:off x="208722" y="79513"/>
            <a:ext cx="4186859" cy="66989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0070C0"/>
                </a:solidFill>
              </a:rPr>
              <a:t>package</a:t>
            </a:r>
            <a:r>
              <a:rPr lang="en-IN" sz="2200" dirty="0">
                <a:solidFill>
                  <a:schemeClr val="tx1"/>
                </a:solidFill>
              </a:rPr>
              <a:t> practical;</a:t>
            </a:r>
          </a:p>
          <a:p>
            <a:r>
              <a:rPr lang="en-IN" sz="2200" dirty="0">
                <a:solidFill>
                  <a:srgbClr val="0070C0"/>
                </a:solidFill>
              </a:rPr>
              <a:t>import</a:t>
            </a:r>
            <a:r>
              <a:rPr lang="en-IN" sz="2200" dirty="0">
                <a:solidFill>
                  <a:schemeClr val="tx1"/>
                </a:solidFill>
              </a:rPr>
              <a:t> </a:t>
            </a:r>
            <a:r>
              <a:rPr lang="en-IN" sz="2200" dirty="0" err="1">
                <a:solidFill>
                  <a:schemeClr val="tx1"/>
                </a:solidFill>
              </a:rPr>
              <a:t>java.applet.Applet</a:t>
            </a:r>
            <a:r>
              <a:rPr lang="en-IN" sz="2200" dirty="0">
                <a:solidFill>
                  <a:schemeClr val="tx1"/>
                </a:solidFill>
              </a:rPr>
              <a:t>;</a:t>
            </a:r>
          </a:p>
          <a:p>
            <a:r>
              <a:rPr lang="en-IN" sz="2200" dirty="0">
                <a:solidFill>
                  <a:srgbClr val="0070C0"/>
                </a:solidFill>
              </a:rPr>
              <a:t>import</a:t>
            </a:r>
            <a:r>
              <a:rPr lang="en-IN" sz="2200" dirty="0">
                <a:solidFill>
                  <a:schemeClr val="tx1"/>
                </a:solidFill>
              </a:rPr>
              <a:t> </a:t>
            </a:r>
            <a:r>
              <a:rPr lang="en-IN" sz="2200" dirty="0" err="1">
                <a:solidFill>
                  <a:schemeClr val="tx1"/>
                </a:solidFill>
              </a:rPr>
              <a:t>java.awt.BorderLayout</a:t>
            </a:r>
            <a:r>
              <a:rPr lang="en-IN" sz="2200" dirty="0">
                <a:solidFill>
                  <a:schemeClr val="tx1"/>
                </a:solidFill>
              </a:rPr>
              <a:t>;</a:t>
            </a:r>
          </a:p>
          <a:p>
            <a:r>
              <a:rPr lang="en-IN" sz="2200" dirty="0">
                <a:solidFill>
                  <a:srgbClr val="0070C0"/>
                </a:solidFill>
              </a:rPr>
              <a:t>import</a:t>
            </a:r>
            <a:r>
              <a:rPr lang="en-IN" sz="2200" dirty="0">
                <a:solidFill>
                  <a:schemeClr val="tx1"/>
                </a:solidFill>
              </a:rPr>
              <a:t> </a:t>
            </a:r>
            <a:r>
              <a:rPr lang="en-IN" sz="2200" dirty="0" err="1">
                <a:solidFill>
                  <a:schemeClr val="tx1"/>
                </a:solidFill>
              </a:rPr>
              <a:t>java.awt.Choice</a:t>
            </a:r>
            <a:r>
              <a:rPr lang="en-IN" sz="2200" dirty="0">
                <a:solidFill>
                  <a:schemeClr val="tx1"/>
                </a:solidFill>
              </a:rPr>
              <a:t>;</a:t>
            </a:r>
          </a:p>
          <a:p>
            <a:r>
              <a:rPr lang="en-IN" sz="2200" dirty="0">
                <a:solidFill>
                  <a:srgbClr val="0070C0"/>
                </a:solidFill>
              </a:rPr>
              <a:t>import</a:t>
            </a:r>
            <a:r>
              <a:rPr lang="en-IN" sz="2200" dirty="0">
                <a:solidFill>
                  <a:schemeClr val="tx1"/>
                </a:solidFill>
              </a:rPr>
              <a:t> </a:t>
            </a:r>
            <a:r>
              <a:rPr lang="en-IN" sz="2200" dirty="0" err="1">
                <a:solidFill>
                  <a:schemeClr val="tx1"/>
                </a:solidFill>
              </a:rPr>
              <a:t>java.awt.Label</a:t>
            </a:r>
            <a:r>
              <a:rPr lang="en-IN" sz="2200" dirty="0">
                <a:solidFill>
                  <a:schemeClr val="tx1"/>
                </a:solidFill>
              </a:rPr>
              <a:t>;</a:t>
            </a:r>
          </a:p>
          <a:p>
            <a:r>
              <a:rPr lang="en-IN" sz="2200" dirty="0">
                <a:solidFill>
                  <a:srgbClr val="0070C0"/>
                </a:solidFill>
              </a:rPr>
              <a:t>import</a:t>
            </a:r>
            <a:r>
              <a:rPr lang="en-IN" sz="2200" dirty="0">
                <a:solidFill>
                  <a:schemeClr val="tx1"/>
                </a:solidFill>
              </a:rPr>
              <a:t> </a:t>
            </a:r>
            <a:r>
              <a:rPr lang="en-IN" sz="2200" dirty="0" err="1">
                <a:solidFill>
                  <a:schemeClr val="tx1"/>
                </a:solidFill>
              </a:rPr>
              <a:t>java.awt.Panel</a:t>
            </a:r>
            <a:r>
              <a:rPr lang="en-IN" sz="2200" dirty="0">
                <a:solidFill>
                  <a:schemeClr val="tx1"/>
                </a:solidFill>
              </a:rPr>
              <a:t>;</a:t>
            </a:r>
          </a:p>
          <a:p>
            <a:r>
              <a:rPr lang="fr-FR" sz="2200" dirty="0">
                <a:solidFill>
                  <a:srgbClr val="0070C0"/>
                </a:solidFill>
              </a:rPr>
              <a:t>import</a:t>
            </a:r>
            <a:r>
              <a:rPr lang="fr-FR" sz="2200" dirty="0">
                <a:solidFill>
                  <a:schemeClr val="tx1"/>
                </a:solidFill>
              </a:rPr>
              <a:t> </a:t>
            </a:r>
            <a:r>
              <a:rPr lang="fr-FR" sz="2200" dirty="0" err="1">
                <a:solidFill>
                  <a:schemeClr val="tx1"/>
                </a:solidFill>
              </a:rPr>
              <a:t>java.awt.event.ItemEvent</a:t>
            </a:r>
            <a:r>
              <a:rPr lang="fr-FR" sz="2200" dirty="0">
                <a:solidFill>
                  <a:schemeClr val="tx1"/>
                </a:solidFill>
              </a:rPr>
              <a:t>;</a:t>
            </a:r>
          </a:p>
          <a:p>
            <a:r>
              <a:rPr lang="en-IN" sz="2200" dirty="0">
                <a:solidFill>
                  <a:srgbClr val="0070C0"/>
                </a:solidFill>
              </a:rPr>
              <a:t>import</a:t>
            </a:r>
            <a:r>
              <a:rPr lang="en-IN" sz="2200" dirty="0">
                <a:solidFill>
                  <a:schemeClr val="tx1"/>
                </a:solidFill>
              </a:rPr>
              <a:t> </a:t>
            </a:r>
            <a:r>
              <a:rPr lang="en-IN" sz="2200" dirty="0" err="1">
                <a:solidFill>
                  <a:schemeClr val="tx1"/>
                </a:solidFill>
              </a:rPr>
              <a:t>java.awt.event.ItemListener</a:t>
            </a:r>
            <a:r>
              <a:rPr lang="en-IN" sz="2200" dirty="0">
                <a:solidFill>
                  <a:schemeClr val="tx1"/>
                </a:solidFill>
              </a:rPr>
              <a:t>;</a:t>
            </a:r>
          </a:p>
          <a:p>
            <a:endParaRPr lang="en-IN" sz="2200" dirty="0">
              <a:solidFill>
                <a:schemeClr val="tx1"/>
              </a:solidFill>
            </a:endParaRPr>
          </a:p>
          <a:p>
            <a:r>
              <a:rPr lang="en-IN" sz="2200" dirty="0">
                <a:solidFill>
                  <a:srgbClr val="0070C0"/>
                </a:solidFill>
              </a:rPr>
              <a:t>public class </a:t>
            </a:r>
            <a:r>
              <a:rPr lang="en-IN" sz="2200" dirty="0" err="1">
                <a:solidFill>
                  <a:schemeClr val="tx1"/>
                </a:solidFill>
              </a:rPr>
              <a:t>SimpleAWT</a:t>
            </a:r>
            <a:r>
              <a:rPr lang="en-IN" sz="2200" dirty="0">
                <a:solidFill>
                  <a:schemeClr val="tx1"/>
                </a:solidFill>
              </a:rPr>
              <a:t> </a:t>
            </a:r>
            <a:r>
              <a:rPr lang="en-IN" sz="2200" dirty="0">
                <a:solidFill>
                  <a:srgbClr val="0070C0"/>
                </a:solidFill>
              </a:rPr>
              <a:t>extends</a:t>
            </a:r>
            <a:r>
              <a:rPr lang="en-IN" sz="2200" dirty="0">
                <a:solidFill>
                  <a:schemeClr val="tx1"/>
                </a:solidFill>
              </a:rPr>
              <a:t> Applet </a:t>
            </a:r>
            <a:r>
              <a:rPr lang="en-IN" sz="2200" dirty="0">
                <a:solidFill>
                  <a:srgbClr val="0070C0"/>
                </a:solidFill>
              </a:rPr>
              <a:t>implements</a:t>
            </a:r>
            <a:r>
              <a:rPr lang="en-IN" sz="2200" dirty="0">
                <a:solidFill>
                  <a:schemeClr val="tx1"/>
                </a:solidFill>
              </a:rPr>
              <a:t>  </a:t>
            </a:r>
            <a:r>
              <a:rPr lang="en-IN" sz="2200" dirty="0" err="1">
                <a:solidFill>
                  <a:schemeClr val="tx1"/>
                </a:solidFill>
              </a:rPr>
              <a:t>ItemListener</a:t>
            </a:r>
            <a:r>
              <a:rPr lang="en-IN" sz="2200" dirty="0">
                <a:solidFill>
                  <a:schemeClr val="tx1"/>
                </a:solidFill>
              </a:rPr>
              <a:t> {</a:t>
            </a:r>
          </a:p>
          <a:p>
            <a:r>
              <a:rPr lang="en-US" sz="2200" dirty="0">
                <a:solidFill>
                  <a:srgbClr val="0070C0"/>
                </a:solidFill>
              </a:rPr>
              <a:t>private</a:t>
            </a:r>
            <a:r>
              <a:rPr lang="en-US" sz="2200" dirty="0">
                <a:solidFill>
                  <a:schemeClr val="tx1"/>
                </a:solidFill>
              </a:rPr>
              <a:t> Choice </a:t>
            </a:r>
            <a:r>
              <a:rPr lang="en-US" sz="2200" dirty="0" err="1">
                <a:solidFill>
                  <a:srgbClr val="FFC000"/>
                </a:solidFill>
              </a:rPr>
              <a:t>choice</a:t>
            </a:r>
            <a:r>
              <a:rPr lang="en-US" sz="2200" dirty="0">
                <a:solidFill>
                  <a:schemeClr val="tx1"/>
                </a:solidFill>
              </a:rPr>
              <a:t> = </a:t>
            </a:r>
            <a:r>
              <a:rPr lang="en-US" sz="2200" dirty="0">
                <a:solidFill>
                  <a:srgbClr val="0070C0"/>
                </a:solidFill>
              </a:rPr>
              <a:t>new</a:t>
            </a:r>
            <a:r>
              <a:rPr lang="en-US" sz="2200" dirty="0">
                <a:solidFill>
                  <a:schemeClr val="tx1"/>
                </a:solidFill>
              </a:rPr>
              <a:t> Choice();</a:t>
            </a:r>
          </a:p>
          <a:p>
            <a:r>
              <a:rPr lang="en-US" sz="2200" dirty="0">
                <a:solidFill>
                  <a:srgbClr val="0070C0"/>
                </a:solidFill>
              </a:rPr>
              <a:t>private</a:t>
            </a:r>
            <a:r>
              <a:rPr lang="en-US" sz="2200" dirty="0">
                <a:solidFill>
                  <a:schemeClr val="tx1"/>
                </a:solidFill>
              </a:rPr>
              <a:t> Label </a:t>
            </a:r>
            <a:r>
              <a:rPr lang="en-US" sz="2200" dirty="0" err="1">
                <a:solidFill>
                  <a:srgbClr val="FFC000"/>
                </a:solidFill>
              </a:rPr>
              <a:t>label</a:t>
            </a:r>
            <a:r>
              <a:rPr lang="en-US" sz="2200" dirty="0">
                <a:solidFill>
                  <a:schemeClr val="tx1"/>
                </a:solidFill>
              </a:rPr>
              <a:t> = </a:t>
            </a:r>
            <a:r>
              <a:rPr lang="en-US" sz="2200" dirty="0">
                <a:solidFill>
                  <a:srgbClr val="0070C0"/>
                </a:solidFill>
              </a:rPr>
              <a:t>new</a:t>
            </a:r>
            <a:r>
              <a:rPr lang="en-US" sz="2200" dirty="0">
                <a:solidFill>
                  <a:schemeClr val="tx1"/>
                </a:solidFill>
              </a:rPr>
              <a:t> Label</a:t>
            </a:r>
            <a:r>
              <a:rPr lang="en-US" sz="2200" dirty="0">
                <a:solidFill>
                  <a:srgbClr val="FF0000"/>
                </a:solidFill>
              </a:rPr>
              <a:t>("Pick something!");</a:t>
            </a:r>
          </a:p>
        </p:txBody>
      </p:sp>
      <p:sp>
        <p:nvSpPr>
          <p:cNvPr id="7" name="Rectangle 6">
            <a:extLst>
              <a:ext uri="{FF2B5EF4-FFF2-40B4-BE49-F238E27FC236}">
                <a16:creationId xmlns:a16="http://schemas.microsoft.com/office/drawing/2014/main" xmlns="" id="{F064BAF8-CCE0-4293-8583-62615250F85F}"/>
              </a:ext>
            </a:extLst>
          </p:cNvPr>
          <p:cNvSpPr/>
          <p:nvPr/>
        </p:nvSpPr>
        <p:spPr>
          <a:xfrm>
            <a:off x="4748421" y="79513"/>
            <a:ext cx="4186859" cy="66989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rgbClr val="0070C0"/>
                </a:solidFill>
              </a:rPr>
              <a:t>public</a:t>
            </a:r>
            <a:r>
              <a:rPr lang="en-IN" sz="2000" dirty="0">
                <a:solidFill>
                  <a:schemeClr val="tx1"/>
                </a:solidFill>
              </a:rPr>
              <a:t> </a:t>
            </a:r>
            <a:r>
              <a:rPr lang="en-IN" sz="2000" dirty="0">
                <a:solidFill>
                  <a:srgbClr val="0070C0"/>
                </a:solidFill>
              </a:rPr>
              <a:t>void</a:t>
            </a:r>
            <a:r>
              <a:rPr lang="en-IN" sz="2000" dirty="0">
                <a:solidFill>
                  <a:schemeClr val="tx1"/>
                </a:solidFill>
              </a:rPr>
              <a:t> </a:t>
            </a:r>
            <a:r>
              <a:rPr lang="en-IN" sz="2000" dirty="0" err="1">
                <a:solidFill>
                  <a:schemeClr val="tx1"/>
                </a:solidFill>
              </a:rPr>
              <a:t>init</a:t>
            </a:r>
            <a:r>
              <a:rPr lang="en-IN" sz="2000" dirty="0">
                <a:solidFill>
                  <a:schemeClr val="tx1"/>
                </a:solidFill>
              </a:rPr>
              <a:t>() {</a:t>
            </a:r>
          </a:p>
          <a:p>
            <a:r>
              <a:rPr lang="en-IN" sz="2000" dirty="0" err="1">
                <a:solidFill>
                  <a:srgbClr val="FFC000"/>
                </a:solidFill>
              </a:rPr>
              <a:t>choice</a:t>
            </a:r>
            <a:r>
              <a:rPr lang="en-IN" sz="2000" dirty="0" err="1">
                <a:solidFill>
                  <a:schemeClr val="tx1"/>
                </a:solidFill>
              </a:rPr>
              <a:t>.addItemListener</a:t>
            </a:r>
            <a:r>
              <a:rPr lang="en-IN" sz="2000" dirty="0">
                <a:solidFill>
                  <a:schemeClr val="tx1"/>
                </a:solidFill>
              </a:rPr>
              <a:t>(this);</a:t>
            </a:r>
          </a:p>
          <a:p>
            <a:r>
              <a:rPr lang="en-IN" sz="2000" dirty="0" err="1">
                <a:solidFill>
                  <a:schemeClr val="tx1"/>
                </a:solidFill>
              </a:rPr>
              <a:t>setLayout</a:t>
            </a:r>
            <a:r>
              <a:rPr lang="en-IN" sz="2000" dirty="0">
                <a:solidFill>
                  <a:schemeClr val="tx1"/>
                </a:solidFill>
              </a:rPr>
              <a:t>(</a:t>
            </a:r>
            <a:r>
              <a:rPr lang="en-IN" sz="2000" dirty="0">
                <a:solidFill>
                  <a:schemeClr val="accent1"/>
                </a:solidFill>
              </a:rPr>
              <a:t>new</a:t>
            </a:r>
            <a:r>
              <a:rPr lang="en-IN" sz="2000" dirty="0">
                <a:solidFill>
                  <a:schemeClr val="tx1"/>
                </a:solidFill>
              </a:rPr>
              <a:t> </a:t>
            </a:r>
            <a:r>
              <a:rPr lang="en-IN" sz="2000" dirty="0" err="1">
                <a:solidFill>
                  <a:schemeClr val="tx1"/>
                </a:solidFill>
              </a:rPr>
              <a:t>BorderLayout</a:t>
            </a:r>
            <a:r>
              <a:rPr lang="en-IN" sz="2000" dirty="0">
                <a:solidFill>
                  <a:schemeClr val="tx1"/>
                </a:solidFill>
              </a:rPr>
              <a:t>());</a:t>
            </a:r>
          </a:p>
          <a:p>
            <a:r>
              <a:rPr lang="en-IN" sz="2000" dirty="0" err="1">
                <a:solidFill>
                  <a:srgbClr val="FFC000"/>
                </a:solidFill>
              </a:rPr>
              <a:t>choice</a:t>
            </a:r>
            <a:r>
              <a:rPr lang="en-IN" sz="2000" dirty="0" err="1">
                <a:solidFill>
                  <a:schemeClr val="tx1"/>
                </a:solidFill>
              </a:rPr>
              <a:t>.addItem</a:t>
            </a:r>
            <a:r>
              <a:rPr lang="en-IN" sz="2000" dirty="0">
                <a:solidFill>
                  <a:schemeClr val="tx1"/>
                </a:solidFill>
              </a:rPr>
              <a:t>("</a:t>
            </a:r>
            <a:r>
              <a:rPr lang="en-IN" sz="2000" dirty="0">
                <a:solidFill>
                  <a:srgbClr val="FF0000"/>
                </a:solidFill>
              </a:rPr>
              <a:t>Red</a:t>
            </a:r>
            <a:r>
              <a:rPr lang="en-IN" sz="2000" dirty="0">
                <a:solidFill>
                  <a:schemeClr val="tx1"/>
                </a:solidFill>
              </a:rPr>
              <a:t>");</a:t>
            </a:r>
          </a:p>
          <a:p>
            <a:r>
              <a:rPr lang="en-IN" sz="2000" dirty="0" err="1">
                <a:solidFill>
                  <a:srgbClr val="FFC000"/>
                </a:solidFill>
              </a:rPr>
              <a:t>choice</a:t>
            </a:r>
            <a:r>
              <a:rPr lang="en-IN" sz="2000" dirty="0" err="1">
                <a:solidFill>
                  <a:schemeClr val="tx1"/>
                </a:solidFill>
              </a:rPr>
              <a:t>.addItem</a:t>
            </a:r>
            <a:r>
              <a:rPr lang="en-IN" sz="2000" dirty="0">
                <a:solidFill>
                  <a:schemeClr val="tx1"/>
                </a:solidFill>
              </a:rPr>
              <a:t>("</a:t>
            </a:r>
            <a:r>
              <a:rPr lang="en-IN" sz="2000" dirty="0">
                <a:solidFill>
                  <a:srgbClr val="FF0000"/>
                </a:solidFill>
              </a:rPr>
              <a:t>Green</a:t>
            </a:r>
            <a:r>
              <a:rPr lang="en-IN" sz="2000" dirty="0">
                <a:solidFill>
                  <a:schemeClr val="tx1"/>
                </a:solidFill>
              </a:rPr>
              <a:t>");</a:t>
            </a:r>
          </a:p>
          <a:p>
            <a:r>
              <a:rPr lang="en-IN" sz="2000" dirty="0" err="1">
                <a:solidFill>
                  <a:srgbClr val="FFC000"/>
                </a:solidFill>
              </a:rPr>
              <a:t>choice</a:t>
            </a:r>
            <a:r>
              <a:rPr lang="en-IN" sz="2000" dirty="0" err="1">
                <a:solidFill>
                  <a:schemeClr val="tx1"/>
                </a:solidFill>
              </a:rPr>
              <a:t>.addItem</a:t>
            </a:r>
            <a:r>
              <a:rPr lang="en-IN" sz="2000" dirty="0">
                <a:solidFill>
                  <a:schemeClr val="tx1"/>
                </a:solidFill>
              </a:rPr>
              <a:t>("</a:t>
            </a:r>
            <a:r>
              <a:rPr lang="en-IN" sz="2000" dirty="0">
                <a:solidFill>
                  <a:srgbClr val="FF0000"/>
                </a:solidFill>
              </a:rPr>
              <a:t>Blue</a:t>
            </a:r>
            <a:r>
              <a:rPr lang="en-IN" sz="2000" dirty="0">
                <a:solidFill>
                  <a:schemeClr val="tx1"/>
                </a:solidFill>
              </a:rPr>
              <a:t>");</a:t>
            </a:r>
          </a:p>
          <a:p>
            <a:endParaRPr lang="en-IN" sz="2000" dirty="0">
              <a:solidFill>
                <a:schemeClr val="tx1"/>
              </a:solidFill>
            </a:endParaRPr>
          </a:p>
          <a:p>
            <a:r>
              <a:rPr lang="en-IN" sz="2000" dirty="0">
                <a:solidFill>
                  <a:schemeClr val="tx1"/>
                </a:solidFill>
              </a:rPr>
              <a:t>Panel </a:t>
            </a:r>
            <a:r>
              <a:rPr lang="en-IN" sz="2000" dirty="0" err="1">
                <a:solidFill>
                  <a:schemeClr val="tx1"/>
                </a:solidFill>
              </a:rPr>
              <a:t>panel</a:t>
            </a:r>
            <a:r>
              <a:rPr lang="en-IN" sz="2000" dirty="0">
                <a:solidFill>
                  <a:schemeClr val="tx1"/>
                </a:solidFill>
              </a:rPr>
              <a:t> = </a:t>
            </a:r>
            <a:r>
              <a:rPr lang="en-IN" sz="2000" dirty="0">
                <a:solidFill>
                  <a:srgbClr val="0070C0"/>
                </a:solidFill>
              </a:rPr>
              <a:t>new</a:t>
            </a:r>
            <a:r>
              <a:rPr lang="en-IN" sz="2000" dirty="0">
                <a:solidFill>
                  <a:schemeClr val="tx1"/>
                </a:solidFill>
              </a:rPr>
              <a:t> Panel();</a:t>
            </a:r>
          </a:p>
          <a:p>
            <a:r>
              <a:rPr lang="en-IN" sz="2000" dirty="0" err="1">
                <a:solidFill>
                  <a:schemeClr val="tx1"/>
                </a:solidFill>
              </a:rPr>
              <a:t>panel.add</a:t>
            </a:r>
            <a:r>
              <a:rPr lang="en-IN" sz="2000" dirty="0">
                <a:solidFill>
                  <a:schemeClr val="tx1"/>
                </a:solidFill>
              </a:rPr>
              <a:t>(</a:t>
            </a:r>
            <a:r>
              <a:rPr lang="en-IN" sz="2000" dirty="0">
                <a:solidFill>
                  <a:srgbClr val="FFC000"/>
                </a:solidFill>
              </a:rPr>
              <a:t>choice</a:t>
            </a:r>
            <a:r>
              <a:rPr lang="en-IN" sz="2000" dirty="0">
                <a:solidFill>
                  <a:schemeClr val="tx1"/>
                </a:solidFill>
              </a:rPr>
              <a:t>);</a:t>
            </a:r>
          </a:p>
          <a:p>
            <a:r>
              <a:rPr lang="en-IN" sz="2000" dirty="0">
                <a:solidFill>
                  <a:schemeClr val="tx1"/>
                </a:solidFill>
              </a:rPr>
              <a:t>add(</a:t>
            </a:r>
            <a:r>
              <a:rPr lang="en-IN" sz="2000" dirty="0">
                <a:solidFill>
                  <a:srgbClr val="FFC000"/>
                </a:solidFill>
              </a:rPr>
              <a:t>label</a:t>
            </a:r>
            <a:r>
              <a:rPr lang="en-IN" sz="2000" dirty="0">
                <a:solidFill>
                  <a:schemeClr val="tx1"/>
                </a:solidFill>
              </a:rPr>
              <a:t>, "</a:t>
            </a:r>
            <a:r>
              <a:rPr lang="en-IN" sz="2000" dirty="0">
                <a:solidFill>
                  <a:srgbClr val="0070C0"/>
                </a:solidFill>
              </a:rPr>
              <a:t>Center</a:t>
            </a:r>
            <a:r>
              <a:rPr lang="en-IN" sz="2000" dirty="0">
                <a:solidFill>
                  <a:schemeClr val="tx1"/>
                </a:solidFill>
              </a:rPr>
              <a:t>");</a:t>
            </a:r>
          </a:p>
          <a:p>
            <a:r>
              <a:rPr lang="en-IN" sz="2000" dirty="0">
                <a:solidFill>
                  <a:schemeClr val="tx1"/>
                </a:solidFill>
              </a:rPr>
              <a:t>add(panel, "</a:t>
            </a:r>
            <a:r>
              <a:rPr lang="en-IN" sz="2000" dirty="0">
                <a:solidFill>
                  <a:srgbClr val="0070C0"/>
                </a:solidFill>
              </a:rPr>
              <a:t>North</a:t>
            </a:r>
            <a:r>
              <a:rPr lang="en-IN" sz="2000" dirty="0">
                <a:solidFill>
                  <a:schemeClr val="tx1"/>
                </a:solidFill>
              </a:rPr>
              <a:t>");</a:t>
            </a:r>
          </a:p>
          <a:p>
            <a:r>
              <a:rPr lang="en-IN" sz="2000" dirty="0">
                <a:solidFill>
                  <a:schemeClr val="tx1"/>
                </a:solidFill>
              </a:rPr>
              <a:t>}</a:t>
            </a:r>
          </a:p>
          <a:p>
            <a:endParaRPr lang="en-IN" sz="2000" dirty="0">
              <a:solidFill>
                <a:schemeClr val="tx1"/>
              </a:solidFill>
            </a:endParaRPr>
          </a:p>
          <a:p>
            <a:r>
              <a:rPr lang="en-US" sz="2000" dirty="0">
                <a:solidFill>
                  <a:schemeClr val="tx1"/>
                </a:solidFill>
              </a:rPr>
              <a:t>public void </a:t>
            </a:r>
            <a:r>
              <a:rPr lang="en-US" sz="2000" dirty="0" err="1">
                <a:solidFill>
                  <a:schemeClr val="tx1"/>
                </a:solidFill>
              </a:rPr>
              <a:t>itemStateChanged</a:t>
            </a:r>
            <a:r>
              <a:rPr lang="en-US" sz="2000" dirty="0">
                <a:solidFill>
                  <a:schemeClr val="tx1"/>
                </a:solidFill>
              </a:rPr>
              <a:t>(</a:t>
            </a:r>
            <a:r>
              <a:rPr lang="en-US" sz="2000" dirty="0" err="1">
                <a:solidFill>
                  <a:schemeClr val="tx1"/>
                </a:solidFill>
              </a:rPr>
              <a:t>ItemEvent</a:t>
            </a:r>
            <a:r>
              <a:rPr lang="en-US" sz="2000" dirty="0">
                <a:solidFill>
                  <a:schemeClr val="tx1"/>
                </a:solidFill>
              </a:rPr>
              <a:t> e) {</a:t>
            </a:r>
          </a:p>
          <a:p>
            <a:r>
              <a:rPr lang="en-IN" sz="2000" dirty="0">
                <a:solidFill>
                  <a:schemeClr val="tx1"/>
                </a:solidFill>
              </a:rPr>
              <a:t>if (</a:t>
            </a:r>
            <a:r>
              <a:rPr lang="en-IN" sz="2000" dirty="0" err="1">
                <a:solidFill>
                  <a:schemeClr val="tx1"/>
                </a:solidFill>
              </a:rPr>
              <a:t>e.getSource</a:t>
            </a:r>
            <a:r>
              <a:rPr lang="en-IN" sz="2000" dirty="0">
                <a:solidFill>
                  <a:schemeClr val="tx1"/>
                </a:solidFill>
              </a:rPr>
              <a:t>() == </a:t>
            </a:r>
            <a:r>
              <a:rPr lang="en-IN" sz="2000" dirty="0">
                <a:solidFill>
                  <a:srgbClr val="FFC000"/>
                </a:solidFill>
              </a:rPr>
              <a:t>choice</a:t>
            </a:r>
            <a:r>
              <a:rPr lang="en-IN" sz="2000" dirty="0">
                <a:solidFill>
                  <a:schemeClr val="tx1"/>
                </a:solidFill>
              </a:rPr>
              <a:t>) {</a:t>
            </a:r>
          </a:p>
          <a:p>
            <a:r>
              <a:rPr lang="en-US" sz="2000" dirty="0" err="1">
                <a:solidFill>
                  <a:srgbClr val="FFC000"/>
                </a:solidFill>
              </a:rPr>
              <a:t>label</a:t>
            </a:r>
            <a:r>
              <a:rPr lang="en-US" sz="2000" dirty="0" err="1">
                <a:solidFill>
                  <a:schemeClr val="tx1"/>
                </a:solidFill>
              </a:rPr>
              <a:t>.setText</a:t>
            </a:r>
            <a:r>
              <a:rPr lang="en-US" sz="2000" dirty="0">
                <a:solidFill>
                  <a:schemeClr val="tx1"/>
                </a:solidFill>
              </a:rPr>
              <a:t>(</a:t>
            </a:r>
            <a:r>
              <a:rPr lang="en-US" sz="2000" dirty="0" err="1">
                <a:solidFill>
                  <a:srgbClr val="FFC000"/>
                </a:solidFill>
              </a:rPr>
              <a:t>choice</a:t>
            </a:r>
            <a:r>
              <a:rPr lang="en-US" sz="2000" dirty="0" err="1">
                <a:solidFill>
                  <a:schemeClr val="tx1"/>
                </a:solidFill>
              </a:rPr>
              <a:t>.getSelectedItem</a:t>
            </a:r>
            <a:r>
              <a:rPr lang="en-US" sz="2000" dirty="0">
                <a:solidFill>
                  <a:schemeClr val="tx1"/>
                </a:solidFill>
              </a:rPr>
              <a:t>() + " was selected.");</a:t>
            </a:r>
          </a:p>
          <a:p>
            <a:r>
              <a:rPr lang="en-IN" sz="2000" dirty="0">
                <a:solidFill>
                  <a:schemeClr val="tx1"/>
                </a:solidFill>
              </a:rPr>
              <a:t>}</a:t>
            </a:r>
          </a:p>
          <a:p>
            <a:r>
              <a:rPr lang="en-IN" sz="2000" dirty="0">
                <a:solidFill>
                  <a:schemeClr val="tx1"/>
                </a:solidFill>
              </a:rPr>
              <a:t>}</a:t>
            </a:r>
          </a:p>
          <a:p>
            <a:r>
              <a:rPr lang="en-IN" sz="2000" dirty="0">
                <a:solidFill>
                  <a:schemeClr val="tx1"/>
                </a:solidFill>
              </a:rPr>
              <a:t>}</a:t>
            </a:r>
          </a:p>
        </p:txBody>
      </p:sp>
      <p:pic>
        <p:nvPicPr>
          <p:cNvPr id="3" name="Picture 2">
            <a:extLst>
              <a:ext uri="{FF2B5EF4-FFF2-40B4-BE49-F238E27FC236}">
                <a16:creationId xmlns:a16="http://schemas.microsoft.com/office/drawing/2014/main" xmlns="" id="{BCB0FD45-5725-402B-911A-BF0C4AD1109A}"/>
              </a:ext>
            </a:extLst>
          </p:cNvPr>
          <p:cNvPicPr>
            <a:picLocks noChangeAspect="1"/>
          </p:cNvPicPr>
          <p:nvPr/>
        </p:nvPicPr>
        <p:blipFill>
          <a:blip r:embed="rId2"/>
          <a:stretch>
            <a:fillRect/>
          </a:stretch>
        </p:blipFill>
        <p:spPr>
          <a:xfrm>
            <a:off x="7583385" y="1613646"/>
            <a:ext cx="1367292" cy="2492067"/>
          </a:xfrm>
          <a:prstGeom prst="rect">
            <a:avLst/>
          </a:prstGeom>
        </p:spPr>
      </p:pic>
    </p:spTree>
    <p:extLst>
      <p:ext uri="{BB962C8B-B14F-4D97-AF65-F5344CB8AC3E}">
        <p14:creationId xmlns:p14="http://schemas.microsoft.com/office/powerpoint/2010/main" val="34764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F4DF3A6-9486-426F-9969-BFF7628274BB}"/>
              </a:ext>
            </a:extLst>
          </p:cNvPr>
          <p:cNvSpPr>
            <a:spLocks noGrp="1"/>
          </p:cNvSpPr>
          <p:nvPr>
            <p:ph type="title"/>
          </p:nvPr>
        </p:nvSpPr>
        <p:spPr>
          <a:xfrm>
            <a:off x="628650" y="365127"/>
            <a:ext cx="7886700" cy="827180"/>
          </a:xfrm>
        </p:spPr>
        <p:txBody>
          <a:bodyPr>
            <a:normAutofit/>
          </a:bodyPr>
          <a:lstStyle/>
          <a:p>
            <a:r>
              <a:rPr lang="en-US" sz="4000" b="1" u="sng" dirty="0">
                <a:solidFill>
                  <a:srgbClr val="0033CC"/>
                </a:solidFill>
                <a:latin typeface="Times New Roman" pitchFamily="18" charset="0"/>
                <a:cs typeface="Times New Roman" pitchFamily="18" charset="0"/>
              </a:rPr>
              <a:t>SWINGS</a:t>
            </a:r>
            <a:endParaRPr lang="en-IN" sz="4000" b="1" u="sng" dirty="0">
              <a:solidFill>
                <a:srgbClr val="0033CC"/>
              </a:solidFill>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xmlns="" id="{B530424E-E807-4877-A963-0A9FC12A43BD}"/>
              </a:ext>
            </a:extLst>
          </p:cNvPr>
          <p:cNvSpPr>
            <a:spLocks noGrp="1"/>
          </p:cNvSpPr>
          <p:nvPr>
            <p:ph idx="1"/>
          </p:nvPr>
        </p:nvSpPr>
        <p:spPr/>
        <p:txBody>
          <a:bodyPr>
            <a:normAutofit lnSpcReduction="10000"/>
          </a:bodyPr>
          <a:lstStyle/>
          <a:p>
            <a:pPr algn="just"/>
            <a:r>
              <a:rPr lang="en-US" b="0" i="0" dirty="0">
                <a:solidFill>
                  <a:srgbClr val="3A3A3A"/>
                </a:solidFill>
                <a:effectLst/>
              </a:rPr>
              <a:t>Java provides many GUI frameworks that help us in developing a variety of GUI applications. </a:t>
            </a:r>
          </a:p>
          <a:p>
            <a:pPr algn="just"/>
            <a:endParaRPr lang="en-US" b="0" i="0" dirty="0">
              <a:solidFill>
                <a:srgbClr val="3A3A3A"/>
              </a:solidFill>
              <a:effectLst/>
            </a:endParaRPr>
          </a:p>
          <a:p>
            <a:pPr algn="just"/>
            <a:r>
              <a:rPr lang="en-US" b="0" i="0" dirty="0">
                <a:solidFill>
                  <a:srgbClr val="3A3A3A"/>
                </a:solidFill>
                <a:effectLst/>
              </a:rPr>
              <a:t>We have seen Abstract Window Toolkit or AWT. </a:t>
            </a:r>
          </a:p>
          <a:p>
            <a:pPr algn="just"/>
            <a:endParaRPr lang="en-US" b="0" i="0" dirty="0">
              <a:solidFill>
                <a:srgbClr val="3A3A3A"/>
              </a:solidFill>
              <a:effectLst/>
            </a:endParaRPr>
          </a:p>
          <a:p>
            <a:pPr algn="just"/>
            <a:r>
              <a:rPr lang="en-US" b="0" i="0" dirty="0">
                <a:solidFill>
                  <a:srgbClr val="C00000"/>
                </a:solidFill>
                <a:effectLst/>
              </a:rPr>
              <a:t>AWT</a:t>
            </a:r>
            <a:r>
              <a:rPr lang="en-US" b="0" i="0" dirty="0">
                <a:solidFill>
                  <a:srgbClr val="3A3A3A"/>
                </a:solidFill>
                <a:effectLst/>
              </a:rPr>
              <a:t> is one of the </a:t>
            </a:r>
            <a:r>
              <a:rPr lang="en-US" b="0" i="0" dirty="0">
                <a:solidFill>
                  <a:srgbClr val="C00000"/>
                </a:solidFill>
                <a:effectLst/>
              </a:rPr>
              <a:t>oldest GUI </a:t>
            </a:r>
            <a:r>
              <a:rPr lang="en-US" b="0" i="0" dirty="0">
                <a:solidFill>
                  <a:srgbClr val="3A3A3A"/>
                </a:solidFill>
                <a:effectLst/>
              </a:rPr>
              <a:t>frameworks in Java and is also </a:t>
            </a:r>
            <a:r>
              <a:rPr lang="en-US" b="0" i="0" dirty="0">
                <a:solidFill>
                  <a:srgbClr val="C00000"/>
                </a:solidFill>
                <a:effectLst/>
              </a:rPr>
              <a:t>platform</a:t>
            </a:r>
            <a:r>
              <a:rPr lang="en-US" b="0" i="0" dirty="0">
                <a:solidFill>
                  <a:srgbClr val="3A3A3A"/>
                </a:solidFill>
                <a:effectLst/>
              </a:rPr>
              <a:t> </a:t>
            </a:r>
            <a:r>
              <a:rPr lang="en-US" b="0" i="0" dirty="0">
                <a:solidFill>
                  <a:srgbClr val="C00000"/>
                </a:solidFill>
                <a:effectLst/>
              </a:rPr>
              <a:t>dependent</a:t>
            </a:r>
            <a:r>
              <a:rPr lang="en-US" b="0" i="0" dirty="0">
                <a:solidFill>
                  <a:srgbClr val="3A3A3A"/>
                </a:solidFill>
                <a:effectLst/>
              </a:rPr>
              <a:t>. </a:t>
            </a:r>
          </a:p>
          <a:p>
            <a:pPr algn="just"/>
            <a:endParaRPr lang="en-US" b="0" i="0" dirty="0">
              <a:solidFill>
                <a:srgbClr val="3A3A3A"/>
              </a:solidFill>
              <a:effectLst/>
            </a:endParaRPr>
          </a:p>
          <a:p>
            <a:pPr algn="just"/>
            <a:r>
              <a:rPr lang="en-US" b="0" i="0" dirty="0">
                <a:solidFill>
                  <a:srgbClr val="3A3A3A"/>
                </a:solidFill>
                <a:effectLst/>
              </a:rPr>
              <a:t>Another disadvantage of </a:t>
            </a:r>
            <a:r>
              <a:rPr lang="en-US" b="0" i="0" dirty="0">
                <a:solidFill>
                  <a:srgbClr val="C00000"/>
                </a:solidFill>
                <a:effectLst/>
              </a:rPr>
              <a:t>AWT</a:t>
            </a:r>
            <a:r>
              <a:rPr lang="en-US" b="0" i="0" dirty="0">
                <a:solidFill>
                  <a:srgbClr val="3A3A3A"/>
                </a:solidFill>
                <a:effectLst/>
              </a:rPr>
              <a:t> is its </a:t>
            </a:r>
            <a:r>
              <a:rPr lang="en-US" b="0" i="0" dirty="0">
                <a:solidFill>
                  <a:srgbClr val="C00000"/>
                </a:solidFill>
                <a:effectLst/>
              </a:rPr>
              <a:t>heavyweight components</a:t>
            </a:r>
            <a:r>
              <a:rPr lang="en-US" b="0" i="0" dirty="0">
                <a:solidFill>
                  <a:srgbClr val="3A3A3A"/>
                </a:solidFill>
                <a:effectLst/>
              </a:rPr>
              <a:t>.</a:t>
            </a:r>
            <a:endParaRPr lang="en-IN" dirty="0"/>
          </a:p>
        </p:txBody>
      </p:sp>
    </p:spTree>
    <p:extLst>
      <p:ext uri="{BB962C8B-B14F-4D97-AF65-F5344CB8AC3E}">
        <p14:creationId xmlns:p14="http://schemas.microsoft.com/office/powerpoint/2010/main" val="264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E62B8-1FF1-4CE2-8520-2EED96E186FF}"/>
              </a:ext>
            </a:extLst>
          </p:cNvPr>
          <p:cNvSpPr>
            <a:spLocks noGrp="1"/>
          </p:cNvSpPr>
          <p:nvPr>
            <p:ph type="title"/>
          </p:nvPr>
        </p:nvSpPr>
        <p:spPr>
          <a:xfrm>
            <a:off x="628650" y="365126"/>
            <a:ext cx="7886700" cy="863039"/>
          </a:xfrm>
        </p:spPr>
        <p:txBody>
          <a:bodyPr>
            <a:normAutofit/>
          </a:bodyPr>
          <a:lstStyle/>
          <a:p>
            <a:r>
              <a:rPr lang="en-US" sz="4000" b="1" u="sng" dirty="0">
                <a:solidFill>
                  <a:srgbClr val="0033CC"/>
                </a:solidFill>
                <a:latin typeface="Times New Roman" pitchFamily="18" charset="0"/>
                <a:cs typeface="Times New Roman" pitchFamily="18" charset="0"/>
              </a:rPr>
              <a:t>SWINGS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30CD2BF-746A-4002-B7BB-FA97ED7173B6}"/>
              </a:ext>
            </a:extLst>
          </p:cNvPr>
          <p:cNvSpPr>
            <a:spLocks noGrp="1"/>
          </p:cNvSpPr>
          <p:nvPr>
            <p:ph idx="1"/>
          </p:nvPr>
        </p:nvSpPr>
        <p:spPr/>
        <p:txBody>
          <a:bodyPr>
            <a:normAutofit lnSpcReduction="10000"/>
          </a:bodyPr>
          <a:lstStyle/>
          <a:p>
            <a:pPr algn="just"/>
            <a:r>
              <a:rPr lang="en-US" b="0" i="0" dirty="0">
                <a:solidFill>
                  <a:srgbClr val="3A3A3A"/>
                </a:solidFill>
                <a:effectLst/>
              </a:rPr>
              <a:t>The Swing framework in Java is a part of </a:t>
            </a:r>
            <a:r>
              <a:rPr lang="en-US" b="0" i="0" dirty="0">
                <a:solidFill>
                  <a:srgbClr val="C00000"/>
                </a:solidFill>
                <a:effectLst/>
              </a:rPr>
              <a:t>Java Foundation Classes </a:t>
            </a:r>
            <a:r>
              <a:rPr lang="en-US" b="0" i="0" dirty="0">
                <a:solidFill>
                  <a:srgbClr val="3A3A3A"/>
                </a:solidFill>
                <a:effectLst/>
              </a:rPr>
              <a:t>or commonly called JFCs.(</a:t>
            </a:r>
            <a:r>
              <a:rPr lang="en-US" sz="1600" dirty="0"/>
              <a:t>The Java Foundation Classes (JFC) are a </a:t>
            </a:r>
            <a:r>
              <a:rPr lang="en-US" sz="1600" b="1" dirty="0"/>
              <a:t>graphical framework for building portable Java-based graphical</a:t>
            </a:r>
            <a:r>
              <a:rPr lang="en-US" sz="1600" dirty="0"/>
              <a:t> user interfaces (GUIs). </a:t>
            </a:r>
            <a:r>
              <a:rPr lang="en-US" b="0" i="0" dirty="0">
                <a:solidFill>
                  <a:srgbClr val="3A3A3A"/>
                </a:solidFill>
                <a:effectLst/>
              </a:rPr>
              <a:t>)</a:t>
            </a:r>
          </a:p>
          <a:p>
            <a:pPr algn="just"/>
            <a:endParaRPr lang="en-US" b="0" i="0" dirty="0">
              <a:solidFill>
                <a:srgbClr val="3A3A3A"/>
              </a:solidFill>
              <a:effectLst/>
            </a:endParaRPr>
          </a:p>
          <a:p>
            <a:pPr algn="just"/>
            <a:r>
              <a:rPr lang="en-US" b="0" i="0" dirty="0">
                <a:solidFill>
                  <a:srgbClr val="3A3A3A"/>
                </a:solidFill>
                <a:effectLst/>
              </a:rPr>
              <a:t>The Swing framework in Java is </a:t>
            </a:r>
            <a:r>
              <a:rPr lang="en-US" b="0" i="0" dirty="0">
                <a:solidFill>
                  <a:srgbClr val="C00000"/>
                </a:solidFill>
                <a:effectLst/>
              </a:rPr>
              <a:t>built on top of the AWT </a:t>
            </a:r>
            <a:r>
              <a:rPr lang="en-US" b="0" i="0" dirty="0">
                <a:solidFill>
                  <a:srgbClr val="3A3A3A"/>
                </a:solidFill>
                <a:effectLst/>
              </a:rPr>
              <a:t>framework and can be used to create GUI applications just like AWT.</a:t>
            </a:r>
          </a:p>
          <a:p>
            <a:pPr algn="just"/>
            <a:endParaRPr lang="en-US" b="0" i="0" dirty="0">
              <a:solidFill>
                <a:srgbClr val="3A3A3A"/>
              </a:solidFill>
              <a:effectLst/>
            </a:endParaRPr>
          </a:p>
          <a:p>
            <a:pPr algn="just"/>
            <a:r>
              <a:rPr lang="en-US" b="0" i="0" dirty="0">
                <a:solidFill>
                  <a:srgbClr val="3A3A3A"/>
                </a:solidFill>
                <a:effectLst/>
              </a:rPr>
              <a:t>But unlike AWT, the Swing components are </a:t>
            </a:r>
            <a:r>
              <a:rPr lang="en-US" b="0" i="0" dirty="0">
                <a:solidFill>
                  <a:srgbClr val="C00000"/>
                </a:solidFill>
                <a:effectLst/>
              </a:rPr>
              <a:t>light-weight</a:t>
            </a:r>
            <a:r>
              <a:rPr lang="en-US" b="0" i="0" dirty="0">
                <a:solidFill>
                  <a:srgbClr val="3A3A3A"/>
                </a:solidFill>
                <a:effectLst/>
              </a:rPr>
              <a:t> and are </a:t>
            </a:r>
            <a:r>
              <a:rPr lang="en-US" b="0" i="0" dirty="0">
                <a:solidFill>
                  <a:srgbClr val="C00000"/>
                </a:solidFill>
                <a:effectLst/>
              </a:rPr>
              <a:t>platform-independent</a:t>
            </a:r>
            <a:r>
              <a:rPr lang="en-US" b="0" i="0" dirty="0">
                <a:solidFill>
                  <a:srgbClr val="3A3A3A"/>
                </a:solidFill>
                <a:effectLst/>
              </a:rPr>
              <a:t>.</a:t>
            </a:r>
            <a:endParaRPr lang="en-IN" dirty="0"/>
          </a:p>
        </p:txBody>
      </p:sp>
    </p:spTree>
    <p:extLst>
      <p:ext uri="{BB962C8B-B14F-4D97-AF65-F5344CB8AC3E}">
        <p14:creationId xmlns:p14="http://schemas.microsoft.com/office/powerpoint/2010/main" val="169965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08AE3-8FAE-4A7F-B106-FF620DCE7B21}"/>
              </a:ext>
            </a:extLst>
          </p:cNvPr>
          <p:cNvSpPr>
            <a:spLocks noGrp="1"/>
          </p:cNvSpPr>
          <p:nvPr>
            <p:ph type="title"/>
          </p:nvPr>
        </p:nvSpPr>
        <p:spPr>
          <a:xfrm>
            <a:off x="314886" y="105146"/>
            <a:ext cx="7886700" cy="764427"/>
          </a:xfrm>
        </p:spPr>
        <p:txBody>
          <a:bodyPr>
            <a:normAutofit/>
          </a:bodyPr>
          <a:lstStyle/>
          <a:p>
            <a:r>
              <a:rPr lang="en-US" sz="4000" b="1" u="sng" dirty="0">
                <a:solidFill>
                  <a:srgbClr val="0033CC"/>
                </a:solidFill>
                <a:latin typeface="Times New Roman" pitchFamily="18" charset="0"/>
                <a:cs typeface="Times New Roman" pitchFamily="18" charset="0"/>
              </a:rPr>
              <a:t>SWINGS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8D2DF1F-D8DB-4F53-A676-002DD3256DF2}"/>
              </a:ext>
            </a:extLst>
          </p:cNvPr>
          <p:cNvSpPr>
            <a:spLocks noGrp="1"/>
          </p:cNvSpPr>
          <p:nvPr>
            <p:ph idx="1"/>
          </p:nvPr>
        </p:nvSpPr>
        <p:spPr>
          <a:xfrm>
            <a:off x="340659" y="950252"/>
            <a:ext cx="8570259" cy="5728453"/>
          </a:xfrm>
        </p:spPr>
        <p:txBody>
          <a:bodyPr>
            <a:normAutofit fontScale="92500" lnSpcReduction="10000"/>
          </a:bodyPr>
          <a:lstStyle/>
          <a:p>
            <a:pPr algn="just"/>
            <a:r>
              <a:rPr lang="en-US" b="0" i="0" dirty="0" smtClean="0">
                <a:solidFill>
                  <a:srgbClr val="3A3A3A"/>
                </a:solidFill>
                <a:effectLst/>
              </a:rPr>
              <a:t>The </a:t>
            </a:r>
            <a:r>
              <a:rPr lang="en-US" b="0" i="0" dirty="0">
                <a:solidFill>
                  <a:srgbClr val="3A3A3A"/>
                </a:solidFill>
                <a:effectLst/>
              </a:rPr>
              <a:t>Swing framework in Java is provided through the ‘</a:t>
            </a:r>
            <a:r>
              <a:rPr lang="en-US" b="0" i="0" dirty="0" err="1">
                <a:solidFill>
                  <a:srgbClr val="C00000"/>
                </a:solidFill>
                <a:effectLst/>
              </a:rPr>
              <a:t>javax.swing</a:t>
            </a:r>
            <a:r>
              <a:rPr lang="en-US" b="0" i="0" dirty="0">
                <a:solidFill>
                  <a:srgbClr val="C00000"/>
                </a:solidFill>
                <a:effectLst/>
              </a:rPr>
              <a:t>’ package. (</a:t>
            </a:r>
            <a:r>
              <a:rPr lang="en-US" sz="2000" i="0" dirty="0" err="1">
                <a:effectLst/>
              </a:rPr>
              <a:t>javax</a:t>
            </a:r>
            <a:r>
              <a:rPr lang="en-US" sz="2000" i="0" dirty="0">
                <a:effectLst/>
              </a:rPr>
              <a:t>-</a:t>
            </a:r>
            <a:r>
              <a:rPr lang="en-US" sz="2000" b="0" i="0" dirty="0">
                <a:solidFill>
                  <a:srgbClr val="C00000"/>
                </a:solidFill>
                <a:effectLst/>
              </a:rPr>
              <a:t> </a:t>
            </a:r>
            <a:r>
              <a:rPr lang="en-US" sz="2000" dirty="0"/>
              <a:t>prefix used for a package of Java standard extensions</a:t>
            </a:r>
            <a:r>
              <a:rPr lang="en-US" i="0" dirty="0">
                <a:solidFill>
                  <a:srgbClr val="C00000"/>
                </a:solidFill>
                <a:effectLst/>
              </a:rPr>
              <a:t>)</a:t>
            </a:r>
          </a:p>
          <a:p>
            <a:pPr algn="just"/>
            <a:endParaRPr lang="en-US" b="0" i="0" dirty="0">
              <a:solidFill>
                <a:srgbClr val="C00000"/>
              </a:solidFill>
              <a:effectLst/>
            </a:endParaRPr>
          </a:p>
          <a:p>
            <a:pPr algn="just"/>
            <a:r>
              <a:rPr lang="en-US" b="0" i="0" dirty="0">
                <a:solidFill>
                  <a:srgbClr val="3A3A3A"/>
                </a:solidFill>
                <a:effectLst/>
              </a:rPr>
              <a:t>The classes in the </a:t>
            </a:r>
            <a:r>
              <a:rPr lang="en-US" b="0" i="0" dirty="0" err="1">
                <a:solidFill>
                  <a:srgbClr val="3A3A3A"/>
                </a:solidFill>
                <a:effectLst/>
              </a:rPr>
              <a:t>javax.swing</a:t>
            </a:r>
            <a:r>
              <a:rPr lang="en-US" b="0" i="0" dirty="0">
                <a:solidFill>
                  <a:srgbClr val="3A3A3A"/>
                </a:solidFill>
                <a:effectLst/>
              </a:rPr>
              <a:t> package begins with the </a:t>
            </a:r>
            <a:r>
              <a:rPr lang="en-US" b="0" i="0" dirty="0">
                <a:solidFill>
                  <a:srgbClr val="C00000"/>
                </a:solidFill>
                <a:effectLst/>
              </a:rPr>
              <a:t>letter ‘J’.</a:t>
            </a:r>
          </a:p>
          <a:p>
            <a:pPr algn="just"/>
            <a:endParaRPr lang="en-US" b="0" i="0" dirty="0">
              <a:solidFill>
                <a:srgbClr val="C00000"/>
              </a:solidFill>
              <a:effectLst/>
            </a:endParaRPr>
          </a:p>
          <a:p>
            <a:pPr algn="just"/>
            <a:r>
              <a:rPr lang="en-US" b="0" i="0" dirty="0">
                <a:solidFill>
                  <a:srgbClr val="3A3A3A"/>
                </a:solidFill>
                <a:effectLst/>
              </a:rPr>
              <a:t>In a </a:t>
            </a:r>
            <a:r>
              <a:rPr lang="en-US" b="0" i="0" dirty="0" err="1">
                <a:solidFill>
                  <a:srgbClr val="3A3A3A"/>
                </a:solidFill>
                <a:effectLst/>
              </a:rPr>
              <a:t>javax.swing</a:t>
            </a:r>
            <a:r>
              <a:rPr lang="en-US" b="0" i="0" dirty="0">
                <a:solidFill>
                  <a:srgbClr val="3A3A3A"/>
                </a:solidFill>
                <a:effectLst/>
              </a:rPr>
              <a:t> package, we will have classes like </a:t>
            </a:r>
            <a:r>
              <a:rPr lang="en-US" b="0" i="0" dirty="0" err="1">
                <a:solidFill>
                  <a:srgbClr val="3A3A3A"/>
                </a:solidFill>
                <a:effectLst/>
              </a:rPr>
              <a:t>JButton</a:t>
            </a:r>
            <a:r>
              <a:rPr lang="en-US" b="0" i="0" dirty="0">
                <a:solidFill>
                  <a:srgbClr val="3A3A3A"/>
                </a:solidFill>
                <a:effectLst/>
              </a:rPr>
              <a:t>, </a:t>
            </a:r>
            <a:r>
              <a:rPr lang="en-US" b="0" i="0" dirty="0" err="1">
                <a:solidFill>
                  <a:srgbClr val="3A3A3A"/>
                </a:solidFill>
                <a:effectLst/>
              </a:rPr>
              <a:t>JFrame</a:t>
            </a:r>
            <a:r>
              <a:rPr lang="en-US" b="0" i="0" dirty="0">
                <a:solidFill>
                  <a:srgbClr val="3A3A3A"/>
                </a:solidFill>
                <a:effectLst/>
              </a:rPr>
              <a:t>, </a:t>
            </a:r>
            <a:r>
              <a:rPr lang="en-US" b="0" i="0" dirty="0" err="1">
                <a:solidFill>
                  <a:srgbClr val="3A3A3A"/>
                </a:solidFill>
                <a:effectLst/>
              </a:rPr>
              <a:t>JTextField</a:t>
            </a:r>
            <a:r>
              <a:rPr lang="en-US" b="0" i="0" dirty="0">
                <a:solidFill>
                  <a:srgbClr val="3A3A3A"/>
                </a:solidFill>
                <a:effectLst/>
              </a:rPr>
              <a:t>, </a:t>
            </a:r>
            <a:r>
              <a:rPr lang="en-US" b="0" i="0" dirty="0" err="1">
                <a:solidFill>
                  <a:srgbClr val="3A3A3A"/>
                </a:solidFill>
                <a:effectLst/>
              </a:rPr>
              <a:t>JTextArea</a:t>
            </a:r>
            <a:r>
              <a:rPr lang="en-US" b="0" i="0" dirty="0">
                <a:solidFill>
                  <a:srgbClr val="3A3A3A"/>
                </a:solidFill>
                <a:effectLst/>
              </a:rPr>
              <a:t>, etc.</a:t>
            </a:r>
          </a:p>
          <a:p>
            <a:pPr algn="just"/>
            <a:endParaRPr lang="en-US" b="0" i="0" dirty="0">
              <a:solidFill>
                <a:srgbClr val="3A3A3A"/>
              </a:solidFill>
              <a:effectLst/>
            </a:endParaRPr>
          </a:p>
          <a:p>
            <a:pPr algn="just"/>
            <a:r>
              <a:rPr lang="en-US" b="0" i="0" dirty="0">
                <a:solidFill>
                  <a:srgbClr val="3A3A3A"/>
                </a:solidFill>
                <a:effectLst/>
              </a:rPr>
              <a:t>Swing has various </a:t>
            </a:r>
            <a:r>
              <a:rPr lang="en-US" b="0" i="0" dirty="0">
                <a:solidFill>
                  <a:srgbClr val="C00000"/>
                </a:solidFill>
                <a:effectLst/>
              </a:rPr>
              <a:t>advanced component</a:t>
            </a:r>
            <a:r>
              <a:rPr lang="en-US" dirty="0">
                <a:solidFill>
                  <a:srgbClr val="3A3A3A"/>
                </a:solidFill>
              </a:rPr>
              <a:t>.</a:t>
            </a:r>
          </a:p>
          <a:p>
            <a:pPr algn="just"/>
            <a:endParaRPr lang="en-US" dirty="0">
              <a:solidFill>
                <a:srgbClr val="3A3A3A"/>
              </a:solidFill>
            </a:endParaRPr>
          </a:p>
          <a:p>
            <a:pPr algn="just"/>
            <a:r>
              <a:rPr lang="en-US" b="0" i="0" dirty="0">
                <a:solidFill>
                  <a:srgbClr val="3A3A3A"/>
                </a:solidFill>
                <a:effectLst/>
              </a:rPr>
              <a:t>Swing API in Java adapts </a:t>
            </a:r>
            <a:r>
              <a:rPr lang="en-US" b="0" i="0" dirty="0">
                <a:solidFill>
                  <a:srgbClr val="C00000"/>
                </a:solidFill>
                <a:effectLst/>
              </a:rPr>
              <a:t>MVC (Model View Controller</a:t>
            </a:r>
            <a:r>
              <a:rPr lang="en-US" b="0" i="0" dirty="0">
                <a:solidFill>
                  <a:srgbClr val="3A3A3A"/>
                </a:solidFill>
                <a:effectLst/>
              </a:rPr>
              <a:t>) Architecture.</a:t>
            </a:r>
            <a:endParaRPr lang="en-IN" dirty="0"/>
          </a:p>
        </p:txBody>
      </p:sp>
    </p:spTree>
    <p:extLst>
      <p:ext uri="{BB962C8B-B14F-4D97-AF65-F5344CB8AC3E}">
        <p14:creationId xmlns:p14="http://schemas.microsoft.com/office/powerpoint/2010/main" val="33674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90C5F-56C7-4332-987A-43BC2C79E78D}"/>
              </a:ext>
            </a:extLst>
          </p:cNvPr>
          <p:cNvSpPr>
            <a:spLocks noGrp="1"/>
          </p:cNvSpPr>
          <p:nvPr>
            <p:ph type="title"/>
          </p:nvPr>
        </p:nvSpPr>
        <p:spPr>
          <a:xfrm>
            <a:off x="628650" y="2766219"/>
            <a:ext cx="7886700" cy="1325563"/>
          </a:xfrm>
        </p:spPr>
        <p:txBody>
          <a:bodyPr>
            <a:normAutofit/>
          </a:bodyPr>
          <a:lstStyle/>
          <a:p>
            <a:pPr algn="ctr"/>
            <a:r>
              <a:rPr lang="en-IN" sz="4000" b="1" i="0" u="sng" dirty="0">
                <a:solidFill>
                  <a:srgbClr val="0033CC"/>
                </a:solidFill>
                <a:effectLst/>
                <a:latin typeface="Times New Roman" pitchFamily="18" charset="0"/>
                <a:cs typeface="Times New Roman" pitchFamily="18" charset="0"/>
              </a:rPr>
              <a:t>A Swing API hierarchy in Java</a:t>
            </a:r>
            <a:endParaRPr lang="en-IN" sz="40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3087060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to Swing Classes">
            <a:extLst>
              <a:ext uri="{FF2B5EF4-FFF2-40B4-BE49-F238E27FC236}">
                <a16:creationId xmlns:a16="http://schemas.microsoft.com/office/drawing/2014/main" xmlns="" id="{F1277C0C-41C8-4E9E-9369-3A04DD45AD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723" y="-5766"/>
            <a:ext cx="6569765" cy="689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68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AD6C9-8381-4DDB-8066-945C3F87C217}"/>
              </a:ext>
            </a:extLst>
          </p:cNvPr>
          <p:cNvSpPr>
            <a:spLocks noGrp="1"/>
          </p:cNvSpPr>
          <p:nvPr>
            <p:ph type="title"/>
          </p:nvPr>
        </p:nvSpPr>
        <p:spPr>
          <a:xfrm>
            <a:off x="539003" y="158937"/>
            <a:ext cx="7886700" cy="818215"/>
          </a:xfrm>
        </p:spPr>
        <p:txBody>
          <a:bodyPr>
            <a:normAutofit/>
          </a:bodyPr>
          <a:lstStyle/>
          <a:p>
            <a:r>
              <a:rPr lang="en-IN" sz="4000" b="1" i="0" u="sng" dirty="0">
                <a:solidFill>
                  <a:srgbClr val="0033CC"/>
                </a:solidFill>
                <a:effectLst/>
                <a:latin typeface="Times New Roman" pitchFamily="18" charset="0"/>
                <a:cs typeface="Times New Roman" pitchFamily="18" charset="0"/>
              </a:rPr>
              <a:t>Java Swing Components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60411B7-18AC-42C2-ACF8-411CDEEE2302}"/>
              </a:ext>
            </a:extLst>
          </p:cNvPr>
          <p:cNvSpPr>
            <a:spLocks noGrp="1"/>
          </p:cNvSpPr>
          <p:nvPr>
            <p:ph idx="1"/>
          </p:nvPr>
        </p:nvSpPr>
        <p:spPr>
          <a:xfrm>
            <a:off x="546847" y="1093695"/>
            <a:ext cx="8166847" cy="5629834"/>
          </a:xfrm>
        </p:spPr>
        <p:txBody>
          <a:bodyPr>
            <a:normAutofit fontScale="92500"/>
          </a:bodyPr>
          <a:lstStyle/>
          <a:p>
            <a:pPr algn="just"/>
            <a:r>
              <a:rPr lang="en-US" b="0" i="0" dirty="0">
                <a:solidFill>
                  <a:srgbClr val="3A3A3A"/>
                </a:solidFill>
                <a:effectLst/>
                <a:latin typeface="Calibri" panose="020F0502020204030204" pitchFamily="34" charset="0"/>
                <a:cs typeface="Calibri" panose="020F0502020204030204" pitchFamily="34" charset="0"/>
              </a:rPr>
              <a:t>Swing has a </a:t>
            </a:r>
            <a:r>
              <a:rPr lang="en-US" b="0" i="0" dirty="0">
                <a:solidFill>
                  <a:srgbClr val="C00000"/>
                </a:solidFill>
                <a:effectLst/>
                <a:latin typeface="Calibri" panose="020F0502020204030204" pitchFamily="34" charset="0"/>
                <a:cs typeface="Calibri" panose="020F0502020204030204" pitchFamily="34" charset="0"/>
              </a:rPr>
              <a:t>big set of components </a:t>
            </a:r>
            <a:r>
              <a:rPr lang="en-US" b="0" i="0" dirty="0">
                <a:solidFill>
                  <a:srgbClr val="3A3A3A"/>
                </a:solidFill>
                <a:effectLst/>
                <a:latin typeface="Calibri" panose="020F0502020204030204" pitchFamily="34" charset="0"/>
                <a:cs typeface="Calibri" panose="020F0502020204030204" pitchFamily="34" charset="0"/>
              </a:rPr>
              <a:t>that we can include in our programs and avail the rich functionalities using which we can develop </a:t>
            </a:r>
            <a:r>
              <a:rPr lang="en-US" b="0" i="0" dirty="0" smtClean="0">
                <a:solidFill>
                  <a:srgbClr val="3A3A3A"/>
                </a:solidFill>
                <a:effectLst/>
                <a:latin typeface="Calibri" panose="020F0502020204030204" pitchFamily="34" charset="0"/>
                <a:cs typeface="Calibri" panose="020F0502020204030204" pitchFamily="34" charset="0"/>
              </a:rPr>
              <a:t>highly rich GUI</a:t>
            </a:r>
            <a:endParaRPr lang="en-US" b="0" i="0" dirty="0">
              <a:solidFill>
                <a:srgbClr val="3A3A3A"/>
              </a:solidFill>
              <a:effectLst/>
              <a:latin typeface="Calibri" panose="020F0502020204030204" pitchFamily="34" charset="0"/>
              <a:cs typeface="Calibri" panose="020F0502020204030204" pitchFamily="34" charset="0"/>
            </a:endParaRPr>
          </a:p>
          <a:p>
            <a:pPr algn="just"/>
            <a:r>
              <a:rPr lang="en-US" b="0" i="0" dirty="0">
                <a:solidFill>
                  <a:srgbClr val="3A3A3A"/>
                </a:solidFill>
                <a:effectLst/>
                <a:latin typeface="Calibri" panose="020F0502020204030204" pitchFamily="34" charset="0"/>
                <a:cs typeface="Calibri" panose="020F0502020204030204" pitchFamily="34" charset="0"/>
              </a:rPr>
              <a:t>A component can be defined as a control that can be represented visually and is usually independent. </a:t>
            </a:r>
          </a:p>
          <a:p>
            <a:pPr algn="just"/>
            <a:r>
              <a:rPr lang="en-US" b="0" i="0" dirty="0">
                <a:solidFill>
                  <a:srgbClr val="3A3A3A"/>
                </a:solidFill>
                <a:effectLst/>
                <a:latin typeface="Calibri" panose="020F0502020204030204" pitchFamily="34" charset="0"/>
                <a:cs typeface="Calibri" panose="020F0502020204030204" pitchFamily="34" charset="0"/>
              </a:rPr>
              <a:t>It has got a </a:t>
            </a:r>
            <a:r>
              <a:rPr lang="en-US" b="0" i="0" dirty="0">
                <a:solidFill>
                  <a:srgbClr val="C00000"/>
                </a:solidFill>
                <a:effectLst/>
                <a:latin typeface="Calibri" panose="020F0502020204030204" pitchFamily="34" charset="0"/>
                <a:cs typeface="Calibri" panose="020F0502020204030204" pitchFamily="34" charset="0"/>
              </a:rPr>
              <a:t>specific functionality </a:t>
            </a:r>
            <a:r>
              <a:rPr lang="en-US" b="0" i="0" dirty="0">
                <a:solidFill>
                  <a:srgbClr val="3A3A3A"/>
                </a:solidFill>
                <a:effectLst/>
                <a:latin typeface="Calibri" panose="020F0502020204030204" pitchFamily="34" charset="0"/>
                <a:cs typeface="Calibri" panose="020F0502020204030204" pitchFamily="34" charset="0"/>
              </a:rPr>
              <a:t>and is represented as an individual class in Swing API</a:t>
            </a:r>
          </a:p>
          <a:p>
            <a:pPr algn="just"/>
            <a:r>
              <a:rPr lang="en-US" b="1" i="0" u="sng" dirty="0">
                <a:solidFill>
                  <a:srgbClr val="3A3A3A"/>
                </a:solidFill>
                <a:effectLst/>
                <a:latin typeface="Calibri" panose="020F0502020204030204" pitchFamily="34" charset="0"/>
                <a:cs typeface="Calibri" panose="020F0502020204030204" pitchFamily="34" charset="0"/>
              </a:rPr>
              <a:t>For example,</a:t>
            </a:r>
            <a:r>
              <a:rPr lang="en-US" b="0" i="0" dirty="0">
                <a:solidFill>
                  <a:srgbClr val="3A3A3A"/>
                </a:solidFill>
                <a:effectLst/>
                <a:latin typeface="Calibri" panose="020F0502020204030204" pitchFamily="34" charset="0"/>
                <a:cs typeface="Calibri" panose="020F0502020204030204" pitchFamily="34" charset="0"/>
              </a:rPr>
              <a:t> class </a:t>
            </a:r>
            <a:r>
              <a:rPr lang="en-US" b="0" i="0" dirty="0" err="1">
                <a:solidFill>
                  <a:srgbClr val="C00000"/>
                </a:solidFill>
                <a:effectLst/>
                <a:latin typeface="Calibri" panose="020F0502020204030204" pitchFamily="34" charset="0"/>
                <a:cs typeface="Calibri" panose="020F0502020204030204" pitchFamily="34" charset="0"/>
              </a:rPr>
              <a:t>JButton</a:t>
            </a:r>
            <a:r>
              <a:rPr lang="en-US" b="0" i="0" dirty="0">
                <a:solidFill>
                  <a:srgbClr val="3A3A3A"/>
                </a:solidFill>
                <a:effectLst/>
                <a:latin typeface="Calibri" panose="020F0502020204030204" pitchFamily="34" charset="0"/>
                <a:cs typeface="Calibri" panose="020F0502020204030204" pitchFamily="34" charset="0"/>
              </a:rPr>
              <a:t> in swing API is a button component and provides the functionality of a button.</a:t>
            </a:r>
          </a:p>
          <a:p>
            <a:pPr algn="just"/>
            <a:r>
              <a:rPr lang="en-US" b="0" i="0" dirty="0">
                <a:solidFill>
                  <a:srgbClr val="3A3A3A"/>
                </a:solidFill>
                <a:effectLst/>
                <a:latin typeface="Calibri" panose="020F0502020204030204" pitchFamily="34" charset="0"/>
                <a:cs typeface="Calibri" panose="020F0502020204030204" pitchFamily="34" charset="0"/>
              </a:rPr>
              <a:t>One or more components form a group and this group can be placed in a “Container”. </a:t>
            </a:r>
          </a:p>
          <a:p>
            <a:pPr algn="just"/>
            <a:r>
              <a:rPr lang="en-US" b="0" i="0" dirty="0">
                <a:solidFill>
                  <a:srgbClr val="3A3A3A"/>
                </a:solidFill>
                <a:effectLst/>
                <a:latin typeface="Calibri" panose="020F0502020204030204" pitchFamily="34" charset="0"/>
                <a:cs typeface="Calibri" panose="020F0502020204030204" pitchFamily="34" charset="0"/>
              </a:rPr>
              <a:t>A container provides a space in which we can display components and also manage their spacing, layout, etc.</a:t>
            </a: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84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63A94-FF14-4A66-AC69-14F379EF6986}"/>
              </a:ext>
            </a:extLst>
          </p:cNvPr>
          <p:cNvSpPr>
            <a:spLocks noGrp="1"/>
          </p:cNvSpPr>
          <p:nvPr>
            <p:ph type="title"/>
          </p:nvPr>
        </p:nvSpPr>
        <p:spPr>
          <a:xfrm>
            <a:off x="628650" y="365127"/>
            <a:ext cx="7886700" cy="800286"/>
          </a:xfrm>
        </p:spPr>
        <p:txBody>
          <a:bodyPr>
            <a:normAutofit/>
          </a:bodyPr>
          <a:lstStyle/>
          <a:p>
            <a:r>
              <a:rPr lang="en-US" sz="4000" b="1" u="sng" dirty="0">
                <a:solidFill>
                  <a:srgbClr val="0033CC"/>
                </a:solidFill>
                <a:latin typeface="Times New Roman" pitchFamily="18" charset="0"/>
                <a:cs typeface="Times New Roman" pitchFamily="18" charset="0"/>
              </a:rPr>
              <a:t>C</a:t>
            </a:r>
            <a:r>
              <a:rPr lang="en-US" sz="4000" b="1" i="0" u="sng" dirty="0">
                <a:solidFill>
                  <a:srgbClr val="0033CC"/>
                </a:solidFill>
                <a:effectLst/>
                <a:latin typeface="Times New Roman" pitchFamily="18" charset="0"/>
                <a:cs typeface="Times New Roman" pitchFamily="18" charset="0"/>
              </a:rPr>
              <a:t>ontainers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79DCFF4-DD4B-42EE-BC26-A9C7B297D1BC}"/>
              </a:ext>
            </a:extLst>
          </p:cNvPr>
          <p:cNvSpPr>
            <a:spLocks noGrp="1"/>
          </p:cNvSpPr>
          <p:nvPr>
            <p:ph idx="1"/>
          </p:nvPr>
        </p:nvSpPr>
        <p:spPr>
          <a:xfrm>
            <a:off x="628650" y="1605586"/>
            <a:ext cx="8157542" cy="5032375"/>
          </a:xfrm>
        </p:spPr>
        <p:txBody>
          <a:bodyPr>
            <a:normAutofit lnSpcReduction="10000"/>
          </a:bodyPr>
          <a:lstStyle/>
          <a:p>
            <a:pPr algn="just">
              <a:buFont typeface="Arial" panose="020B0604020202020204" pitchFamily="34" charset="0"/>
              <a:buChar char="•"/>
            </a:pPr>
            <a:r>
              <a:rPr lang="en-US" b="1" i="0" dirty="0" err="1">
                <a:solidFill>
                  <a:srgbClr val="3A3A3A"/>
                </a:solidFill>
                <a:effectLst/>
              </a:rPr>
              <a:t>JWindow</a:t>
            </a:r>
            <a:endParaRPr lang="en-US" b="1" i="0" dirty="0">
              <a:solidFill>
                <a:srgbClr val="3A3A3A"/>
              </a:solidFill>
              <a:effectLst/>
            </a:endParaRPr>
          </a:p>
          <a:p>
            <a:pPr lvl="1" algn="just"/>
            <a:r>
              <a:rPr lang="en-US" i="0" dirty="0" err="1">
                <a:solidFill>
                  <a:srgbClr val="3A3A3A"/>
                </a:solidFill>
                <a:effectLst/>
              </a:rPr>
              <a:t>JWindow</a:t>
            </a:r>
            <a:r>
              <a:rPr lang="en-US" i="0" dirty="0">
                <a:solidFill>
                  <a:srgbClr val="3A3A3A"/>
                </a:solidFill>
                <a:effectLst/>
              </a:rPr>
              <a:t> is a top-level window that doesn't have any trimmings and can be displayed anywhere on a desktop. </a:t>
            </a:r>
          </a:p>
          <a:p>
            <a:pPr lvl="1" algn="just"/>
            <a:r>
              <a:rPr lang="en-US" i="0" dirty="0" err="1">
                <a:solidFill>
                  <a:srgbClr val="3A3A3A"/>
                </a:solidFill>
                <a:effectLst/>
              </a:rPr>
              <a:t>JWindow</a:t>
            </a:r>
            <a:r>
              <a:rPr lang="en-US" i="0" dirty="0">
                <a:solidFill>
                  <a:srgbClr val="3A3A3A"/>
                </a:solidFill>
                <a:effectLst/>
              </a:rPr>
              <a:t> is a heavyweight component. </a:t>
            </a:r>
          </a:p>
          <a:p>
            <a:pPr lvl="1" algn="just"/>
            <a:r>
              <a:rPr lang="en-US" i="0" dirty="0">
                <a:solidFill>
                  <a:srgbClr val="3A3A3A"/>
                </a:solidFill>
                <a:effectLst/>
              </a:rPr>
              <a:t>You usually use </a:t>
            </a:r>
            <a:r>
              <a:rPr lang="en-US" i="0" dirty="0" err="1">
                <a:solidFill>
                  <a:srgbClr val="3A3A3A"/>
                </a:solidFill>
                <a:effectLst/>
              </a:rPr>
              <a:t>JWindow</a:t>
            </a:r>
            <a:r>
              <a:rPr lang="en-US" i="0" dirty="0">
                <a:solidFill>
                  <a:srgbClr val="3A3A3A"/>
                </a:solidFill>
                <a:effectLst/>
              </a:rPr>
              <a:t> to create pop-up windows and "splash" screens.</a:t>
            </a:r>
          </a:p>
          <a:p>
            <a:pPr lvl="1" algn="just"/>
            <a:r>
              <a:rPr lang="en-US" i="0" dirty="0" err="1">
                <a:solidFill>
                  <a:srgbClr val="3A3A3A"/>
                </a:solidFill>
                <a:effectLst/>
              </a:rPr>
              <a:t>JWindow</a:t>
            </a:r>
            <a:r>
              <a:rPr lang="en-US" i="0" dirty="0">
                <a:solidFill>
                  <a:srgbClr val="3A3A3A"/>
                </a:solidFill>
                <a:effectLst/>
              </a:rPr>
              <a:t> extends AWT's Window class.</a:t>
            </a:r>
          </a:p>
          <a:p>
            <a:pPr algn="just">
              <a:buFont typeface="Arial" panose="020B0604020202020204" pitchFamily="34" charset="0"/>
              <a:buChar char="•"/>
            </a:pPr>
            <a:r>
              <a:rPr lang="en-US" b="1" i="0" dirty="0" err="1">
                <a:solidFill>
                  <a:srgbClr val="3A3A3A"/>
                </a:solidFill>
                <a:effectLst/>
              </a:rPr>
              <a:t>JFrame</a:t>
            </a:r>
            <a:endParaRPr lang="en-US" b="1" i="0" dirty="0">
              <a:solidFill>
                <a:srgbClr val="3A3A3A"/>
              </a:solidFill>
              <a:effectLst/>
            </a:endParaRPr>
          </a:p>
          <a:p>
            <a:pPr lvl="1" algn="just"/>
            <a:r>
              <a:rPr lang="en-US" i="0" dirty="0" err="1">
                <a:solidFill>
                  <a:srgbClr val="3A3A3A"/>
                </a:solidFill>
                <a:effectLst/>
              </a:rPr>
              <a:t>JFrame</a:t>
            </a:r>
            <a:r>
              <a:rPr lang="en-US" i="0" dirty="0">
                <a:solidFill>
                  <a:srgbClr val="3A3A3A"/>
                </a:solidFill>
                <a:effectLst/>
              </a:rPr>
              <a:t> is a top-level window that can contain borders and menu bars.</a:t>
            </a:r>
          </a:p>
          <a:p>
            <a:pPr lvl="1" algn="just"/>
            <a:r>
              <a:rPr lang="en-US" i="0" dirty="0" err="1">
                <a:solidFill>
                  <a:srgbClr val="3A3A3A"/>
                </a:solidFill>
                <a:effectLst/>
              </a:rPr>
              <a:t>JFrame</a:t>
            </a:r>
            <a:r>
              <a:rPr lang="en-US" i="0" dirty="0">
                <a:solidFill>
                  <a:srgbClr val="3A3A3A"/>
                </a:solidFill>
                <a:effectLst/>
              </a:rPr>
              <a:t> is a subclass of </a:t>
            </a:r>
            <a:r>
              <a:rPr lang="en-US" i="0" dirty="0" err="1">
                <a:solidFill>
                  <a:srgbClr val="3A3A3A"/>
                </a:solidFill>
                <a:effectLst/>
              </a:rPr>
              <a:t>JWindow</a:t>
            </a:r>
            <a:r>
              <a:rPr lang="en-US" i="0" dirty="0">
                <a:solidFill>
                  <a:srgbClr val="3A3A3A"/>
                </a:solidFill>
                <a:effectLst/>
              </a:rPr>
              <a:t> and is thus a heavyweight component. We place a </a:t>
            </a:r>
            <a:r>
              <a:rPr lang="en-US" i="0" dirty="0" err="1">
                <a:solidFill>
                  <a:srgbClr val="3A3A3A"/>
                </a:solidFill>
                <a:effectLst/>
              </a:rPr>
              <a:t>JFrame</a:t>
            </a:r>
            <a:r>
              <a:rPr lang="en-US" i="0" dirty="0">
                <a:solidFill>
                  <a:srgbClr val="3A3A3A"/>
                </a:solidFill>
                <a:effectLst/>
              </a:rPr>
              <a:t> on a </a:t>
            </a:r>
            <a:r>
              <a:rPr lang="en-US" i="0" dirty="0" err="1">
                <a:solidFill>
                  <a:srgbClr val="3A3A3A"/>
                </a:solidFill>
                <a:effectLst/>
              </a:rPr>
              <a:t>JWindow</a:t>
            </a:r>
            <a:r>
              <a:rPr lang="en-US" i="0" dirty="0">
                <a:solidFill>
                  <a:srgbClr val="3A3A3A"/>
                </a:solidFill>
                <a:effectLst/>
              </a:rPr>
              <a:t>. </a:t>
            </a:r>
          </a:p>
          <a:p>
            <a:pPr lvl="1" algn="just"/>
            <a:r>
              <a:rPr lang="en-US" i="0" dirty="0" err="1">
                <a:solidFill>
                  <a:srgbClr val="3A3A3A"/>
                </a:solidFill>
                <a:effectLst/>
              </a:rPr>
              <a:t>JFrame</a:t>
            </a:r>
            <a:r>
              <a:rPr lang="en-US" i="0" dirty="0">
                <a:solidFill>
                  <a:srgbClr val="3A3A3A"/>
                </a:solidFill>
                <a:effectLst/>
              </a:rPr>
              <a:t> extends AWT's Frame class.</a:t>
            </a:r>
          </a:p>
        </p:txBody>
      </p:sp>
    </p:spTree>
    <p:extLst>
      <p:ext uri="{BB962C8B-B14F-4D97-AF65-F5344CB8AC3E}">
        <p14:creationId xmlns:p14="http://schemas.microsoft.com/office/powerpoint/2010/main" val="16433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DF4DB-9FFB-4660-BAAB-606ED354C92A}"/>
              </a:ext>
            </a:extLst>
          </p:cNvPr>
          <p:cNvSpPr>
            <a:spLocks noGrp="1"/>
          </p:cNvSpPr>
          <p:nvPr>
            <p:ph type="title"/>
          </p:nvPr>
        </p:nvSpPr>
        <p:spPr>
          <a:xfrm>
            <a:off x="628650" y="365127"/>
            <a:ext cx="7886700" cy="925792"/>
          </a:xfrm>
        </p:spPr>
        <p:txBody>
          <a:bodyPr>
            <a:normAutofit/>
          </a:bodyPr>
          <a:lstStyle/>
          <a:p>
            <a:r>
              <a:rPr lang="en-US" sz="4000" b="1" u="sng" dirty="0">
                <a:solidFill>
                  <a:srgbClr val="0033CC"/>
                </a:solidFill>
                <a:latin typeface="Times New Roman" pitchFamily="18" charset="0"/>
                <a:cs typeface="Times New Roman" pitchFamily="18" charset="0"/>
              </a:rPr>
              <a:t>C</a:t>
            </a:r>
            <a:r>
              <a:rPr lang="en-US" sz="4000" b="1" i="0" u="sng" dirty="0">
                <a:solidFill>
                  <a:srgbClr val="0033CC"/>
                </a:solidFill>
                <a:effectLst/>
                <a:latin typeface="Times New Roman" pitchFamily="18" charset="0"/>
                <a:cs typeface="Times New Roman" pitchFamily="18" charset="0"/>
              </a:rPr>
              <a:t>ontainers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CD00518-A73E-43C9-B969-50C36BF61D53}"/>
              </a:ext>
            </a:extLst>
          </p:cNvPr>
          <p:cNvSpPr>
            <a:spLocks noGrp="1"/>
          </p:cNvSpPr>
          <p:nvPr>
            <p:ph idx="1"/>
          </p:nvPr>
        </p:nvSpPr>
        <p:spPr>
          <a:xfrm>
            <a:off x="628650" y="1825625"/>
            <a:ext cx="8097907" cy="4826966"/>
          </a:xfrm>
        </p:spPr>
        <p:txBody>
          <a:bodyPr>
            <a:normAutofit/>
          </a:bodyPr>
          <a:lstStyle/>
          <a:p>
            <a:pPr algn="just">
              <a:buFont typeface="Arial" panose="020B0604020202020204" pitchFamily="34" charset="0"/>
              <a:buChar char="•"/>
            </a:pPr>
            <a:r>
              <a:rPr lang="en-US" b="1" i="0" dirty="0" err="1">
                <a:solidFill>
                  <a:srgbClr val="3A3A3A"/>
                </a:solidFill>
                <a:effectLst/>
                <a:latin typeface="Calibri" panose="020F0502020204030204" pitchFamily="34" charset="0"/>
                <a:cs typeface="Calibri" panose="020F0502020204030204" pitchFamily="34" charset="0"/>
              </a:rPr>
              <a:t>JDialog</a:t>
            </a:r>
            <a:endParaRPr lang="en-US" b="1" i="0" dirty="0">
              <a:solidFill>
                <a:srgbClr val="3A3A3A"/>
              </a:solidFill>
              <a:effectLst/>
              <a:latin typeface="Calibri" panose="020F0502020204030204" pitchFamily="34" charset="0"/>
              <a:cs typeface="Calibri" panose="020F0502020204030204" pitchFamily="34" charset="0"/>
            </a:endParaRPr>
          </a:p>
          <a:p>
            <a:pPr lvl="1" algn="just"/>
            <a:r>
              <a:rPr lang="en-US" i="0" dirty="0" err="1">
                <a:solidFill>
                  <a:srgbClr val="3A3A3A"/>
                </a:solidFill>
                <a:effectLst/>
                <a:latin typeface="Calibri" panose="020F0502020204030204" pitchFamily="34" charset="0"/>
                <a:cs typeface="Calibri" panose="020F0502020204030204" pitchFamily="34" charset="0"/>
              </a:rPr>
              <a:t>JDialog</a:t>
            </a:r>
            <a:r>
              <a:rPr lang="en-US" i="0" dirty="0">
                <a:solidFill>
                  <a:srgbClr val="3A3A3A"/>
                </a:solidFill>
                <a:effectLst/>
                <a:latin typeface="Calibri" panose="020F0502020204030204" pitchFamily="34" charset="0"/>
                <a:cs typeface="Calibri" panose="020F0502020204030204" pitchFamily="34" charset="0"/>
              </a:rPr>
              <a:t> is a </a:t>
            </a:r>
            <a:r>
              <a:rPr lang="en-US" i="0" dirty="0">
                <a:solidFill>
                  <a:srgbClr val="C00000"/>
                </a:solidFill>
                <a:effectLst/>
                <a:latin typeface="Calibri" panose="020F0502020204030204" pitchFamily="34" charset="0"/>
                <a:cs typeface="Calibri" panose="020F0502020204030204" pitchFamily="34" charset="0"/>
              </a:rPr>
              <a:t>lightweight</a:t>
            </a:r>
            <a:r>
              <a:rPr lang="en-US" i="0" dirty="0">
                <a:solidFill>
                  <a:srgbClr val="3A3A3A"/>
                </a:solidFill>
                <a:effectLst/>
                <a:latin typeface="Calibri" panose="020F0502020204030204" pitchFamily="34" charset="0"/>
                <a:cs typeface="Calibri" panose="020F0502020204030204" pitchFamily="34" charset="0"/>
              </a:rPr>
              <a:t> component that you use to create dialog windows. </a:t>
            </a:r>
          </a:p>
          <a:p>
            <a:pPr lvl="1" algn="just"/>
            <a:r>
              <a:rPr lang="en-US" i="0" dirty="0">
                <a:solidFill>
                  <a:srgbClr val="3A3A3A"/>
                </a:solidFill>
                <a:effectLst/>
                <a:latin typeface="Calibri" panose="020F0502020204030204" pitchFamily="34" charset="0"/>
                <a:cs typeface="Calibri" panose="020F0502020204030204" pitchFamily="34" charset="0"/>
              </a:rPr>
              <a:t>We can place dialog windows on a </a:t>
            </a:r>
            <a:r>
              <a:rPr lang="en-US" i="0" dirty="0" err="1">
                <a:solidFill>
                  <a:srgbClr val="3A3A3A"/>
                </a:solidFill>
                <a:effectLst/>
                <a:latin typeface="Calibri" panose="020F0502020204030204" pitchFamily="34" charset="0"/>
                <a:cs typeface="Calibri" panose="020F0502020204030204" pitchFamily="34" charset="0"/>
              </a:rPr>
              <a:t>JFrame</a:t>
            </a:r>
            <a:r>
              <a:rPr lang="en-US" i="0" dirty="0">
                <a:solidFill>
                  <a:srgbClr val="3A3A3A"/>
                </a:solidFill>
                <a:effectLst/>
                <a:latin typeface="Calibri" panose="020F0502020204030204" pitchFamily="34" charset="0"/>
                <a:cs typeface="Calibri" panose="020F0502020204030204" pitchFamily="34" charset="0"/>
              </a:rPr>
              <a:t> or </a:t>
            </a:r>
            <a:r>
              <a:rPr lang="en-US" i="0" dirty="0" err="1">
                <a:solidFill>
                  <a:srgbClr val="3A3A3A"/>
                </a:solidFill>
                <a:effectLst/>
                <a:latin typeface="Calibri" panose="020F0502020204030204" pitchFamily="34" charset="0"/>
                <a:cs typeface="Calibri" panose="020F0502020204030204" pitchFamily="34" charset="0"/>
              </a:rPr>
              <a:t>JApplet</a:t>
            </a:r>
            <a:r>
              <a:rPr lang="en-US" i="0" dirty="0">
                <a:solidFill>
                  <a:srgbClr val="3A3A3A"/>
                </a:solidFill>
                <a:effectLst/>
                <a:latin typeface="Calibri" panose="020F0502020204030204" pitchFamily="34" charset="0"/>
                <a:cs typeface="Calibri" panose="020F0502020204030204" pitchFamily="34" charset="0"/>
              </a:rPr>
              <a:t>. </a:t>
            </a:r>
          </a:p>
          <a:p>
            <a:pPr lvl="1" algn="just"/>
            <a:r>
              <a:rPr lang="en-US" i="0" dirty="0" err="1">
                <a:solidFill>
                  <a:srgbClr val="3A3A3A"/>
                </a:solidFill>
                <a:effectLst/>
                <a:latin typeface="Calibri" panose="020F0502020204030204" pitchFamily="34" charset="0"/>
                <a:cs typeface="Calibri" panose="020F0502020204030204" pitchFamily="34" charset="0"/>
              </a:rPr>
              <a:t>JDialog</a:t>
            </a:r>
            <a:r>
              <a:rPr lang="en-US" i="0" dirty="0">
                <a:solidFill>
                  <a:srgbClr val="3A3A3A"/>
                </a:solidFill>
                <a:effectLst/>
                <a:latin typeface="Calibri" panose="020F0502020204030204" pitchFamily="34" charset="0"/>
                <a:cs typeface="Calibri" panose="020F0502020204030204" pitchFamily="34" charset="0"/>
              </a:rPr>
              <a:t> extends AWT's Dialog class.</a:t>
            </a:r>
          </a:p>
          <a:p>
            <a:pPr algn="just">
              <a:buFont typeface="Arial" panose="020B0604020202020204" pitchFamily="34" charset="0"/>
              <a:buChar char="•"/>
            </a:pPr>
            <a:r>
              <a:rPr lang="en-US" b="1" i="0" dirty="0" err="1">
                <a:solidFill>
                  <a:srgbClr val="3A3A3A"/>
                </a:solidFill>
                <a:effectLst/>
                <a:latin typeface="Calibri" panose="020F0502020204030204" pitchFamily="34" charset="0"/>
                <a:cs typeface="Calibri" panose="020F0502020204030204" pitchFamily="34" charset="0"/>
              </a:rPr>
              <a:t>JApplet</a:t>
            </a:r>
            <a:endParaRPr lang="en-US" b="1" i="0" dirty="0">
              <a:solidFill>
                <a:srgbClr val="3A3A3A"/>
              </a:solidFill>
              <a:effectLst/>
              <a:latin typeface="Calibri" panose="020F0502020204030204" pitchFamily="34" charset="0"/>
              <a:cs typeface="Calibri" panose="020F0502020204030204" pitchFamily="34" charset="0"/>
            </a:endParaRPr>
          </a:p>
          <a:p>
            <a:pPr lvl="1" algn="just"/>
            <a:r>
              <a:rPr lang="en-US" i="0" dirty="0" err="1">
                <a:solidFill>
                  <a:srgbClr val="3A3A3A"/>
                </a:solidFill>
                <a:effectLst/>
                <a:latin typeface="Calibri" panose="020F0502020204030204" pitchFamily="34" charset="0"/>
                <a:cs typeface="Calibri" panose="020F0502020204030204" pitchFamily="34" charset="0"/>
              </a:rPr>
              <a:t>JApplet</a:t>
            </a:r>
            <a:r>
              <a:rPr lang="en-US" i="0" dirty="0">
                <a:solidFill>
                  <a:srgbClr val="3A3A3A"/>
                </a:solidFill>
                <a:effectLst/>
                <a:latin typeface="Calibri" panose="020F0502020204030204" pitchFamily="34" charset="0"/>
                <a:cs typeface="Calibri" panose="020F0502020204030204" pitchFamily="34" charset="0"/>
              </a:rPr>
              <a:t> is a container that provides the basis for applets that run within web browsers. </a:t>
            </a:r>
          </a:p>
          <a:p>
            <a:pPr lvl="1" algn="just"/>
            <a:r>
              <a:rPr lang="en-US" i="0" dirty="0" err="1">
                <a:solidFill>
                  <a:srgbClr val="3A3A3A"/>
                </a:solidFill>
                <a:effectLst/>
                <a:latin typeface="Calibri" panose="020F0502020204030204" pitchFamily="34" charset="0"/>
                <a:cs typeface="Calibri" panose="020F0502020204030204" pitchFamily="34" charset="0"/>
              </a:rPr>
              <a:t>JApplet</a:t>
            </a:r>
            <a:r>
              <a:rPr lang="en-US" i="0" dirty="0">
                <a:solidFill>
                  <a:srgbClr val="3A3A3A"/>
                </a:solidFill>
                <a:effectLst/>
                <a:latin typeface="Calibri" panose="020F0502020204030204" pitchFamily="34" charset="0"/>
                <a:cs typeface="Calibri" panose="020F0502020204030204" pitchFamily="34" charset="0"/>
              </a:rPr>
              <a:t> is a lightweight component that can contain other graphical user interface (GUI) components. </a:t>
            </a:r>
          </a:p>
          <a:p>
            <a:pPr lvl="1" algn="just"/>
            <a:r>
              <a:rPr lang="en-US" i="0" dirty="0" err="1">
                <a:solidFill>
                  <a:srgbClr val="3A3A3A"/>
                </a:solidFill>
                <a:effectLst/>
                <a:latin typeface="Calibri" panose="020F0502020204030204" pitchFamily="34" charset="0"/>
                <a:cs typeface="Calibri" panose="020F0502020204030204" pitchFamily="34" charset="0"/>
              </a:rPr>
              <a:t>JApplet</a:t>
            </a:r>
            <a:r>
              <a:rPr lang="en-US" i="0" dirty="0">
                <a:solidFill>
                  <a:srgbClr val="3A3A3A"/>
                </a:solidFill>
                <a:effectLst/>
                <a:latin typeface="Calibri" panose="020F0502020204030204" pitchFamily="34" charset="0"/>
                <a:cs typeface="Calibri" panose="020F0502020204030204" pitchFamily="34" charset="0"/>
              </a:rPr>
              <a:t> extends AWT's Applet class.</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85314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1F4A3-C56C-49C1-9D80-CE8D875B0878}"/>
              </a:ext>
            </a:extLst>
          </p:cNvPr>
          <p:cNvSpPr>
            <a:spLocks noGrp="1"/>
          </p:cNvSpPr>
          <p:nvPr>
            <p:ph type="title"/>
          </p:nvPr>
        </p:nvSpPr>
        <p:spPr>
          <a:xfrm>
            <a:off x="628650" y="242047"/>
            <a:ext cx="7886700" cy="806824"/>
          </a:xfrm>
        </p:spPr>
        <p:txBody>
          <a:bodyPr>
            <a:normAutofit/>
          </a:bodyPr>
          <a:lstStyle/>
          <a:p>
            <a:r>
              <a:rPr lang="en-IN" sz="4000" b="1" i="0" u="sng" dirty="0" err="1">
                <a:solidFill>
                  <a:srgbClr val="0033CC"/>
                </a:solidFill>
                <a:effectLst/>
                <a:latin typeface="Times New Roman" pitchFamily="18" charset="0"/>
                <a:cs typeface="Times New Roman" pitchFamily="18" charset="0"/>
              </a:rPr>
              <a:t>JFrame</a:t>
            </a:r>
            <a:r>
              <a:rPr lang="en-IN" sz="4000" b="1" i="0" u="sng" dirty="0">
                <a:solidFill>
                  <a:srgbClr val="0033CC"/>
                </a:solidFill>
                <a:effectLst/>
                <a:latin typeface="Times New Roman" pitchFamily="18" charset="0"/>
                <a:cs typeface="Times New Roman" pitchFamily="18" charset="0"/>
              </a:rPr>
              <a:t> In Java</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680D5B6-8901-44F4-8318-27C20FEA1C83}"/>
              </a:ext>
            </a:extLst>
          </p:cNvPr>
          <p:cNvSpPr>
            <a:spLocks noGrp="1"/>
          </p:cNvSpPr>
          <p:nvPr>
            <p:ph idx="1"/>
          </p:nvPr>
        </p:nvSpPr>
        <p:spPr>
          <a:xfrm>
            <a:off x="628650" y="1255059"/>
            <a:ext cx="7886700" cy="5237816"/>
          </a:xfrm>
        </p:spPr>
        <p:txBody>
          <a:bodyPr>
            <a:normAutofit lnSpcReduction="10000"/>
          </a:bodyPr>
          <a:lstStyle/>
          <a:p>
            <a:pPr algn="just"/>
            <a:r>
              <a:rPr lang="en-US" b="0" i="0" dirty="0">
                <a:solidFill>
                  <a:srgbClr val="3A3A3A"/>
                </a:solidFill>
                <a:effectLst/>
              </a:rPr>
              <a:t>A Frame, in general, is a </a:t>
            </a:r>
            <a:r>
              <a:rPr lang="en-US" b="0" i="0" dirty="0">
                <a:solidFill>
                  <a:srgbClr val="C00000"/>
                </a:solidFill>
                <a:effectLst/>
              </a:rPr>
              <a:t>container</a:t>
            </a:r>
            <a:r>
              <a:rPr lang="en-US" b="0" i="0" dirty="0">
                <a:solidFill>
                  <a:srgbClr val="3A3A3A"/>
                </a:solidFill>
                <a:effectLst/>
              </a:rPr>
              <a:t> that can contain other components such as </a:t>
            </a:r>
            <a:r>
              <a:rPr lang="en-US" b="0" i="0" dirty="0">
                <a:solidFill>
                  <a:srgbClr val="C00000"/>
                </a:solidFill>
                <a:effectLst/>
              </a:rPr>
              <a:t>buttons, labels, text fields</a:t>
            </a:r>
            <a:r>
              <a:rPr lang="en-US" b="0" i="0" dirty="0">
                <a:solidFill>
                  <a:srgbClr val="3A3A3A"/>
                </a:solidFill>
                <a:effectLst/>
              </a:rPr>
              <a:t>, etc. </a:t>
            </a:r>
          </a:p>
          <a:p>
            <a:pPr algn="just"/>
            <a:r>
              <a:rPr lang="en-US" b="0" i="0" dirty="0">
                <a:solidFill>
                  <a:srgbClr val="3A3A3A"/>
                </a:solidFill>
                <a:effectLst/>
              </a:rPr>
              <a:t>A Frame window can contain a </a:t>
            </a:r>
            <a:r>
              <a:rPr lang="en-US" b="0" i="0" dirty="0">
                <a:solidFill>
                  <a:srgbClr val="C00000"/>
                </a:solidFill>
                <a:effectLst/>
              </a:rPr>
              <a:t>title, a border</a:t>
            </a:r>
            <a:r>
              <a:rPr lang="en-US" b="0" i="0" dirty="0">
                <a:solidFill>
                  <a:srgbClr val="3A3A3A"/>
                </a:solidFill>
                <a:effectLst/>
              </a:rPr>
              <a:t>, and also </a:t>
            </a:r>
            <a:r>
              <a:rPr lang="en-US" b="0" i="0" dirty="0">
                <a:solidFill>
                  <a:srgbClr val="C00000"/>
                </a:solidFill>
                <a:effectLst/>
              </a:rPr>
              <a:t>menus</a:t>
            </a:r>
            <a:r>
              <a:rPr lang="en-US" b="0" i="0" dirty="0">
                <a:solidFill>
                  <a:srgbClr val="3A3A3A"/>
                </a:solidFill>
                <a:effectLst/>
              </a:rPr>
              <a:t>, </a:t>
            </a:r>
            <a:r>
              <a:rPr lang="en-US" b="0" i="0" dirty="0">
                <a:solidFill>
                  <a:srgbClr val="C00000"/>
                </a:solidFill>
                <a:effectLst/>
              </a:rPr>
              <a:t>text fields, buttons, and other components</a:t>
            </a:r>
            <a:r>
              <a:rPr lang="en-US" b="0" i="0" dirty="0">
                <a:solidFill>
                  <a:srgbClr val="3A3A3A"/>
                </a:solidFill>
                <a:effectLst/>
              </a:rPr>
              <a:t>. </a:t>
            </a:r>
          </a:p>
          <a:p>
            <a:pPr algn="just"/>
            <a:r>
              <a:rPr lang="en-US" b="0" i="0" dirty="0">
                <a:solidFill>
                  <a:srgbClr val="3A3A3A"/>
                </a:solidFill>
                <a:effectLst/>
              </a:rPr>
              <a:t>An application should contain a frame so that we can add components inside it.</a:t>
            </a:r>
          </a:p>
          <a:p>
            <a:pPr algn="just"/>
            <a:r>
              <a:rPr lang="en-US" b="0" i="0" dirty="0">
                <a:solidFill>
                  <a:srgbClr val="3A3A3A"/>
                </a:solidFill>
                <a:effectLst/>
              </a:rPr>
              <a:t>The Frame in Java Swing is defined in class </a:t>
            </a:r>
            <a:r>
              <a:rPr lang="en-US" b="0" i="0" dirty="0" err="1">
                <a:solidFill>
                  <a:srgbClr val="C00000"/>
                </a:solidFill>
                <a:effectLst/>
              </a:rPr>
              <a:t>javax.swing.JFrame</a:t>
            </a:r>
            <a:r>
              <a:rPr lang="en-US" b="0" i="0" dirty="0">
                <a:solidFill>
                  <a:srgbClr val="3A3A3A"/>
                </a:solidFill>
                <a:effectLst/>
              </a:rPr>
              <a:t>.</a:t>
            </a:r>
          </a:p>
          <a:p>
            <a:pPr algn="just"/>
            <a:r>
              <a:rPr lang="en-US" b="0" i="0" dirty="0">
                <a:solidFill>
                  <a:srgbClr val="3A3A3A"/>
                </a:solidFill>
                <a:effectLst/>
              </a:rPr>
              <a:t> </a:t>
            </a:r>
            <a:r>
              <a:rPr lang="en-US" b="0" i="0" dirty="0" err="1">
                <a:solidFill>
                  <a:srgbClr val="3A3A3A"/>
                </a:solidFill>
                <a:effectLst/>
              </a:rPr>
              <a:t>JFrame</a:t>
            </a:r>
            <a:r>
              <a:rPr lang="en-US" b="0" i="0" dirty="0">
                <a:solidFill>
                  <a:srgbClr val="3A3A3A"/>
                </a:solidFill>
                <a:effectLst/>
              </a:rPr>
              <a:t> class inherits the </a:t>
            </a:r>
            <a:r>
              <a:rPr lang="en-US" b="0" i="0" dirty="0" err="1">
                <a:solidFill>
                  <a:srgbClr val="3A3A3A"/>
                </a:solidFill>
                <a:effectLst/>
              </a:rPr>
              <a:t>java.awt.Frame</a:t>
            </a:r>
            <a:r>
              <a:rPr lang="en-US" b="0" i="0" dirty="0">
                <a:solidFill>
                  <a:srgbClr val="3A3A3A"/>
                </a:solidFill>
                <a:effectLst/>
              </a:rPr>
              <a:t> class. </a:t>
            </a:r>
          </a:p>
          <a:p>
            <a:pPr algn="just"/>
            <a:r>
              <a:rPr lang="en-US" b="0" i="0" dirty="0" err="1">
                <a:solidFill>
                  <a:srgbClr val="3A3A3A"/>
                </a:solidFill>
                <a:effectLst/>
              </a:rPr>
              <a:t>JFrame</a:t>
            </a:r>
            <a:r>
              <a:rPr lang="en-US" b="0" i="0" dirty="0">
                <a:solidFill>
                  <a:srgbClr val="3A3A3A"/>
                </a:solidFill>
                <a:effectLst/>
              </a:rPr>
              <a:t> is like the main window of the GUI application using swing.</a:t>
            </a:r>
          </a:p>
        </p:txBody>
      </p:sp>
    </p:spTree>
    <p:extLst>
      <p:ext uri="{BB962C8B-B14F-4D97-AF65-F5344CB8AC3E}">
        <p14:creationId xmlns:p14="http://schemas.microsoft.com/office/powerpoint/2010/main" val="8371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C8713-15F1-45A2-B2B1-4B0AC3723C34}"/>
              </a:ext>
            </a:extLst>
          </p:cNvPr>
          <p:cNvSpPr>
            <a:spLocks noGrp="1"/>
          </p:cNvSpPr>
          <p:nvPr>
            <p:ph type="title"/>
          </p:nvPr>
        </p:nvSpPr>
        <p:spPr>
          <a:xfrm>
            <a:off x="512105" y="239617"/>
            <a:ext cx="7886700" cy="701678"/>
          </a:xfrm>
        </p:spPr>
        <p:txBody>
          <a:bodyPr>
            <a:normAutofit/>
          </a:bodyPr>
          <a:lstStyle/>
          <a:p>
            <a:r>
              <a:rPr lang="en-US" sz="3600" b="1" u="sng" dirty="0">
                <a:solidFill>
                  <a:srgbClr val="0033CC"/>
                </a:solidFill>
                <a:latin typeface="Perpetua" pitchFamily="18" charset="0"/>
              </a:rPr>
              <a:t>Drawing methods of graphics class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EAD01237-020D-4A38-B57F-FE382B87EE69}"/>
              </a:ext>
            </a:extLst>
          </p:cNvPr>
          <p:cNvSpPr>
            <a:spLocks noGrp="1"/>
          </p:cNvSpPr>
          <p:nvPr>
            <p:ph idx="1"/>
          </p:nvPr>
        </p:nvSpPr>
        <p:spPr>
          <a:xfrm>
            <a:off x="628650" y="1290918"/>
            <a:ext cx="7886700" cy="4886045"/>
          </a:xfrm>
        </p:spPr>
        <p:txBody>
          <a:bodyPr>
            <a:normAutofit/>
          </a:bodyPr>
          <a:lstStyle/>
          <a:p>
            <a:pPr algn="just"/>
            <a:r>
              <a:rPr lang="en-US" b="0" i="0" dirty="0" err="1">
                <a:solidFill>
                  <a:srgbClr val="C00000"/>
                </a:solidFill>
                <a:effectLst/>
                <a:latin typeface="Perpetua" pitchFamily="18" charset="0"/>
              </a:rPr>
              <a:t>drawString</a:t>
            </a:r>
            <a:r>
              <a:rPr lang="en-US" b="0" i="0" dirty="0">
                <a:solidFill>
                  <a:srgbClr val="C00000"/>
                </a:solidFill>
                <a:effectLst/>
                <a:latin typeface="Perpetua" pitchFamily="18" charset="0"/>
              </a:rPr>
              <a:t>(String str, int x, int y)</a:t>
            </a:r>
          </a:p>
          <a:p>
            <a:pPr algn="just"/>
            <a:r>
              <a:rPr lang="en-US" b="0" i="0" dirty="0">
                <a:effectLst/>
                <a:latin typeface="Perpetua" pitchFamily="18" charset="0"/>
              </a:rPr>
              <a:t>Draws the text given by the specified string, using this graphics context's current font and color.</a:t>
            </a:r>
          </a:p>
          <a:p>
            <a:pPr algn="just"/>
            <a:r>
              <a:rPr lang="en-US" b="0" i="0" dirty="0">
                <a:solidFill>
                  <a:srgbClr val="C00000"/>
                </a:solidFill>
                <a:effectLst/>
                <a:latin typeface="Perpetua" pitchFamily="18" charset="0"/>
              </a:rPr>
              <a:t>abstract void </a:t>
            </a:r>
            <a:r>
              <a:rPr lang="en-US" b="0" i="0" dirty="0" err="1">
                <a:solidFill>
                  <a:srgbClr val="C00000"/>
                </a:solidFill>
                <a:effectLst/>
                <a:latin typeface="Perpetua" pitchFamily="18" charset="0"/>
              </a:rPr>
              <a:t>drawLine</a:t>
            </a:r>
            <a:r>
              <a:rPr lang="en-US" b="0" i="0" dirty="0">
                <a:solidFill>
                  <a:srgbClr val="C00000"/>
                </a:solidFill>
                <a:effectLst/>
                <a:latin typeface="Perpetua" pitchFamily="18" charset="0"/>
              </a:rPr>
              <a:t>(int x1, int y1, int x2, int y2)</a:t>
            </a:r>
          </a:p>
          <a:p>
            <a:pPr algn="just"/>
            <a:r>
              <a:rPr lang="en-US" b="0" i="0" dirty="0">
                <a:effectLst/>
                <a:latin typeface="Perpetua" pitchFamily="18" charset="0"/>
              </a:rPr>
              <a:t>Draws a line, using the current color, between the points (x1, y1) and (x2, y2) in this graphics context's coordinate system.</a:t>
            </a:r>
          </a:p>
          <a:p>
            <a:pPr algn="just"/>
            <a:r>
              <a:rPr lang="en-US" b="0" i="0" dirty="0">
                <a:solidFill>
                  <a:srgbClr val="C00000"/>
                </a:solidFill>
                <a:effectLst/>
                <a:latin typeface="Perpetua" pitchFamily="18" charset="0"/>
              </a:rPr>
              <a:t>abstract void </a:t>
            </a:r>
            <a:r>
              <a:rPr lang="en-US" b="0" i="0" dirty="0" err="1">
                <a:solidFill>
                  <a:srgbClr val="C00000"/>
                </a:solidFill>
                <a:effectLst/>
                <a:latin typeface="Perpetua" pitchFamily="18" charset="0"/>
              </a:rPr>
              <a:t>drawOval</a:t>
            </a:r>
            <a:r>
              <a:rPr lang="en-US" b="0" i="0" dirty="0">
                <a:solidFill>
                  <a:srgbClr val="C00000"/>
                </a:solidFill>
                <a:effectLst/>
                <a:latin typeface="Perpetua" pitchFamily="18" charset="0"/>
              </a:rPr>
              <a:t>(int x, int y, int width, int height)</a:t>
            </a:r>
          </a:p>
          <a:p>
            <a:pPr algn="just"/>
            <a:r>
              <a:rPr lang="en-US" b="0" i="0" dirty="0">
                <a:effectLst/>
                <a:latin typeface="Perpetua" pitchFamily="18" charset="0"/>
              </a:rPr>
              <a:t>Draws the outline of an oval.</a:t>
            </a:r>
          </a:p>
        </p:txBody>
      </p:sp>
    </p:spTree>
    <p:extLst>
      <p:ext uri="{BB962C8B-B14F-4D97-AF65-F5344CB8AC3E}">
        <p14:creationId xmlns:p14="http://schemas.microsoft.com/office/powerpoint/2010/main" val="327405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3E0F90-238B-48EA-8C0C-28CB9F704DF2}"/>
              </a:ext>
            </a:extLst>
          </p:cNvPr>
          <p:cNvSpPr/>
          <p:nvPr/>
        </p:nvSpPr>
        <p:spPr>
          <a:xfrm>
            <a:off x="258418" y="208722"/>
            <a:ext cx="5784574" cy="644055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000" b="1" dirty="0">
                <a:solidFill>
                  <a:srgbClr val="7F0055"/>
                </a:solidFill>
                <a:latin typeface="Calibri" panose="020F0502020204030204" pitchFamily="34" charset="0"/>
                <a:cs typeface="Calibri" panose="020F0502020204030204" pitchFamily="34" charset="0"/>
              </a:rPr>
              <a:t>package</a:t>
            </a:r>
            <a:r>
              <a:rPr lang="en-IN" sz="2000" b="1" dirty="0">
                <a:solidFill>
                  <a:srgbClr val="000000"/>
                </a:solidFill>
                <a:latin typeface="Calibri" panose="020F0502020204030204" pitchFamily="34" charset="0"/>
                <a:cs typeface="Calibri" panose="020F0502020204030204" pitchFamily="34" charset="0"/>
              </a:rPr>
              <a:t> practical;</a:t>
            </a:r>
          </a:p>
          <a:p>
            <a:pPr algn="l"/>
            <a:r>
              <a:rPr lang="en-IN" sz="2000" b="1" dirty="0">
                <a:solidFill>
                  <a:srgbClr val="7F0055"/>
                </a:solidFill>
                <a:latin typeface="Calibri" panose="020F0502020204030204" pitchFamily="34" charset="0"/>
                <a:cs typeface="Calibri" panose="020F0502020204030204" pitchFamily="34" charset="0"/>
              </a:rPr>
              <a:t>import</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javax.swing</a:t>
            </a:r>
            <a:r>
              <a:rPr lang="en-IN" sz="2000" b="1" dirty="0">
                <a:solidFill>
                  <a:srgbClr val="000000"/>
                </a:solidFill>
                <a:latin typeface="Calibri" panose="020F0502020204030204" pitchFamily="34" charset="0"/>
                <a:cs typeface="Calibri" panose="020F0502020204030204" pitchFamily="34" charset="0"/>
              </a:rPr>
              <a:t>.*;</a:t>
            </a:r>
          </a:p>
          <a:p>
            <a:pPr algn="l"/>
            <a:r>
              <a:rPr lang="en-US" sz="2000" b="1" dirty="0">
                <a:solidFill>
                  <a:srgbClr val="7F0055"/>
                </a:solidFill>
                <a:latin typeface="Calibri" panose="020F0502020204030204" pitchFamily="34" charset="0"/>
                <a:cs typeface="Calibri" panose="020F0502020204030204" pitchFamily="34" charset="0"/>
              </a:rPr>
              <a:t>class</a:t>
            </a:r>
            <a:r>
              <a:rPr lang="en-US" sz="2000" b="1" dirty="0">
                <a:solidFill>
                  <a:srgbClr val="000000"/>
                </a:solidFill>
                <a:latin typeface="Calibri" panose="020F0502020204030204" pitchFamily="34" charset="0"/>
                <a:cs typeface="Calibri" panose="020F0502020204030204" pitchFamily="34" charset="0"/>
              </a:rPr>
              <a:t> </a:t>
            </a:r>
            <a:r>
              <a:rPr lang="en-US" sz="2000" b="1" u="sng" dirty="0" err="1">
                <a:solidFill>
                  <a:srgbClr val="000000"/>
                </a:solidFill>
                <a:latin typeface="Calibri" panose="020F0502020204030204" pitchFamily="34" charset="0"/>
                <a:cs typeface="Calibri" panose="020F0502020204030204" pitchFamily="34" charset="0"/>
              </a:rPr>
              <a:t>FrameInherited</a:t>
            </a:r>
            <a:r>
              <a:rPr lang="en-US" sz="2000" b="1" u="sng" dirty="0">
                <a:solidFill>
                  <a:srgbClr val="000000"/>
                </a:solidFill>
                <a:latin typeface="Calibri" panose="020F0502020204030204" pitchFamily="34" charset="0"/>
                <a:cs typeface="Calibri" panose="020F0502020204030204" pitchFamily="34" charset="0"/>
              </a:rPr>
              <a:t> </a:t>
            </a:r>
            <a:r>
              <a:rPr lang="en-US" sz="2000" b="1" u="sng" dirty="0">
                <a:solidFill>
                  <a:srgbClr val="7F0055"/>
                </a:solidFill>
                <a:latin typeface="Calibri" panose="020F0502020204030204" pitchFamily="34" charset="0"/>
                <a:cs typeface="Calibri" panose="020F0502020204030204" pitchFamily="34" charset="0"/>
              </a:rPr>
              <a:t>extends</a:t>
            </a:r>
            <a:r>
              <a:rPr lang="en-US" sz="2000" b="1" u="sng" dirty="0">
                <a:solidFill>
                  <a:srgbClr val="000000"/>
                </a:solidFill>
                <a:latin typeface="Calibri" panose="020F0502020204030204" pitchFamily="34" charset="0"/>
                <a:cs typeface="Calibri" panose="020F0502020204030204" pitchFamily="34" charset="0"/>
              </a:rPr>
              <a:t> </a:t>
            </a:r>
            <a:r>
              <a:rPr lang="en-US" sz="2000" b="1" u="sng" dirty="0" err="1">
                <a:solidFill>
                  <a:srgbClr val="000000"/>
                </a:solidFill>
                <a:latin typeface="Calibri" panose="020F0502020204030204" pitchFamily="34" charset="0"/>
                <a:cs typeface="Calibri" panose="020F0502020204030204" pitchFamily="34" charset="0"/>
              </a:rPr>
              <a:t>JFrame</a:t>
            </a:r>
            <a:r>
              <a:rPr lang="en-US" sz="2000" b="1" u="sng" dirty="0">
                <a:solidFill>
                  <a:srgbClr val="000000"/>
                </a:solidFill>
                <a:latin typeface="Calibri" panose="020F0502020204030204" pitchFamily="34" charset="0"/>
                <a:cs typeface="Calibri" panose="020F0502020204030204" pitchFamily="34" charset="0"/>
              </a:rPr>
              <a:t>{    </a:t>
            </a:r>
            <a:endParaRPr lang="en-US" sz="2000" b="1" u="sng" dirty="0">
              <a:solidFill>
                <a:srgbClr val="3F7F5F"/>
              </a:solidFill>
              <a:latin typeface="Calibri" panose="020F0502020204030204" pitchFamily="34" charset="0"/>
              <a:cs typeface="Calibri" panose="020F0502020204030204" pitchFamily="34" charset="0"/>
            </a:endParaRPr>
          </a:p>
          <a:p>
            <a:pPr algn="l"/>
            <a:r>
              <a:rPr lang="en-IN" sz="2000" dirty="0">
                <a:solidFill>
                  <a:srgbClr val="000000"/>
                </a:solidFill>
                <a:latin typeface="Calibri" panose="020F0502020204030204" pitchFamily="34" charset="0"/>
                <a:cs typeface="Calibri" panose="020F0502020204030204" pitchFamily="34" charset="0"/>
              </a:rPr>
              <a:t>    </a:t>
            </a:r>
            <a:r>
              <a:rPr lang="en-IN" sz="2000" dirty="0" err="1">
                <a:solidFill>
                  <a:srgbClr val="000000"/>
                </a:solidFill>
                <a:latin typeface="Calibri" panose="020F0502020204030204" pitchFamily="34" charset="0"/>
                <a:cs typeface="Calibri" panose="020F0502020204030204" pitchFamily="34" charset="0"/>
              </a:rPr>
              <a:t>JFrame</a:t>
            </a:r>
            <a:r>
              <a:rPr lang="en-IN" sz="2000" dirty="0">
                <a:solidFill>
                  <a:srgbClr val="000000"/>
                </a:solidFill>
                <a:latin typeface="Calibri" panose="020F0502020204030204" pitchFamily="34" charset="0"/>
                <a:cs typeface="Calibri" panose="020F0502020204030204" pitchFamily="34" charset="0"/>
              </a:rPr>
              <a:t> </a:t>
            </a:r>
            <a:r>
              <a:rPr lang="en-IN" sz="2000" dirty="0">
                <a:solidFill>
                  <a:srgbClr val="0000C0"/>
                </a:solidFill>
                <a:latin typeface="Calibri" panose="020F0502020204030204" pitchFamily="34" charset="0"/>
                <a:cs typeface="Calibri" panose="020F0502020204030204" pitchFamily="34" charset="0"/>
              </a:rPr>
              <a:t>f</a:t>
            </a:r>
            <a:r>
              <a:rPr lang="en-IN" sz="2000"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    </a:t>
            </a:r>
            <a:r>
              <a:rPr lang="en-IN" sz="2000" dirty="0" err="1">
                <a:solidFill>
                  <a:srgbClr val="000000"/>
                </a:solidFill>
                <a:latin typeface="Calibri" panose="020F0502020204030204" pitchFamily="34" charset="0"/>
                <a:cs typeface="Calibri" panose="020F0502020204030204" pitchFamily="34" charset="0"/>
              </a:rPr>
              <a:t>FrameInherited</a:t>
            </a:r>
            <a:r>
              <a:rPr lang="en-IN" sz="2000" dirty="0">
                <a:solidFill>
                  <a:srgbClr val="000000"/>
                </a:solidFill>
                <a:latin typeface="Calibri" panose="020F0502020204030204" pitchFamily="34" charset="0"/>
                <a:cs typeface="Calibri" panose="020F0502020204030204" pitchFamily="34" charset="0"/>
              </a:rPr>
              <a:t>(){</a:t>
            </a:r>
          </a:p>
          <a:p>
            <a:pPr algn="l"/>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JButton</a:t>
            </a:r>
            <a:r>
              <a:rPr lang="en-US" sz="2000" dirty="0">
                <a:solidFill>
                  <a:srgbClr val="000000"/>
                </a:solidFill>
                <a:latin typeface="Calibri" panose="020F0502020204030204" pitchFamily="34" charset="0"/>
                <a:cs typeface="Calibri" panose="020F0502020204030204" pitchFamily="34" charset="0"/>
              </a:rPr>
              <a:t> </a:t>
            </a:r>
            <a:r>
              <a:rPr lang="en-US" sz="2000" dirty="0">
                <a:solidFill>
                  <a:srgbClr val="6A3E3E"/>
                </a:solidFill>
                <a:latin typeface="Calibri" panose="020F0502020204030204" pitchFamily="34" charset="0"/>
                <a:cs typeface="Calibri" panose="020F0502020204030204" pitchFamily="34" charset="0"/>
              </a:rPr>
              <a:t>b</a:t>
            </a:r>
            <a:r>
              <a:rPr lang="en-US" sz="2000" dirty="0">
                <a:solidFill>
                  <a:srgbClr val="000000"/>
                </a:solidFill>
                <a:latin typeface="Calibri" panose="020F0502020204030204" pitchFamily="34" charset="0"/>
                <a:cs typeface="Calibri" panose="020F0502020204030204" pitchFamily="34" charset="0"/>
              </a:rPr>
              <a:t>=</a:t>
            </a:r>
            <a:r>
              <a:rPr lang="en-US" sz="2000" b="1" dirty="0">
                <a:solidFill>
                  <a:srgbClr val="7F0055"/>
                </a:solidFill>
                <a:latin typeface="Calibri" panose="020F0502020204030204" pitchFamily="34" charset="0"/>
                <a:cs typeface="Calibri" panose="020F0502020204030204" pitchFamily="34" charset="0"/>
              </a:rPr>
              <a:t>new</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JButton</a:t>
            </a:r>
            <a:r>
              <a:rPr lang="en-US" sz="2000" b="1" dirty="0">
                <a:solidFill>
                  <a:srgbClr val="000000"/>
                </a:solidFill>
                <a:latin typeface="Calibri" panose="020F0502020204030204" pitchFamily="34" charset="0"/>
                <a:cs typeface="Calibri" panose="020F0502020204030204" pitchFamily="34" charset="0"/>
              </a:rPr>
              <a:t>(</a:t>
            </a:r>
            <a:r>
              <a:rPr lang="en-US" sz="2000" b="1" dirty="0">
                <a:solidFill>
                  <a:srgbClr val="2A00FF"/>
                </a:solidFill>
                <a:latin typeface="Calibri" panose="020F0502020204030204" pitchFamily="34" charset="0"/>
                <a:cs typeface="Calibri" panose="020F0502020204030204" pitchFamily="34" charset="0"/>
              </a:rPr>
              <a:t>"</a:t>
            </a:r>
            <a:r>
              <a:rPr lang="en-US" sz="2000" b="1" dirty="0" err="1">
                <a:solidFill>
                  <a:srgbClr val="2A00FF"/>
                </a:solidFill>
                <a:latin typeface="Calibri" panose="020F0502020204030204" pitchFamily="34" charset="0"/>
                <a:cs typeface="Calibri" panose="020F0502020204030204" pitchFamily="34" charset="0"/>
              </a:rPr>
              <a:t>JFrame_Button</a:t>
            </a:r>
            <a:r>
              <a:rPr lang="en-US" sz="2000" b="1" dirty="0">
                <a:solidFill>
                  <a:srgbClr val="2A00FF"/>
                </a:solidFill>
                <a:latin typeface="Calibri" panose="020F0502020204030204" pitchFamily="34" charset="0"/>
                <a:cs typeface="Calibri" panose="020F0502020204030204" pitchFamily="34" charset="0"/>
              </a:rPr>
              <a:t>”);</a:t>
            </a:r>
            <a:endParaRPr lang="en-US" sz="2000" b="1" dirty="0">
              <a:solidFill>
                <a:srgbClr val="3F7F5F"/>
              </a:solidFill>
              <a:latin typeface="Calibri" panose="020F0502020204030204" pitchFamily="34" charset="0"/>
              <a:cs typeface="Calibri" panose="020F0502020204030204" pitchFamily="34" charset="0"/>
            </a:endParaRPr>
          </a:p>
          <a:p>
            <a:pPr algn="l"/>
            <a:r>
              <a:rPr lang="en-IN" sz="2000" dirty="0">
                <a:solidFill>
                  <a:srgbClr val="000000"/>
                </a:solidFill>
                <a:latin typeface="Calibri" panose="020F0502020204030204" pitchFamily="34" charset="0"/>
                <a:cs typeface="Calibri" panose="020F0502020204030204" pitchFamily="34" charset="0"/>
              </a:rPr>
              <a:t>        </a:t>
            </a:r>
            <a:r>
              <a:rPr lang="en-IN" sz="2000" dirty="0" err="1">
                <a:solidFill>
                  <a:srgbClr val="6A3E3E"/>
                </a:solidFill>
                <a:latin typeface="Calibri" panose="020F0502020204030204" pitchFamily="34" charset="0"/>
                <a:cs typeface="Calibri" panose="020F0502020204030204" pitchFamily="34" charset="0"/>
              </a:rPr>
              <a:t>b</a:t>
            </a:r>
            <a:r>
              <a:rPr lang="en-IN" sz="2000" dirty="0" err="1">
                <a:solidFill>
                  <a:srgbClr val="000000"/>
                </a:solidFill>
                <a:latin typeface="Calibri" panose="020F0502020204030204" pitchFamily="34" charset="0"/>
                <a:cs typeface="Calibri" panose="020F0502020204030204" pitchFamily="34" charset="0"/>
              </a:rPr>
              <a:t>.setBounds</a:t>
            </a:r>
            <a:r>
              <a:rPr lang="en-IN" sz="2000" dirty="0">
                <a:solidFill>
                  <a:srgbClr val="000000"/>
                </a:solidFill>
                <a:latin typeface="Calibri" panose="020F0502020204030204" pitchFamily="34" charset="0"/>
                <a:cs typeface="Calibri" panose="020F0502020204030204" pitchFamily="34" charset="0"/>
              </a:rPr>
              <a:t>(100,50,150, 40);</a:t>
            </a:r>
          </a:p>
          <a:p>
            <a:pPr algn="l"/>
            <a:r>
              <a:rPr lang="en-IN" sz="2000" dirty="0">
                <a:solidFill>
                  <a:srgbClr val="000000"/>
                </a:solidFill>
                <a:latin typeface="Calibri" panose="020F0502020204030204" pitchFamily="34" charset="0"/>
                <a:cs typeface="Calibri" panose="020F0502020204030204" pitchFamily="34" charset="0"/>
              </a:rPr>
              <a:t> </a:t>
            </a:r>
          </a:p>
          <a:p>
            <a:pPr algn="l"/>
            <a:r>
              <a:rPr lang="en-US" sz="2000" dirty="0">
                <a:solidFill>
                  <a:srgbClr val="000000"/>
                </a:solidFill>
                <a:latin typeface="Calibri" panose="020F0502020204030204" pitchFamily="34" charset="0"/>
                <a:cs typeface="Calibri" panose="020F0502020204030204" pitchFamily="34" charset="0"/>
              </a:rPr>
              <a:t>        add(</a:t>
            </a:r>
            <a:r>
              <a:rPr lang="en-US" sz="2000" dirty="0">
                <a:solidFill>
                  <a:srgbClr val="6A3E3E"/>
                </a:solidFill>
                <a:latin typeface="Calibri" panose="020F0502020204030204" pitchFamily="34" charset="0"/>
                <a:cs typeface="Calibri" panose="020F0502020204030204" pitchFamily="34" charset="0"/>
              </a:rPr>
              <a:t>b</a:t>
            </a:r>
            <a:r>
              <a:rPr lang="en-US" sz="2000" dirty="0">
                <a:solidFill>
                  <a:srgbClr val="000000"/>
                </a:solidFill>
                <a:latin typeface="Calibri" panose="020F0502020204030204" pitchFamily="34" charset="0"/>
                <a:cs typeface="Calibri" panose="020F0502020204030204" pitchFamily="34" charset="0"/>
              </a:rPr>
              <a:t>);</a:t>
            </a:r>
            <a:r>
              <a:rPr lang="en-US" sz="2000" dirty="0">
                <a:solidFill>
                  <a:srgbClr val="3F7F5F"/>
                </a:solidFill>
                <a:latin typeface="Calibri" panose="020F0502020204030204" pitchFamily="34" charset="0"/>
                <a:cs typeface="Calibri" panose="020F0502020204030204" pitchFamily="34" charset="0"/>
              </a:rPr>
              <a:t>//add button on frame</a:t>
            </a:r>
          </a:p>
          <a:p>
            <a:pPr algn="l"/>
            <a:r>
              <a:rPr lang="en-IN" sz="2000" dirty="0">
                <a:solidFill>
                  <a:srgbClr val="000000"/>
                </a:solidFill>
                <a:latin typeface="Calibri" panose="020F0502020204030204" pitchFamily="34" charset="0"/>
                <a:cs typeface="Calibri" panose="020F0502020204030204" pitchFamily="34" charset="0"/>
              </a:rPr>
              <a:t>        </a:t>
            </a:r>
            <a:r>
              <a:rPr lang="en-IN" sz="2000" dirty="0" err="1">
                <a:solidFill>
                  <a:srgbClr val="000000"/>
                </a:solidFill>
                <a:latin typeface="Calibri" panose="020F0502020204030204" pitchFamily="34" charset="0"/>
                <a:cs typeface="Calibri" panose="020F0502020204030204" pitchFamily="34" charset="0"/>
              </a:rPr>
              <a:t>setSize</a:t>
            </a:r>
            <a:r>
              <a:rPr lang="en-IN" sz="2000" dirty="0">
                <a:solidFill>
                  <a:srgbClr val="000000"/>
                </a:solidFill>
                <a:latin typeface="Calibri" panose="020F0502020204030204" pitchFamily="34" charset="0"/>
                <a:cs typeface="Calibri" panose="020F0502020204030204" pitchFamily="34" charset="0"/>
              </a:rPr>
              <a:t>(300,200);</a:t>
            </a:r>
          </a:p>
          <a:p>
            <a:pPr algn="l"/>
            <a:r>
              <a:rPr lang="en-IN" sz="2000" dirty="0">
                <a:solidFill>
                  <a:srgbClr val="000000"/>
                </a:solidFill>
                <a:latin typeface="Calibri" panose="020F0502020204030204" pitchFamily="34" charset="0"/>
                <a:cs typeface="Calibri" panose="020F0502020204030204" pitchFamily="34" charset="0"/>
              </a:rPr>
              <a:t>        </a:t>
            </a:r>
            <a:r>
              <a:rPr lang="en-IN" sz="2000" dirty="0" err="1">
                <a:solidFill>
                  <a:srgbClr val="000000"/>
                </a:solidFill>
                <a:latin typeface="Calibri" panose="020F0502020204030204" pitchFamily="34" charset="0"/>
                <a:cs typeface="Calibri" panose="020F0502020204030204" pitchFamily="34" charset="0"/>
              </a:rPr>
              <a:t>setLayout</a:t>
            </a:r>
            <a:r>
              <a:rPr lang="en-IN" sz="2000" dirty="0">
                <a:solidFill>
                  <a:srgbClr val="000000"/>
                </a:solidFill>
                <a:latin typeface="Calibri" panose="020F0502020204030204" pitchFamily="34" charset="0"/>
                <a:cs typeface="Calibri" panose="020F0502020204030204" pitchFamily="34" charset="0"/>
              </a:rPr>
              <a:t>(</a:t>
            </a:r>
            <a:r>
              <a:rPr lang="en-IN" sz="2000" b="1" dirty="0">
                <a:solidFill>
                  <a:srgbClr val="7F0055"/>
                </a:solidFill>
                <a:latin typeface="Calibri" panose="020F0502020204030204" pitchFamily="34" charset="0"/>
                <a:cs typeface="Calibri" panose="020F0502020204030204" pitchFamily="34" charset="0"/>
              </a:rPr>
              <a:t>null</a:t>
            </a:r>
            <a:r>
              <a:rPr lang="en-IN" sz="2000" b="1"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        </a:t>
            </a:r>
            <a:r>
              <a:rPr lang="en-IN" sz="2000" dirty="0" err="1">
                <a:solidFill>
                  <a:srgbClr val="000000"/>
                </a:solidFill>
                <a:latin typeface="Calibri" panose="020F0502020204030204" pitchFamily="34" charset="0"/>
                <a:cs typeface="Calibri" panose="020F0502020204030204" pitchFamily="34" charset="0"/>
              </a:rPr>
              <a:t>setVisible</a:t>
            </a:r>
            <a:r>
              <a:rPr lang="en-IN" sz="2000" dirty="0">
                <a:solidFill>
                  <a:srgbClr val="000000"/>
                </a:solidFill>
                <a:latin typeface="Calibri" panose="020F0502020204030204" pitchFamily="34" charset="0"/>
                <a:cs typeface="Calibri" panose="020F0502020204030204" pitchFamily="34" charset="0"/>
              </a:rPr>
              <a:t>(</a:t>
            </a:r>
            <a:r>
              <a:rPr lang="en-IN" sz="2000" b="1" dirty="0">
                <a:solidFill>
                  <a:srgbClr val="7F0055"/>
                </a:solidFill>
                <a:latin typeface="Calibri" panose="020F0502020204030204" pitchFamily="34" charset="0"/>
                <a:cs typeface="Calibri" panose="020F0502020204030204" pitchFamily="34" charset="0"/>
              </a:rPr>
              <a:t>true</a:t>
            </a:r>
            <a:r>
              <a:rPr lang="en-IN" sz="2000" b="1"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    }</a:t>
            </a:r>
          </a:p>
          <a:p>
            <a:pPr algn="l"/>
            <a:endParaRPr lang="en-IN" sz="2000" dirty="0">
              <a:latin typeface="Calibri" panose="020F0502020204030204" pitchFamily="34" charset="0"/>
              <a:cs typeface="Calibri" panose="020F0502020204030204" pitchFamily="34" charset="0"/>
            </a:endParaRPr>
          </a:p>
          <a:p>
            <a:pPr algn="l"/>
            <a:r>
              <a:rPr lang="en-US" sz="2000"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public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static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void</a:t>
            </a:r>
            <a:r>
              <a:rPr lang="en-US" sz="2000" b="1" dirty="0">
                <a:solidFill>
                  <a:srgbClr val="000000"/>
                </a:solidFill>
                <a:latin typeface="Calibri" panose="020F0502020204030204" pitchFamily="34" charset="0"/>
                <a:cs typeface="Calibri" panose="020F0502020204030204" pitchFamily="34" charset="0"/>
              </a:rPr>
              <a:t> main(String[] </a:t>
            </a:r>
            <a:r>
              <a:rPr lang="en-US" sz="2000" b="1" dirty="0" err="1">
                <a:solidFill>
                  <a:srgbClr val="6A3E3E"/>
                </a:solidFill>
                <a:latin typeface="Calibri" panose="020F0502020204030204" pitchFamily="34" charset="0"/>
                <a:cs typeface="Calibri" panose="020F0502020204030204" pitchFamily="34" charset="0"/>
              </a:rPr>
              <a:t>args</a:t>
            </a:r>
            <a:r>
              <a:rPr lang="en-US" sz="2000" b="1" dirty="0">
                <a:solidFill>
                  <a:srgbClr val="000000"/>
                </a:solidFill>
                <a:latin typeface="Calibri" panose="020F0502020204030204" pitchFamily="34" charset="0"/>
                <a:cs typeface="Calibri" panose="020F0502020204030204" pitchFamily="34" charset="0"/>
              </a:rPr>
              <a:t>) {</a:t>
            </a:r>
          </a:p>
          <a:p>
            <a:pPr algn="l"/>
            <a:r>
              <a:rPr lang="en-US" sz="2000"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new</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FrameInherited</a:t>
            </a:r>
            <a:r>
              <a:rPr lang="en-US" sz="2000" b="1" dirty="0">
                <a:solidFill>
                  <a:srgbClr val="000000"/>
                </a:solidFill>
                <a:latin typeface="Calibri" panose="020F0502020204030204" pitchFamily="34" charset="0"/>
                <a:cs typeface="Calibri" panose="020F0502020204030204" pitchFamily="34" charset="0"/>
              </a:rPr>
              <a:t>(); </a:t>
            </a:r>
            <a:endParaRPr lang="en-US" sz="2000" b="1" dirty="0">
              <a:solidFill>
                <a:srgbClr val="3F7F5F"/>
              </a:solidFill>
              <a:latin typeface="Calibri" panose="020F0502020204030204" pitchFamily="34" charset="0"/>
              <a:cs typeface="Calibri" panose="020F0502020204030204" pitchFamily="34" charset="0"/>
            </a:endParaRPr>
          </a:p>
          <a:p>
            <a:pPr algn="l"/>
            <a:r>
              <a:rPr lang="en-IN" sz="2000" dirty="0">
                <a:solidFill>
                  <a:srgbClr val="000000"/>
                </a:solidFill>
                <a:latin typeface="Calibri" panose="020F0502020204030204" pitchFamily="34" charset="0"/>
                <a:cs typeface="Calibri" panose="020F0502020204030204" pitchFamily="34" charset="0"/>
              </a:rPr>
              <a:t>    }</a:t>
            </a:r>
          </a:p>
          <a:p>
            <a:pPr algn="l"/>
            <a:r>
              <a:rPr lang="en-IN" sz="2000" dirty="0">
                <a:solidFill>
                  <a:srgbClr val="000000"/>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3B12235D-358E-433B-A854-4EB51B69F1B5}"/>
              </a:ext>
            </a:extLst>
          </p:cNvPr>
          <p:cNvPicPr>
            <a:picLocks noChangeAspect="1"/>
          </p:cNvPicPr>
          <p:nvPr/>
        </p:nvPicPr>
        <p:blipFill>
          <a:blip r:embed="rId2"/>
          <a:stretch>
            <a:fillRect/>
          </a:stretch>
        </p:blipFill>
        <p:spPr>
          <a:xfrm>
            <a:off x="6429220" y="2514599"/>
            <a:ext cx="2050256" cy="1828800"/>
          </a:xfrm>
          <a:prstGeom prst="rect">
            <a:avLst/>
          </a:prstGeom>
        </p:spPr>
      </p:pic>
    </p:spTree>
    <p:extLst>
      <p:ext uri="{BB962C8B-B14F-4D97-AF65-F5344CB8AC3E}">
        <p14:creationId xmlns:p14="http://schemas.microsoft.com/office/powerpoint/2010/main" val="16848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B34733D-D0CE-4461-BFBA-F9C1493BAB0A}"/>
              </a:ext>
            </a:extLst>
          </p:cNvPr>
          <p:cNvSpPr>
            <a:spLocks noGrp="1"/>
          </p:cNvSpPr>
          <p:nvPr>
            <p:ph type="title"/>
          </p:nvPr>
        </p:nvSpPr>
        <p:spPr>
          <a:xfrm>
            <a:off x="610721" y="212726"/>
            <a:ext cx="7886700" cy="836145"/>
          </a:xfrm>
        </p:spPr>
        <p:txBody>
          <a:bodyPr>
            <a:normAutofit/>
          </a:bodyPr>
          <a:lstStyle/>
          <a:p>
            <a:r>
              <a:rPr lang="en-IN" sz="4000" b="1" i="0" u="sng" dirty="0">
                <a:solidFill>
                  <a:srgbClr val="0033CC"/>
                </a:solidFill>
                <a:effectLst/>
                <a:latin typeface="Times New Roman" pitchFamily="18" charset="0"/>
                <a:cs typeface="Times New Roman" pitchFamily="18" charset="0"/>
              </a:rPr>
              <a:t>Stream Classes in Java</a:t>
            </a:r>
            <a:endParaRPr lang="en-IN" sz="4000" b="1" u="sng" dirty="0">
              <a:solidFill>
                <a:srgbClr val="0033CC"/>
              </a:solidFill>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xmlns="" id="{895844ED-0B1D-49FE-8563-0038CD1A8675}"/>
              </a:ext>
            </a:extLst>
          </p:cNvPr>
          <p:cNvSpPr>
            <a:spLocks noGrp="1"/>
          </p:cNvSpPr>
          <p:nvPr>
            <p:ph idx="1"/>
          </p:nvPr>
        </p:nvSpPr>
        <p:spPr>
          <a:xfrm>
            <a:off x="628650" y="1515035"/>
            <a:ext cx="7886700" cy="4661928"/>
          </a:xfrm>
        </p:spPr>
        <p:txBody>
          <a:bodyPr>
            <a:normAutofit fontScale="92500" lnSpcReduction="20000"/>
          </a:bodyPr>
          <a:lstStyle/>
          <a:p>
            <a:pPr algn="just"/>
            <a:r>
              <a:rPr lang="en-US" sz="3000" b="0" i="0" u="none" strike="noStrike" dirty="0">
                <a:solidFill>
                  <a:srgbClr val="C00000"/>
                </a:solidFill>
                <a:effectLst/>
                <a:hlinkClick r:id="rId2">
                  <a:extLst>
                    <a:ext uri="{A12FA001-AC4F-418D-AE19-62706E023703}">
                      <ahyp:hlinkClr xmlns:ahyp="http://schemas.microsoft.com/office/drawing/2018/hyperlinkcolor" xmlns="" val="tx"/>
                    </a:ext>
                  </a:extLst>
                </a:hlinkClick>
              </a:rPr>
              <a:t>Streams in Java</a:t>
            </a:r>
            <a:r>
              <a:rPr lang="en-US" sz="3000" b="0" i="0" dirty="0">
                <a:solidFill>
                  <a:srgbClr val="C00000"/>
                </a:solidFill>
                <a:effectLst/>
              </a:rPr>
              <a:t> </a:t>
            </a:r>
            <a:r>
              <a:rPr lang="en-US" sz="3000" b="0" i="0" dirty="0">
                <a:solidFill>
                  <a:srgbClr val="000000"/>
                </a:solidFill>
                <a:effectLst/>
              </a:rPr>
              <a:t>represent an ordered sequence of data. </a:t>
            </a:r>
          </a:p>
          <a:p>
            <a:pPr algn="just"/>
            <a:endParaRPr lang="en-US" sz="3000" b="0" i="0" dirty="0">
              <a:solidFill>
                <a:srgbClr val="000000"/>
              </a:solidFill>
              <a:effectLst/>
            </a:endParaRPr>
          </a:p>
          <a:p>
            <a:pPr algn="just"/>
            <a:r>
              <a:rPr lang="en-US" sz="3000" b="0" i="0" dirty="0">
                <a:solidFill>
                  <a:srgbClr val="000000"/>
                </a:solidFill>
                <a:effectLst/>
              </a:rPr>
              <a:t>Java performs input and output operations in the terms of streams</a:t>
            </a:r>
          </a:p>
          <a:p>
            <a:pPr algn="just"/>
            <a:endParaRPr lang="en-IN" sz="3000" dirty="0">
              <a:hlinkClick r:id="rId3"/>
            </a:endParaRPr>
          </a:p>
          <a:p>
            <a:pPr algn="just"/>
            <a:r>
              <a:rPr lang="en-US" sz="3000" b="0" i="0" dirty="0">
                <a:solidFill>
                  <a:srgbClr val="000000"/>
                </a:solidFill>
                <a:effectLst/>
              </a:rPr>
              <a:t>Modern versions of Java platform define two types of I/O streams:</a:t>
            </a:r>
          </a:p>
          <a:p>
            <a:pPr lvl="1" algn="just"/>
            <a:r>
              <a:rPr lang="en-US" sz="2600" b="0" i="0" dirty="0">
                <a:solidFill>
                  <a:srgbClr val="000000"/>
                </a:solidFill>
                <a:effectLst/>
              </a:rPr>
              <a:t>Byte streams</a:t>
            </a:r>
          </a:p>
          <a:p>
            <a:pPr lvl="1" algn="just"/>
            <a:r>
              <a:rPr lang="en-US" sz="2600" b="0" i="0" dirty="0">
                <a:solidFill>
                  <a:srgbClr val="000000"/>
                </a:solidFill>
                <a:effectLst/>
              </a:rPr>
              <a:t>Character streams</a:t>
            </a:r>
            <a:endParaRPr lang="en-IN" sz="1600" dirty="0">
              <a:hlinkClick r:id="rId3"/>
            </a:endParaRPr>
          </a:p>
          <a:p>
            <a:pPr marL="0" indent="0">
              <a:buNone/>
            </a:pPr>
            <a:endParaRPr lang="en-IN" sz="1600" dirty="0">
              <a:hlinkClick r:id="rId3"/>
            </a:endParaRPr>
          </a:p>
          <a:p>
            <a:pPr marL="0" indent="0">
              <a:buNone/>
            </a:pPr>
            <a:r>
              <a:rPr lang="en-IN" sz="1600" dirty="0">
                <a:hlinkClick r:id="rId3"/>
              </a:rPr>
              <a:t>https://docs.oracle.com/javase/7/docs/api/java/io/package-summary.html</a:t>
            </a:r>
            <a:endParaRPr lang="en-IN" sz="1600" dirty="0"/>
          </a:p>
          <a:p>
            <a:endParaRPr lang="en-IN" dirty="0"/>
          </a:p>
        </p:txBody>
      </p:sp>
    </p:spTree>
    <p:extLst>
      <p:ext uri="{BB962C8B-B14F-4D97-AF65-F5344CB8AC3E}">
        <p14:creationId xmlns:p14="http://schemas.microsoft.com/office/powerpoint/2010/main" val="48293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1000"/>
                                        <p:tgtEl>
                                          <p:spTgt spid="8">
                                            <p:txEl>
                                              <p:pRg st="5" end="5"/>
                                            </p:txEl>
                                          </p:spTgt>
                                        </p:tgtEl>
                                      </p:cBhvr>
                                    </p:animEffect>
                                    <p:anim calcmode="lin" valueType="num">
                                      <p:cBhvr>
                                        <p:cTn id="2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1000"/>
                                        <p:tgtEl>
                                          <p:spTgt spid="8">
                                            <p:txEl>
                                              <p:pRg st="6" end="6"/>
                                            </p:txEl>
                                          </p:spTgt>
                                        </p:tgtEl>
                                      </p:cBhvr>
                                    </p:animEffect>
                                    <p:anim calcmode="lin" valueType="num">
                                      <p:cBhvr>
                                        <p:cTn id="3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1000"/>
                                        <p:tgtEl>
                                          <p:spTgt spid="8">
                                            <p:txEl>
                                              <p:pRg st="8" end="8"/>
                                            </p:txEl>
                                          </p:spTgt>
                                        </p:tgtEl>
                                      </p:cBhvr>
                                    </p:animEffect>
                                    <p:anim calcmode="lin" valueType="num">
                                      <p:cBhvr>
                                        <p:cTn id="4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8FD54-437C-427A-93E9-CC2094F88B87}"/>
              </a:ext>
            </a:extLst>
          </p:cNvPr>
          <p:cNvSpPr>
            <a:spLocks noGrp="1"/>
          </p:cNvSpPr>
          <p:nvPr>
            <p:ph type="title"/>
          </p:nvPr>
        </p:nvSpPr>
        <p:spPr>
          <a:xfrm>
            <a:off x="502029" y="88088"/>
            <a:ext cx="8111938" cy="673910"/>
          </a:xfrm>
        </p:spPr>
        <p:txBody>
          <a:bodyPr>
            <a:noAutofit/>
          </a:bodyPr>
          <a:lstStyle/>
          <a:p>
            <a:r>
              <a:rPr lang="en-US" sz="3200" b="1" i="0" u="sng" dirty="0">
                <a:solidFill>
                  <a:srgbClr val="0033CC"/>
                </a:solidFill>
                <a:effectLst/>
                <a:latin typeface="Times New Roman" pitchFamily="18" charset="0"/>
                <a:cs typeface="Times New Roman" pitchFamily="18" charset="0"/>
              </a:rPr>
              <a:t>Input and Output Streams (classes) in Java</a:t>
            </a:r>
            <a:endParaRPr lang="en-IN" sz="3200" b="1" u="sng" dirty="0">
              <a:solidFill>
                <a:srgbClr val="0033CC"/>
              </a:solidFill>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4537BB4A-6782-4A2A-B215-5D43233FFA47}"/>
              </a:ext>
            </a:extLst>
          </p:cNvPr>
          <p:cNvPicPr>
            <a:picLocks noGrp="1" noChangeAspect="1"/>
          </p:cNvPicPr>
          <p:nvPr>
            <p:ph idx="1"/>
          </p:nvPr>
        </p:nvPicPr>
        <p:blipFill>
          <a:blip r:embed="rId2"/>
          <a:stretch>
            <a:fillRect/>
          </a:stretch>
        </p:blipFill>
        <p:spPr>
          <a:xfrm>
            <a:off x="673137" y="808383"/>
            <a:ext cx="7797726" cy="5943600"/>
          </a:xfrm>
          <a:prstGeom prst="rect">
            <a:avLst/>
          </a:prstGeom>
        </p:spPr>
      </p:pic>
    </p:spTree>
    <p:extLst>
      <p:ext uri="{BB962C8B-B14F-4D97-AF65-F5344CB8AC3E}">
        <p14:creationId xmlns:p14="http://schemas.microsoft.com/office/powerpoint/2010/main" val="460875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89B0F-5C22-48EB-B41C-6BCAD1BB4EAA}"/>
              </a:ext>
            </a:extLst>
          </p:cNvPr>
          <p:cNvSpPr>
            <a:spLocks noGrp="1"/>
          </p:cNvSpPr>
          <p:nvPr>
            <p:ph type="title"/>
          </p:nvPr>
        </p:nvSpPr>
        <p:spPr>
          <a:xfrm>
            <a:off x="628650" y="365126"/>
            <a:ext cx="7886700" cy="710639"/>
          </a:xfrm>
        </p:spPr>
        <p:txBody>
          <a:bodyPr>
            <a:normAutofit/>
          </a:bodyPr>
          <a:lstStyle/>
          <a:p>
            <a:r>
              <a:rPr lang="en-IN" sz="4000" b="1" i="0" u="sng" dirty="0">
                <a:solidFill>
                  <a:srgbClr val="0033CC"/>
                </a:solidFill>
                <a:effectLst/>
                <a:latin typeface="Times New Roman" pitchFamily="18" charset="0"/>
                <a:cs typeface="Times New Roman" pitchFamily="18" charset="0"/>
              </a:rPr>
              <a:t>Byte Streams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0C453D3-4E27-4D13-86F5-3632DBDC6BBD}"/>
              </a:ext>
            </a:extLst>
          </p:cNvPr>
          <p:cNvSpPr>
            <a:spLocks noGrp="1"/>
          </p:cNvSpPr>
          <p:nvPr>
            <p:ph idx="1"/>
          </p:nvPr>
        </p:nvSpPr>
        <p:spPr>
          <a:xfrm>
            <a:off x="628650" y="1497106"/>
            <a:ext cx="7886700" cy="4679857"/>
          </a:xfrm>
        </p:spPr>
        <p:txBody>
          <a:bodyPr>
            <a:normAutofit fontScale="92500"/>
          </a:bodyPr>
          <a:lstStyle/>
          <a:p>
            <a:pPr algn="just"/>
            <a:r>
              <a:rPr lang="en-US" i="0" dirty="0">
                <a:solidFill>
                  <a:srgbClr val="C00000"/>
                </a:solidFill>
                <a:effectLst/>
              </a:rPr>
              <a:t>Byte streams in Java </a:t>
            </a:r>
            <a:r>
              <a:rPr lang="en-US" b="0" i="0" dirty="0">
                <a:solidFill>
                  <a:srgbClr val="000000"/>
                </a:solidFill>
                <a:effectLst/>
              </a:rPr>
              <a:t>are designed to provide a convenient way for handling the input and output of bytes (i.e., units of 8-bits data).</a:t>
            </a:r>
          </a:p>
          <a:p>
            <a:pPr algn="just"/>
            <a:r>
              <a:rPr lang="en-US" b="0" i="0" dirty="0">
                <a:solidFill>
                  <a:srgbClr val="000000"/>
                </a:solidFill>
                <a:effectLst/>
              </a:rPr>
              <a:t> They are used for reading or writing to </a:t>
            </a:r>
            <a:r>
              <a:rPr lang="en-US" b="0" i="0" dirty="0">
                <a:solidFill>
                  <a:srgbClr val="C00000"/>
                </a:solidFill>
                <a:effectLst/>
              </a:rPr>
              <a:t>binary data I/O</a:t>
            </a:r>
            <a:r>
              <a:rPr lang="en-US" b="0" i="0" dirty="0">
                <a:solidFill>
                  <a:srgbClr val="000000"/>
                </a:solidFill>
                <a:effectLst/>
              </a:rPr>
              <a:t>.</a:t>
            </a:r>
          </a:p>
          <a:p>
            <a:pPr algn="just"/>
            <a:r>
              <a:rPr lang="en-US" b="0" i="0" dirty="0">
                <a:solidFill>
                  <a:srgbClr val="000000"/>
                </a:solidFill>
                <a:effectLst/>
              </a:rPr>
              <a:t>They are especially used when we are </a:t>
            </a:r>
            <a:r>
              <a:rPr lang="en-US" b="0" i="0" dirty="0">
                <a:solidFill>
                  <a:srgbClr val="C00000"/>
                </a:solidFill>
                <a:effectLst/>
              </a:rPr>
              <a:t>working with binary files </a:t>
            </a:r>
            <a:r>
              <a:rPr lang="en-US" b="0" i="0" dirty="0">
                <a:solidFill>
                  <a:srgbClr val="000000"/>
                </a:solidFill>
                <a:effectLst/>
              </a:rPr>
              <a:t>such as executable files, image files, and files in low-level file formats such as </a:t>
            </a:r>
            <a:r>
              <a:rPr lang="en-US" b="0" i="0" dirty="0">
                <a:solidFill>
                  <a:srgbClr val="C00000"/>
                </a:solidFill>
                <a:effectLst/>
              </a:rPr>
              <a:t>.zip, .class, .obj, and .exe</a:t>
            </a:r>
            <a:r>
              <a:rPr lang="en-US" b="0" i="0" dirty="0">
                <a:solidFill>
                  <a:srgbClr val="000000"/>
                </a:solidFill>
                <a:effectLst/>
              </a:rPr>
              <a:t>.</a:t>
            </a:r>
            <a:endParaRPr lang="en-US" dirty="0">
              <a:solidFill>
                <a:srgbClr val="000000"/>
              </a:solidFill>
            </a:endParaRPr>
          </a:p>
          <a:p>
            <a:pPr algn="just"/>
            <a:r>
              <a:rPr lang="en-US" b="0" i="0" dirty="0">
                <a:solidFill>
                  <a:srgbClr val="000000"/>
                </a:solidFill>
                <a:effectLst/>
              </a:rPr>
              <a:t>Binary files are those files that are </a:t>
            </a:r>
            <a:r>
              <a:rPr lang="en-US" b="0" i="0" dirty="0">
                <a:solidFill>
                  <a:srgbClr val="C00000"/>
                </a:solidFill>
                <a:effectLst/>
              </a:rPr>
              <a:t>machine-readable</a:t>
            </a:r>
            <a:r>
              <a:rPr lang="en-US" b="0" i="0" dirty="0">
                <a:solidFill>
                  <a:srgbClr val="000000"/>
                </a:solidFill>
                <a:effectLst/>
              </a:rPr>
              <a:t>.</a:t>
            </a:r>
          </a:p>
          <a:p>
            <a:pPr algn="just"/>
            <a:r>
              <a:rPr lang="en-US" b="0" i="0" dirty="0">
                <a:solidFill>
                  <a:srgbClr val="000000"/>
                </a:solidFill>
                <a:effectLst/>
              </a:rPr>
              <a:t> For example, a Java class file is an extension of “.class” and cannot be read by humans.</a:t>
            </a:r>
            <a:endParaRPr lang="en-IN" dirty="0"/>
          </a:p>
        </p:txBody>
      </p:sp>
    </p:spTree>
    <p:extLst>
      <p:ext uri="{BB962C8B-B14F-4D97-AF65-F5344CB8AC3E}">
        <p14:creationId xmlns:p14="http://schemas.microsoft.com/office/powerpoint/2010/main" val="167085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973B9-E956-4A03-A727-16104232AF71}"/>
              </a:ext>
            </a:extLst>
          </p:cNvPr>
          <p:cNvSpPr>
            <a:spLocks noGrp="1"/>
          </p:cNvSpPr>
          <p:nvPr>
            <p:ph type="title"/>
          </p:nvPr>
        </p:nvSpPr>
        <p:spPr>
          <a:xfrm>
            <a:off x="628650" y="365127"/>
            <a:ext cx="7886700" cy="809250"/>
          </a:xfrm>
        </p:spPr>
        <p:txBody>
          <a:bodyPr>
            <a:normAutofit/>
          </a:bodyPr>
          <a:lstStyle/>
          <a:p>
            <a:r>
              <a:rPr lang="en-IN" sz="4000" b="1" i="0" u="sng" dirty="0">
                <a:solidFill>
                  <a:srgbClr val="0033CC"/>
                </a:solidFill>
                <a:effectLst/>
                <a:latin typeface="Times New Roman" pitchFamily="18" charset="0"/>
                <a:cs typeface="Times New Roman" pitchFamily="18" charset="0"/>
              </a:rPr>
              <a:t>Byte Streams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33518BC5-720B-486D-94E2-236EC4EC6FE0}"/>
              </a:ext>
            </a:extLst>
          </p:cNvPr>
          <p:cNvSpPr>
            <a:spLocks noGrp="1"/>
          </p:cNvSpPr>
          <p:nvPr>
            <p:ph idx="1"/>
          </p:nvPr>
        </p:nvSpPr>
        <p:spPr>
          <a:xfrm>
            <a:off x="628650" y="1532965"/>
            <a:ext cx="7886700" cy="4643998"/>
          </a:xfrm>
        </p:spPr>
        <p:txBody>
          <a:bodyPr>
            <a:normAutofit/>
          </a:bodyPr>
          <a:lstStyle/>
          <a:p>
            <a:pPr algn="just"/>
            <a:r>
              <a:rPr lang="en-US" b="0" i="0" dirty="0">
                <a:solidFill>
                  <a:srgbClr val="000000"/>
                </a:solidFill>
                <a:effectLst/>
              </a:rPr>
              <a:t>Another </a:t>
            </a:r>
            <a:r>
              <a:rPr lang="en-US" b="0" i="0" dirty="0" err="1">
                <a:solidFill>
                  <a:srgbClr val="000000"/>
                </a:solidFill>
                <a:effectLst/>
              </a:rPr>
              <a:t>realtime</a:t>
            </a:r>
            <a:r>
              <a:rPr lang="en-US" b="0" i="0" dirty="0">
                <a:solidFill>
                  <a:srgbClr val="000000"/>
                </a:solidFill>
                <a:effectLst/>
              </a:rPr>
              <a:t> example is storing a </a:t>
            </a:r>
            <a:r>
              <a:rPr lang="en-US" b="0" i="0" dirty="0">
                <a:solidFill>
                  <a:srgbClr val="C00000"/>
                </a:solidFill>
                <a:effectLst/>
              </a:rPr>
              <a:t>photo</a:t>
            </a:r>
            <a:r>
              <a:rPr lang="en-US" b="0" i="0" dirty="0">
                <a:solidFill>
                  <a:srgbClr val="000000"/>
                </a:solidFill>
                <a:effectLst/>
              </a:rPr>
              <a:t> in a </a:t>
            </a:r>
            <a:r>
              <a:rPr lang="en-US" b="0" i="0" dirty="0">
                <a:solidFill>
                  <a:srgbClr val="C00000"/>
                </a:solidFill>
                <a:effectLst/>
              </a:rPr>
              <a:t>.bmp or .jpeg </a:t>
            </a:r>
            <a:r>
              <a:rPr lang="en-US" b="0" i="0" dirty="0">
                <a:solidFill>
                  <a:srgbClr val="000000"/>
                </a:solidFill>
                <a:effectLst/>
              </a:rPr>
              <a:t>file. </a:t>
            </a:r>
          </a:p>
          <a:p>
            <a:pPr algn="just"/>
            <a:r>
              <a:rPr lang="en-US" b="0" i="0" dirty="0">
                <a:solidFill>
                  <a:srgbClr val="000000"/>
                </a:solidFill>
                <a:effectLst/>
              </a:rPr>
              <a:t>These files are not human-readable. </a:t>
            </a:r>
          </a:p>
          <a:p>
            <a:pPr algn="just"/>
            <a:r>
              <a:rPr lang="en-US" b="0" i="0" dirty="0">
                <a:solidFill>
                  <a:srgbClr val="000000"/>
                </a:solidFill>
                <a:effectLst/>
              </a:rPr>
              <a:t>They can only be processed by photo editing or image manipulation software.</a:t>
            </a:r>
          </a:p>
          <a:p>
            <a:pPr algn="just"/>
            <a:r>
              <a:rPr lang="en-US" b="0" i="0" dirty="0">
                <a:solidFill>
                  <a:srgbClr val="000000"/>
                </a:solidFill>
                <a:effectLst/>
              </a:rPr>
              <a:t>Byte streams that are used for reading are called </a:t>
            </a:r>
            <a:r>
              <a:rPr lang="en-US" b="1" i="0" dirty="0">
                <a:solidFill>
                  <a:srgbClr val="C00000"/>
                </a:solidFill>
                <a:effectLst/>
              </a:rPr>
              <a:t>input streams</a:t>
            </a:r>
            <a:r>
              <a:rPr lang="en-US" b="0" i="0" dirty="0">
                <a:solidFill>
                  <a:srgbClr val="C00000"/>
                </a:solidFill>
                <a:effectLst/>
              </a:rPr>
              <a:t> </a:t>
            </a:r>
            <a:r>
              <a:rPr lang="en-US" b="0" i="0" dirty="0">
                <a:solidFill>
                  <a:srgbClr val="000000"/>
                </a:solidFill>
                <a:effectLst/>
              </a:rPr>
              <a:t>and for writing are called </a:t>
            </a:r>
            <a:r>
              <a:rPr lang="en-US" b="1" i="0" dirty="0">
                <a:solidFill>
                  <a:srgbClr val="C00000"/>
                </a:solidFill>
                <a:effectLst/>
              </a:rPr>
              <a:t>output streams</a:t>
            </a:r>
            <a:r>
              <a:rPr lang="en-US" b="0" i="0" dirty="0">
                <a:solidFill>
                  <a:srgbClr val="000000"/>
                </a:solidFill>
                <a:effectLst/>
              </a:rPr>
              <a:t>. </a:t>
            </a:r>
          </a:p>
          <a:p>
            <a:pPr algn="just"/>
            <a:r>
              <a:rPr lang="en-US" b="0" i="0" dirty="0">
                <a:solidFill>
                  <a:srgbClr val="000000"/>
                </a:solidFill>
                <a:effectLst/>
              </a:rPr>
              <a:t>They are represented by the abstract classes of </a:t>
            </a:r>
            <a:r>
              <a:rPr lang="en-US" b="0" i="0" dirty="0" err="1">
                <a:solidFill>
                  <a:srgbClr val="000000"/>
                </a:solidFill>
                <a:effectLst/>
              </a:rPr>
              <a:t>InputStream</a:t>
            </a:r>
            <a:r>
              <a:rPr lang="en-US" b="0" i="0" dirty="0">
                <a:solidFill>
                  <a:srgbClr val="000000"/>
                </a:solidFill>
                <a:effectLst/>
              </a:rPr>
              <a:t> and </a:t>
            </a:r>
            <a:r>
              <a:rPr lang="en-US" b="0" i="0" dirty="0" err="1">
                <a:solidFill>
                  <a:srgbClr val="000000"/>
                </a:solidFill>
                <a:effectLst/>
              </a:rPr>
              <a:t>OutputStream</a:t>
            </a:r>
            <a:r>
              <a:rPr lang="en-US" b="0" i="0" dirty="0">
                <a:solidFill>
                  <a:srgbClr val="000000"/>
                </a:solidFill>
                <a:effectLst/>
              </a:rPr>
              <a:t> in Java.</a:t>
            </a:r>
          </a:p>
          <a:p>
            <a:pPr algn="just"/>
            <a:endParaRPr lang="en-IN" dirty="0"/>
          </a:p>
        </p:txBody>
      </p:sp>
    </p:spTree>
    <p:extLst>
      <p:ext uri="{BB962C8B-B14F-4D97-AF65-F5344CB8AC3E}">
        <p14:creationId xmlns:p14="http://schemas.microsoft.com/office/powerpoint/2010/main" val="320030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9EFD4-61E0-4E3F-875A-791B3A59D5FB}"/>
              </a:ext>
            </a:extLst>
          </p:cNvPr>
          <p:cNvSpPr>
            <a:spLocks noGrp="1"/>
          </p:cNvSpPr>
          <p:nvPr>
            <p:ph type="title"/>
          </p:nvPr>
        </p:nvSpPr>
        <p:spPr>
          <a:xfrm>
            <a:off x="628650" y="365127"/>
            <a:ext cx="7886700" cy="880968"/>
          </a:xfrm>
        </p:spPr>
        <p:txBody>
          <a:bodyPr>
            <a:noAutofit/>
          </a:bodyPr>
          <a:lstStyle/>
          <a:p>
            <a:r>
              <a:rPr lang="en-US" sz="4000" b="1" i="0" u="sng" dirty="0">
                <a:solidFill>
                  <a:srgbClr val="0033CC"/>
                </a:solidFill>
                <a:effectLst/>
                <a:latin typeface="Times New Roman" pitchFamily="18" charset="0"/>
                <a:cs typeface="Times New Roman" pitchFamily="18" charset="0"/>
              </a:rPr>
              <a:t/>
            </a:r>
            <a:br>
              <a:rPr lang="en-US" sz="4000" b="1" i="0" u="sng" dirty="0">
                <a:solidFill>
                  <a:srgbClr val="0033CC"/>
                </a:solidFill>
                <a:effectLst/>
                <a:latin typeface="Times New Roman" pitchFamily="18" charset="0"/>
                <a:cs typeface="Times New Roman" pitchFamily="18" charset="0"/>
              </a:rPr>
            </a:br>
            <a:r>
              <a:rPr lang="en-IN" sz="4000" b="1" i="0" u="sng" dirty="0" err="1">
                <a:solidFill>
                  <a:srgbClr val="0033CC"/>
                </a:solidFill>
                <a:effectLst/>
                <a:latin typeface="Times New Roman" pitchFamily="18" charset="0"/>
                <a:cs typeface="Times New Roman" pitchFamily="18" charset="0"/>
              </a:rPr>
              <a:t>InputStream</a:t>
            </a:r>
            <a:r>
              <a:rPr lang="en-IN" sz="4000" b="1" i="0" u="sng" dirty="0">
                <a:solidFill>
                  <a:srgbClr val="0033CC"/>
                </a:solidFill>
                <a:effectLst/>
                <a:latin typeface="Times New Roman" pitchFamily="18" charset="0"/>
                <a:cs typeface="Times New Roman" pitchFamily="18" charset="0"/>
              </a:rPr>
              <a:t> Classes in Java</a:t>
            </a:r>
            <a:br>
              <a:rPr lang="en-IN" sz="4000" b="1" i="0" u="sng" dirty="0">
                <a:solidFill>
                  <a:srgbClr val="0033CC"/>
                </a:solidFill>
                <a:effectLst/>
                <a:latin typeface="Times New Roman" pitchFamily="18" charset="0"/>
                <a:cs typeface="Times New Roman" pitchFamily="18" charset="0"/>
              </a:rPr>
            </a:b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7768548-D94B-436B-A03A-96BFE3BB8583}"/>
              </a:ext>
            </a:extLst>
          </p:cNvPr>
          <p:cNvSpPr>
            <a:spLocks noGrp="1"/>
          </p:cNvSpPr>
          <p:nvPr>
            <p:ph idx="1"/>
          </p:nvPr>
        </p:nvSpPr>
        <p:spPr/>
        <p:txBody>
          <a:bodyPr/>
          <a:lstStyle/>
          <a:p>
            <a:pPr algn="just"/>
            <a:r>
              <a:rPr lang="en-US" b="0" i="0" dirty="0" err="1">
                <a:solidFill>
                  <a:srgbClr val="000000"/>
                </a:solidFill>
                <a:effectLst/>
              </a:rPr>
              <a:t>InputStream</a:t>
            </a:r>
            <a:r>
              <a:rPr lang="en-US" b="0" i="0" dirty="0">
                <a:solidFill>
                  <a:srgbClr val="000000"/>
                </a:solidFill>
                <a:effectLst/>
              </a:rPr>
              <a:t> class is an </a:t>
            </a:r>
            <a:r>
              <a:rPr lang="en-US" b="0" i="0" dirty="0">
                <a:solidFill>
                  <a:srgbClr val="C00000"/>
                </a:solidFill>
                <a:effectLst/>
              </a:rPr>
              <a:t>abstract class</a:t>
            </a:r>
            <a:r>
              <a:rPr lang="en-US" b="0" i="0" dirty="0">
                <a:solidFill>
                  <a:srgbClr val="000000"/>
                </a:solidFill>
                <a:effectLst/>
              </a:rPr>
              <a:t>. </a:t>
            </a:r>
          </a:p>
          <a:p>
            <a:pPr algn="just"/>
            <a:r>
              <a:rPr lang="en-US" b="0" i="0" dirty="0">
                <a:solidFill>
                  <a:srgbClr val="000000"/>
                </a:solidFill>
                <a:effectLst/>
              </a:rPr>
              <a:t>It is the </a:t>
            </a:r>
            <a:r>
              <a:rPr lang="en-US" b="0" i="0" dirty="0">
                <a:solidFill>
                  <a:srgbClr val="C00000"/>
                </a:solidFill>
                <a:effectLst/>
              </a:rPr>
              <a:t>root class </a:t>
            </a:r>
            <a:r>
              <a:rPr lang="en-US" b="0" i="0" dirty="0">
                <a:solidFill>
                  <a:srgbClr val="000000"/>
                </a:solidFill>
                <a:effectLst/>
              </a:rPr>
              <a:t>for reading </a:t>
            </a:r>
            <a:r>
              <a:rPr lang="en-US" b="0" i="0" dirty="0">
                <a:solidFill>
                  <a:srgbClr val="C00000"/>
                </a:solidFill>
                <a:effectLst/>
              </a:rPr>
              <a:t>binary I/O data</a:t>
            </a:r>
            <a:r>
              <a:rPr lang="en-US" b="0" i="0" dirty="0">
                <a:solidFill>
                  <a:srgbClr val="000000"/>
                </a:solidFill>
                <a:effectLst/>
              </a:rPr>
              <a:t>.</a:t>
            </a:r>
          </a:p>
          <a:p>
            <a:pPr algn="just"/>
            <a:r>
              <a:rPr lang="en-US" b="0" i="0" dirty="0">
                <a:solidFill>
                  <a:srgbClr val="000000"/>
                </a:solidFill>
                <a:effectLst/>
              </a:rPr>
              <a:t>It is the superclass of all classes representing an input stream of bytes.</a:t>
            </a:r>
          </a:p>
          <a:p>
            <a:pPr algn="just"/>
            <a:r>
              <a:rPr lang="en-US" b="0" i="0" dirty="0">
                <a:solidFill>
                  <a:srgbClr val="000000"/>
                </a:solidFill>
                <a:effectLst/>
              </a:rPr>
              <a:t>Since </a:t>
            </a:r>
            <a:r>
              <a:rPr lang="en-US" b="0" i="0" dirty="0" err="1">
                <a:solidFill>
                  <a:srgbClr val="000000"/>
                </a:solidFill>
                <a:effectLst/>
              </a:rPr>
              <a:t>InputStream</a:t>
            </a:r>
            <a:r>
              <a:rPr lang="en-US" b="0" i="0" dirty="0">
                <a:solidFill>
                  <a:srgbClr val="000000"/>
                </a:solidFill>
                <a:effectLst/>
              </a:rPr>
              <a:t> class is an abstract class, </a:t>
            </a:r>
            <a:r>
              <a:rPr lang="en-US" b="0" i="0" dirty="0">
                <a:solidFill>
                  <a:srgbClr val="C00000"/>
                </a:solidFill>
                <a:effectLst/>
              </a:rPr>
              <a:t>we cannot create an object of this class. </a:t>
            </a:r>
          </a:p>
          <a:p>
            <a:pPr algn="just"/>
            <a:r>
              <a:rPr lang="en-US" b="0" i="0" dirty="0">
                <a:solidFill>
                  <a:srgbClr val="000000"/>
                </a:solidFill>
                <a:effectLst/>
              </a:rPr>
              <a:t>We must use subclasses of this class to create an object.</a:t>
            </a:r>
            <a:endParaRPr lang="en-IN" dirty="0"/>
          </a:p>
        </p:txBody>
      </p:sp>
    </p:spTree>
    <p:extLst>
      <p:ext uri="{BB962C8B-B14F-4D97-AF65-F5344CB8AC3E}">
        <p14:creationId xmlns:p14="http://schemas.microsoft.com/office/powerpoint/2010/main" val="256483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A0472D6F-98E2-4536-ACE3-81DCB351B759}"/>
              </a:ext>
            </a:extLst>
          </p:cNvPr>
          <p:cNvGraphicFramePr>
            <a:graphicFrameLocks noGrp="1"/>
          </p:cNvGraphicFramePr>
          <p:nvPr>
            <p:ph idx="1"/>
            <p:extLst>
              <p:ext uri="{D42A27DB-BD31-4B8C-83A1-F6EECF244321}">
                <p14:modId xmlns:p14="http://schemas.microsoft.com/office/powerpoint/2010/main" val="1987002050"/>
              </p:ext>
            </p:extLst>
          </p:nvPr>
        </p:nvGraphicFramePr>
        <p:xfrm>
          <a:off x="0" y="0"/>
          <a:ext cx="9144000" cy="6984694"/>
        </p:xfrm>
        <a:graphic>
          <a:graphicData uri="http://schemas.openxmlformats.org/drawingml/2006/table">
            <a:tbl>
              <a:tblPr/>
              <a:tblGrid>
                <a:gridCol w="3001618">
                  <a:extLst>
                    <a:ext uri="{9D8B030D-6E8A-4147-A177-3AD203B41FA5}">
                      <a16:colId xmlns:a16="http://schemas.microsoft.com/office/drawing/2014/main" xmlns="" val="2404795538"/>
                    </a:ext>
                  </a:extLst>
                </a:gridCol>
                <a:gridCol w="6142382">
                  <a:extLst>
                    <a:ext uri="{9D8B030D-6E8A-4147-A177-3AD203B41FA5}">
                      <a16:colId xmlns:a16="http://schemas.microsoft.com/office/drawing/2014/main" xmlns="" val="3711406323"/>
                    </a:ext>
                  </a:extLst>
                </a:gridCol>
              </a:tblGrid>
              <a:tr h="405366">
                <a:tc>
                  <a:txBody>
                    <a:bodyPr/>
                    <a:lstStyle/>
                    <a:p>
                      <a:pPr algn="ctr"/>
                      <a:r>
                        <a:rPr lang="en-IN" sz="2000" b="1" dirty="0" err="1">
                          <a:solidFill>
                            <a:srgbClr val="FFFFFF"/>
                          </a:solidFill>
                          <a:effectLst/>
                        </a:rPr>
                        <a:t>InputStream</a:t>
                      </a:r>
                      <a:r>
                        <a:rPr lang="en-IN" sz="2000" b="1" dirty="0">
                          <a:solidFill>
                            <a:srgbClr val="FFFFFF"/>
                          </a:solidFill>
                          <a:effectLst/>
                        </a:rPr>
                        <a:t> Subclass</a:t>
                      </a:r>
                    </a:p>
                  </a:txBody>
                  <a:tcPr marL="32898" marR="32898" marT="43864" marB="43864" anchor="ctr">
                    <a:lnL w="12700" cap="flat" cmpd="sng" algn="ctr">
                      <a:solidFill>
                        <a:srgbClr val="60551F"/>
                      </a:solidFill>
                      <a:prstDash val="solid"/>
                      <a:round/>
                      <a:headEnd type="none" w="med" len="med"/>
                      <a:tailEnd type="none" w="med" len="med"/>
                    </a:lnL>
                    <a:lnR w="12700" cap="flat" cmpd="sng" algn="ctr">
                      <a:solidFill>
                        <a:srgbClr val="00521F"/>
                      </a:solidFill>
                      <a:prstDash val="solid"/>
                      <a:round/>
                      <a:headEnd type="none" w="med" len="med"/>
                      <a:tailEnd type="none" w="med" len="med"/>
                    </a:lnR>
                    <a:lnT w="12700" cap="flat" cmpd="sng" algn="ctr">
                      <a:solidFill>
                        <a:srgbClr val="60551F"/>
                      </a:solidFill>
                      <a:prstDash val="solid"/>
                      <a:round/>
                      <a:headEnd type="none" w="med" len="med"/>
                      <a:tailEnd type="none" w="med" len="med"/>
                    </a:lnT>
                    <a:lnB w="12700" cap="flat" cmpd="sng" algn="ctr">
                      <a:solidFill>
                        <a:srgbClr val="90581F"/>
                      </a:solidFill>
                      <a:prstDash val="solid"/>
                      <a:round/>
                      <a:headEnd type="none" w="med" len="med"/>
                      <a:tailEnd type="none" w="med" len="med"/>
                    </a:lnB>
                    <a:solidFill>
                      <a:srgbClr val="028795"/>
                    </a:solidFill>
                  </a:tcPr>
                </a:tc>
                <a:tc>
                  <a:txBody>
                    <a:bodyPr/>
                    <a:lstStyle/>
                    <a:p>
                      <a:pPr algn="ctr"/>
                      <a:r>
                        <a:rPr lang="en-IN" sz="2000" b="1" dirty="0">
                          <a:solidFill>
                            <a:srgbClr val="FFFFFF"/>
                          </a:solidFill>
                          <a:effectLst/>
                        </a:rPr>
                        <a:t>Description</a:t>
                      </a:r>
                    </a:p>
                  </a:txBody>
                  <a:tcPr marL="32898" marR="32898" marT="43864" marB="43864" anchor="ctr">
                    <a:lnL w="12700" cap="flat" cmpd="sng" algn="ctr">
                      <a:solidFill>
                        <a:srgbClr val="00521F"/>
                      </a:solidFill>
                      <a:prstDash val="solid"/>
                      <a:round/>
                      <a:headEnd type="none" w="med" len="med"/>
                      <a:tailEnd type="none" w="med" len="med"/>
                    </a:lnL>
                    <a:lnR w="9525" cap="flat" cmpd="sng" algn="ctr">
                      <a:solidFill>
                        <a:srgbClr val="00521F"/>
                      </a:solidFill>
                      <a:prstDash val="solid"/>
                      <a:round/>
                      <a:headEnd type="none" w="med" len="med"/>
                      <a:tailEnd type="none" w="med" len="med"/>
                    </a:lnR>
                    <a:lnT w="12700" cap="flat" cmpd="sng" algn="ctr">
                      <a:solidFill>
                        <a:srgbClr val="00521F"/>
                      </a:solidFill>
                      <a:prstDash val="solid"/>
                      <a:round/>
                      <a:headEnd type="none" w="med" len="med"/>
                      <a:tailEnd type="none" w="med" len="med"/>
                    </a:lnT>
                    <a:lnB w="12700" cap="flat" cmpd="sng" algn="ctr">
                      <a:solidFill>
                        <a:srgbClr val="C0581F"/>
                      </a:solidFill>
                      <a:prstDash val="solid"/>
                      <a:round/>
                      <a:headEnd type="none" w="med" len="med"/>
                      <a:tailEnd type="none" w="med" len="med"/>
                    </a:lnB>
                    <a:solidFill>
                      <a:srgbClr val="028795"/>
                    </a:solidFill>
                  </a:tcPr>
                </a:tc>
                <a:extLst>
                  <a:ext uri="{0D108BD9-81ED-4DB2-BD59-A6C34878D82A}">
                    <a16:rowId xmlns:a16="http://schemas.microsoft.com/office/drawing/2014/main" xmlns="" val="1243936454"/>
                  </a:ext>
                </a:extLst>
              </a:tr>
              <a:tr h="855571">
                <a:tc>
                  <a:txBody>
                    <a:bodyPr/>
                    <a:lstStyle/>
                    <a:p>
                      <a:pPr algn="ctr"/>
                      <a:r>
                        <a:rPr lang="en-IN" sz="2000" b="1" dirty="0" err="1">
                          <a:solidFill>
                            <a:srgbClr val="FFFFFF"/>
                          </a:solidFill>
                          <a:effectLst/>
                        </a:rPr>
                        <a:t>BufferedInputStream</a:t>
                      </a:r>
                      <a:endParaRPr lang="en-IN" sz="2000" b="1" dirty="0">
                        <a:solidFill>
                          <a:srgbClr val="FFFFFF"/>
                        </a:solidFill>
                        <a:effectLst/>
                      </a:endParaRPr>
                    </a:p>
                  </a:txBody>
                  <a:tcPr marL="32898" marR="32898" marT="43864" marB="43864" anchor="ctr">
                    <a:lnL w="12700" cap="flat" cmpd="sng" algn="ctr">
                      <a:solidFill>
                        <a:srgbClr val="90581F"/>
                      </a:solidFill>
                      <a:prstDash val="solid"/>
                      <a:round/>
                      <a:headEnd type="none" w="med" len="med"/>
                      <a:tailEnd type="none" w="med" len="med"/>
                    </a:lnL>
                    <a:lnR w="12700" cap="flat" cmpd="sng" algn="ctr">
                      <a:solidFill>
                        <a:srgbClr val="C0581F"/>
                      </a:solidFill>
                      <a:prstDash val="solid"/>
                      <a:round/>
                      <a:headEnd type="none" w="med" len="med"/>
                      <a:tailEnd type="none" w="med" len="med"/>
                    </a:lnR>
                    <a:lnT w="12700" cap="flat" cmpd="sng" algn="ctr">
                      <a:solidFill>
                        <a:srgbClr val="90581F"/>
                      </a:solidFill>
                      <a:prstDash val="solid"/>
                      <a:round/>
                      <a:headEnd type="none" w="med" len="med"/>
                      <a:tailEnd type="none" w="med" len="med"/>
                    </a:lnT>
                    <a:lnB w="12700" cap="flat" cmpd="sng" algn="ctr">
                      <a:solidFill>
                        <a:srgbClr val="80651F"/>
                      </a:solidFill>
                      <a:prstDash val="solid"/>
                      <a:round/>
                      <a:headEnd type="none" w="med" len="med"/>
                      <a:tailEnd type="none" w="med" len="med"/>
                    </a:lnB>
                    <a:solidFill>
                      <a:srgbClr val="028795"/>
                    </a:solidFill>
                  </a:tcPr>
                </a:tc>
                <a:tc>
                  <a:txBody>
                    <a:bodyPr/>
                    <a:lstStyle/>
                    <a:p>
                      <a:pPr algn="l"/>
                      <a:r>
                        <a:rPr lang="en-US" sz="2000" b="0" dirty="0">
                          <a:effectLst/>
                        </a:rPr>
                        <a:t>It adds buffering abilities to an input stream. In simple words, it buffered input stream.</a:t>
                      </a:r>
                    </a:p>
                  </a:txBody>
                  <a:tcPr marL="32898" marR="32898" marT="43864" marB="43864" anchor="ctr">
                    <a:lnL w="12700" cap="flat" cmpd="sng" algn="ctr">
                      <a:solidFill>
                        <a:srgbClr val="C0581F"/>
                      </a:solidFill>
                      <a:prstDash val="solid"/>
                      <a:round/>
                      <a:headEnd type="none" w="med" len="med"/>
                      <a:tailEnd type="none" w="med" len="med"/>
                    </a:lnL>
                    <a:lnR w="9525" cap="flat" cmpd="sng" algn="ctr">
                      <a:solidFill>
                        <a:srgbClr val="C0581F"/>
                      </a:solidFill>
                      <a:prstDash val="solid"/>
                      <a:round/>
                      <a:headEnd type="none" w="med" len="med"/>
                      <a:tailEnd type="none" w="med" len="med"/>
                    </a:lnR>
                    <a:lnT w="12700" cap="flat" cmpd="sng" algn="ctr">
                      <a:solidFill>
                        <a:srgbClr val="C0581F"/>
                      </a:solidFill>
                      <a:prstDash val="solid"/>
                      <a:round/>
                      <a:headEnd type="none" w="med" len="med"/>
                      <a:tailEnd type="none" w="med" len="med"/>
                    </a:lnT>
                    <a:lnB w="12700" cap="flat" cmpd="sng" algn="ctr">
                      <a:solidFill>
                        <a:srgbClr val="70661F"/>
                      </a:solidFill>
                      <a:prstDash val="solid"/>
                      <a:round/>
                      <a:headEnd type="none" w="med" len="med"/>
                      <a:tailEnd type="none" w="med" len="med"/>
                    </a:lnB>
                    <a:solidFill>
                      <a:srgbClr val="FFFFFF"/>
                    </a:solidFill>
                  </a:tcPr>
                </a:tc>
                <a:extLst>
                  <a:ext uri="{0D108BD9-81ED-4DB2-BD59-A6C34878D82A}">
                    <a16:rowId xmlns:a16="http://schemas.microsoft.com/office/drawing/2014/main" xmlns="" val="3362358995"/>
                  </a:ext>
                </a:extLst>
              </a:tr>
              <a:tr h="657181">
                <a:tc>
                  <a:txBody>
                    <a:bodyPr/>
                    <a:lstStyle/>
                    <a:p>
                      <a:pPr algn="ctr"/>
                      <a:r>
                        <a:rPr lang="en-IN" sz="2000" b="1" dirty="0" err="1">
                          <a:solidFill>
                            <a:srgbClr val="FFFFFF"/>
                          </a:solidFill>
                          <a:effectLst/>
                        </a:rPr>
                        <a:t>ByteArrayInputStream</a:t>
                      </a:r>
                      <a:endParaRPr lang="en-IN" sz="2000" b="1" dirty="0">
                        <a:solidFill>
                          <a:srgbClr val="FFFFFF"/>
                        </a:solidFill>
                        <a:effectLst/>
                      </a:endParaRPr>
                    </a:p>
                  </a:txBody>
                  <a:tcPr marL="32898" marR="32898" marT="43864" marB="43864" anchor="ctr">
                    <a:lnL w="12700" cap="flat" cmpd="sng" algn="ctr">
                      <a:solidFill>
                        <a:srgbClr val="80651F"/>
                      </a:solidFill>
                      <a:prstDash val="solid"/>
                      <a:round/>
                      <a:headEnd type="none" w="med" len="med"/>
                      <a:tailEnd type="none" w="med" len="med"/>
                    </a:lnL>
                    <a:lnR w="12700" cap="flat" cmpd="sng" algn="ctr">
                      <a:solidFill>
                        <a:srgbClr val="70661F"/>
                      </a:solidFill>
                      <a:prstDash val="solid"/>
                      <a:round/>
                      <a:headEnd type="none" w="med" len="med"/>
                      <a:tailEnd type="none" w="med" len="med"/>
                    </a:lnR>
                    <a:lnT w="12700" cap="flat" cmpd="sng" algn="ctr">
                      <a:solidFill>
                        <a:srgbClr val="80651F"/>
                      </a:solidFill>
                      <a:prstDash val="solid"/>
                      <a:round/>
                      <a:headEnd type="none" w="med" len="med"/>
                      <a:tailEnd type="none" w="med" len="med"/>
                    </a:lnT>
                    <a:lnB w="12700" cap="flat" cmpd="sng" algn="ctr">
                      <a:solidFill>
                        <a:srgbClr val="006A1F"/>
                      </a:solidFill>
                      <a:prstDash val="solid"/>
                      <a:round/>
                      <a:headEnd type="none" w="med" len="med"/>
                      <a:tailEnd type="none" w="med" len="med"/>
                    </a:lnB>
                    <a:solidFill>
                      <a:srgbClr val="028795"/>
                    </a:solidFill>
                  </a:tcPr>
                </a:tc>
                <a:tc>
                  <a:txBody>
                    <a:bodyPr/>
                    <a:lstStyle/>
                    <a:p>
                      <a:pPr algn="l"/>
                      <a:r>
                        <a:rPr lang="en-US" sz="2000" b="0" dirty="0">
                          <a:effectLst/>
                        </a:rPr>
                        <a:t>Input stream that reads data from a byte array.</a:t>
                      </a:r>
                    </a:p>
                  </a:txBody>
                  <a:tcPr marL="32898" marR="32898" marT="43864" marB="43864" anchor="ctr">
                    <a:lnL w="12700" cap="flat" cmpd="sng" algn="ctr">
                      <a:solidFill>
                        <a:srgbClr val="70661F"/>
                      </a:solidFill>
                      <a:prstDash val="solid"/>
                      <a:round/>
                      <a:headEnd type="none" w="med" len="med"/>
                      <a:tailEnd type="none" w="med" len="med"/>
                    </a:lnL>
                    <a:lnR w="9525" cap="flat" cmpd="sng" algn="ctr">
                      <a:solidFill>
                        <a:srgbClr val="70661F"/>
                      </a:solidFill>
                      <a:prstDash val="solid"/>
                      <a:round/>
                      <a:headEnd type="none" w="med" len="med"/>
                      <a:tailEnd type="none" w="med" len="med"/>
                    </a:lnR>
                    <a:lnT w="12700" cap="flat" cmpd="sng" algn="ctr">
                      <a:solidFill>
                        <a:srgbClr val="70661F"/>
                      </a:solidFill>
                      <a:prstDash val="solid"/>
                      <a:round/>
                      <a:headEnd type="none" w="med" len="med"/>
                      <a:tailEnd type="none" w="med" len="med"/>
                    </a:lnT>
                    <a:lnB w="12700" cap="flat" cmpd="sng" algn="ctr">
                      <a:solidFill>
                        <a:srgbClr val="206B1F"/>
                      </a:solidFill>
                      <a:prstDash val="solid"/>
                      <a:round/>
                      <a:headEnd type="none" w="med" len="med"/>
                      <a:tailEnd type="none" w="med" len="med"/>
                    </a:lnB>
                    <a:solidFill>
                      <a:srgbClr val="DDDDDD"/>
                    </a:solidFill>
                  </a:tcPr>
                </a:tc>
                <a:extLst>
                  <a:ext uri="{0D108BD9-81ED-4DB2-BD59-A6C34878D82A}">
                    <a16:rowId xmlns:a16="http://schemas.microsoft.com/office/drawing/2014/main" xmlns="" val="102155719"/>
                  </a:ext>
                </a:extLst>
              </a:tr>
              <a:tr h="1096200">
                <a:tc>
                  <a:txBody>
                    <a:bodyPr/>
                    <a:lstStyle/>
                    <a:p>
                      <a:pPr algn="ctr"/>
                      <a:r>
                        <a:rPr lang="en-IN" sz="2000" b="1" dirty="0" err="1">
                          <a:solidFill>
                            <a:srgbClr val="FFFFFF"/>
                          </a:solidFill>
                          <a:effectLst/>
                        </a:rPr>
                        <a:t>DataInputStream</a:t>
                      </a:r>
                      <a:endParaRPr lang="en-IN" sz="2000" b="1" dirty="0">
                        <a:solidFill>
                          <a:srgbClr val="FFFFFF"/>
                        </a:solidFill>
                        <a:effectLst/>
                      </a:endParaRPr>
                    </a:p>
                  </a:txBody>
                  <a:tcPr marL="32898" marR="32898" marT="43864" marB="43864" anchor="ctr">
                    <a:lnL w="12700" cap="flat" cmpd="sng" algn="ctr">
                      <a:solidFill>
                        <a:srgbClr val="006A1F"/>
                      </a:solidFill>
                      <a:prstDash val="solid"/>
                      <a:round/>
                      <a:headEnd type="none" w="med" len="med"/>
                      <a:tailEnd type="none" w="med" len="med"/>
                    </a:lnL>
                    <a:lnR w="12700" cap="flat" cmpd="sng" algn="ctr">
                      <a:solidFill>
                        <a:srgbClr val="206B1F"/>
                      </a:solidFill>
                      <a:prstDash val="solid"/>
                      <a:round/>
                      <a:headEnd type="none" w="med" len="med"/>
                      <a:tailEnd type="none" w="med" len="med"/>
                    </a:lnR>
                    <a:lnT w="12700" cap="flat" cmpd="sng" algn="ctr">
                      <a:solidFill>
                        <a:srgbClr val="006A1F"/>
                      </a:solidFill>
                      <a:prstDash val="solid"/>
                      <a:round/>
                      <a:headEnd type="none" w="med" len="med"/>
                      <a:tailEnd type="none" w="med" len="med"/>
                    </a:lnT>
                    <a:lnB w="12700" cap="flat" cmpd="sng" algn="ctr">
                      <a:solidFill>
                        <a:srgbClr val="306D1F"/>
                      </a:solidFill>
                      <a:prstDash val="solid"/>
                      <a:round/>
                      <a:headEnd type="none" w="med" len="med"/>
                      <a:tailEnd type="none" w="med" len="med"/>
                    </a:lnB>
                    <a:solidFill>
                      <a:srgbClr val="028795"/>
                    </a:solidFill>
                  </a:tcPr>
                </a:tc>
                <a:tc>
                  <a:txBody>
                    <a:bodyPr/>
                    <a:lstStyle/>
                    <a:p>
                      <a:pPr algn="l"/>
                      <a:r>
                        <a:rPr lang="en-US" sz="2000" b="0" dirty="0">
                          <a:effectLst/>
                        </a:rPr>
                        <a:t>It reads bytes from the input stream and converts them into appropriate primitive-type values or strings.</a:t>
                      </a:r>
                    </a:p>
                  </a:txBody>
                  <a:tcPr marL="32898" marR="32898" marT="43864" marB="43864" anchor="ctr">
                    <a:lnL w="12700" cap="flat" cmpd="sng" algn="ctr">
                      <a:solidFill>
                        <a:srgbClr val="206B1F"/>
                      </a:solidFill>
                      <a:prstDash val="solid"/>
                      <a:round/>
                      <a:headEnd type="none" w="med" len="med"/>
                      <a:tailEnd type="none" w="med" len="med"/>
                    </a:lnL>
                    <a:lnR w="9525" cap="flat" cmpd="sng" algn="ctr">
                      <a:solidFill>
                        <a:srgbClr val="206B1F"/>
                      </a:solidFill>
                      <a:prstDash val="solid"/>
                      <a:round/>
                      <a:headEnd type="none" w="med" len="med"/>
                      <a:tailEnd type="none" w="med" len="med"/>
                    </a:lnR>
                    <a:lnT w="12700" cap="flat" cmpd="sng" algn="ctr">
                      <a:solidFill>
                        <a:srgbClr val="206B1F"/>
                      </a:solidFill>
                      <a:prstDash val="solid"/>
                      <a:round/>
                      <a:headEnd type="none" w="med" len="med"/>
                      <a:tailEnd type="none" w="med" len="med"/>
                    </a:lnT>
                    <a:lnB w="12700" cap="flat" cmpd="sng" algn="ctr">
                      <a:solidFill>
                        <a:srgbClr val="B06B1F"/>
                      </a:solidFill>
                      <a:prstDash val="solid"/>
                      <a:round/>
                      <a:headEnd type="none" w="med" len="med"/>
                      <a:tailEnd type="none" w="med" len="med"/>
                    </a:lnB>
                    <a:solidFill>
                      <a:srgbClr val="FFFFFF"/>
                    </a:solidFill>
                  </a:tcPr>
                </a:tc>
                <a:extLst>
                  <a:ext uri="{0D108BD9-81ED-4DB2-BD59-A6C34878D82A}">
                    <a16:rowId xmlns:a16="http://schemas.microsoft.com/office/drawing/2014/main" xmlns="" val="3887656680"/>
                  </a:ext>
                </a:extLst>
              </a:tr>
              <a:tr h="614941">
                <a:tc>
                  <a:txBody>
                    <a:bodyPr/>
                    <a:lstStyle/>
                    <a:p>
                      <a:pPr algn="ctr"/>
                      <a:r>
                        <a:rPr lang="en-IN" sz="2000" b="1" dirty="0" err="1">
                          <a:solidFill>
                            <a:srgbClr val="FFFFFF"/>
                          </a:solidFill>
                          <a:effectLst/>
                        </a:rPr>
                        <a:t>FileInputStream</a:t>
                      </a:r>
                      <a:endParaRPr lang="en-IN" sz="2000" b="1" dirty="0">
                        <a:solidFill>
                          <a:srgbClr val="FFFFFF"/>
                        </a:solidFill>
                        <a:effectLst/>
                      </a:endParaRPr>
                    </a:p>
                  </a:txBody>
                  <a:tcPr marL="32898" marR="32898" marT="43864" marB="43864" anchor="ctr">
                    <a:lnL w="12700" cap="flat" cmpd="sng" algn="ctr">
                      <a:solidFill>
                        <a:srgbClr val="306D1F"/>
                      </a:solidFill>
                      <a:prstDash val="solid"/>
                      <a:round/>
                      <a:headEnd type="none" w="med" len="med"/>
                      <a:tailEnd type="none" w="med" len="med"/>
                    </a:lnL>
                    <a:lnR w="12700" cap="flat" cmpd="sng" algn="ctr">
                      <a:solidFill>
                        <a:srgbClr val="B06B1F"/>
                      </a:solidFill>
                      <a:prstDash val="solid"/>
                      <a:round/>
                      <a:headEnd type="none" w="med" len="med"/>
                      <a:tailEnd type="none" w="med" len="med"/>
                    </a:lnR>
                    <a:lnT w="12700" cap="flat" cmpd="sng" algn="ctr">
                      <a:solidFill>
                        <a:srgbClr val="306D1F"/>
                      </a:solidFill>
                      <a:prstDash val="solid"/>
                      <a:round/>
                      <a:headEnd type="none" w="med" len="med"/>
                      <a:tailEnd type="none" w="med" len="med"/>
                    </a:lnT>
                    <a:lnB w="12700" cap="flat" cmpd="sng" algn="ctr">
                      <a:solidFill>
                        <a:srgbClr val="60701F"/>
                      </a:solidFill>
                      <a:prstDash val="solid"/>
                      <a:round/>
                      <a:headEnd type="none" w="med" len="med"/>
                      <a:tailEnd type="none" w="med" len="med"/>
                    </a:lnB>
                    <a:solidFill>
                      <a:srgbClr val="028795"/>
                    </a:solidFill>
                  </a:tcPr>
                </a:tc>
                <a:tc>
                  <a:txBody>
                    <a:bodyPr/>
                    <a:lstStyle/>
                    <a:p>
                      <a:pPr algn="l"/>
                      <a:r>
                        <a:rPr lang="en-US" sz="2000" b="0" dirty="0">
                          <a:effectLst/>
                        </a:rPr>
                        <a:t>This input stream reads bytes from a file.</a:t>
                      </a:r>
                    </a:p>
                  </a:txBody>
                  <a:tcPr marL="32898" marR="32898" marT="43864" marB="43864" anchor="ctr">
                    <a:lnL w="12700" cap="flat" cmpd="sng" algn="ctr">
                      <a:solidFill>
                        <a:srgbClr val="B06B1F"/>
                      </a:solidFill>
                      <a:prstDash val="solid"/>
                      <a:round/>
                      <a:headEnd type="none" w="med" len="med"/>
                      <a:tailEnd type="none" w="med" len="med"/>
                    </a:lnL>
                    <a:lnR w="9525" cap="flat" cmpd="sng" algn="ctr">
                      <a:solidFill>
                        <a:srgbClr val="B06B1F"/>
                      </a:solidFill>
                      <a:prstDash val="solid"/>
                      <a:round/>
                      <a:headEnd type="none" w="med" len="med"/>
                      <a:tailEnd type="none" w="med" len="med"/>
                    </a:lnR>
                    <a:lnT w="12700" cap="flat" cmpd="sng" algn="ctr">
                      <a:solidFill>
                        <a:srgbClr val="B06B1F"/>
                      </a:solidFill>
                      <a:prstDash val="solid"/>
                      <a:round/>
                      <a:headEnd type="none" w="med" len="med"/>
                      <a:tailEnd type="none" w="med" len="med"/>
                    </a:lnT>
                    <a:lnB w="12700" cap="flat" cmpd="sng" algn="ctr">
                      <a:solidFill>
                        <a:srgbClr val="A0781F"/>
                      </a:solidFill>
                      <a:prstDash val="solid"/>
                      <a:round/>
                      <a:headEnd type="none" w="med" len="med"/>
                      <a:tailEnd type="none" w="med" len="med"/>
                    </a:lnB>
                    <a:solidFill>
                      <a:srgbClr val="DDDDDD"/>
                    </a:solidFill>
                  </a:tcPr>
                </a:tc>
                <a:extLst>
                  <a:ext uri="{0D108BD9-81ED-4DB2-BD59-A6C34878D82A}">
                    <a16:rowId xmlns:a16="http://schemas.microsoft.com/office/drawing/2014/main" xmlns="" val="255174723"/>
                  </a:ext>
                </a:extLst>
              </a:tr>
              <a:tr h="614941">
                <a:tc>
                  <a:txBody>
                    <a:bodyPr/>
                    <a:lstStyle/>
                    <a:p>
                      <a:pPr algn="ctr"/>
                      <a:r>
                        <a:rPr lang="en-IN" sz="2000" b="1" dirty="0" err="1">
                          <a:solidFill>
                            <a:srgbClr val="FFFFFF"/>
                          </a:solidFill>
                          <a:effectLst/>
                        </a:rPr>
                        <a:t>FilterInputStream</a:t>
                      </a:r>
                      <a:endParaRPr lang="en-IN" sz="2000" b="1" dirty="0">
                        <a:solidFill>
                          <a:srgbClr val="FFFFFF"/>
                        </a:solidFill>
                        <a:effectLst/>
                      </a:endParaRPr>
                    </a:p>
                  </a:txBody>
                  <a:tcPr marL="32898" marR="32898" marT="43864" marB="43864" anchor="ctr">
                    <a:lnL w="12700" cap="flat" cmpd="sng" algn="ctr">
                      <a:solidFill>
                        <a:srgbClr val="60701F"/>
                      </a:solidFill>
                      <a:prstDash val="solid"/>
                      <a:round/>
                      <a:headEnd type="none" w="med" len="med"/>
                      <a:tailEnd type="none" w="med" len="med"/>
                    </a:lnL>
                    <a:lnR w="12700" cap="flat" cmpd="sng" algn="ctr">
                      <a:solidFill>
                        <a:srgbClr val="A0781F"/>
                      </a:solidFill>
                      <a:prstDash val="solid"/>
                      <a:round/>
                      <a:headEnd type="none" w="med" len="med"/>
                      <a:tailEnd type="none" w="med" len="med"/>
                    </a:lnR>
                    <a:lnT w="12700" cap="flat" cmpd="sng" algn="ctr">
                      <a:solidFill>
                        <a:srgbClr val="60701F"/>
                      </a:solidFill>
                      <a:prstDash val="solid"/>
                      <a:round/>
                      <a:headEnd type="none" w="med" len="med"/>
                      <a:tailEnd type="none" w="med" len="med"/>
                    </a:lnT>
                    <a:lnB w="12700" cap="flat" cmpd="sng" algn="ctr">
                      <a:solidFill>
                        <a:srgbClr val="A0781F"/>
                      </a:solidFill>
                      <a:prstDash val="solid"/>
                      <a:round/>
                      <a:headEnd type="none" w="med" len="med"/>
                      <a:tailEnd type="none" w="med" len="med"/>
                    </a:lnB>
                    <a:solidFill>
                      <a:srgbClr val="028795"/>
                    </a:solidFill>
                  </a:tcPr>
                </a:tc>
                <a:tc>
                  <a:txBody>
                    <a:bodyPr/>
                    <a:lstStyle/>
                    <a:p>
                      <a:pPr algn="l"/>
                      <a:r>
                        <a:rPr lang="en-US" sz="2000" b="0" dirty="0">
                          <a:effectLst/>
                        </a:rPr>
                        <a:t>It filters bytes from an input stream.</a:t>
                      </a:r>
                    </a:p>
                  </a:txBody>
                  <a:tcPr marL="32898" marR="32898" marT="43864" marB="43864" anchor="ctr">
                    <a:lnL w="12700" cap="flat" cmpd="sng" algn="ctr">
                      <a:solidFill>
                        <a:srgbClr val="A0781F"/>
                      </a:solidFill>
                      <a:prstDash val="solid"/>
                      <a:round/>
                      <a:headEnd type="none" w="med" len="med"/>
                      <a:tailEnd type="none" w="med" len="med"/>
                    </a:lnL>
                    <a:lnR w="9525" cap="flat" cmpd="sng" algn="ctr">
                      <a:solidFill>
                        <a:srgbClr val="A0781F"/>
                      </a:solidFill>
                      <a:prstDash val="solid"/>
                      <a:round/>
                      <a:headEnd type="none" w="med" len="med"/>
                      <a:tailEnd type="none" w="med" len="med"/>
                    </a:lnR>
                    <a:lnT w="12700" cap="flat" cmpd="sng" algn="ctr">
                      <a:solidFill>
                        <a:srgbClr val="A0781F"/>
                      </a:solidFill>
                      <a:prstDash val="solid"/>
                      <a:round/>
                      <a:headEnd type="none" w="med" len="med"/>
                      <a:tailEnd type="none" w="med" len="med"/>
                    </a:lnT>
                    <a:lnB w="12700" cap="flat" cmpd="sng" algn="ctr">
                      <a:solidFill>
                        <a:srgbClr val="C0791F"/>
                      </a:solidFill>
                      <a:prstDash val="solid"/>
                      <a:round/>
                      <a:headEnd type="none" w="med" len="med"/>
                      <a:tailEnd type="none" w="med" len="med"/>
                    </a:lnB>
                    <a:solidFill>
                      <a:srgbClr val="FFFFFF"/>
                    </a:solidFill>
                  </a:tcPr>
                </a:tc>
                <a:extLst>
                  <a:ext uri="{0D108BD9-81ED-4DB2-BD59-A6C34878D82A}">
                    <a16:rowId xmlns:a16="http://schemas.microsoft.com/office/drawing/2014/main" xmlns="" val="4129055617"/>
                  </a:ext>
                </a:extLst>
              </a:tr>
              <a:tr h="405366">
                <a:tc>
                  <a:txBody>
                    <a:bodyPr/>
                    <a:lstStyle/>
                    <a:p>
                      <a:pPr algn="ctr"/>
                      <a:r>
                        <a:rPr lang="en-IN" sz="2000" b="1" dirty="0" err="1">
                          <a:solidFill>
                            <a:srgbClr val="FFFFFF"/>
                          </a:solidFill>
                          <a:effectLst/>
                        </a:rPr>
                        <a:t>ObjectInputStream</a:t>
                      </a:r>
                      <a:endParaRPr lang="en-IN" sz="2000" b="1" dirty="0">
                        <a:solidFill>
                          <a:srgbClr val="FFFFFF"/>
                        </a:solidFill>
                        <a:effectLst/>
                      </a:endParaRPr>
                    </a:p>
                  </a:txBody>
                  <a:tcPr marL="32898" marR="32898" marT="43864" marB="43864" anchor="ctr">
                    <a:lnL w="12700" cap="flat" cmpd="sng" algn="ctr">
                      <a:solidFill>
                        <a:srgbClr val="A0781F"/>
                      </a:solidFill>
                      <a:prstDash val="solid"/>
                      <a:round/>
                      <a:headEnd type="none" w="med" len="med"/>
                      <a:tailEnd type="none" w="med" len="med"/>
                    </a:lnL>
                    <a:lnR w="12700" cap="flat" cmpd="sng" algn="ctr">
                      <a:solidFill>
                        <a:srgbClr val="C0791F"/>
                      </a:solidFill>
                      <a:prstDash val="solid"/>
                      <a:round/>
                      <a:headEnd type="none" w="med" len="med"/>
                      <a:tailEnd type="none" w="med" len="med"/>
                    </a:lnR>
                    <a:lnT w="12700" cap="flat" cmpd="sng" algn="ctr">
                      <a:solidFill>
                        <a:srgbClr val="A0781F"/>
                      </a:solidFill>
                      <a:prstDash val="solid"/>
                      <a:round/>
                      <a:headEnd type="none" w="med" len="med"/>
                      <a:tailEnd type="none" w="med" len="med"/>
                    </a:lnT>
                    <a:lnB w="12700" cap="flat" cmpd="sng" algn="ctr">
                      <a:solidFill>
                        <a:srgbClr val="00791F"/>
                      </a:solidFill>
                      <a:prstDash val="solid"/>
                      <a:round/>
                      <a:headEnd type="none" w="med" len="med"/>
                      <a:tailEnd type="none" w="med" len="med"/>
                    </a:lnB>
                    <a:solidFill>
                      <a:srgbClr val="028795"/>
                    </a:solidFill>
                  </a:tcPr>
                </a:tc>
                <a:tc>
                  <a:txBody>
                    <a:bodyPr/>
                    <a:lstStyle/>
                    <a:p>
                      <a:pPr algn="l"/>
                      <a:r>
                        <a:rPr lang="en-IN" sz="2000" b="0" dirty="0">
                          <a:effectLst/>
                        </a:rPr>
                        <a:t>Input stream for objects</a:t>
                      </a:r>
                    </a:p>
                  </a:txBody>
                  <a:tcPr marL="32898" marR="32898" marT="43864" marB="43864" anchor="ctr">
                    <a:lnL w="12700" cap="flat" cmpd="sng" algn="ctr">
                      <a:solidFill>
                        <a:srgbClr val="C0791F"/>
                      </a:solidFill>
                      <a:prstDash val="solid"/>
                      <a:round/>
                      <a:headEnd type="none" w="med" len="med"/>
                      <a:tailEnd type="none" w="med" len="med"/>
                    </a:lnL>
                    <a:lnR w="9525" cap="flat" cmpd="sng" algn="ctr">
                      <a:solidFill>
                        <a:srgbClr val="C0791F"/>
                      </a:solidFill>
                      <a:prstDash val="solid"/>
                      <a:round/>
                      <a:headEnd type="none" w="med" len="med"/>
                      <a:tailEnd type="none" w="med" len="med"/>
                    </a:lnR>
                    <a:lnT w="12700" cap="flat" cmpd="sng" algn="ctr">
                      <a:solidFill>
                        <a:srgbClr val="C0791F"/>
                      </a:solidFill>
                      <a:prstDash val="solid"/>
                      <a:round/>
                      <a:headEnd type="none" w="med" len="med"/>
                      <a:tailEnd type="none" w="med" len="med"/>
                    </a:lnT>
                    <a:lnB w="12700" cap="flat" cmpd="sng" algn="ctr">
                      <a:solidFill>
                        <a:srgbClr val="907C1F"/>
                      </a:solidFill>
                      <a:prstDash val="solid"/>
                      <a:round/>
                      <a:headEnd type="none" w="med" len="med"/>
                      <a:tailEnd type="none" w="med" len="med"/>
                    </a:lnB>
                    <a:solidFill>
                      <a:srgbClr val="DDDDDD"/>
                    </a:solidFill>
                  </a:tcPr>
                </a:tc>
                <a:extLst>
                  <a:ext uri="{0D108BD9-81ED-4DB2-BD59-A6C34878D82A}">
                    <a16:rowId xmlns:a16="http://schemas.microsoft.com/office/drawing/2014/main" xmlns="" val="2368670797"/>
                  </a:ext>
                </a:extLst>
              </a:tr>
              <a:tr h="657181">
                <a:tc>
                  <a:txBody>
                    <a:bodyPr/>
                    <a:lstStyle/>
                    <a:p>
                      <a:pPr algn="ctr"/>
                      <a:r>
                        <a:rPr lang="en-IN" sz="2000" b="1">
                          <a:solidFill>
                            <a:srgbClr val="FFFFFF"/>
                          </a:solidFill>
                          <a:effectLst/>
                        </a:rPr>
                        <a:t>PipedInputStream</a:t>
                      </a:r>
                    </a:p>
                  </a:txBody>
                  <a:tcPr marL="32898" marR="32898" marT="43864" marB="43864" anchor="ctr">
                    <a:lnL w="12700" cap="flat" cmpd="sng" algn="ctr">
                      <a:solidFill>
                        <a:srgbClr val="00791F"/>
                      </a:solidFill>
                      <a:prstDash val="solid"/>
                      <a:round/>
                      <a:headEnd type="none" w="med" len="med"/>
                      <a:tailEnd type="none" w="med" len="med"/>
                    </a:lnL>
                    <a:lnR w="12700" cap="flat" cmpd="sng" algn="ctr">
                      <a:solidFill>
                        <a:srgbClr val="907C1F"/>
                      </a:solidFill>
                      <a:prstDash val="solid"/>
                      <a:round/>
                      <a:headEnd type="none" w="med" len="med"/>
                      <a:tailEnd type="none" w="med" len="med"/>
                    </a:lnR>
                    <a:lnT w="12700" cap="flat" cmpd="sng" algn="ctr">
                      <a:solidFill>
                        <a:srgbClr val="00791F"/>
                      </a:solidFill>
                      <a:prstDash val="solid"/>
                      <a:round/>
                      <a:headEnd type="none" w="med" len="med"/>
                      <a:tailEnd type="none" w="med" len="med"/>
                    </a:lnT>
                    <a:lnB w="12700" cap="flat" cmpd="sng" algn="ctr">
                      <a:solidFill>
                        <a:srgbClr val="00881F"/>
                      </a:solidFill>
                      <a:prstDash val="solid"/>
                      <a:round/>
                      <a:headEnd type="none" w="med" len="med"/>
                      <a:tailEnd type="none" w="med" len="med"/>
                    </a:lnB>
                    <a:solidFill>
                      <a:srgbClr val="028795"/>
                    </a:solidFill>
                  </a:tcPr>
                </a:tc>
                <a:tc>
                  <a:txBody>
                    <a:bodyPr/>
                    <a:lstStyle/>
                    <a:p>
                      <a:pPr algn="l"/>
                      <a:r>
                        <a:rPr lang="en-US" sz="2000" b="0" dirty="0">
                          <a:effectLst/>
                        </a:rPr>
                        <a:t>It creates a communication channel on which data can be received.</a:t>
                      </a:r>
                    </a:p>
                  </a:txBody>
                  <a:tcPr marL="32898" marR="32898" marT="43864" marB="43864" anchor="ctr">
                    <a:lnL w="12700" cap="flat" cmpd="sng" algn="ctr">
                      <a:solidFill>
                        <a:srgbClr val="907C1F"/>
                      </a:solidFill>
                      <a:prstDash val="solid"/>
                      <a:round/>
                      <a:headEnd type="none" w="med" len="med"/>
                      <a:tailEnd type="none" w="med" len="med"/>
                    </a:lnL>
                    <a:lnR w="9525" cap="flat" cmpd="sng" algn="ctr">
                      <a:solidFill>
                        <a:srgbClr val="907C1F"/>
                      </a:solidFill>
                      <a:prstDash val="solid"/>
                      <a:round/>
                      <a:headEnd type="none" w="med" len="med"/>
                      <a:tailEnd type="none" w="med" len="med"/>
                    </a:lnR>
                    <a:lnT w="12700" cap="flat" cmpd="sng" algn="ctr">
                      <a:solidFill>
                        <a:srgbClr val="907C1F"/>
                      </a:solidFill>
                      <a:prstDash val="solid"/>
                      <a:round/>
                      <a:headEnd type="none" w="med" len="med"/>
                      <a:tailEnd type="none" w="med" len="med"/>
                    </a:lnT>
                    <a:lnB w="12700" cap="flat" cmpd="sng" algn="ctr">
                      <a:solidFill>
                        <a:srgbClr val="008B1F"/>
                      </a:solidFill>
                      <a:prstDash val="solid"/>
                      <a:round/>
                      <a:headEnd type="none" w="med" len="med"/>
                      <a:tailEnd type="none" w="med" len="med"/>
                    </a:lnB>
                    <a:solidFill>
                      <a:srgbClr val="FFFFFF"/>
                    </a:solidFill>
                  </a:tcPr>
                </a:tc>
                <a:extLst>
                  <a:ext uri="{0D108BD9-81ED-4DB2-BD59-A6C34878D82A}">
                    <a16:rowId xmlns:a16="http://schemas.microsoft.com/office/drawing/2014/main" xmlns="" val="4223905698"/>
                  </a:ext>
                </a:extLst>
              </a:tr>
              <a:tr h="940472">
                <a:tc>
                  <a:txBody>
                    <a:bodyPr/>
                    <a:lstStyle/>
                    <a:p>
                      <a:pPr algn="ctr"/>
                      <a:r>
                        <a:rPr lang="en-IN" sz="2000" b="1" dirty="0" err="1">
                          <a:solidFill>
                            <a:srgbClr val="FFFFFF"/>
                          </a:solidFill>
                          <a:effectLst/>
                        </a:rPr>
                        <a:t>PushbackInputStream</a:t>
                      </a:r>
                      <a:endParaRPr lang="en-IN" sz="2000" b="1" dirty="0">
                        <a:solidFill>
                          <a:srgbClr val="FFFFFF"/>
                        </a:solidFill>
                        <a:effectLst/>
                      </a:endParaRPr>
                    </a:p>
                  </a:txBody>
                  <a:tcPr marL="32898" marR="32898" marT="43864" marB="43864" anchor="ctr">
                    <a:lnL w="12700" cap="flat" cmpd="sng" algn="ctr">
                      <a:solidFill>
                        <a:srgbClr val="00881F"/>
                      </a:solidFill>
                      <a:prstDash val="solid"/>
                      <a:round/>
                      <a:headEnd type="none" w="med" len="med"/>
                      <a:tailEnd type="none" w="med" len="med"/>
                    </a:lnL>
                    <a:lnR w="12700" cap="flat" cmpd="sng" algn="ctr">
                      <a:solidFill>
                        <a:srgbClr val="008B1F"/>
                      </a:solidFill>
                      <a:prstDash val="solid"/>
                      <a:round/>
                      <a:headEnd type="none" w="med" len="med"/>
                      <a:tailEnd type="none" w="med" len="med"/>
                    </a:lnR>
                    <a:lnT w="12700" cap="flat" cmpd="sng" algn="ctr">
                      <a:solidFill>
                        <a:srgbClr val="00881F"/>
                      </a:solidFill>
                      <a:prstDash val="solid"/>
                      <a:round/>
                      <a:headEnd type="none" w="med" len="med"/>
                      <a:tailEnd type="none" w="med" len="med"/>
                    </a:lnT>
                    <a:lnB w="12700" cap="flat" cmpd="sng" algn="ctr">
                      <a:solidFill>
                        <a:srgbClr val="70871F"/>
                      </a:solidFill>
                      <a:prstDash val="solid"/>
                      <a:round/>
                      <a:headEnd type="none" w="med" len="med"/>
                      <a:tailEnd type="none" w="med" len="med"/>
                    </a:lnB>
                    <a:solidFill>
                      <a:srgbClr val="028795"/>
                    </a:solidFill>
                  </a:tcPr>
                </a:tc>
                <a:tc>
                  <a:txBody>
                    <a:bodyPr/>
                    <a:lstStyle/>
                    <a:p>
                      <a:pPr algn="l"/>
                      <a:r>
                        <a:rPr lang="en-US" sz="2000" b="0" dirty="0">
                          <a:effectLst/>
                        </a:rPr>
                        <a:t>It is a subclass of </a:t>
                      </a:r>
                      <a:r>
                        <a:rPr lang="en-US" sz="2000" b="0" dirty="0" err="1">
                          <a:effectLst/>
                        </a:rPr>
                        <a:t>FilterInputStream</a:t>
                      </a:r>
                      <a:r>
                        <a:rPr lang="en-US" sz="2000" b="0" dirty="0">
                          <a:effectLst/>
                        </a:rPr>
                        <a:t> that adds “pushback” functionality to an input stream.</a:t>
                      </a:r>
                    </a:p>
                  </a:txBody>
                  <a:tcPr marL="32898" marR="32898" marT="43864" marB="43864" anchor="ctr">
                    <a:lnL w="12700" cap="flat" cmpd="sng" algn="ctr">
                      <a:solidFill>
                        <a:srgbClr val="008B1F"/>
                      </a:solidFill>
                      <a:prstDash val="solid"/>
                      <a:round/>
                      <a:headEnd type="none" w="med" len="med"/>
                      <a:tailEnd type="none" w="med" len="med"/>
                    </a:lnL>
                    <a:lnR w="9525" cap="flat" cmpd="sng" algn="ctr">
                      <a:solidFill>
                        <a:srgbClr val="008B1F"/>
                      </a:solidFill>
                      <a:prstDash val="solid"/>
                      <a:round/>
                      <a:headEnd type="none" w="med" len="med"/>
                      <a:tailEnd type="none" w="med" len="med"/>
                    </a:lnR>
                    <a:lnT w="12700" cap="flat" cmpd="sng" algn="ctr">
                      <a:solidFill>
                        <a:srgbClr val="008B1F"/>
                      </a:solidFill>
                      <a:prstDash val="solid"/>
                      <a:round/>
                      <a:headEnd type="none" w="med" len="med"/>
                      <a:tailEnd type="none" w="med" len="med"/>
                    </a:lnT>
                    <a:lnB w="12700" cap="flat" cmpd="sng" algn="ctr">
                      <a:solidFill>
                        <a:srgbClr val="D08A1F"/>
                      </a:solidFill>
                      <a:prstDash val="solid"/>
                      <a:round/>
                      <a:headEnd type="none" w="med" len="med"/>
                      <a:tailEnd type="none" w="med" len="med"/>
                    </a:lnB>
                    <a:solidFill>
                      <a:srgbClr val="DDDDDD"/>
                    </a:solidFill>
                  </a:tcPr>
                </a:tc>
                <a:extLst>
                  <a:ext uri="{0D108BD9-81ED-4DB2-BD59-A6C34878D82A}">
                    <a16:rowId xmlns:a16="http://schemas.microsoft.com/office/drawing/2014/main" xmlns="" val="4072492761"/>
                  </a:ext>
                </a:extLst>
              </a:tr>
              <a:tr h="657181">
                <a:tc>
                  <a:txBody>
                    <a:bodyPr/>
                    <a:lstStyle/>
                    <a:p>
                      <a:pPr algn="ctr"/>
                      <a:r>
                        <a:rPr lang="en-IN" sz="2000" b="1" dirty="0" err="1">
                          <a:solidFill>
                            <a:srgbClr val="FFFFFF"/>
                          </a:solidFill>
                          <a:effectLst/>
                        </a:rPr>
                        <a:t>SequenceInputStream</a:t>
                      </a:r>
                      <a:endParaRPr lang="en-IN" sz="2000" b="1" dirty="0">
                        <a:solidFill>
                          <a:srgbClr val="FFFFFF"/>
                        </a:solidFill>
                        <a:effectLst/>
                      </a:endParaRPr>
                    </a:p>
                  </a:txBody>
                  <a:tcPr marL="32898" marR="32898" marT="43864" marB="43864" anchor="ctr">
                    <a:lnL w="12700" cap="flat" cmpd="sng" algn="ctr">
                      <a:solidFill>
                        <a:srgbClr val="70871F"/>
                      </a:solidFill>
                      <a:prstDash val="solid"/>
                      <a:round/>
                      <a:headEnd type="none" w="med" len="med"/>
                      <a:tailEnd type="none" w="med" len="med"/>
                    </a:lnL>
                    <a:lnR w="12700" cap="flat" cmpd="sng" algn="ctr">
                      <a:solidFill>
                        <a:srgbClr val="D08A1F"/>
                      </a:solidFill>
                      <a:prstDash val="solid"/>
                      <a:round/>
                      <a:headEnd type="none" w="med" len="med"/>
                      <a:tailEnd type="none" w="med" len="med"/>
                    </a:lnR>
                    <a:lnT w="12700" cap="flat" cmpd="sng" algn="ctr">
                      <a:solidFill>
                        <a:srgbClr val="70871F"/>
                      </a:solidFill>
                      <a:prstDash val="solid"/>
                      <a:round/>
                      <a:headEnd type="none" w="med" len="med"/>
                      <a:tailEnd type="none" w="med" len="med"/>
                    </a:lnT>
                    <a:lnB w="9525" cap="flat" cmpd="sng" algn="ctr">
                      <a:solidFill>
                        <a:srgbClr val="70871F"/>
                      </a:solidFill>
                      <a:prstDash val="solid"/>
                      <a:round/>
                      <a:headEnd type="none" w="med" len="med"/>
                      <a:tailEnd type="none" w="med" len="med"/>
                    </a:lnB>
                    <a:solidFill>
                      <a:srgbClr val="028795"/>
                    </a:solidFill>
                  </a:tcPr>
                </a:tc>
                <a:tc>
                  <a:txBody>
                    <a:bodyPr/>
                    <a:lstStyle/>
                    <a:p>
                      <a:pPr algn="l"/>
                      <a:r>
                        <a:rPr lang="en-US" sz="2000" b="0" dirty="0">
                          <a:effectLst/>
                        </a:rPr>
                        <a:t>It is used to read input streams sequentially, one after the other.</a:t>
                      </a:r>
                    </a:p>
                  </a:txBody>
                  <a:tcPr marL="32898" marR="32898" marT="43864" marB="43864" anchor="ctr">
                    <a:lnL w="12700" cap="flat" cmpd="sng" algn="ctr">
                      <a:solidFill>
                        <a:srgbClr val="D08A1F"/>
                      </a:solidFill>
                      <a:prstDash val="solid"/>
                      <a:round/>
                      <a:headEnd type="none" w="med" len="med"/>
                      <a:tailEnd type="none" w="med" len="med"/>
                    </a:lnL>
                    <a:lnR w="9525" cap="flat" cmpd="sng" algn="ctr">
                      <a:solidFill>
                        <a:srgbClr val="D08A1F"/>
                      </a:solidFill>
                      <a:prstDash val="solid"/>
                      <a:round/>
                      <a:headEnd type="none" w="med" len="med"/>
                      <a:tailEnd type="none" w="med" len="med"/>
                    </a:lnR>
                    <a:lnT w="12700" cap="flat" cmpd="sng" algn="ctr">
                      <a:solidFill>
                        <a:srgbClr val="D08A1F"/>
                      </a:solidFill>
                      <a:prstDash val="solid"/>
                      <a:round/>
                      <a:headEnd type="none" w="med" len="med"/>
                      <a:tailEnd type="none" w="med" len="med"/>
                    </a:lnT>
                    <a:lnB w="9525" cap="flat" cmpd="sng" algn="ctr">
                      <a:solidFill>
                        <a:srgbClr val="D08A1F"/>
                      </a:solidFill>
                      <a:prstDash val="solid"/>
                      <a:round/>
                      <a:headEnd type="none" w="med" len="med"/>
                      <a:tailEnd type="none" w="med" len="med"/>
                    </a:lnB>
                    <a:solidFill>
                      <a:srgbClr val="FFFFFF"/>
                    </a:solidFill>
                  </a:tcPr>
                </a:tc>
                <a:extLst>
                  <a:ext uri="{0D108BD9-81ED-4DB2-BD59-A6C34878D82A}">
                    <a16:rowId xmlns:a16="http://schemas.microsoft.com/office/drawing/2014/main" xmlns="" val="3231515132"/>
                  </a:ext>
                </a:extLst>
              </a:tr>
            </a:tbl>
          </a:graphicData>
        </a:graphic>
      </p:graphicFrame>
    </p:spTree>
    <p:extLst>
      <p:ext uri="{BB962C8B-B14F-4D97-AF65-F5344CB8AC3E}">
        <p14:creationId xmlns:p14="http://schemas.microsoft.com/office/powerpoint/2010/main" val="855091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5E033-CB5A-44DC-A235-398D63701C6E}"/>
              </a:ext>
            </a:extLst>
          </p:cNvPr>
          <p:cNvSpPr>
            <a:spLocks noGrp="1"/>
          </p:cNvSpPr>
          <p:nvPr>
            <p:ph type="title"/>
          </p:nvPr>
        </p:nvSpPr>
        <p:spPr>
          <a:xfrm>
            <a:off x="628650" y="365126"/>
            <a:ext cx="7886700" cy="863039"/>
          </a:xfrm>
        </p:spPr>
        <p:txBody>
          <a:bodyPr>
            <a:normAutofit/>
          </a:bodyPr>
          <a:lstStyle/>
          <a:p>
            <a:r>
              <a:rPr lang="en-IN" sz="4000" b="1" i="0" u="sng" dirty="0" err="1">
                <a:solidFill>
                  <a:srgbClr val="0033CC"/>
                </a:solidFill>
                <a:effectLst/>
                <a:latin typeface="Times New Roman" pitchFamily="18" charset="0"/>
                <a:cs typeface="Times New Roman" pitchFamily="18" charset="0"/>
              </a:rPr>
              <a:t>OutputStream</a:t>
            </a:r>
            <a:r>
              <a:rPr lang="en-IN" sz="4000" b="1" i="0" u="sng" dirty="0">
                <a:solidFill>
                  <a:srgbClr val="0033CC"/>
                </a:solidFill>
                <a:effectLst/>
                <a:latin typeface="Times New Roman" pitchFamily="18" charset="0"/>
                <a:cs typeface="Times New Roman" pitchFamily="18" charset="0"/>
              </a:rPr>
              <a:t> Classes in Java 	</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391B1CC-5EE5-4345-9D91-D478102EDB9F}"/>
              </a:ext>
            </a:extLst>
          </p:cNvPr>
          <p:cNvSpPr>
            <a:spLocks noGrp="1"/>
          </p:cNvSpPr>
          <p:nvPr>
            <p:ph idx="1"/>
          </p:nvPr>
        </p:nvSpPr>
        <p:spPr/>
        <p:txBody>
          <a:bodyPr/>
          <a:lstStyle/>
          <a:p>
            <a:pPr algn="just"/>
            <a:r>
              <a:rPr lang="en-US" b="0" i="0" dirty="0" err="1">
                <a:solidFill>
                  <a:srgbClr val="000000"/>
                </a:solidFill>
                <a:effectLst/>
              </a:rPr>
              <a:t>OutputStream</a:t>
            </a:r>
            <a:r>
              <a:rPr lang="en-US" b="0" i="0" dirty="0">
                <a:solidFill>
                  <a:srgbClr val="000000"/>
                </a:solidFill>
                <a:effectLst/>
              </a:rPr>
              <a:t> class is an </a:t>
            </a:r>
            <a:r>
              <a:rPr lang="en-US" b="0" i="0" dirty="0">
                <a:solidFill>
                  <a:srgbClr val="C00000"/>
                </a:solidFill>
                <a:effectLst/>
              </a:rPr>
              <a:t>abstract class.</a:t>
            </a:r>
          </a:p>
          <a:p>
            <a:pPr algn="just"/>
            <a:endParaRPr lang="en-US" b="0" i="0" dirty="0">
              <a:solidFill>
                <a:srgbClr val="000000"/>
              </a:solidFill>
              <a:effectLst/>
            </a:endParaRPr>
          </a:p>
          <a:p>
            <a:pPr algn="just"/>
            <a:r>
              <a:rPr lang="en-US" b="0" i="0" dirty="0">
                <a:solidFill>
                  <a:srgbClr val="000000"/>
                </a:solidFill>
                <a:effectLst/>
              </a:rPr>
              <a:t>It is the root class for </a:t>
            </a:r>
            <a:r>
              <a:rPr lang="en-US" b="0" i="0" dirty="0">
                <a:solidFill>
                  <a:srgbClr val="C00000"/>
                </a:solidFill>
                <a:effectLst/>
              </a:rPr>
              <a:t>writing binary data</a:t>
            </a:r>
            <a:r>
              <a:rPr lang="en-US" b="0" i="0" dirty="0">
                <a:solidFill>
                  <a:srgbClr val="000000"/>
                </a:solidFill>
                <a:effectLst/>
              </a:rPr>
              <a:t>. </a:t>
            </a:r>
          </a:p>
          <a:p>
            <a:pPr algn="just"/>
            <a:endParaRPr lang="en-US" b="0" i="0" dirty="0">
              <a:solidFill>
                <a:srgbClr val="000000"/>
              </a:solidFill>
              <a:effectLst/>
            </a:endParaRPr>
          </a:p>
          <a:p>
            <a:pPr algn="just"/>
            <a:r>
              <a:rPr lang="en-US" b="0" i="0" dirty="0">
                <a:solidFill>
                  <a:srgbClr val="000000"/>
                </a:solidFill>
                <a:effectLst/>
              </a:rPr>
              <a:t>It is a superclass of all classes that represents an output stream of bytes.</a:t>
            </a:r>
            <a:endParaRPr lang="en-IN" dirty="0"/>
          </a:p>
        </p:txBody>
      </p:sp>
    </p:spTree>
    <p:extLst>
      <p:ext uri="{BB962C8B-B14F-4D97-AF65-F5344CB8AC3E}">
        <p14:creationId xmlns:p14="http://schemas.microsoft.com/office/powerpoint/2010/main" val="389358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826C928B-284A-4CD0-8FE3-9E60C53957FF}"/>
              </a:ext>
            </a:extLst>
          </p:cNvPr>
          <p:cNvGraphicFramePr>
            <a:graphicFrameLocks noGrp="1"/>
          </p:cNvGraphicFramePr>
          <p:nvPr>
            <p:ph idx="1"/>
            <p:extLst>
              <p:ext uri="{D42A27DB-BD31-4B8C-83A1-F6EECF244321}">
                <p14:modId xmlns:p14="http://schemas.microsoft.com/office/powerpoint/2010/main" val="2537043170"/>
              </p:ext>
            </p:extLst>
          </p:nvPr>
        </p:nvGraphicFramePr>
        <p:xfrm>
          <a:off x="0" y="-13252"/>
          <a:ext cx="9144000" cy="6871251"/>
        </p:xfrm>
        <a:graphic>
          <a:graphicData uri="http://schemas.openxmlformats.org/drawingml/2006/table">
            <a:tbl>
              <a:tblPr/>
              <a:tblGrid>
                <a:gridCol w="3061839">
                  <a:extLst>
                    <a:ext uri="{9D8B030D-6E8A-4147-A177-3AD203B41FA5}">
                      <a16:colId xmlns:a16="http://schemas.microsoft.com/office/drawing/2014/main" xmlns="" val="439334325"/>
                    </a:ext>
                  </a:extLst>
                </a:gridCol>
                <a:gridCol w="6082161">
                  <a:extLst>
                    <a:ext uri="{9D8B030D-6E8A-4147-A177-3AD203B41FA5}">
                      <a16:colId xmlns:a16="http://schemas.microsoft.com/office/drawing/2014/main" xmlns="" val="1505885020"/>
                    </a:ext>
                  </a:extLst>
                </a:gridCol>
              </a:tblGrid>
              <a:tr h="521265">
                <a:tc>
                  <a:txBody>
                    <a:bodyPr/>
                    <a:lstStyle/>
                    <a:p>
                      <a:pPr algn="ctr"/>
                      <a:r>
                        <a:rPr lang="en-IN" sz="2400" b="1" dirty="0" err="1">
                          <a:solidFill>
                            <a:srgbClr val="FFFFFF"/>
                          </a:solidFill>
                          <a:effectLst/>
                        </a:rPr>
                        <a:t>OutputStream</a:t>
                      </a:r>
                      <a:r>
                        <a:rPr lang="en-IN" sz="2400" b="1" dirty="0">
                          <a:solidFill>
                            <a:srgbClr val="FFFFFF"/>
                          </a:solidFill>
                          <a:effectLst/>
                        </a:rPr>
                        <a:t> Subclass</a:t>
                      </a:r>
                    </a:p>
                  </a:txBody>
                  <a:tcPr marL="46622" marR="46622" marT="62162" marB="62162" anchor="ctr">
                    <a:lnL w="12700" cap="flat" cmpd="sng" algn="ctr">
                      <a:solidFill>
                        <a:srgbClr val="50B21C"/>
                      </a:solidFill>
                      <a:prstDash val="solid"/>
                      <a:round/>
                      <a:headEnd type="none" w="med" len="med"/>
                      <a:tailEnd type="none" w="med" len="med"/>
                    </a:lnL>
                    <a:lnR w="12700" cap="flat" cmpd="sng" algn="ctr">
                      <a:solidFill>
                        <a:srgbClr val="20B51C"/>
                      </a:solidFill>
                      <a:prstDash val="solid"/>
                      <a:round/>
                      <a:headEnd type="none" w="med" len="med"/>
                      <a:tailEnd type="none" w="med" len="med"/>
                    </a:lnR>
                    <a:lnT w="12700" cap="flat" cmpd="sng" algn="ctr">
                      <a:solidFill>
                        <a:srgbClr val="50B21C"/>
                      </a:solidFill>
                      <a:prstDash val="solid"/>
                      <a:round/>
                      <a:headEnd type="none" w="med" len="med"/>
                      <a:tailEnd type="none" w="med" len="med"/>
                    </a:lnT>
                    <a:lnB w="12700" cap="flat" cmpd="sng" algn="ctr">
                      <a:solidFill>
                        <a:srgbClr val="40BF1C"/>
                      </a:solidFill>
                      <a:prstDash val="solid"/>
                      <a:round/>
                      <a:headEnd type="none" w="med" len="med"/>
                      <a:tailEnd type="none" w="med" len="med"/>
                    </a:lnB>
                    <a:solidFill>
                      <a:srgbClr val="028795"/>
                    </a:solidFill>
                  </a:tcPr>
                </a:tc>
                <a:tc>
                  <a:txBody>
                    <a:bodyPr/>
                    <a:lstStyle/>
                    <a:p>
                      <a:pPr algn="ctr"/>
                      <a:r>
                        <a:rPr lang="en-IN" sz="2400" b="1" dirty="0">
                          <a:solidFill>
                            <a:srgbClr val="FFFFFF"/>
                          </a:solidFill>
                          <a:effectLst/>
                        </a:rPr>
                        <a:t>Description</a:t>
                      </a:r>
                    </a:p>
                  </a:txBody>
                  <a:tcPr marL="46622" marR="46622" marT="62162" marB="62162" anchor="ctr">
                    <a:lnL w="12700" cap="flat" cmpd="sng" algn="ctr">
                      <a:solidFill>
                        <a:srgbClr val="20B51C"/>
                      </a:solidFill>
                      <a:prstDash val="solid"/>
                      <a:round/>
                      <a:headEnd type="none" w="med" len="med"/>
                      <a:tailEnd type="none" w="med" len="med"/>
                    </a:lnL>
                    <a:lnR w="9525" cap="flat" cmpd="sng" algn="ctr">
                      <a:solidFill>
                        <a:srgbClr val="20B51C"/>
                      </a:solidFill>
                      <a:prstDash val="solid"/>
                      <a:round/>
                      <a:headEnd type="none" w="med" len="med"/>
                      <a:tailEnd type="none" w="med" len="med"/>
                    </a:lnR>
                    <a:lnT w="12700" cap="flat" cmpd="sng" algn="ctr">
                      <a:solidFill>
                        <a:srgbClr val="20B51C"/>
                      </a:solidFill>
                      <a:prstDash val="solid"/>
                      <a:round/>
                      <a:headEnd type="none" w="med" len="med"/>
                      <a:tailEnd type="none" w="med" len="med"/>
                    </a:lnT>
                    <a:lnB w="12700" cap="flat" cmpd="sng" algn="ctr">
                      <a:solidFill>
                        <a:srgbClr val="B0C81B"/>
                      </a:solidFill>
                      <a:prstDash val="solid"/>
                      <a:round/>
                      <a:headEnd type="none" w="med" len="med"/>
                      <a:tailEnd type="none" w="med" len="med"/>
                    </a:lnB>
                    <a:solidFill>
                      <a:srgbClr val="028795"/>
                    </a:solidFill>
                  </a:tcPr>
                </a:tc>
                <a:extLst>
                  <a:ext uri="{0D108BD9-81ED-4DB2-BD59-A6C34878D82A}">
                    <a16:rowId xmlns:a16="http://schemas.microsoft.com/office/drawing/2014/main" xmlns="" val="2070196329"/>
                  </a:ext>
                </a:extLst>
              </a:tr>
              <a:tr h="1196548">
                <a:tc>
                  <a:txBody>
                    <a:bodyPr/>
                    <a:lstStyle/>
                    <a:p>
                      <a:pPr algn="ctr"/>
                      <a:r>
                        <a:rPr lang="en-IN" sz="2400" b="1" dirty="0" err="1">
                          <a:solidFill>
                            <a:srgbClr val="FFFFFF"/>
                          </a:solidFill>
                          <a:effectLst/>
                        </a:rPr>
                        <a:t>BufferedOutputStream</a:t>
                      </a:r>
                      <a:endParaRPr lang="en-IN" sz="2400" b="1" dirty="0">
                        <a:solidFill>
                          <a:srgbClr val="FFFFFF"/>
                        </a:solidFill>
                        <a:effectLst/>
                      </a:endParaRPr>
                    </a:p>
                  </a:txBody>
                  <a:tcPr marL="46622" marR="46622" marT="62162" marB="62162" anchor="ctr">
                    <a:lnL w="12700" cap="flat" cmpd="sng" algn="ctr">
                      <a:solidFill>
                        <a:srgbClr val="40BF1C"/>
                      </a:solidFill>
                      <a:prstDash val="solid"/>
                      <a:round/>
                      <a:headEnd type="none" w="med" len="med"/>
                      <a:tailEnd type="none" w="med" len="med"/>
                    </a:lnL>
                    <a:lnR w="12700" cap="flat" cmpd="sng" algn="ctr">
                      <a:solidFill>
                        <a:srgbClr val="B0C81B"/>
                      </a:solidFill>
                      <a:prstDash val="solid"/>
                      <a:round/>
                      <a:headEnd type="none" w="med" len="med"/>
                      <a:tailEnd type="none" w="med" len="med"/>
                    </a:lnR>
                    <a:lnT w="12700" cap="flat" cmpd="sng" algn="ctr">
                      <a:solidFill>
                        <a:srgbClr val="40BF1C"/>
                      </a:solidFill>
                      <a:prstDash val="solid"/>
                      <a:round/>
                      <a:headEnd type="none" w="med" len="med"/>
                      <a:tailEnd type="none" w="med" len="med"/>
                    </a:lnT>
                    <a:lnB w="12700" cap="flat" cmpd="sng" algn="ctr">
                      <a:solidFill>
                        <a:srgbClr val="80C51B"/>
                      </a:solidFill>
                      <a:prstDash val="solid"/>
                      <a:round/>
                      <a:headEnd type="none" w="med" len="med"/>
                      <a:tailEnd type="none" w="med" len="med"/>
                    </a:lnB>
                    <a:solidFill>
                      <a:srgbClr val="028795"/>
                    </a:solidFill>
                  </a:tcPr>
                </a:tc>
                <a:tc>
                  <a:txBody>
                    <a:bodyPr/>
                    <a:lstStyle/>
                    <a:p>
                      <a:pPr algn="l"/>
                      <a:r>
                        <a:rPr lang="en-US" sz="2400" b="0">
                          <a:effectLst/>
                        </a:rPr>
                        <a:t>It adds buffering abilities to an output stream. In simple words, it buffered output stream.</a:t>
                      </a:r>
                    </a:p>
                  </a:txBody>
                  <a:tcPr marL="46622" marR="46622" marT="62162" marB="62162" anchor="ctr">
                    <a:lnL w="12700" cap="flat" cmpd="sng" algn="ctr">
                      <a:solidFill>
                        <a:srgbClr val="B0C81B"/>
                      </a:solidFill>
                      <a:prstDash val="solid"/>
                      <a:round/>
                      <a:headEnd type="none" w="med" len="med"/>
                      <a:tailEnd type="none" w="med" len="med"/>
                    </a:lnL>
                    <a:lnR w="9525" cap="flat" cmpd="sng" algn="ctr">
                      <a:solidFill>
                        <a:srgbClr val="B0C81B"/>
                      </a:solidFill>
                      <a:prstDash val="solid"/>
                      <a:round/>
                      <a:headEnd type="none" w="med" len="med"/>
                      <a:tailEnd type="none" w="med" len="med"/>
                    </a:lnR>
                    <a:lnT w="12700" cap="flat" cmpd="sng" algn="ctr">
                      <a:solidFill>
                        <a:srgbClr val="B0C81B"/>
                      </a:solidFill>
                      <a:prstDash val="solid"/>
                      <a:round/>
                      <a:headEnd type="none" w="med" len="med"/>
                      <a:tailEnd type="none" w="med" len="med"/>
                    </a:lnT>
                    <a:lnB w="12700" cap="flat" cmpd="sng" algn="ctr">
                      <a:solidFill>
                        <a:srgbClr val="B0C21B"/>
                      </a:solidFill>
                      <a:prstDash val="solid"/>
                      <a:round/>
                      <a:headEnd type="none" w="med" len="med"/>
                      <a:tailEnd type="none" w="med" len="med"/>
                    </a:lnB>
                    <a:solidFill>
                      <a:srgbClr val="FFFFFF"/>
                    </a:solidFill>
                  </a:tcPr>
                </a:tc>
                <a:extLst>
                  <a:ext uri="{0D108BD9-81ED-4DB2-BD59-A6C34878D82A}">
                    <a16:rowId xmlns:a16="http://schemas.microsoft.com/office/drawing/2014/main" xmlns="" val="3106080976"/>
                  </a:ext>
                </a:extLst>
              </a:tr>
              <a:tr h="858906">
                <a:tc>
                  <a:txBody>
                    <a:bodyPr/>
                    <a:lstStyle/>
                    <a:p>
                      <a:pPr algn="ctr"/>
                      <a:r>
                        <a:rPr lang="en-IN" sz="2400" b="1">
                          <a:solidFill>
                            <a:srgbClr val="FFFFFF"/>
                          </a:solidFill>
                          <a:effectLst/>
                        </a:rPr>
                        <a:t>ByteArrayOutputStream</a:t>
                      </a:r>
                    </a:p>
                  </a:txBody>
                  <a:tcPr marL="46622" marR="46622" marT="62162" marB="62162" anchor="ctr">
                    <a:lnL w="12700" cap="flat" cmpd="sng" algn="ctr">
                      <a:solidFill>
                        <a:srgbClr val="80C51B"/>
                      </a:solidFill>
                      <a:prstDash val="solid"/>
                      <a:round/>
                      <a:headEnd type="none" w="med" len="med"/>
                      <a:tailEnd type="none" w="med" len="med"/>
                    </a:lnL>
                    <a:lnR w="12700" cap="flat" cmpd="sng" algn="ctr">
                      <a:solidFill>
                        <a:srgbClr val="B0C21B"/>
                      </a:solidFill>
                      <a:prstDash val="solid"/>
                      <a:round/>
                      <a:headEnd type="none" w="med" len="med"/>
                      <a:tailEnd type="none" w="med" len="med"/>
                    </a:lnR>
                    <a:lnT w="12700" cap="flat" cmpd="sng" algn="ctr">
                      <a:solidFill>
                        <a:srgbClr val="80C51B"/>
                      </a:solidFill>
                      <a:prstDash val="solid"/>
                      <a:round/>
                      <a:headEnd type="none" w="med" len="med"/>
                      <a:tailEnd type="none" w="med" len="med"/>
                    </a:lnT>
                    <a:lnB w="12700" cap="flat" cmpd="sng" algn="ctr">
                      <a:solidFill>
                        <a:srgbClr val="90D61B"/>
                      </a:solidFill>
                      <a:prstDash val="solid"/>
                      <a:round/>
                      <a:headEnd type="none" w="med" len="med"/>
                      <a:tailEnd type="none" w="med" len="med"/>
                    </a:lnB>
                    <a:solidFill>
                      <a:srgbClr val="028795"/>
                    </a:solidFill>
                  </a:tcPr>
                </a:tc>
                <a:tc>
                  <a:txBody>
                    <a:bodyPr/>
                    <a:lstStyle/>
                    <a:p>
                      <a:pPr algn="l"/>
                      <a:r>
                        <a:rPr lang="en-US" sz="2400" b="0" dirty="0">
                          <a:effectLst/>
                        </a:rPr>
                        <a:t>Output stream that writes data to a byte array.</a:t>
                      </a:r>
                    </a:p>
                  </a:txBody>
                  <a:tcPr marL="46622" marR="46622" marT="62162" marB="62162" anchor="ctr">
                    <a:lnL w="12700" cap="flat" cmpd="sng" algn="ctr">
                      <a:solidFill>
                        <a:srgbClr val="B0C21B"/>
                      </a:solidFill>
                      <a:prstDash val="solid"/>
                      <a:round/>
                      <a:headEnd type="none" w="med" len="med"/>
                      <a:tailEnd type="none" w="med" len="med"/>
                    </a:lnL>
                    <a:lnR w="9525" cap="flat" cmpd="sng" algn="ctr">
                      <a:solidFill>
                        <a:srgbClr val="B0C21B"/>
                      </a:solidFill>
                      <a:prstDash val="solid"/>
                      <a:round/>
                      <a:headEnd type="none" w="med" len="med"/>
                      <a:tailEnd type="none" w="med" len="med"/>
                    </a:lnR>
                    <a:lnT w="12700" cap="flat" cmpd="sng" algn="ctr">
                      <a:solidFill>
                        <a:srgbClr val="B0C21B"/>
                      </a:solidFill>
                      <a:prstDash val="solid"/>
                      <a:round/>
                      <a:headEnd type="none" w="med" len="med"/>
                      <a:tailEnd type="none" w="med" len="med"/>
                    </a:lnT>
                    <a:lnB w="12700" cap="flat" cmpd="sng" algn="ctr">
                      <a:solidFill>
                        <a:srgbClr val="C0CD1B"/>
                      </a:solidFill>
                      <a:prstDash val="solid"/>
                      <a:round/>
                      <a:headEnd type="none" w="med" len="med"/>
                      <a:tailEnd type="none" w="med" len="med"/>
                    </a:lnB>
                    <a:solidFill>
                      <a:srgbClr val="DDDDDD"/>
                    </a:solidFill>
                  </a:tcPr>
                </a:tc>
                <a:extLst>
                  <a:ext uri="{0D108BD9-81ED-4DB2-BD59-A6C34878D82A}">
                    <a16:rowId xmlns:a16="http://schemas.microsoft.com/office/drawing/2014/main" xmlns="" val="2492186041"/>
                  </a:ext>
                </a:extLst>
              </a:tr>
              <a:tr h="1196548">
                <a:tc>
                  <a:txBody>
                    <a:bodyPr/>
                    <a:lstStyle/>
                    <a:p>
                      <a:pPr algn="ctr"/>
                      <a:r>
                        <a:rPr lang="en-IN" sz="2400" b="1">
                          <a:solidFill>
                            <a:srgbClr val="FFFFFF"/>
                          </a:solidFill>
                          <a:effectLst/>
                        </a:rPr>
                        <a:t>DataOutputStream</a:t>
                      </a:r>
                    </a:p>
                  </a:txBody>
                  <a:tcPr marL="46622" marR="46622" marT="62162" marB="62162" anchor="ctr">
                    <a:lnL w="12700" cap="flat" cmpd="sng" algn="ctr">
                      <a:solidFill>
                        <a:srgbClr val="90D61B"/>
                      </a:solidFill>
                      <a:prstDash val="solid"/>
                      <a:round/>
                      <a:headEnd type="none" w="med" len="med"/>
                      <a:tailEnd type="none" w="med" len="med"/>
                    </a:lnL>
                    <a:lnR w="12700" cap="flat" cmpd="sng" algn="ctr">
                      <a:solidFill>
                        <a:srgbClr val="C0CD1B"/>
                      </a:solidFill>
                      <a:prstDash val="solid"/>
                      <a:round/>
                      <a:headEnd type="none" w="med" len="med"/>
                      <a:tailEnd type="none" w="med" len="med"/>
                    </a:lnR>
                    <a:lnT w="12700" cap="flat" cmpd="sng" algn="ctr">
                      <a:solidFill>
                        <a:srgbClr val="90D61B"/>
                      </a:solidFill>
                      <a:prstDash val="solid"/>
                      <a:round/>
                      <a:headEnd type="none" w="med" len="med"/>
                      <a:tailEnd type="none" w="med" len="med"/>
                    </a:lnT>
                    <a:lnB w="12700" cap="flat" cmpd="sng" algn="ctr">
                      <a:solidFill>
                        <a:srgbClr val="20D71B"/>
                      </a:solidFill>
                      <a:prstDash val="solid"/>
                      <a:round/>
                      <a:headEnd type="none" w="med" len="med"/>
                      <a:tailEnd type="none" w="med" len="med"/>
                    </a:lnB>
                    <a:solidFill>
                      <a:srgbClr val="028795"/>
                    </a:solidFill>
                  </a:tcPr>
                </a:tc>
                <a:tc>
                  <a:txBody>
                    <a:bodyPr/>
                    <a:lstStyle/>
                    <a:p>
                      <a:pPr algn="l"/>
                      <a:r>
                        <a:rPr lang="en-US" sz="2400" b="0" dirty="0">
                          <a:effectLst/>
                        </a:rPr>
                        <a:t>It converts primitive-type values or strings into bytes and outputs bytes to the stream.</a:t>
                      </a:r>
                    </a:p>
                  </a:txBody>
                  <a:tcPr marL="46622" marR="46622" marT="62162" marB="62162" anchor="ctr">
                    <a:lnL w="12700" cap="flat" cmpd="sng" algn="ctr">
                      <a:solidFill>
                        <a:srgbClr val="C0CD1B"/>
                      </a:solidFill>
                      <a:prstDash val="solid"/>
                      <a:round/>
                      <a:headEnd type="none" w="med" len="med"/>
                      <a:tailEnd type="none" w="med" len="med"/>
                    </a:lnL>
                    <a:lnR w="9525" cap="flat" cmpd="sng" algn="ctr">
                      <a:solidFill>
                        <a:srgbClr val="C0CD1B"/>
                      </a:solidFill>
                      <a:prstDash val="solid"/>
                      <a:round/>
                      <a:headEnd type="none" w="med" len="med"/>
                      <a:tailEnd type="none" w="med" len="med"/>
                    </a:lnR>
                    <a:lnT w="12700" cap="flat" cmpd="sng" algn="ctr">
                      <a:solidFill>
                        <a:srgbClr val="C0CD1B"/>
                      </a:solidFill>
                      <a:prstDash val="solid"/>
                      <a:round/>
                      <a:headEnd type="none" w="med" len="med"/>
                      <a:tailEnd type="none" w="med" len="med"/>
                    </a:lnT>
                    <a:lnB w="12700" cap="flat" cmpd="sng" algn="ctr">
                      <a:solidFill>
                        <a:srgbClr val="A0CF1B"/>
                      </a:solidFill>
                      <a:prstDash val="solid"/>
                      <a:round/>
                      <a:headEnd type="none" w="med" len="med"/>
                      <a:tailEnd type="none" w="med" len="med"/>
                    </a:lnB>
                    <a:solidFill>
                      <a:srgbClr val="FFFFFF"/>
                    </a:solidFill>
                  </a:tcPr>
                </a:tc>
                <a:extLst>
                  <a:ext uri="{0D108BD9-81ED-4DB2-BD59-A6C34878D82A}">
                    <a16:rowId xmlns:a16="http://schemas.microsoft.com/office/drawing/2014/main" xmlns="" val="2263331596"/>
                  </a:ext>
                </a:extLst>
              </a:tr>
              <a:tr h="521265">
                <a:tc>
                  <a:txBody>
                    <a:bodyPr/>
                    <a:lstStyle/>
                    <a:p>
                      <a:pPr algn="ctr"/>
                      <a:r>
                        <a:rPr lang="en-IN" sz="2400" b="1">
                          <a:solidFill>
                            <a:srgbClr val="FFFFFF"/>
                          </a:solidFill>
                          <a:effectLst/>
                        </a:rPr>
                        <a:t>FileOutputStream</a:t>
                      </a:r>
                    </a:p>
                  </a:txBody>
                  <a:tcPr marL="46622" marR="46622" marT="62162" marB="62162" anchor="ctr">
                    <a:lnL w="12700" cap="flat" cmpd="sng" algn="ctr">
                      <a:solidFill>
                        <a:srgbClr val="20D71B"/>
                      </a:solidFill>
                      <a:prstDash val="solid"/>
                      <a:round/>
                      <a:headEnd type="none" w="med" len="med"/>
                      <a:tailEnd type="none" w="med" len="med"/>
                    </a:lnL>
                    <a:lnR w="12700" cap="flat" cmpd="sng" algn="ctr">
                      <a:solidFill>
                        <a:srgbClr val="A0CF1B"/>
                      </a:solidFill>
                      <a:prstDash val="solid"/>
                      <a:round/>
                      <a:headEnd type="none" w="med" len="med"/>
                      <a:tailEnd type="none" w="med" len="med"/>
                    </a:lnR>
                    <a:lnT w="12700" cap="flat" cmpd="sng" algn="ctr">
                      <a:solidFill>
                        <a:srgbClr val="20D71B"/>
                      </a:solidFill>
                      <a:prstDash val="solid"/>
                      <a:round/>
                      <a:headEnd type="none" w="med" len="med"/>
                      <a:tailEnd type="none" w="med" len="med"/>
                    </a:lnT>
                    <a:lnB w="12700" cap="flat" cmpd="sng" algn="ctr">
                      <a:solidFill>
                        <a:srgbClr val="F0E21B"/>
                      </a:solidFill>
                      <a:prstDash val="solid"/>
                      <a:round/>
                      <a:headEnd type="none" w="med" len="med"/>
                      <a:tailEnd type="none" w="med" len="med"/>
                    </a:lnB>
                    <a:solidFill>
                      <a:srgbClr val="028795"/>
                    </a:solidFill>
                  </a:tcPr>
                </a:tc>
                <a:tc>
                  <a:txBody>
                    <a:bodyPr/>
                    <a:lstStyle/>
                    <a:p>
                      <a:pPr algn="l"/>
                      <a:r>
                        <a:rPr lang="en-US" sz="2400" b="0" dirty="0">
                          <a:effectLst/>
                        </a:rPr>
                        <a:t>It writes byte stream into a file.</a:t>
                      </a:r>
                    </a:p>
                  </a:txBody>
                  <a:tcPr marL="46622" marR="46622" marT="62162" marB="62162" anchor="ctr">
                    <a:lnL w="12700" cap="flat" cmpd="sng" algn="ctr">
                      <a:solidFill>
                        <a:srgbClr val="A0CF1B"/>
                      </a:solidFill>
                      <a:prstDash val="solid"/>
                      <a:round/>
                      <a:headEnd type="none" w="med" len="med"/>
                      <a:tailEnd type="none" w="med" len="med"/>
                    </a:lnL>
                    <a:lnR w="9525" cap="flat" cmpd="sng" algn="ctr">
                      <a:solidFill>
                        <a:srgbClr val="A0CF1B"/>
                      </a:solidFill>
                      <a:prstDash val="solid"/>
                      <a:round/>
                      <a:headEnd type="none" w="med" len="med"/>
                      <a:tailEnd type="none" w="med" len="med"/>
                    </a:lnR>
                    <a:lnT w="12700" cap="flat" cmpd="sng" algn="ctr">
                      <a:solidFill>
                        <a:srgbClr val="A0CF1B"/>
                      </a:solidFill>
                      <a:prstDash val="solid"/>
                      <a:round/>
                      <a:headEnd type="none" w="med" len="med"/>
                      <a:tailEnd type="none" w="med" len="med"/>
                    </a:lnT>
                    <a:lnB w="12700" cap="flat" cmpd="sng" algn="ctr">
                      <a:solidFill>
                        <a:srgbClr val="70E41B"/>
                      </a:solidFill>
                      <a:prstDash val="solid"/>
                      <a:round/>
                      <a:headEnd type="none" w="med" len="med"/>
                      <a:tailEnd type="none" w="med" len="med"/>
                    </a:lnB>
                    <a:solidFill>
                      <a:srgbClr val="DDDDDD"/>
                    </a:solidFill>
                  </a:tcPr>
                </a:tc>
                <a:extLst>
                  <a:ext uri="{0D108BD9-81ED-4DB2-BD59-A6C34878D82A}">
                    <a16:rowId xmlns:a16="http://schemas.microsoft.com/office/drawing/2014/main" xmlns="" val="1856941045"/>
                  </a:ext>
                </a:extLst>
              </a:tr>
              <a:tr h="858906">
                <a:tc>
                  <a:txBody>
                    <a:bodyPr/>
                    <a:lstStyle/>
                    <a:p>
                      <a:pPr algn="ctr"/>
                      <a:r>
                        <a:rPr lang="en-IN" sz="2400" b="1">
                          <a:solidFill>
                            <a:srgbClr val="FFFFFF"/>
                          </a:solidFill>
                          <a:effectLst/>
                        </a:rPr>
                        <a:t>FilterOutputStream</a:t>
                      </a:r>
                    </a:p>
                  </a:txBody>
                  <a:tcPr marL="46622" marR="46622" marT="62162" marB="62162" anchor="ctr">
                    <a:lnL w="12700" cap="flat" cmpd="sng" algn="ctr">
                      <a:solidFill>
                        <a:srgbClr val="F0E21B"/>
                      </a:solidFill>
                      <a:prstDash val="solid"/>
                      <a:round/>
                      <a:headEnd type="none" w="med" len="med"/>
                      <a:tailEnd type="none" w="med" len="med"/>
                    </a:lnL>
                    <a:lnR w="12700" cap="flat" cmpd="sng" algn="ctr">
                      <a:solidFill>
                        <a:srgbClr val="70E41B"/>
                      </a:solidFill>
                      <a:prstDash val="solid"/>
                      <a:round/>
                      <a:headEnd type="none" w="med" len="med"/>
                      <a:tailEnd type="none" w="med" len="med"/>
                    </a:lnR>
                    <a:lnT w="12700" cap="flat" cmpd="sng" algn="ctr">
                      <a:solidFill>
                        <a:srgbClr val="F0E21B"/>
                      </a:solidFill>
                      <a:prstDash val="solid"/>
                      <a:round/>
                      <a:headEnd type="none" w="med" len="med"/>
                      <a:tailEnd type="none" w="med" len="med"/>
                    </a:lnT>
                    <a:lnB w="12700" cap="flat" cmpd="sng" algn="ctr">
                      <a:solidFill>
                        <a:srgbClr val="60DF1B"/>
                      </a:solidFill>
                      <a:prstDash val="solid"/>
                      <a:round/>
                      <a:headEnd type="none" w="med" len="med"/>
                      <a:tailEnd type="none" w="med" len="med"/>
                    </a:lnB>
                    <a:solidFill>
                      <a:srgbClr val="028795"/>
                    </a:solidFill>
                  </a:tcPr>
                </a:tc>
                <a:tc>
                  <a:txBody>
                    <a:bodyPr/>
                    <a:lstStyle/>
                    <a:p>
                      <a:pPr algn="l"/>
                      <a:r>
                        <a:rPr lang="en-US" sz="2400" b="0" dirty="0">
                          <a:effectLst/>
                        </a:rPr>
                        <a:t>It filters bytes from an output stream.</a:t>
                      </a:r>
                    </a:p>
                  </a:txBody>
                  <a:tcPr marL="46622" marR="46622" marT="62162" marB="62162" anchor="ctr">
                    <a:lnL w="12700" cap="flat" cmpd="sng" algn="ctr">
                      <a:solidFill>
                        <a:srgbClr val="70E41B"/>
                      </a:solidFill>
                      <a:prstDash val="solid"/>
                      <a:round/>
                      <a:headEnd type="none" w="med" len="med"/>
                      <a:tailEnd type="none" w="med" len="med"/>
                    </a:lnL>
                    <a:lnR w="9525" cap="flat" cmpd="sng" algn="ctr">
                      <a:solidFill>
                        <a:srgbClr val="70E41B"/>
                      </a:solidFill>
                      <a:prstDash val="solid"/>
                      <a:round/>
                      <a:headEnd type="none" w="med" len="med"/>
                      <a:tailEnd type="none" w="med" len="med"/>
                    </a:lnR>
                    <a:lnT w="12700" cap="flat" cmpd="sng" algn="ctr">
                      <a:solidFill>
                        <a:srgbClr val="70E41B"/>
                      </a:solidFill>
                      <a:prstDash val="solid"/>
                      <a:round/>
                      <a:headEnd type="none" w="med" len="med"/>
                      <a:tailEnd type="none" w="med" len="med"/>
                    </a:lnT>
                    <a:lnB w="12700" cap="flat" cmpd="sng" algn="ctr">
                      <a:solidFill>
                        <a:srgbClr val="C0EE1B"/>
                      </a:solidFill>
                      <a:prstDash val="solid"/>
                      <a:round/>
                      <a:headEnd type="none" w="med" len="med"/>
                      <a:tailEnd type="none" w="med" len="med"/>
                    </a:lnB>
                    <a:solidFill>
                      <a:srgbClr val="FFFFFF"/>
                    </a:solidFill>
                  </a:tcPr>
                </a:tc>
                <a:extLst>
                  <a:ext uri="{0D108BD9-81ED-4DB2-BD59-A6C34878D82A}">
                    <a16:rowId xmlns:a16="http://schemas.microsoft.com/office/drawing/2014/main" xmlns="" val="2112515032"/>
                  </a:ext>
                </a:extLst>
              </a:tr>
              <a:tr h="521265">
                <a:tc>
                  <a:txBody>
                    <a:bodyPr/>
                    <a:lstStyle/>
                    <a:p>
                      <a:pPr algn="ctr"/>
                      <a:r>
                        <a:rPr lang="en-IN" sz="2400" b="1">
                          <a:solidFill>
                            <a:srgbClr val="FFFFFF"/>
                          </a:solidFill>
                          <a:effectLst/>
                        </a:rPr>
                        <a:t>ObjectOutputStream</a:t>
                      </a:r>
                    </a:p>
                  </a:txBody>
                  <a:tcPr marL="46622" marR="46622" marT="62162" marB="62162" anchor="ctr">
                    <a:lnL w="12700" cap="flat" cmpd="sng" algn="ctr">
                      <a:solidFill>
                        <a:srgbClr val="60DF1B"/>
                      </a:solidFill>
                      <a:prstDash val="solid"/>
                      <a:round/>
                      <a:headEnd type="none" w="med" len="med"/>
                      <a:tailEnd type="none" w="med" len="med"/>
                    </a:lnL>
                    <a:lnR w="12700" cap="flat" cmpd="sng" algn="ctr">
                      <a:solidFill>
                        <a:srgbClr val="C0EE1B"/>
                      </a:solidFill>
                      <a:prstDash val="solid"/>
                      <a:round/>
                      <a:headEnd type="none" w="med" len="med"/>
                      <a:tailEnd type="none" w="med" len="med"/>
                    </a:lnR>
                    <a:lnT w="12700" cap="flat" cmpd="sng" algn="ctr">
                      <a:solidFill>
                        <a:srgbClr val="60DF1B"/>
                      </a:solidFill>
                      <a:prstDash val="solid"/>
                      <a:round/>
                      <a:headEnd type="none" w="med" len="med"/>
                      <a:tailEnd type="none" w="med" len="med"/>
                    </a:lnT>
                    <a:lnB w="12700" cap="flat" cmpd="sng" algn="ctr">
                      <a:solidFill>
                        <a:srgbClr val="60E51B"/>
                      </a:solidFill>
                      <a:prstDash val="solid"/>
                      <a:round/>
                      <a:headEnd type="none" w="med" len="med"/>
                      <a:tailEnd type="none" w="med" len="med"/>
                    </a:lnB>
                    <a:solidFill>
                      <a:srgbClr val="028795"/>
                    </a:solidFill>
                  </a:tcPr>
                </a:tc>
                <a:tc>
                  <a:txBody>
                    <a:bodyPr/>
                    <a:lstStyle/>
                    <a:p>
                      <a:pPr algn="l"/>
                      <a:r>
                        <a:rPr lang="en-IN" sz="2400" b="0" dirty="0">
                          <a:effectLst/>
                        </a:rPr>
                        <a:t>Output stream for objects</a:t>
                      </a:r>
                    </a:p>
                  </a:txBody>
                  <a:tcPr marL="46622" marR="46622" marT="62162" marB="62162" anchor="ctr">
                    <a:lnL w="12700" cap="flat" cmpd="sng" algn="ctr">
                      <a:solidFill>
                        <a:srgbClr val="C0EE1B"/>
                      </a:solidFill>
                      <a:prstDash val="solid"/>
                      <a:round/>
                      <a:headEnd type="none" w="med" len="med"/>
                      <a:tailEnd type="none" w="med" len="med"/>
                    </a:lnL>
                    <a:lnR w="9525" cap="flat" cmpd="sng" algn="ctr">
                      <a:solidFill>
                        <a:srgbClr val="C0EE1B"/>
                      </a:solidFill>
                      <a:prstDash val="solid"/>
                      <a:round/>
                      <a:headEnd type="none" w="med" len="med"/>
                      <a:tailEnd type="none" w="med" len="med"/>
                    </a:lnR>
                    <a:lnT w="12700" cap="flat" cmpd="sng" algn="ctr">
                      <a:solidFill>
                        <a:srgbClr val="C0EE1B"/>
                      </a:solidFill>
                      <a:prstDash val="solid"/>
                      <a:round/>
                      <a:headEnd type="none" w="med" len="med"/>
                      <a:tailEnd type="none" w="med" len="med"/>
                    </a:lnT>
                    <a:lnB w="12700" cap="flat" cmpd="sng" algn="ctr">
                      <a:solidFill>
                        <a:srgbClr val="70ED1B"/>
                      </a:solidFill>
                      <a:prstDash val="solid"/>
                      <a:round/>
                      <a:headEnd type="none" w="med" len="med"/>
                      <a:tailEnd type="none" w="med" len="med"/>
                    </a:lnB>
                    <a:solidFill>
                      <a:srgbClr val="DDDDDD"/>
                    </a:solidFill>
                  </a:tcPr>
                </a:tc>
                <a:extLst>
                  <a:ext uri="{0D108BD9-81ED-4DB2-BD59-A6C34878D82A}">
                    <a16:rowId xmlns:a16="http://schemas.microsoft.com/office/drawing/2014/main" xmlns="" val="3658149171"/>
                  </a:ext>
                </a:extLst>
              </a:tr>
              <a:tr h="1196548">
                <a:tc>
                  <a:txBody>
                    <a:bodyPr/>
                    <a:lstStyle/>
                    <a:p>
                      <a:pPr algn="ctr"/>
                      <a:r>
                        <a:rPr lang="en-IN" sz="2400" b="1">
                          <a:solidFill>
                            <a:srgbClr val="FFFFFF"/>
                          </a:solidFill>
                          <a:effectLst/>
                        </a:rPr>
                        <a:t>PipedOutputStream</a:t>
                      </a:r>
                    </a:p>
                  </a:txBody>
                  <a:tcPr marL="46622" marR="46622" marT="62162" marB="62162" anchor="ctr">
                    <a:lnL w="12700" cap="flat" cmpd="sng" algn="ctr">
                      <a:solidFill>
                        <a:srgbClr val="60E51B"/>
                      </a:solidFill>
                      <a:prstDash val="solid"/>
                      <a:round/>
                      <a:headEnd type="none" w="med" len="med"/>
                      <a:tailEnd type="none" w="med" len="med"/>
                    </a:lnL>
                    <a:lnR w="12700" cap="flat" cmpd="sng" algn="ctr">
                      <a:solidFill>
                        <a:srgbClr val="70ED1B"/>
                      </a:solidFill>
                      <a:prstDash val="solid"/>
                      <a:round/>
                      <a:headEnd type="none" w="med" len="med"/>
                      <a:tailEnd type="none" w="med" len="med"/>
                    </a:lnR>
                    <a:lnT w="12700" cap="flat" cmpd="sng" algn="ctr">
                      <a:solidFill>
                        <a:srgbClr val="60E51B"/>
                      </a:solidFill>
                      <a:prstDash val="solid"/>
                      <a:round/>
                      <a:headEnd type="none" w="med" len="med"/>
                      <a:tailEnd type="none" w="med" len="med"/>
                    </a:lnT>
                    <a:lnB w="9525" cap="flat" cmpd="sng" algn="ctr">
                      <a:solidFill>
                        <a:srgbClr val="60E51B"/>
                      </a:solidFill>
                      <a:prstDash val="solid"/>
                      <a:round/>
                      <a:headEnd type="none" w="med" len="med"/>
                      <a:tailEnd type="none" w="med" len="med"/>
                    </a:lnB>
                    <a:solidFill>
                      <a:srgbClr val="028795"/>
                    </a:solidFill>
                  </a:tcPr>
                </a:tc>
                <a:tc>
                  <a:txBody>
                    <a:bodyPr/>
                    <a:lstStyle/>
                    <a:p>
                      <a:pPr algn="l"/>
                      <a:r>
                        <a:rPr lang="en-US" sz="2400" b="0" dirty="0">
                          <a:effectLst/>
                        </a:rPr>
                        <a:t>It creates a communication channel on which data can be sent.</a:t>
                      </a:r>
                    </a:p>
                  </a:txBody>
                  <a:tcPr marL="46622" marR="46622" marT="62162" marB="62162" anchor="ctr">
                    <a:lnL w="12700" cap="flat" cmpd="sng" algn="ctr">
                      <a:solidFill>
                        <a:srgbClr val="70ED1B"/>
                      </a:solidFill>
                      <a:prstDash val="solid"/>
                      <a:round/>
                      <a:headEnd type="none" w="med" len="med"/>
                      <a:tailEnd type="none" w="med" len="med"/>
                    </a:lnL>
                    <a:lnR w="9525" cap="flat" cmpd="sng" algn="ctr">
                      <a:solidFill>
                        <a:srgbClr val="70ED1B"/>
                      </a:solidFill>
                      <a:prstDash val="solid"/>
                      <a:round/>
                      <a:headEnd type="none" w="med" len="med"/>
                      <a:tailEnd type="none" w="med" len="med"/>
                    </a:lnR>
                    <a:lnT w="12700" cap="flat" cmpd="sng" algn="ctr">
                      <a:solidFill>
                        <a:srgbClr val="70ED1B"/>
                      </a:solidFill>
                      <a:prstDash val="solid"/>
                      <a:round/>
                      <a:headEnd type="none" w="med" len="med"/>
                      <a:tailEnd type="none" w="med" len="med"/>
                    </a:lnT>
                    <a:lnB w="9525" cap="flat" cmpd="sng" algn="ctr">
                      <a:solidFill>
                        <a:srgbClr val="70ED1B"/>
                      </a:solidFill>
                      <a:prstDash val="solid"/>
                      <a:round/>
                      <a:headEnd type="none" w="med" len="med"/>
                      <a:tailEnd type="none" w="med" len="med"/>
                    </a:lnB>
                    <a:solidFill>
                      <a:srgbClr val="FFFFFF"/>
                    </a:solidFill>
                  </a:tcPr>
                </a:tc>
                <a:extLst>
                  <a:ext uri="{0D108BD9-81ED-4DB2-BD59-A6C34878D82A}">
                    <a16:rowId xmlns:a16="http://schemas.microsoft.com/office/drawing/2014/main" xmlns="" val="2454605561"/>
                  </a:ext>
                </a:extLst>
              </a:tr>
            </a:tbl>
          </a:graphicData>
        </a:graphic>
      </p:graphicFrame>
    </p:spTree>
    <p:extLst>
      <p:ext uri="{BB962C8B-B14F-4D97-AF65-F5344CB8AC3E}">
        <p14:creationId xmlns:p14="http://schemas.microsoft.com/office/powerpoint/2010/main" val="1855214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08B5D-AE7B-4789-AC77-CEDA88120BE3}"/>
              </a:ext>
            </a:extLst>
          </p:cNvPr>
          <p:cNvSpPr>
            <a:spLocks noGrp="1"/>
          </p:cNvSpPr>
          <p:nvPr>
            <p:ph type="title"/>
          </p:nvPr>
        </p:nvSpPr>
        <p:spPr>
          <a:xfrm>
            <a:off x="637615" y="239622"/>
            <a:ext cx="7886700" cy="854074"/>
          </a:xfrm>
        </p:spPr>
        <p:txBody>
          <a:bodyPr>
            <a:normAutofit/>
          </a:bodyPr>
          <a:lstStyle/>
          <a:p>
            <a:r>
              <a:rPr lang="en-IN" sz="4000" b="1" i="0" u="sng" dirty="0">
                <a:solidFill>
                  <a:srgbClr val="0033CC"/>
                </a:solidFill>
                <a:effectLst/>
                <a:latin typeface="Times New Roman" pitchFamily="18" charset="0"/>
                <a:cs typeface="Times New Roman" pitchFamily="18" charset="0"/>
              </a:rPr>
              <a:t>Character Streams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6EFE09B-6801-4765-B21A-5BBEB7C4C027}"/>
              </a:ext>
            </a:extLst>
          </p:cNvPr>
          <p:cNvSpPr>
            <a:spLocks noGrp="1"/>
          </p:cNvSpPr>
          <p:nvPr>
            <p:ph idx="1"/>
          </p:nvPr>
        </p:nvSpPr>
        <p:spPr>
          <a:xfrm>
            <a:off x="628650" y="1452282"/>
            <a:ext cx="7886700" cy="4724681"/>
          </a:xfrm>
        </p:spPr>
        <p:txBody>
          <a:bodyPr>
            <a:normAutofit/>
          </a:bodyPr>
          <a:lstStyle/>
          <a:p>
            <a:pPr algn="just"/>
            <a:r>
              <a:rPr lang="en-US" b="1" i="0" dirty="0">
                <a:solidFill>
                  <a:srgbClr val="C00000"/>
                </a:solidFill>
                <a:effectLst/>
              </a:rPr>
              <a:t>Character streams in Java</a:t>
            </a:r>
            <a:r>
              <a:rPr lang="en-US" b="0" i="0" dirty="0">
                <a:solidFill>
                  <a:srgbClr val="C00000"/>
                </a:solidFill>
                <a:effectLst/>
              </a:rPr>
              <a:t> </a:t>
            </a:r>
            <a:r>
              <a:rPr lang="en-US" b="0" i="0" dirty="0">
                <a:solidFill>
                  <a:srgbClr val="000000"/>
                </a:solidFill>
                <a:effectLst/>
              </a:rPr>
              <a:t>are designed for handling the input and output of characters. </a:t>
            </a:r>
          </a:p>
          <a:p>
            <a:pPr algn="just"/>
            <a:r>
              <a:rPr lang="en-US" b="0" i="0" dirty="0">
                <a:solidFill>
                  <a:srgbClr val="000000"/>
                </a:solidFill>
                <a:effectLst/>
              </a:rPr>
              <a:t>They use </a:t>
            </a:r>
            <a:r>
              <a:rPr lang="en-US" b="0" i="0" dirty="0">
                <a:solidFill>
                  <a:srgbClr val="C00000"/>
                </a:solidFill>
                <a:effectLst/>
              </a:rPr>
              <a:t>16-bit Unicode </a:t>
            </a:r>
            <a:r>
              <a:rPr lang="en-US" b="0" i="0" dirty="0">
                <a:solidFill>
                  <a:srgbClr val="000000"/>
                </a:solidFill>
                <a:effectLst/>
              </a:rPr>
              <a:t>characters.</a:t>
            </a:r>
          </a:p>
          <a:p>
            <a:pPr algn="just"/>
            <a:r>
              <a:rPr lang="en-US" b="0" i="0" dirty="0">
                <a:solidFill>
                  <a:srgbClr val="000000"/>
                </a:solidFill>
                <a:effectLst/>
              </a:rPr>
              <a:t>They are mainly used for reading or writing to character or text-based I/O such as </a:t>
            </a:r>
            <a:r>
              <a:rPr lang="en-US" b="0" i="0" dirty="0">
                <a:solidFill>
                  <a:srgbClr val="C00000"/>
                </a:solidFill>
                <a:effectLst/>
              </a:rPr>
              <a:t>text files, text documents, XML, and HTML files</a:t>
            </a:r>
            <a:r>
              <a:rPr lang="en-US" b="0" i="0" dirty="0">
                <a:solidFill>
                  <a:srgbClr val="000000"/>
                </a:solidFill>
                <a:effectLst/>
              </a:rPr>
              <a:t>.</a:t>
            </a:r>
            <a:endParaRPr lang="en-US" dirty="0">
              <a:solidFill>
                <a:srgbClr val="000000"/>
              </a:solidFill>
            </a:endParaRPr>
          </a:p>
          <a:p>
            <a:pPr algn="just"/>
            <a:r>
              <a:rPr lang="en-US" b="0" i="0" dirty="0">
                <a:solidFill>
                  <a:srgbClr val="000000"/>
                </a:solidFill>
                <a:effectLst/>
              </a:rPr>
              <a:t>Character streams that are used for reading are called </a:t>
            </a:r>
            <a:r>
              <a:rPr lang="en-US" b="1" i="0" dirty="0">
                <a:solidFill>
                  <a:srgbClr val="C00000"/>
                </a:solidFill>
                <a:effectLst/>
              </a:rPr>
              <a:t>readers</a:t>
            </a:r>
            <a:r>
              <a:rPr lang="en-US" b="0" i="0" dirty="0">
                <a:solidFill>
                  <a:srgbClr val="000000"/>
                </a:solidFill>
                <a:effectLst/>
              </a:rPr>
              <a:t> and for writing are called </a:t>
            </a:r>
            <a:r>
              <a:rPr lang="en-US" b="1" i="0" dirty="0">
                <a:solidFill>
                  <a:srgbClr val="C00000"/>
                </a:solidFill>
                <a:effectLst/>
              </a:rPr>
              <a:t>writers</a:t>
            </a:r>
            <a:r>
              <a:rPr lang="en-US" b="0" i="0" dirty="0">
                <a:solidFill>
                  <a:srgbClr val="000000"/>
                </a:solidFill>
                <a:effectLst/>
              </a:rPr>
              <a:t>. </a:t>
            </a:r>
          </a:p>
          <a:p>
            <a:pPr algn="just"/>
            <a:r>
              <a:rPr lang="en-US" b="0" i="0" dirty="0">
                <a:solidFill>
                  <a:srgbClr val="000000"/>
                </a:solidFill>
                <a:effectLst/>
              </a:rPr>
              <a:t>They are represented by the </a:t>
            </a:r>
            <a:r>
              <a:rPr lang="en-US" b="0" i="0" dirty="0">
                <a:solidFill>
                  <a:srgbClr val="C00000"/>
                </a:solidFill>
                <a:effectLst/>
              </a:rPr>
              <a:t>abstract classes </a:t>
            </a:r>
            <a:r>
              <a:rPr lang="en-US" b="0" i="0" dirty="0">
                <a:solidFill>
                  <a:srgbClr val="000000"/>
                </a:solidFill>
                <a:effectLst/>
              </a:rPr>
              <a:t>of Reader and Writer in Java.</a:t>
            </a:r>
            <a:endParaRPr lang="en-IN" dirty="0"/>
          </a:p>
        </p:txBody>
      </p:sp>
    </p:spTree>
    <p:extLst>
      <p:ext uri="{BB962C8B-B14F-4D97-AF65-F5344CB8AC3E}">
        <p14:creationId xmlns:p14="http://schemas.microsoft.com/office/powerpoint/2010/main" val="10951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DC339-2E83-4C39-BCF8-12BA906B9477}"/>
              </a:ext>
            </a:extLst>
          </p:cNvPr>
          <p:cNvSpPr>
            <a:spLocks noGrp="1"/>
          </p:cNvSpPr>
          <p:nvPr>
            <p:ph type="title"/>
          </p:nvPr>
        </p:nvSpPr>
        <p:spPr>
          <a:xfrm>
            <a:off x="547968" y="221691"/>
            <a:ext cx="7886700" cy="692709"/>
          </a:xfrm>
        </p:spPr>
        <p:txBody>
          <a:bodyPr>
            <a:normAutofit/>
          </a:bodyPr>
          <a:lstStyle/>
          <a:p>
            <a:r>
              <a:rPr lang="en-US" sz="3600" b="1" u="sng" dirty="0">
                <a:solidFill>
                  <a:srgbClr val="0033CC"/>
                </a:solidFill>
                <a:latin typeface="Perpetua" pitchFamily="18" charset="0"/>
              </a:rPr>
              <a:t>Drawing methods of graphics class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5A18D5B2-AEC4-44E3-914D-AD6F51E77A8A}"/>
              </a:ext>
            </a:extLst>
          </p:cNvPr>
          <p:cNvSpPr>
            <a:spLocks noGrp="1"/>
          </p:cNvSpPr>
          <p:nvPr>
            <p:ph idx="1"/>
          </p:nvPr>
        </p:nvSpPr>
        <p:spPr>
          <a:xfrm>
            <a:off x="628650" y="1201271"/>
            <a:ext cx="7886700" cy="4975692"/>
          </a:xfrm>
        </p:spPr>
        <p:txBody>
          <a:bodyPr>
            <a:normAutofit/>
          </a:bodyPr>
          <a:lstStyle/>
          <a:p>
            <a:pPr algn="just"/>
            <a:r>
              <a:rPr lang="en-US" dirty="0" err="1">
                <a:solidFill>
                  <a:srgbClr val="C00000"/>
                </a:solidFill>
                <a:latin typeface="Perpetua" pitchFamily="18" charset="0"/>
              </a:rPr>
              <a:t>drawArc</a:t>
            </a:r>
            <a:r>
              <a:rPr lang="en-US" dirty="0">
                <a:solidFill>
                  <a:srgbClr val="C00000"/>
                </a:solidFill>
                <a:latin typeface="Perpetua" pitchFamily="18" charset="0"/>
              </a:rPr>
              <a:t>(int x, int y, int width, int height, int </a:t>
            </a:r>
            <a:r>
              <a:rPr lang="en-US" dirty="0" err="1">
                <a:solidFill>
                  <a:srgbClr val="C00000"/>
                </a:solidFill>
                <a:latin typeface="Perpetua" pitchFamily="18" charset="0"/>
              </a:rPr>
              <a:t>startAngle</a:t>
            </a:r>
            <a:r>
              <a:rPr lang="en-US" dirty="0">
                <a:solidFill>
                  <a:srgbClr val="C00000"/>
                </a:solidFill>
                <a:latin typeface="Perpetua" pitchFamily="18" charset="0"/>
              </a:rPr>
              <a:t>, int </a:t>
            </a:r>
            <a:r>
              <a:rPr lang="en-US" dirty="0" err="1">
                <a:solidFill>
                  <a:srgbClr val="C00000"/>
                </a:solidFill>
                <a:latin typeface="Perpetua" pitchFamily="18" charset="0"/>
              </a:rPr>
              <a:t>arcAngle</a:t>
            </a:r>
            <a:r>
              <a:rPr lang="en-US" dirty="0">
                <a:solidFill>
                  <a:srgbClr val="C00000"/>
                </a:solidFill>
                <a:latin typeface="Perpetua" pitchFamily="18" charset="0"/>
              </a:rPr>
              <a:t>)</a:t>
            </a:r>
          </a:p>
          <a:p>
            <a:pPr algn="just"/>
            <a:r>
              <a:rPr lang="en-US" dirty="0">
                <a:latin typeface="Perpetua" pitchFamily="18" charset="0"/>
              </a:rPr>
              <a:t>Draws the outline of a circular or elliptical arc covering the specified rectangle.</a:t>
            </a:r>
          </a:p>
          <a:p>
            <a:pPr algn="just"/>
            <a:r>
              <a:rPr lang="en-US" dirty="0" err="1">
                <a:solidFill>
                  <a:srgbClr val="C00000"/>
                </a:solidFill>
                <a:latin typeface="Perpetua" pitchFamily="18" charset="0"/>
              </a:rPr>
              <a:t>drawRect</a:t>
            </a:r>
            <a:r>
              <a:rPr lang="en-US" dirty="0">
                <a:solidFill>
                  <a:srgbClr val="C00000"/>
                </a:solidFill>
                <a:latin typeface="Perpetua" pitchFamily="18" charset="0"/>
              </a:rPr>
              <a:t>(int x, int y, int width, int height)</a:t>
            </a:r>
          </a:p>
          <a:p>
            <a:pPr algn="just"/>
            <a:r>
              <a:rPr lang="en-US" dirty="0">
                <a:latin typeface="Perpetua" pitchFamily="18" charset="0"/>
              </a:rPr>
              <a:t>Draws the outline of the specified rectangle.</a:t>
            </a:r>
          </a:p>
          <a:p>
            <a:pPr algn="just"/>
            <a:r>
              <a:rPr lang="en-US" dirty="0" err="1">
                <a:solidFill>
                  <a:srgbClr val="C00000"/>
                </a:solidFill>
                <a:latin typeface="Perpetua" pitchFamily="18" charset="0"/>
              </a:rPr>
              <a:t>fillArc</a:t>
            </a:r>
            <a:r>
              <a:rPr lang="en-US" dirty="0">
                <a:solidFill>
                  <a:srgbClr val="C00000"/>
                </a:solidFill>
                <a:latin typeface="Perpetua" pitchFamily="18" charset="0"/>
              </a:rPr>
              <a:t>(int x, int y, int width, int height, int </a:t>
            </a:r>
            <a:r>
              <a:rPr lang="en-US" dirty="0" err="1">
                <a:solidFill>
                  <a:srgbClr val="C00000"/>
                </a:solidFill>
                <a:latin typeface="Perpetua" pitchFamily="18" charset="0"/>
              </a:rPr>
              <a:t>startAngle</a:t>
            </a:r>
            <a:r>
              <a:rPr lang="en-US" dirty="0">
                <a:solidFill>
                  <a:srgbClr val="C00000"/>
                </a:solidFill>
                <a:latin typeface="Perpetua" pitchFamily="18" charset="0"/>
              </a:rPr>
              <a:t>, int </a:t>
            </a:r>
            <a:r>
              <a:rPr lang="en-US" dirty="0" err="1">
                <a:solidFill>
                  <a:srgbClr val="C00000"/>
                </a:solidFill>
                <a:latin typeface="Perpetua" pitchFamily="18" charset="0"/>
              </a:rPr>
              <a:t>arcAngle</a:t>
            </a:r>
            <a:r>
              <a:rPr lang="en-US" dirty="0">
                <a:solidFill>
                  <a:srgbClr val="C00000"/>
                </a:solidFill>
                <a:latin typeface="Perpetua" pitchFamily="18" charset="0"/>
              </a:rPr>
              <a:t>)</a:t>
            </a:r>
          </a:p>
          <a:p>
            <a:pPr algn="just"/>
            <a:r>
              <a:rPr lang="en-US" dirty="0">
                <a:latin typeface="Perpetua" pitchFamily="18" charset="0"/>
              </a:rPr>
              <a:t>Fills a circular or elliptical arc covering the specified rectangle</a:t>
            </a:r>
            <a:r>
              <a:rPr lang="en-US" dirty="0"/>
              <a:t>.</a:t>
            </a:r>
          </a:p>
          <a:p>
            <a:endParaRPr lang="en-IN" dirty="0"/>
          </a:p>
        </p:txBody>
      </p:sp>
    </p:spTree>
    <p:extLst>
      <p:ext uri="{BB962C8B-B14F-4D97-AF65-F5344CB8AC3E}">
        <p14:creationId xmlns:p14="http://schemas.microsoft.com/office/powerpoint/2010/main" val="34719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D0689-A6D0-4472-820E-0225858C927C}"/>
              </a:ext>
            </a:extLst>
          </p:cNvPr>
          <p:cNvSpPr>
            <a:spLocks noGrp="1"/>
          </p:cNvSpPr>
          <p:nvPr>
            <p:ph type="title"/>
          </p:nvPr>
        </p:nvSpPr>
        <p:spPr>
          <a:xfrm>
            <a:off x="628650" y="365126"/>
            <a:ext cx="7886700" cy="970615"/>
          </a:xfrm>
        </p:spPr>
        <p:txBody>
          <a:bodyPr>
            <a:normAutofit/>
          </a:bodyPr>
          <a:lstStyle/>
          <a:p>
            <a:r>
              <a:rPr lang="en-IN" sz="4000" b="1" i="0" u="sng" dirty="0">
                <a:solidFill>
                  <a:srgbClr val="0033CC"/>
                </a:solidFill>
                <a:effectLst/>
                <a:latin typeface="Times New Roman" pitchFamily="18" charset="0"/>
                <a:cs typeface="Times New Roman" pitchFamily="18" charset="0"/>
              </a:rPr>
              <a:t>Reader Stream Classes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3B9E111-8010-4CA3-BF62-9354C04C70C2}"/>
              </a:ext>
            </a:extLst>
          </p:cNvPr>
          <p:cNvSpPr>
            <a:spLocks noGrp="1"/>
          </p:cNvSpPr>
          <p:nvPr>
            <p:ph idx="1"/>
          </p:nvPr>
        </p:nvSpPr>
        <p:spPr/>
        <p:txBody>
          <a:bodyPr/>
          <a:lstStyle/>
          <a:p>
            <a:pPr algn="just"/>
            <a:r>
              <a:rPr lang="en-US" b="0" i="0" dirty="0">
                <a:solidFill>
                  <a:srgbClr val="000000"/>
                </a:solidFill>
                <a:effectLst/>
              </a:rPr>
              <a:t>Reader stream classes are used for </a:t>
            </a:r>
            <a:r>
              <a:rPr lang="en-US" b="0" i="0" dirty="0">
                <a:solidFill>
                  <a:srgbClr val="C00000"/>
                </a:solidFill>
                <a:effectLst/>
              </a:rPr>
              <a:t>reading characters </a:t>
            </a:r>
            <a:r>
              <a:rPr lang="en-US" b="0" i="0" dirty="0">
                <a:solidFill>
                  <a:srgbClr val="000000"/>
                </a:solidFill>
                <a:effectLst/>
              </a:rPr>
              <a:t>from files.</a:t>
            </a:r>
          </a:p>
          <a:p>
            <a:pPr algn="just"/>
            <a:endParaRPr lang="en-US" b="0" i="0" dirty="0">
              <a:solidFill>
                <a:srgbClr val="000000"/>
              </a:solidFill>
              <a:effectLst/>
            </a:endParaRPr>
          </a:p>
          <a:p>
            <a:pPr algn="just"/>
            <a:r>
              <a:rPr lang="en-US" b="0" i="0" dirty="0">
                <a:solidFill>
                  <a:srgbClr val="000000"/>
                </a:solidFill>
                <a:effectLst/>
              </a:rPr>
              <a:t>Reader is an </a:t>
            </a:r>
            <a:r>
              <a:rPr lang="en-US" b="0" i="0" dirty="0">
                <a:solidFill>
                  <a:srgbClr val="C00000"/>
                </a:solidFill>
                <a:effectLst/>
              </a:rPr>
              <a:t>abstract superclass </a:t>
            </a:r>
            <a:r>
              <a:rPr lang="en-US" b="0" i="0" dirty="0">
                <a:solidFill>
                  <a:srgbClr val="000000"/>
                </a:solidFill>
                <a:effectLst/>
              </a:rPr>
              <a:t>for all other subclasses such as </a:t>
            </a:r>
            <a:r>
              <a:rPr lang="en-US" b="0" i="0" dirty="0" err="1">
                <a:solidFill>
                  <a:srgbClr val="C00000"/>
                </a:solidFill>
                <a:effectLst/>
              </a:rPr>
              <a:t>BufferedReader</a:t>
            </a:r>
            <a:r>
              <a:rPr lang="en-US" b="0" i="0" dirty="0">
                <a:solidFill>
                  <a:srgbClr val="C00000"/>
                </a:solidFill>
                <a:effectLst/>
              </a:rPr>
              <a:t>, </a:t>
            </a:r>
            <a:r>
              <a:rPr lang="en-US" b="0" i="0" dirty="0" err="1">
                <a:solidFill>
                  <a:srgbClr val="C00000"/>
                </a:solidFill>
                <a:effectLst/>
              </a:rPr>
              <a:t>StringReader</a:t>
            </a:r>
            <a:r>
              <a:rPr lang="en-US" b="0" i="0" dirty="0">
                <a:solidFill>
                  <a:srgbClr val="C00000"/>
                </a:solidFill>
                <a:effectLst/>
              </a:rPr>
              <a:t>, </a:t>
            </a:r>
            <a:r>
              <a:rPr lang="en-US" b="0" i="0" dirty="0" err="1">
                <a:solidFill>
                  <a:srgbClr val="C00000"/>
                </a:solidFill>
                <a:effectLst/>
              </a:rPr>
              <a:t>CharArrayReader</a:t>
            </a:r>
            <a:r>
              <a:rPr lang="en-US" b="0" i="0" dirty="0">
                <a:solidFill>
                  <a:srgbClr val="000000"/>
                </a:solidFill>
                <a:effectLst/>
              </a:rPr>
              <a:t>, etc. </a:t>
            </a:r>
          </a:p>
          <a:p>
            <a:pPr algn="just"/>
            <a:endParaRPr lang="en-US" b="0" i="0" dirty="0">
              <a:solidFill>
                <a:srgbClr val="000000"/>
              </a:solidFill>
              <a:effectLst/>
            </a:endParaRPr>
          </a:p>
          <a:p>
            <a:pPr algn="just"/>
            <a:r>
              <a:rPr lang="en-US" b="0" i="0" dirty="0">
                <a:solidFill>
                  <a:srgbClr val="000000"/>
                </a:solidFill>
                <a:effectLst/>
              </a:rPr>
              <a:t>It </a:t>
            </a:r>
            <a:r>
              <a:rPr lang="en-US" b="0" i="0" dirty="0">
                <a:solidFill>
                  <a:srgbClr val="C00000"/>
                </a:solidFill>
                <a:effectLst/>
              </a:rPr>
              <a:t>implements</a:t>
            </a:r>
            <a:r>
              <a:rPr lang="en-US" b="0" i="0" dirty="0">
                <a:solidFill>
                  <a:srgbClr val="000000"/>
                </a:solidFill>
                <a:effectLst/>
              </a:rPr>
              <a:t> the Closeable, </a:t>
            </a:r>
            <a:r>
              <a:rPr lang="en-US" b="0" i="0" dirty="0" err="1">
                <a:solidFill>
                  <a:srgbClr val="000000"/>
                </a:solidFill>
                <a:effectLst/>
              </a:rPr>
              <a:t>AutoCloseable</a:t>
            </a:r>
            <a:r>
              <a:rPr lang="en-US" b="0" i="0" dirty="0">
                <a:solidFill>
                  <a:srgbClr val="000000"/>
                </a:solidFill>
                <a:effectLst/>
              </a:rPr>
              <a:t>, and Readable interfaces.</a:t>
            </a:r>
          </a:p>
          <a:p>
            <a:endParaRPr lang="en-IN" dirty="0"/>
          </a:p>
        </p:txBody>
      </p:sp>
    </p:spTree>
    <p:extLst>
      <p:ext uri="{BB962C8B-B14F-4D97-AF65-F5344CB8AC3E}">
        <p14:creationId xmlns:p14="http://schemas.microsoft.com/office/powerpoint/2010/main" val="41162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CharacterStream classes in Java : Reader Stream Class">
            <a:extLst>
              <a:ext uri="{FF2B5EF4-FFF2-40B4-BE49-F238E27FC236}">
                <a16:creationId xmlns:a16="http://schemas.microsoft.com/office/drawing/2014/main" xmlns="" id="{5EC01992-FA56-42DE-A185-49386721D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748" y="463773"/>
            <a:ext cx="6122504" cy="593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731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D7961-780D-49D3-B1E1-3AE1F2EC08A7}"/>
              </a:ext>
            </a:extLst>
          </p:cNvPr>
          <p:cNvSpPr>
            <a:spLocks noGrp="1"/>
          </p:cNvSpPr>
          <p:nvPr>
            <p:ph type="title"/>
          </p:nvPr>
        </p:nvSpPr>
        <p:spPr>
          <a:xfrm>
            <a:off x="628650" y="365127"/>
            <a:ext cx="7886700" cy="952686"/>
          </a:xfrm>
        </p:spPr>
        <p:txBody>
          <a:bodyPr>
            <a:normAutofit/>
          </a:bodyPr>
          <a:lstStyle/>
          <a:p>
            <a:r>
              <a:rPr lang="en-IN" sz="4000" b="1" i="0" u="sng" dirty="0">
                <a:solidFill>
                  <a:srgbClr val="0033CC"/>
                </a:solidFill>
                <a:effectLst/>
                <a:latin typeface="Times New Roman" pitchFamily="18" charset="0"/>
                <a:cs typeface="Times New Roman" pitchFamily="18" charset="0"/>
              </a:rPr>
              <a:t>Writer Stream Classes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F8ACEDA-1FDE-4F07-B9A4-1073CD139B75}"/>
              </a:ext>
            </a:extLst>
          </p:cNvPr>
          <p:cNvSpPr>
            <a:spLocks noGrp="1"/>
          </p:cNvSpPr>
          <p:nvPr>
            <p:ph idx="1"/>
          </p:nvPr>
        </p:nvSpPr>
        <p:spPr/>
        <p:txBody>
          <a:bodyPr>
            <a:normAutofit fontScale="92500" lnSpcReduction="10000"/>
          </a:bodyPr>
          <a:lstStyle/>
          <a:p>
            <a:pPr algn="just"/>
            <a:r>
              <a:rPr lang="en-US" b="0" i="0" dirty="0">
                <a:solidFill>
                  <a:srgbClr val="000000"/>
                </a:solidFill>
                <a:effectLst/>
              </a:rPr>
              <a:t>Writer stream classes are used to </a:t>
            </a:r>
            <a:r>
              <a:rPr lang="en-US" b="0" i="0" dirty="0">
                <a:solidFill>
                  <a:srgbClr val="C00000"/>
                </a:solidFill>
                <a:effectLst/>
              </a:rPr>
              <a:t>write characters to a file</a:t>
            </a:r>
            <a:r>
              <a:rPr lang="en-US" b="0" i="0" dirty="0">
                <a:solidFill>
                  <a:srgbClr val="000000"/>
                </a:solidFill>
                <a:effectLst/>
              </a:rPr>
              <a:t>. </a:t>
            </a:r>
          </a:p>
          <a:p>
            <a:pPr algn="just"/>
            <a:r>
              <a:rPr lang="en-US" b="0" i="0" dirty="0">
                <a:solidFill>
                  <a:srgbClr val="000000"/>
                </a:solidFill>
                <a:effectLst/>
              </a:rPr>
              <a:t>They are used to perform all </a:t>
            </a:r>
            <a:r>
              <a:rPr lang="en-US" b="0" i="0" dirty="0">
                <a:solidFill>
                  <a:srgbClr val="C00000"/>
                </a:solidFill>
                <a:effectLst/>
              </a:rPr>
              <a:t>output operations </a:t>
            </a:r>
            <a:r>
              <a:rPr lang="en-US" b="0" i="0" dirty="0">
                <a:solidFill>
                  <a:srgbClr val="000000"/>
                </a:solidFill>
                <a:effectLst/>
              </a:rPr>
              <a:t>on files.</a:t>
            </a:r>
          </a:p>
          <a:p>
            <a:pPr algn="just"/>
            <a:r>
              <a:rPr lang="en-US" b="0" i="0" dirty="0">
                <a:solidFill>
                  <a:srgbClr val="000000"/>
                </a:solidFill>
                <a:effectLst/>
              </a:rPr>
              <a:t>Writer class is an </a:t>
            </a:r>
            <a:r>
              <a:rPr lang="en-US" b="0" i="0" dirty="0">
                <a:solidFill>
                  <a:srgbClr val="C00000"/>
                </a:solidFill>
                <a:effectLst/>
              </a:rPr>
              <a:t>abstract class </a:t>
            </a:r>
            <a:r>
              <a:rPr lang="en-US" b="0" i="0" dirty="0">
                <a:solidFill>
                  <a:srgbClr val="000000"/>
                </a:solidFill>
                <a:effectLst/>
              </a:rPr>
              <a:t>that acts as a </a:t>
            </a:r>
            <a:r>
              <a:rPr lang="en-US" b="0" i="0" dirty="0">
                <a:solidFill>
                  <a:srgbClr val="C00000"/>
                </a:solidFill>
                <a:effectLst/>
              </a:rPr>
              <a:t>superclass</a:t>
            </a:r>
            <a:r>
              <a:rPr lang="en-US" b="0" i="0" dirty="0">
                <a:solidFill>
                  <a:srgbClr val="000000"/>
                </a:solidFill>
                <a:effectLst/>
              </a:rPr>
              <a:t> for all the other writer stream classes. </a:t>
            </a:r>
          </a:p>
          <a:p>
            <a:pPr algn="just"/>
            <a:r>
              <a:rPr lang="en-US" b="0" i="0" dirty="0">
                <a:solidFill>
                  <a:srgbClr val="000000"/>
                </a:solidFill>
                <a:effectLst/>
              </a:rPr>
              <a:t>Since the Writer class is an abstract class, it </a:t>
            </a:r>
            <a:r>
              <a:rPr lang="en-US" b="0" i="0" dirty="0">
                <a:solidFill>
                  <a:srgbClr val="C00000"/>
                </a:solidFill>
                <a:effectLst/>
              </a:rPr>
              <a:t>cannot be instantiated</a:t>
            </a:r>
            <a:r>
              <a:rPr lang="en-US" b="0" i="0" dirty="0">
                <a:solidFill>
                  <a:srgbClr val="000000"/>
                </a:solidFill>
                <a:effectLst/>
              </a:rPr>
              <a:t>.</a:t>
            </a:r>
          </a:p>
          <a:p>
            <a:pPr algn="just"/>
            <a:r>
              <a:rPr lang="en-US" b="0" i="0" dirty="0">
                <a:solidFill>
                  <a:srgbClr val="000000"/>
                </a:solidFill>
                <a:effectLst/>
              </a:rPr>
              <a:t>Therefore, the subclasses of the Writer class are used to write the characters onto the output stream</a:t>
            </a:r>
          </a:p>
          <a:p>
            <a:pPr algn="just"/>
            <a:r>
              <a:rPr lang="en-US" b="0" i="0" dirty="0">
                <a:solidFill>
                  <a:srgbClr val="000000"/>
                </a:solidFill>
                <a:effectLst/>
              </a:rPr>
              <a:t>It </a:t>
            </a:r>
            <a:r>
              <a:rPr lang="en-US" b="0" i="0" dirty="0">
                <a:solidFill>
                  <a:srgbClr val="C00000"/>
                </a:solidFill>
                <a:effectLst/>
              </a:rPr>
              <a:t>implements</a:t>
            </a:r>
            <a:r>
              <a:rPr lang="en-US" b="0" i="0" dirty="0">
                <a:solidFill>
                  <a:srgbClr val="000000"/>
                </a:solidFill>
                <a:effectLst/>
              </a:rPr>
              <a:t> the </a:t>
            </a:r>
            <a:r>
              <a:rPr lang="en-US" b="0" i="0" dirty="0" err="1">
                <a:solidFill>
                  <a:srgbClr val="000000"/>
                </a:solidFill>
                <a:effectLst/>
              </a:rPr>
              <a:t>Appendable</a:t>
            </a:r>
            <a:r>
              <a:rPr lang="en-US" b="0" i="0" dirty="0">
                <a:solidFill>
                  <a:srgbClr val="000000"/>
                </a:solidFill>
                <a:effectLst/>
              </a:rPr>
              <a:t>, Closeable, and Flushable interfaces.</a:t>
            </a:r>
          </a:p>
        </p:txBody>
      </p:sp>
    </p:spTree>
    <p:extLst>
      <p:ext uri="{BB962C8B-B14F-4D97-AF65-F5344CB8AC3E}">
        <p14:creationId xmlns:p14="http://schemas.microsoft.com/office/powerpoint/2010/main" val="114826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ierarchy of Writer class in Java">
            <a:extLst>
              <a:ext uri="{FF2B5EF4-FFF2-40B4-BE49-F238E27FC236}">
                <a16:creationId xmlns:a16="http://schemas.microsoft.com/office/drawing/2014/main" xmlns="" id="{42A9128A-0899-486E-B67E-9BC8873E9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89" y="208722"/>
            <a:ext cx="7293822" cy="64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138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25AA1-B5B4-4335-9D26-3194C02FF656}"/>
              </a:ext>
            </a:extLst>
          </p:cNvPr>
          <p:cNvSpPr>
            <a:spLocks noGrp="1"/>
          </p:cNvSpPr>
          <p:nvPr>
            <p:ph type="title"/>
          </p:nvPr>
        </p:nvSpPr>
        <p:spPr>
          <a:xfrm>
            <a:off x="628650" y="365127"/>
            <a:ext cx="7886700" cy="925792"/>
          </a:xfrm>
        </p:spPr>
        <p:txBody>
          <a:bodyPr>
            <a:normAutofit/>
          </a:bodyPr>
          <a:lstStyle/>
          <a:p>
            <a:r>
              <a:rPr lang="en-IN" sz="4000" b="1" i="0" u="sng" dirty="0">
                <a:solidFill>
                  <a:srgbClr val="0033CC"/>
                </a:solidFill>
                <a:effectLst/>
                <a:latin typeface="Times New Roman" pitchFamily="18" charset="0"/>
                <a:cs typeface="Times New Roman" pitchFamily="18" charset="0"/>
              </a:rPr>
              <a:t>Java Files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93EEAEA-ADD2-4B94-8D3D-34E522B2F2B3}"/>
              </a:ext>
            </a:extLst>
          </p:cNvPr>
          <p:cNvSpPr>
            <a:spLocks noGrp="1"/>
          </p:cNvSpPr>
          <p:nvPr>
            <p:ph idx="1"/>
          </p:nvPr>
        </p:nvSpPr>
        <p:spPr/>
        <p:txBody>
          <a:bodyPr/>
          <a:lstStyle/>
          <a:p>
            <a:pPr algn="just"/>
            <a:r>
              <a:rPr lang="en-US" b="0" i="0" dirty="0">
                <a:solidFill>
                  <a:srgbClr val="000000"/>
                </a:solidFill>
                <a:effectLst/>
              </a:rPr>
              <a:t>File handling is an important part of any application.</a:t>
            </a:r>
          </a:p>
          <a:p>
            <a:pPr algn="just"/>
            <a:r>
              <a:rPr lang="en-US" b="0" i="0" dirty="0">
                <a:solidFill>
                  <a:srgbClr val="000000"/>
                </a:solidFill>
                <a:effectLst/>
              </a:rPr>
              <a:t>Java has several methods for </a:t>
            </a:r>
            <a:r>
              <a:rPr lang="en-US" b="0" i="0" dirty="0">
                <a:solidFill>
                  <a:srgbClr val="C00000"/>
                </a:solidFill>
                <a:effectLst/>
              </a:rPr>
              <a:t>creating, reading, updating</a:t>
            </a:r>
            <a:r>
              <a:rPr lang="en-US" b="0" i="0" dirty="0">
                <a:solidFill>
                  <a:srgbClr val="000000"/>
                </a:solidFill>
                <a:effectLst/>
              </a:rPr>
              <a:t>, and </a:t>
            </a:r>
            <a:r>
              <a:rPr lang="en-US" b="0" i="0" dirty="0">
                <a:solidFill>
                  <a:srgbClr val="C00000"/>
                </a:solidFill>
                <a:effectLst/>
              </a:rPr>
              <a:t>deleting</a:t>
            </a:r>
            <a:r>
              <a:rPr lang="en-US" b="0" i="0" dirty="0">
                <a:solidFill>
                  <a:srgbClr val="000000"/>
                </a:solidFill>
                <a:effectLst/>
              </a:rPr>
              <a:t> files.</a:t>
            </a:r>
          </a:p>
          <a:p>
            <a:pPr algn="just"/>
            <a:r>
              <a:rPr lang="en-US" dirty="0"/>
              <a:t>The File class from </a:t>
            </a:r>
            <a:r>
              <a:rPr lang="en-US" dirty="0">
                <a:solidFill>
                  <a:srgbClr val="C00000"/>
                </a:solidFill>
              </a:rPr>
              <a:t>the java.io package</a:t>
            </a:r>
            <a:r>
              <a:rPr lang="en-US" dirty="0"/>
              <a:t>, allows us to work with files.</a:t>
            </a:r>
          </a:p>
          <a:p>
            <a:endParaRPr lang="en-US" dirty="0"/>
          </a:p>
          <a:p>
            <a:endParaRPr lang="en-US" dirty="0"/>
          </a:p>
          <a:p>
            <a:endParaRPr lang="en-IN" dirty="0"/>
          </a:p>
        </p:txBody>
      </p:sp>
    </p:spTree>
    <p:extLst>
      <p:ext uri="{BB962C8B-B14F-4D97-AF65-F5344CB8AC3E}">
        <p14:creationId xmlns:p14="http://schemas.microsoft.com/office/powerpoint/2010/main" val="25218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6C130-0377-42E8-B630-5E79EF8A6C89}"/>
              </a:ext>
            </a:extLst>
          </p:cNvPr>
          <p:cNvSpPr>
            <a:spLocks noGrp="1"/>
          </p:cNvSpPr>
          <p:nvPr>
            <p:ph type="title"/>
          </p:nvPr>
        </p:nvSpPr>
        <p:spPr/>
        <p:txBody>
          <a:bodyPr>
            <a:normAutofit/>
          </a:bodyPr>
          <a:lstStyle/>
          <a:p>
            <a:r>
              <a:rPr lang="en-IN" sz="4000" b="1" i="0" u="sng" dirty="0">
                <a:solidFill>
                  <a:srgbClr val="0033CC"/>
                </a:solidFill>
                <a:effectLst/>
                <a:latin typeface="Times New Roman" pitchFamily="18" charset="0"/>
                <a:cs typeface="Times New Roman" pitchFamily="18" charset="0"/>
              </a:rPr>
              <a:t>Java Files</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23A7D06-42DE-4198-BB3A-147AFB13BB4D}"/>
              </a:ext>
            </a:extLst>
          </p:cNvPr>
          <p:cNvSpPr>
            <a:spLocks noGrp="1"/>
          </p:cNvSpPr>
          <p:nvPr>
            <p:ph idx="1"/>
          </p:nvPr>
        </p:nvSpPr>
        <p:spPr/>
        <p:txBody>
          <a:bodyPr>
            <a:normAutofit lnSpcReduction="10000"/>
          </a:bodyPr>
          <a:lstStyle/>
          <a:p>
            <a:pPr marL="0" indent="0">
              <a:buNone/>
            </a:pPr>
            <a:endParaRPr lang="en-US" dirty="0"/>
          </a:p>
          <a:p>
            <a:pPr algn="just"/>
            <a:r>
              <a:rPr lang="en-US" dirty="0"/>
              <a:t>To use the File class, create an object of the class, and specify the filename or directory name:</a:t>
            </a:r>
          </a:p>
          <a:p>
            <a:pPr algn="just"/>
            <a:r>
              <a:rPr lang="en-US" dirty="0"/>
              <a:t>Example</a:t>
            </a:r>
          </a:p>
          <a:p>
            <a:pPr algn="just"/>
            <a:r>
              <a:rPr lang="en-US" dirty="0"/>
              <a:t>import </a:t>
            </a:r>
            <a:r>
              <a:rPr lang="en-US" dirty="0" err="1"/>
              <a:t>java.io.File</a:t>
            </a:r>
            <a:r>
              <a:rPr lang="en-US" dirty="0"/>
              <a:t>;  // Import the File class</a:t>
            </a:r>
          </a:p>
          <a:p>
            <a:pPr algn="just"/>
            <a:r>
              <a:rPr lang="en-US" dirty="0"/>
              <a:t>File </a:t>
            </a:r>
            <a:r>
              <a:rPr lang="en-US" dirty="0" err="1"/>
              <a:t>myObj</a:t>
            </a:r>
            <a:r>
              <a:rPr lang="en-US" dirty="0"/>
              <a:t> = new File("</a:t>
            </a:r>
            <a:r>
              <a:rPr lang="en-US" dirty="0">
                <a:solidFill>
                  <a:schemeClr val="accent1"/>
                </a:solidFill>
              </a:rPr>
              <a:t>filename.txt</a:t>
            </a:r>
            <a:r>
              <a:rPr lang="en-US" dirty="0"/>
              <a:t>"); // Specify the filename</a:t>
            </a:r>
          </a:p>
          <a:p>
            <a:pPr algn="just"/>
            <a:endParaRPr lang="en-US" dirty="0"/>
          </a:p>
          <a:p>
            <a:pPr algn="just"/>
            <a:endParaRPr lang="en-US" dirty="0"/>
          </a:p>
          <a:p>
            <a:pPr marL="0" indent="0" algn="just">
              <a:buNone/>
            </a:pPr>
            <a:r>
              <a:rPr lang="en-IN" sz="2000" dirty="0">
                <a:hlinkClick r:id="rId2"/>
              </a:rPr>
              <a:t>https://docs.oracle.com/javase/7/docs/api/java/io/File.html</a:t>
            </a:r>
            <a:endParaRPr lang="en-US" sz="2000" dirty="0"/>
          </a:p>
          <a:p>
            <a:pPr algn="just"/>
            <a:endParaRPr lang="en-US" dirty="0"/>
          </a:p>
          <a:p>
            <a:endParaRPr lang="en-IN" dirty="0"/>
          </a:p>
        </p:txBody>
      </p:sp>
    </p:spTree>
    <p:extLst>
      <p:ext uri="{BB962C8B-B14F-4D97-AF65-F5344CB8AC3E}">
        <p14:creationId xmlns:p14="http://schemas.microsoft.com/office/powerpoint/2010/main" val="15531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6FAC88-CF5C-4A6D-89FC-130B1CB887BF}"/>
              </a:ext>
            </a:extLst>
          </p:cNvPr>
          <p:cNvSpPr>
            <a:spLocks noGrp="1"/>
          </p:cNvSpPr>
          <p:nvPr>
            <p:ph idx="1"/>
          </p:nvPr>
        </p:nvSpPr>
        <p:spPr>
          <a:xfrm>
            <a:off x="475129" y="240431"/>
            <a:ext cx="8093815" cy="824810"/>
          </a:xfrm>
        </p:spPr>
        <p:txBody>
          <a:bodyPr>
            <a:normAutofit lnSpcReduction="10000"/>
          </a:bodyPr>
          <a:lstStyle/>
          <a:p>
            <a:r>
              <a:rPr lang="en-US" dirty="0"/>
              <a:t>The File class has many useful methods for creating and getting information about files. For example:</a:t>
            </a:r>
          </a:p>
          <a:p>
            <a:endParaRPr lang="en-IN" dirty="0"/>
          </a:p>
        </p:txBody>
      </p:sp>
      <p:graphicFrame>
        <p:nvGraphicFramePr>
          <p:cNvPr id="6" name="Table 5">
            <a:extLst>
              <a:ext uri="{FF2B5EF4-FFF2-40B4-BE49-F238E27FC236}">
                <a16:creationId xmlns:a16="http://schemas.microsoft.com/office/drawing/2014/main" xmlns="" id="{D70036B9-6F50-4DA4-88B1-14F1C5D2A81F}"/>
              </a:ext>
            </a:extLst>
          </p:cNvPr>
          <p:cNvGraphicFramePr>
            <a:graphicFrameLocks noGrp="1"/>
          </p:cNvGraphicFramePr>
          <p:nvPr>
            <p:extLst>
              <p:ext uri="{D42A27DB-BD31-4B8C-83A1-F6EECF244321}">
                <p14:modId xmlns:p14="http://schemas.microsoft.com/office/powerpoint/2010/main" val="1117333928"/>
              </p:ext>
            </p:extLst>
          </p:nvPr>
        </p:nvGraphicFramePr>
        <p:xfrm>
          <a:off x="627530" y="1172813"/>
          <a:ext cx="7853082" cy="5211658"/>
        </p:xfrm>
        <a:graphic>
          <a:graphicData uri="http://schemas.openxmlformats.org/drawingml/2006/table">
            <a:tbl>
              <a:tblPr/>
              <a:tblGrid>
                <a:gridCol w="1963234">
                  <a:extLst>
                    <a:ext uri="{9D8B030D-6E8A-4147-A177-3AD203B41FA5}">
                      <a16:colId xmlns:a16="http://schemas.microsoft.com/office/drawing/2014/main" xmlns="" val="487982998"/>
                    </a:ext>
                  </a:extLst>
                </a:gridCol>
                <a:gridCol w="1177916">
                  <a:extLst>
                    <a:ext uri="{9D8B030D-6E8A-4147-A177-3AD203B41FA5}">
                      <a16:colId xmlns:a16="http://schemas.microsoft.com/office/drawing/2014/main" xmlns="" val="921810046"/>
                    </a:ext>
                  </a:extLst>
                </a:gridCol>
                <a:gridCol w="4711932">
                  <a:extLst>
                    <a:ext uri="{9D8B030D-6E8A-4147-A177-3AD203B41FA5}">
                      <a16:colId xmlns:a16="http://schemas.microsoft.com/office/drawing/2014/main" xmlns="" val="4109651639"/>
                    </a:ext>
                  </a:extLst>
                </a:gridCol>
              </a:tblGrid>
              <a:tr h="442411">
                <a:tc>
                  <a:txBody>
                    <a:bodyPr/>
                    <a:lstStyle/>
                    <a:p>
                      <a:pPr algn="l" fontAlgn="t"/>
                      <a:r>
                        <a:rPr lang="en-IN" sz="2000" dirty="0">
                          <a:effectLst/>
                        </a:rPr>
                        <a:t>Method</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Type</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Description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337077448"/>
                  </a:ext>
                </a:extLst>
              </a:tr>
              <a:tr h="442411">
                <a:tc>
                  <a:txBody>
                    <a:bodyPr/>
                    <a:lstStyle/>
                    <a:p>
                      <a:pPr algn="l" fontAlgn="t"/>
                      <a:r>
                        <a:rPr lang="en-IN" sz="2000" dirty="0" err="1">
                          <a:effectLst/>
                        </a:rPr>
                        <a:t>canRead</a:t>
                      </a:r>
                      <a:r>
                        <a:rPr lang="en-IN" sz="2000" dirty="0">
                          <a:effectLst/>
                        </a:rPr>
                        <a:t>()</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Boolean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Tests whether the file is readable or not</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3454350273"/>
                  </a:ext>
                </a:extLst>
              </a:tr>
              <a:tr h="442411">
                <a:tc>
                  <a:txBody>
                    <a:bodyPr/>
                    <a:lstStyle/>
                    <a:p>
                      <a:pPr algn="l" fontAlgn="t"/>
                      <a:r>
                        <a:rPr lang="en-IN" sz="2000" dirty="0" err="1">
                          <a:effectLst/>
                        </a:rPr>
                        <a:t>canWrite</a:t>
                      </a:r>
                      <a:r>
                        <a:rPr lang="en-IN" sz="2000" dirty="0">
                          <a:effectLst/>
                        </a:rPr>
                        <a:t>()</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Boolean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Tests whether the file is writable or not</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021963983"/>
                  </a:ext>
                </a:extLst>
              </a:tr>
              <a:tr h="442411">
                <a:tc>
                  <a:txBody>
                    <a:bodyPr/>
                    <a:lstStyle/>
                    <a:p>
                      <a:pPr algn="l" fontAlgn="t"/>
                      <a:r>
                        <a:rPr lang="en-IN" sz="2000" dirty="0" err="1">
                          <a:effectLst/>
                        </a:rPr>
                        <a:t>createNewFile</a:t>
                      </a:r>
                      <a:r>
                        <a:rPr lang="en-IN" sz="2000" dirty="0">
                          <a:effectLst/>
                        </a:rPr>
                        <a:t>()</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Boolean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Creates an empty file</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948442009"/>
                  </a:ext>
                </a:extLst>
              </a:tr>
              <a:tr h="442411">
                <a:tc>
                  <a:txBody>
                    <a:bodyPr/>
                    <a:lstStyle/>
                    <a:p>
                      <a:pPr algn="l" fontAlgn="t"/>
                      <a:r>
                        <a:rPr lang="en-IN" sz="2000">
                          <a:effectLst/>
                        </a:rPr>
                        <a:t>delete()</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Boolean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Deletes a file</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229886379"/>
                  </a:ext>
                </a:extLst>
              </a:tr>
              <a:tr h="442411">
                <a:tc>
                  <a:txBody>
                    <a:bodyPr/>
                    <a:lstStyle/>
                    <a:p>
                      <a:pPr algn="l" fontAlgn="t"/>
                      <a:r>
                        <a:rPr lang="en-IN" sz="2000">
                          <a:effectLst/>
                        </a:rPr>
                        <a:t>exists()</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Boolean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Tests whether the file exists</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3309919243"/>
                  </a:ext>
                </a:extLst>
              </a:tr>
              <a:tr h="442411">
                <a:tc>
                  <a:txBody>
                    <a:bodyPr/>
                    <a:lstStyle/>
                    <a:p>
                      <a:pPr algn="l" fontAlgn="t"/>
                      <a:r>
                        <a:rPr lang="en-IN" sz="2000">
                          <a:effectLst/>
                        </a:rPr>
                        <a:t>getName()</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String</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Returns the name of the file</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4219272995"/>
                  </a:ext>
                </a:extLst>
              </a:tr>
              <a:tr h="442411">
                <a:tc>
                  <a:txBody>
                    <a:bodyPr/>
                    <a:lstStyle/>
                    <a:p>
                      <a:pPr algn="l" fontAlgn="t"/>
                      <a:r>
                        <a:rPr lang="en-IN" sz="2000">
                          <a:effectLst/>
                        </a:rPr>
                        <a:t>getAbsolutePath()</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String</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Returns the absolute pathname of the file</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731125428"/>
                  </a:ext>
                </a:extLst>
              </a:tr>
              <a:tr h="442411">
                <a:tc>
                  <a:txBody>
                    <a:bodyPr/>
                    <a:lstStyle/>
                    <a:p>
                      <a:pPr algn="l" fontAlgn="t"/>
                      <a:r>
                        <a:rPr lang="en-IN" sz="2000">
                          <a:effectLst/>
                        </a:rPr>
                        <a:t>length()</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Long</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Returns the size of the file in bytes</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738308944"/>
                  </a:ext>
                </a:extLst>
              </a:tr>
              <a:tr h="442411">
                <a:tc>
                  <a:txBody>
                    <a:bodyPr/>
                    <a:lstStyle/>
                    <a:p>
                      <a:pPr algn="l" fontAlgn="t"/>
                      <a:r>
                        <a:rPr lang="en-IN" sz="2000">
                          <a:effectLst/>
                        </a:rPr>
                        <a:t>list()</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String[]</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Returns an array of the files in the directory</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3951209385"/>
                  </a:ext>
                </a:extLst>
              </a:tr>
              <a:tr h="442411">
                <a:tc>
                  <a:txBody>
                    <a:bodyPr/>
                    <a:lstStyle/>
                    <a:p>
                      <a:pPr algn="l" fontAlgn="t"/>
                      <a:r>
                        <a:rPr lang="en-IN" sz="2000">
                          <a:effectLst/>
                        </a:rPr>
                        <a:t>mkdir()</a:t>
                      </a:r>
                    </a:p>
                  </a:txBody>
                  <a:tcPr marL="105958"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a:effectLst/>
                        </a:rPr>
                        <a:t>Boolean</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dirty="0">
                          <a:effectLst/>
                        </a:rPr>
                        <a:t>Creates a directory</a:t>
                      </a:r>
                    </a:p>
                  </a:txBody>
                  <a:tcPr marL="52979" marR="52979" marT="70639" marB="706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08394346"/>
                  </a:ext>
                </a:extLst>
              </a:tr>
            </a:tbl>
          </a:graphicData>
        </a:graphic>
      </p:graphicFrame>
    </p:spTree>
    <p:extLst>
      <p:ext uri="{BB962C8B-B14F-4D97-AF65-F5344CB8AC3E}">
        <p14:creationId xmlns:p14="http://schemas.microsoft.com/office/powerpoint/2010/main" val="5477864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917DF-3B5C-4107-83A1-20FF5BA64FAC}"/>
              </a:ext>
            </a:extLst>
          </p:cNvPr>
          <p:cNvSpPr>
            <a:spLocks noGrp="1"/>
          </p:cNvSpPr>
          <p:nvPr>
            <p:ph type="title"/>
          </p:nvPr>
        </p:nvSpPr>
        <p:spPr/>
        <p:txBody>
          <a:bodyPr/>
          <a:lstStyle/>
          <a:p>
            <a:r>
              <a:rPr lang="en-IN" sz="4000" b="1" i="0" u="sng" dirty="0">
                <a:solidFill>
                  <a:srgbClr val="0033CC"/>
                </a:solidFill>
                <a:effectLst/>
                <a:latin typeface="Times New Roman" pitchFamily="18" charset="0"/>
                <a:cs typeface="Times New Roman" pitchFamily="18" charset="0"/>
              </a:rPr>
              <a:t>Create</a:t>
            </a:r>
            <a:r>
              <a:rPr lang="en-IN" b="1" i="0" u="sng" dirty="0">
                <a:solidFill>
                  <a:srgbClr val="0033CC"/>
                </a:solidFill>
                <a:effectLst/>
                <a:latin typeface="Times New Roman" pitchFamily="18" charset="0"/>
                <a:cs typeface="Times New Roman" pitchFamily="18" charset="0"/>
              </a:rPr>
              <a:t> a File</a:t>
            </a:r>
            <a:endParaRPr lang="en-IN"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D339BC0-8F37-4340-BA3C-CD1A85404710}"/>
              </a:ext>
            </a:extLst>
          </p:cNvPr>
          <p:cNvSpPr>
            <a:spLocks noGrp="1"/>
          </p:cNvSpPr>
          <p:nvPr>
            <p:ph idx="1"/>
          </p:nvPr>
        </p:nvSpPr>
        <p:spPr/>
        <p:txBody>
          <a:bodyPr/>
          <a:lstStyle/>
          <a:p>
            <a:pPr algn="just"/>
            <a:r>
              <a:rPr lang="en-US" dirty="0"/>
              <a:t>To create a file in Java, you can use the </a:t>
            </a:r>
            <a:r>
              <a:rPr lang="en-US" dirty="0" err="1">
                <a:solidFill>
                  <a:srgbClr val="C00000"/>
                </a:solidFill>
              </a:rPr>
              <a:t>createNewFile</a:t>
            </a:r>
            <a:r>
              <a:rPr lang="en-US" dirty="0"/>
              <a:t>() method. </a:t>
            </a:r>
          </a:p>
          <a:p>
            <a:pPr algn="just"/>
            <a:r>
              <a:rPr lang="en-US" dirty="0"/>
              <a:t>This method returns a </a:t>
            </a:r>
            <a:r>
              <a:rPr lang="en-US" dirty="0" err="1"/>
              <a:t>boolean</a:t>
            </a:r>
            <a:r>
              <a:rPr lang="en-US" dirty="0"/>
              <a:t> value: </a:t>
            </a:r>
          </a:p>
          <a:p>
            <a:pPr lvl="1" algn="just"/>
            <a:r>
              <a:rPr lang="en-US" sz="2800" dirty="0">
                <a:solidFill>
                  <a:srgbClr val="C00000"/>
                </a:solidFill>
              </a:rPr>
              <a:t>true</a:t>
            </a:r>
            <a:r>
              <a:rPr lang="en-US" sz="2800" dirty="0"/>
              <a:t> if the file was successfully created, </a:t>
            </a:r>
          </a:p>
          <a:p>
            <a:pPr lvl="1" algn="just"/>
            <a:r>
              <a:rPr lang="en-US" sz="2800" dirty="0">
                <a:solidFill>
                  <a:srgbClr val="C00000"/>
                </a:solidFill>
              </a:rPr>
              <a:t>false</a:t>
            </a:r>
            <a:r>
              <a:rPr lang="en-US" sz="2800" dirty="0"/>
              <a:t> if the file already exists. </a:t>
            </a:r>
          </a:p>
          <a:p>
            <a:pPr algn="just"/>
            <a:r>
              <a:rPr lang="en-US" dirty="0"/>
              <a:t>Method is enclosed in a </a:t>
            </a:r>
            <a:r>
              <a:rPr lang="en-US" dirty="0">
                <a:solidFill>
                  <a:srgbClr val="C00000"/>
                </a:solidFill>
              </a:rPr>
              <a:t>try...catch </a:t>
            </a:r>
            <a:r>
              <a:rPr lang="en-US" dirty="0"/>
              <a:t>block.</a:t>
            </a:r>
          </a:p>
          <a:p>
            <a:pPr algn="just"/>
            <a:r>
              <a:rPr lang="en-US" dirty="0"/>
              <a:t> This is necessary because it throws an </a:t>
            </a:r>
            <a:r>
              <a:rPr lang="en-US" dirty="0" err="1">
                <a:solidFill>
                  <a:srgbClr val="C00000"/>
                </a:solidFill>
              </a:rPr>
              <a:t>IOException</a:t>
            </a:r>
            <a:r>
              <a:rPr lang="en-US" dirty="0"/>
              <a:t> if an error occurs (if the file cannot be created for some reason)</a:t>
            </a:r>
          </a:p>
          <a:p>
            <a:endParaRPr lang="en-IN" dirty="0"/>
          </a:p>
        </p:txBody>
      </p:sp>
    </p:spTree>
    <p:extLst>
      <p:ext uri="{BB962C8B-B14F-4D97-AF65-F5344CB8AC3E}">
        <p14:creationId xmlns:p14="http://schemas.microsoft.com/office/powerpoint/2010/main" val="164110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3D07003-C2D5-498A-B908-AC0A897BADE3}"/>
              </a:ext>
            </a:extLst>
          </p:cNvPr>
          <p:cNvSpPr/>
          <p:nvPr/>
        </p:nvSpPr>
        <p:spPr>
          <a:xfrm>
            <a:off x="1143000" y="261731"/>
            <a:ext cx="6858000" cy="6334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0070C0"/>
                </a:solidFill>
              </a:rPr>
              <a:t>package</a:t>
            </a:r>
            <a:r>
              <a:rPr lang="en-IN" sz="2200" dirty="0">
                <a:solidFill>
                  <a:schemeClr val="tx1"/>
                </a:solidFill>
              </a:rPr>
              <a:t> practical;</a:t>
            </a:r>
          </a:p>
          <a:p>
            <a:r>
              <a:rPr lang="en-IN" sz="2200" dirty="0">
                <a:solidFill>
                  <a:srgbClr val="0070C0"/>
                </a:solidFill>
              </a:rPr>
              <a:t>import</a:t>
            </a:r>
            <a:r>
              <a:rPr lang="en-IN" sz="2200" dirty="0">
                <a:solidFill>
                  <a:schemeClr val="tx1"/>
                </a:solidFill>
              </a:rPr>
              <a:t> </a:t>
            </a:r>
            <a:r>
              <a:rPr lang="en-IN" sz="2200" dirty="0" err="1">
                <a:solidFill>
                  <a:schemeClr val="tx1"/>
                </a:solidFill>
              </a:rPr>
              <a:t>java.io.File</a:t>
            </a:r>
            <a:r>
              <a:rPr lang="en-IN" sz="2200" dirty="0">
                <a:solidFill>
                  <a:schemeClr val="tx1"/>
                </a:solidFill>
              </a:rPr>
              <a:t>;  </a:t>
            </a:r>
          </a:p>
          <a:p>
            <a:r>
              <a:rPr lang="en-IN" sz="2200" dirty="0">
                <a:solidFill>
                  <a:srgbClr val="0070C0"/>
                </a:solidFill>
              </a:rPr>
              <a:t>import</a:t>
            </a:r>
            <a:r>
              <a:rPr lang="en-IN" sz="2200" dirty="0">
                <a:solidFill>
                  <a:schemeClr val="tx1"/>
                </a:solidFill>
              </a:rPr>
              <a:t> </a:t>
            </a:r>
            <a:r>
              <a:rPr lang="en-IN" sz="2200" dirty="0" err="1">
                <a:solidFill>
                  <a:schemeClr val="tx1"/>
                </a:solidFill>
              </a:rPr>
              <a:t>java.io.IOException</a:t>
            </a:r>
            <a:r>
              <a:rPr lang="en-IN" sz="2200" dirty="0">
                <a:solidFill>
                  <a:schemeClr val="tx1"/>
                </a:solidFill>
              </a:rPr>
              <a:t>;  </a:t>
            </a:r>
          </a:p>
          <a:p>
            <a:r>
              <a:rPr lang="en-IN" sz="2200" dirty="0">
                <a:solidFill>
                  <a:srgbClr val="0070C0"/>
                </a:solidFill>
              </a:rPr>
              <a:t>public class </a:t>
            </a:r>
            <a:r>
              <a:rPr lang="en-IN" sz="2200" dirty="0" err="1">
                <a:solidFill>
                  <a:schemeClr val="tx1"/>
                </a:solidFill>
              </a:rPr>
              <a:t>CreateFile</a:t>
            </a:r>
            <a:r>
              <a:rPr lang="en-IN" sz="2200" dirty="0">
                <a:solidFill>
                  <a:schemeClr val="tx1"/>
                </a:solidFill>
              </a:rPr>
              <a:t> {</a:t>
            </a:r>
          </a:p>
          <a:p>
            <a:r>
              <a:rPr lang="en-IN" sz="2200" dirty="0">
                <a:solidFill>
                  <a:schemeClr val="tx1"/>
                </a:solidFill>
              </a:rPr>
              <a:t>  </a:t>
            </a:r>
            <a:r>
              <a:rPr lang="en-IN" sz="2200" dirty="0">
                <a:solidFill>
                  <a:srgbClr val="0070C0"/>
                </a:solidFill>
              </a:rPr>
              <a:t>public static void </a:t>
            </a:r>
            <a:r>
              <a:rPr lang="en-IN" sz="2200" dirty="0">
                <a:solidFill>
                  <a:schemeClr val="tx1"/>
                </a:solidFill>
              </a:rPr>
              <a:t>main(</a:t>
            </a:r>
            <a:r>
              <a:rPr lang="en-IN" sz="2200" dirty="0">
                <a:solidFill>
                  <a:srgbClr val="0070C0"/>
                </a:solidFill>
              </a:rPr>
              <a:t>String</a:t>
            </a:r>
            <a:r>
              <a:rPr lang="en-IN" sz="2200" dirty="0">
                <a:solidFill>
                  <a:schemeClr val="tx1"/>
                </a:solidFill>
              </a:rPr>
              <a:t>[] </a:t>
            </a:r>
            <a:r>
              <a:rPr lang="en-IN" sz="2200" dirty="0" err="1">
                <a:solidFill>
                  <a:schemeClr val="tx1"/>
                </a:solidFill>
              </a:rPr>
              <a:t>args</a:t>
            </a:r>
            <a:r>
              <a:rPr lang="en-IN" sz="2200" dirty="0">
                <a:solidFill>
                  <a:schemeClr val="tx1"/>
                </a:solidFill>
              </a:rPr>
              <a:t>) {</a:t>
            </a:r>
          </a:p>
          <a:p>
            <a:r>
              <a:rPr lang="en-IN" sz="2200" dirty="0">
                <a:solidFill>
                  <a:schemeClr val="tx1"/>
                </a:solidFill>
              </a:rPr>
              <a:t>    </a:t>
            </a:r>
            <a:r>
              <a:rPr lang="en-IN" sz="2200" dirty="0">
                <a:solidFill>
                  <a:srgbClr val="0070C0"/>
                </a:solidFill>
              </a:rPr>
              <a:t>try</a:t>
            </a:r>
            <a:r>
              <a:rPr lang="en-IN" sz="2200" dirty="0">
                <a:solidFill>
                  <a:schemeClr val="tx1"/>
                </a:solidFill>
              </a:rPr>
              <a:t> {</a:t>
            </a:r>
          </a:p>
          <a:p>
            <a:r>
              <a:rPr lang="en-IN" sz="2200" dirty="0">
                <a:solidFill>
                  <a:schemeClr val="tx1"/>
                </a:solidFill>
              </a:rPr>
              <a:t>      	File </a:t>
            </a:r>
            <a:r>
              <a:rPr lang="en-IN" sz="2200" dirty="0" err="1">
                <a:solidFill>
                  <a:schemeClr val="tx1"/>
                </a:solidFill>
              </a:rPr>
              <a:t>myObj</a:t>
            </a:r>
            <a:r>
              <a:rPr lang="en-IN" sz="2200" dirty="0">
                <a:solidFill>
                  <a:schemeClr val="tx1"/>
                </a:solidFill>
              </a:rPr>
              <a:t> = </a:t>
            </a:r>
            <a:r>
              <a:rPr lang="en-IN" sz="2200" dirty="0">
                <a:solidFill>
                  <a:srgbClr val="0070C0"/>
                </a:solidFill>
              </a:rPr>
              <a:t>new</a:t>
            </a:r>
            <a:r>
              <a:rPr lang="en-IN" sz="2200" dirty="0">
                <a:solidFill>
                  <a:schemeClr val="tx1"/>
                </a:solidFill>
              </a:rPr>
              <a:t> File</a:t>
            </a:r>
            <a:r>
              <a:rPr lang="en-IN" sz="2200" dirty="0">
                <a:solidFill>
                  <a:srgbClr val="0070C0"/>
                </a:solidFill>
              </a:rPr>
              <a:t>("filename.txt");</a:t>
            </a:r>
          </a:p>
          <a:p>
            <a:r>
              <a:rPr lang="en-IN" sz="2200" dirty="0">
                <a:solidFill>
                  <a:schemeClr val="tx1"/>
                </a:solidFill>
              </a:rPr>
              <a:t>     	 </a:t>
            </a:r>
            <a:r>
              <a:rPr lang="en-IN" sz="2200" dirty="0">
                <a:solidFill>
                  <a:srgbClr val="0070C0"/>
                </a:solidFill>
              </a:rPr>
              <a:t>if</a:t>
            </a:r>
            <a:r>
              <a:rPr lang="en-IN" sz="2200" dirty="0">
                <a:solidFill>
                  <a:schemeClr val="tx1"/>
                </a:solidFill>
              </a:rPr>
              <a:t> (</a:t>
            </a:r>
            <a:r>
              <a:rPr lang="en-IN" sz="2200" dirty="0" err="1">
                <a:solidFill>
                  <a:schemeClr val="tx1"/>
                </a:solidFill>
              </a:rPr>
              <a:t>myObj.</a:t>
            </a:r>
            <a:r>
              <a:rPr lang="en-IN" sz="2200" dirty="0" err="1">
                <a:solidFill>
                  <a:srgbClr val="00B050"/>
                </a:solidFill>
              </a:rPr>
              <a:t>createNewFile</a:t>
            </a:r>
            <a:r>
              <a:rPr lang="en-IN" sz="2200" dirty="0">
                <a:solidFill>
                  <a:schemeClr val="tx1"/>
                </a:solidFill>
              </a:rPr>
              <a:t>()) {</a:t>
            </a:r>
          </a:p>
          <a:p>
            <a:r>
              <a:rPr lang="en-IN" sz="2200" dirty="0">
                <a:solidFill>
                  <a:schemeClr val="tx1"/>
                </a:solidFill>
              </a:rPr>
              <a:t>            	 	</a:t>
            </a:r>
            <a:r>
              <a:rPr lang="en-IN" sz="2200" dirty="0" err="1">
                <a:solidFill>
                  <a:schemeClr val="tx1"/>
                </a:solidFill>
              </a:rPr>
              <a:t>System.out.println</a:t>
            </a:r>
            <a:r>
              <a:rPr lang="en-IN" sz="2200" dirty="0">
                <a:solidFill>
                  <a:schemeClr val="tx1"/>
                </a:solidFill>
              </a:rPr>
              <a:t>("File created: " +     </a:t>
            </a:r>
            <a:r>
              <a:rPr lang="en-IN" sz="2200" dirty="0" err="1">
                <a:solidFill>
                  <a:schemeClr val="tx1"/>
                </a:solidFill>
              </a:rPr>
              <a:t>myObj.getName</a:t>
            </a:r>
            <a:r>
              <a:rPr lang="en-IN" sz="2200" dirty="0">
                <a:solidFill>
                  <a:schemeClr val="tx1"/>
                </a:solidFill>
              </a:rPr>
              <a:t>());</a:t>
            </a:r>
          </a:p>
          <a:p>
            <a:r>
              <a:rPr lang="en-IN" sz="2200" dirty="0">
                <a:solidFill>
                  <a:schemeClr val="tx1"/>
                </a:solidFill>
              </a:rPr>
              <a:t>     	 } </a:t>
            </a:r>
            <a:r>
              <a:rPr lang="en-IN" sz="2200" dirty="0">
                <a:solidFill>
                  <a:srgbClr val="0070C0"/>
                </a:solidFill>
              </a:rPr>
              <a:t>else</a:t>
            </a:r>
            <a:r>
              <a:rPr lang="en-IN" sz="2200" dirty="0">
                <a:solidFill>
                  <a:schemeClr val="tx1"/>
                </a:solidFill>
              </a:rPr>
              <a:t> {</a:t>
            </a:r>
          </a:p>
          <a:p>
            <a:r>
              <a:rPr lang="en-IN" sz="2200" dirty="0">
                <a:solidFill>
                  <a:schemeClr val="tx1"/>
                </a:solidFill>
              </a:rPr>
              <a:t>        		</a:t>
            </a:r>
            <a:r>
              <a:rPr lang="en-IN" sz="2200" dirty="0" err="1">
                <a:solidFill>
                  <a:schemeClr val="tx1"/>
                </a:solidFill>
              </a:rPr>
              <a:t>System.out.println</a:t>
            </a:r>
            <a:r>
              <a:rPr lang="en-IN" sz="2200" dirty="0">
                <a:solidFill>
                  <a:schemeClr val="tx1"/>
                </a:solidFill>
              </a:rPr>
              <a:t>("File already exists.");</a:t>
            </a:r>
          </a:p>
          <a:p>
            <a:r>
              <a:rPr lang="en-IN" sz="2200" dirty="0">
                <a:solidFill>
                  <a:schemeClr val="tx1"/>
                </a:solidFill>
              </a:rPr>
              <a:t>     	 }</a:t>
            </a:r>
          </a:p>
          <a:p>
            <a:r>
              <a:rPr lang="en-IN" sz="2200" dirty="0">
                <a:solidFill>
                  <a:schemeClr val="tx1"/>
                </a:solidFill>
              </a:rPr>
              <a:t>    } </a:t>
            </a:r>
            <a:r>
              <a:rPr lang="en-IN" sz="2200" dirty="0">
                <a:solidFill>
                  <a:srgbClr val="0070C0"/>
                </a:solidFill>
              </a:rPr>
              <a:t>catch</a:t>
            </a:r>
            <a:r>
              <a:rPr lang="en-IN" sz="2200" dirty="0">
                <a:solidFill>
                  <a:schemeClr val="tx1"/>
                </a:solidFill>
              </a:rPr>
              <a:t> (</a:t>
            </a:r>
            <a:r>
              <a:rPr lang="en-IN" sz="2200" dirty="0" err="1">
                <a:solidFill>
                  <a:schemeClr val="tx1"/>
                </a:solidFill>
              </a:rPr>
              <a:t>IOException</a:t>
            </a:r>
            <a:r>
              <a:rPr lang="en-IN" sz="2200" dirty="0">
                <a:solidFill>
                  <a:schemeClr val="tx1"/>
                </a:solidFill>
              </a:rPr>
              <a:t> e) {</a:t>
            </a:r>
          </a:p>
          <a:p>
            <a:r>
              <a:rPr lang="en-IN" sz="2200" dirty="0">
                <a:solidFill>
                  <a:schemeClr val="tx1"/>
                </a:solidFill>
              </a:rPr>
              <a:t>     	 </a:t>
            </a:r>
            <a:r>
              <a:rPr lang="en-IN" sz="2200" dirty="0" err="1">
                <a:solidFill>
                  <a:srgbClr val="0070C0"/>
                </a:solidFill>
              </a:rPr>
              <a:t>System.out.println</a:t>
            </a:r>
            <a:r>
              <a:rPr lang="en-IN" sz="2200" dirty="0">
                <a:solidFill>
                  <a:schemeClr val="tx1"/>
                </a:solidFill>
              </a:rPr>
              <a:t>("An error occurred.");</a:t>
            </a:r>
          </a:p>
          <a:p>
            <a:r>
              <a:rPr lang="en-IN" sz="2200" dirty="0">
                <a:solidFill>
                  <a:schemeClr val="tx1"/>
                </a:solidFill>
              </a:rPr>
              <a:t>      	</a:t>
            </a:r>
            <a:r>
              <a:rPr lang="en-IN" sz="2200" dirty="0" err="1">
                <a:solidFill>
                  <a:schemeClr val="tx1"/>
                </a:solidFill>
              </a:rPr>
              <a:t>e.printStackTrace</a:t>
            </a:r>
            <a:r>
              <a:rPr lang="en-IN" sz="2200" dirty="0">
                <a:solidFill>
                  <a:schemeClr val="tx1"/>
                </a:solidFill>
              </a:rPr>
              <a:t>();</a:t>
            </a:r>
          </a:p>
          <a:p>
            <a:r>
              <a:rPr lang="en-IN" sz="2200" dirty="0">
                <a:solidFill>
                  <a:schemeClr val="tx1"/>
                </a:solidFill>
              </a:rPr>
              <a:t>    	}</a:t>
            </a:r>
          </a:p>
          <a:p>
            <a:r>
              <a:rPr lang="en-IN" sz="2200" dirty="0">
                <a:solidFill>
                  <a:schemeClr val="tx1"/>
                </a:solidFill>
              </a:rPr>
              <a:t>      }</a:t>
            </a:r>
          </a:p>
          <a:p>
            <a:r>
              <a:rPr lang="en-IN" sz="2200" dirty="0">
                <a:solidFill>
                  <a:schemeClr val="tx1"/>
                </a:solidFill>
              </a:rPr>
              <a:t>}</a:t>
            </a:r>
          </a:p>
        </p:txBody>
      </p:sp>
    </p:spTree>
    <p:extLst>
      <p:ext uri="{BB962C8B-B14F-4D97-AF65-F5344CB8AC3E}">
        <p14:creationId xmlns:p14="http://schemas.microsoft.com/office/powerpoint/2010/main" val="3785941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612A0-1E60-4322-BA0C-90ABE7E55B7C}"/>
              </a:ext>
            </a:extLst>
          </p:cNvPr>
          <p:cNvSpPr>
            <a:spLocks noGrp="1"/>
          </p:cNvSpPr>
          <p:nvPr>
            <p:ph type="title"/>
          </p:nvPr>
        </p:nvSpPr>
        <p:spPr/>
        <p:txBody>
          <a:bodyPr>
            <a:normAutofit/>
          </a:bodyPr>
          <a:lstStyle/>
          <a:p>
            <a:r>
              <a:rPr lang="en-IN" sz="4000" b="1" i="0" u="sng" dirty="0">
                <a:solidFill>
                  <a:srgbClr val="0033CC"/>
                </a:solidFill>
                <a:effectLst/>
                <a:latin typeface="Times New Roman" pitchFamily="18" charset="0"/>
                <a:cs typeface="Times New Roman" pitchFamily="18" charset="0"/>
              </a:rPr>
              <a:t>Create a File</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8AD52C5-F86E-4A22-A181-270B88C1C365}"/>
              </a:ext>
            </a:extLst>
          </p:cNvPr>
          <p:cNvSpPr>
            <a:spLocks noGrp="1"/>
          </p:cNvSpPr>
          <p:nvPr>
            <p:ph idx="1"/>
          </p:nvPr>
        </p:nvSpPr>
        <p:spPr/>
        <p:txBody>
          <a:bodyPr/>
          <a:lstStyle/>
          <a:p>
            <a:endParaRPr lang="en-US" dirty="0"/>
          </a:p>
          <a:p>
            <a:pPr algn="just"/>
            <a:r>
              <a:rPr lang="en-US" dirty="0" smtClean="0"/>
              <a:t>To create a file in a specific directory (requires permission), specify the path of the file and </a:t>
            </a:r>
            <a:r>
              <a:rPr lang="en-US" dirty="0" smtClean="0">
                <a:solidFill>
                  <a:srgbClr val="C00000"/>
                </a:solidFill>
              </a:rPr>
              <a:t>use double backslashes </a:t>
            </a:r>
            <a:r>
              <a:rPr lang="en-US" dirty="0" smtClean="0"/>
              <a:t>to escape the "\" character (for Windows).</a:t>
            </a:r>
            <a:endParaRPr lang="en-US" dirty="0"/>
          </a:p>
          <a:p>
            <a:pPr algn="just"/>
            <a:r>
              <a:rPr lang="en-US" dirty="0"/>
              <a:t>Example</a:t>
            </a:r>
          </a:p>
          <a:p>
            <a:r>
              <a:rPr lang="en-US" dirty="0"/>
              <a:t>File </a:t>
            </a:r>
            <a:r>
              <a:rPr lang="en-US" dirty="0" err="1"/>
              <a:t>myObj</a:t>
            </a:r>
            <a:r>
              <a:rPr lang="en-US" dirty="0"/>
              <a:t> = new File("</a:t>
            </a:r>
            <a:r>
              <a:rPr lang="en-US" dirty="0">
                <a:solidFill>
                  <a:srgbClr val="0070C0"/>
                </a:solidFill>
              </a:rPr>
              <a:t>C:\\Users\\MyName\\filename.txt</a:t>
            </a:r>
            <a:r>
              <a:rPr lang="en-US" dirty="0"/>
              <a:t>");</a:t>
            </a:r>
            <a:endParaRPr lang="en-IN" dirty="0"/>
          </a:p>
        </p:txBody>
      </p:sp>
    </p:spTree>
    <p:extLst>
      <p:ext uri="{BB962C8B-B14F-4D97-AF65-F5344CB8AC3E}">
        <p14:creationId xmlns:p14="http://schemas.microsoft.com/office/powerpoint/2010/main" val="109801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BD4A1-6F7A-402B-8C55-97D5A8DF13BE}"/>
              </a:ext>
            </a:extLst>
          </p:cNvPr>
          <p:cNvSpPr>
            <a:spLocks noGrp="1"/>
          </p:cNvSpPr>
          <p:nvPr>
            <p:ph type="title"/>
          </p:nvPr>
        </p:nvSpPr>
        <p:spPr>
          <a:xfrm>
            <a:off x="628650" y="320303"/>
            <a:ext cx="7886700" cy="612026"/>
          </a:xfrm>
        </p:spPr>
        <p:txBody>
          <a:bodyPr>
            <a:normAutofit/>
          </a:bodyPr>
          <a:lstStyle/>
          <a:p>
            <a:r>
              <a:rPr lang="en-US" sz="3600" b="1" u="sng" dirty="0">
                <a:solidFill>
                  <a:srgbClr val="0033CC"/>
                </a:solidFill>
                <a:latin typeface="Perpetua" pitchFamily="18" charset="0"/>
              </a:rPr>
              <a:t>Drawing methods of graphics class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B2AEBB6B-A82D-4D81-898E-80906520B64D}"/>
              </a:ext>
            </a:extLst>
          </p:cNvPr>
          <p:cNvSpPr>
            <a:spLocks noGrp="1"/>
          </p:cNvSpPr>
          <p:nvPr>
            <p:ph idx="1"/>
          </p:nvPr>
        </p:nvSpPr>
        <p:spPr>
          <a:xfrm>
            <a:off x="628650" y="1326776"/>
            <a:ext cx="7886700" cy="4850187"/>
          </a:xfrm>
        </p:spPr>
        <p:txBody>
          <a:bodyPr/>
          <a:lstStyle/>
          <a:p>
            <a:r>
              <a:rPr lang="en-US" dirty="0" err="1">
                <a:solidFill>
                  <a:srgbClr val="C00000"/>
                </a:solidFill>
                <a:latin typeface="Perpetua" pitchFamily="18" charset="0"/>
              </a:rPr>
              <a:t>fillPolygon</a:t>
            </a:r>
            <a:r>
              <a:rPr lang="en-US" dirty="0">
                <a:solidFill>
                  <a:srgbClr val="C00000"/>
                </a:solidFill>
                <a:latin typeface="Perpetua" pitchFamily="18" charset="0"/>
              </a:rPr>
              <a:t>(int[] </a:t>
            </a:r>
            <a:r>
              <a:rPr lang="en-US" dirty="0" err="1">
                <a:solidFill>
                  <a:srgbClr val="C00000"/>
                </a:solidFill>
                <a:latin typeface="Perpetua" pitchFamily="18" charset="0"/>
              </a:rPr>
              <a:t>xPoints</a:t>
            </a:r>
            <a:r>
              <a:rPr lang="en-US" dirty="0">
                <a:solidFill>
                  <a:srgbClr val="C00000"/>
                </a:solidFill>
                <a:latin typeface="Perpetua" pitchFamily="18" charset="0"/>
              </a:rPr>
              <a:t>, int[] </a:t>
            </a:r>
            <a:r>
              <a:rPr lang="en-US" dirty="0" err="1">
                <a:solidFill>
                  <a:srgbClr val="C00000"/>
                </a:solidFill>
                <a:latin typeface="Perpetua" pitchFamily="18" charset="0"/>
              </a:rPr>
              <a:t>yPoints</a:t>
            </a:r>
            <a:r>
              <a:rPr lang="en-US" dirty="0">
                <a:solidFill>
                  <a:srgbClr val="C00000"/>
                </a:solidFill>
                <a:latin typeface="Perpetua" pitchFamily="18" charset="0"/>
              </a:rPr>
              <a:t>, int </a:t>
            </a:r>
            <a:r>
              <a:rPr lang="en-US" dirty="0" err="1">
                <a:solidFill>
                  <a:srgbClr val="C00000"/>
                </a:solidFill>
                <a:latin typeface="Perpetua" pitchFamily="18" charset="0"/>
              </a:rPr>
              <a:t>nPoints</a:t>
            </a:r>
            <a:r>
              <a:rPr lang="en-US" dirty="0">
                <a:solidFill>
                  <a:srgbClr val="C00000"/>
                </a:solidFill>
                <a:latin typeface="Perpetua" pitchFamily="18" charset="0"/>
              </a:rPr>
              <a:t>)</a:t>
            </a:r>
          </a:p>
          <a:p>
            <a:r>
              <a:rPr lang="en-US" dirty="0">
                <a:latin typeface="Perpetua" pitchFamily="18" charset="0"/>
              </a:rPr>
              <a:t>Fills a closed polygon defined by arrays of x and y coordinates.</a:t>
            </a:r>
          </a:p>
          <a:p>
            <a:endParaRPr lang="en-US" dirty="0">
              <a:latin typeface="Perpetua" pitchFamily="18" charset="0"/>
            </a:endParaRPr>
          </a:p>
          <a:p>
            <a:r>
              <a:rPr lang="en-US" dirty="0" err="1">
                <a:solidFill>
                  <a:srgbClr val="C00000"/>
                </a:solidFill>
                <a:latin typeface="Perpetua" pitchFamily="18" charset="0"/>
              </a:rPr>
              <a:t>fillRect</a:t>
            </a:r>
            <a:r>
              <a:rPr lang="en-US" dirty="0">
                <a:solidFill>
                  <a:srgbClr val="C00000"/>
                </a:solidFill>
                <a:latin typeface="Perpetua" pitchFamily="18" charset="0"/>
              </a:rPr>
              <a:t>(int x, int y, int width, int height)</a:t>
            </a:r>
          </a:p>
          <a:p>
            <a:r>
              <a:rPr lang="en-US" dirty="0">
                <a:latin typeface="Perpetua" pitchFamily="18" charset="0"/>
              </a:rPr>
              <a:t>Fills the specified rectangle.</a:t>
            </a:r>
          </a:p>
          <a:p>
            <a:endParaRPr lang="en-IN" dirty="0">
              <a:latin typeface="Perpetua" pitchFamily="18" charset="0"/>
            </a:endParaRPr>
          </a:p>
        </p:txBody>
      </p:sp>
    </p:spTree>
    <p:extLst>
      <p:ext uri="{BB962C8B-B14F-4D97-AF65-F5344CB8AC3E}">
        <p14:creationId xmlns:p14="http://schemas.microsoft.com/office/powerpoint/2010/main" val="7065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2B5C3-1619-409A-B384-F3DAD45C4D06}"/>
              </a:ext>
            </a:extLst>
          </p:cNvPr>
          <p:cNvSpPr>
            <a:spLocks noGrp="1"/>
          </p:cNvSpPr>
          <p:nvPr>
            <p:ph type="title"/>
          </p:nvPr>
        </p:nvSpPr>
        <p:spPr/>
        <p:txBody>
          <a:bodyPr>
            <a:normAutofit/>
          </a:bodyPr>
          <a:lstStyle/>
          <a:p>
            <a:r>
              <a:rPr lang="en-IN" sz="4000" b="1" i="0" u="sng" dirty="0">
                <a:solidFill>
                  <a:srgbClr val="0033CC"/>
                </a:solidFill>
                <a:effectLst/>
                <a:latin typeface="Times New Roman" pitchFamily="18" charset="0"/>
                <a:cs typeface="Times New Roman" pitchFamily="18" charset="0"/>
              </a:rPr>
              <a:t>Write To a File</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3EEF1E6-27A9-411E-B7FA-F0D57004594A}"/>
              </a:ext>
            </a:extLst>
          </p:cNvPr>
          <p:cNvSpPr>
            <a:spLocks noGrp="1"/>
          </p:cNvSpPr>
          <p:nvPr>
            <p:ph idx="1"/>
          </p:nvPr>
        </p:nvSpPr>
        <p:spPr/>
        <p:txBody>
          <a:bodyPr/>
          <a:lstStyle/>
          <a:p>
            <a:pPr algn="just"/>
            <a:r>
              <a:rPr lang="en-US" b="0" i="0" dirty="0">
                <a:effectLst/>
              </a:rPr>
              <a:t>Java </a:t>
            </a:r>
            <a:r>
              <a:rPr lang="en-US" b="0" i="0" dirty="0" err="1">
                <a:effectLst/>
              </a:rPr>
              <a:t>FileWriter</a:t>
            </a:r>
            <a:r>
              <a:rPr lang="en-US" b="0" i="0" dirty="0">
                <a:effectLst/>
              </a:rPr>
              <a:t> class is used to write c</a:t>
            </a:r>
            <a:r>
              <a:rPr lang="en-US" b="0" i="0" dirty="0">
                <a:solidFill>
                  <a:srgbClr val="C00000"/>
                </a:solidFill>
                <a:effectLst/>
              </a:rPr>
              <a:t>haracter-oriented </a:t>
            </a:r>
            <a:r>
              <a:rPr lang="en-US" b="0" i="0" dirty="0">
                <a:effectLst/>
              </a:rPr>
              <a:t>data to a </a:t>
            </a:r>
            <a:r>
              <a:rPr lang="en-US" b="0" i="0" u="none" strike="noStrike" dirty="0">
                <a:effectLst/>
                <a:hlinkClick r:id="rId2">
                  <a:extLst>
                    <a:ext uri="{A12FA001-AC4F-418D-AE19-62706E023703}">
                      <ahyp:hlinkClr xmlns:ahyp="http://schemas.microsoft.com/office/drawing/2018/hyperlinkcolor" xmlns="" val="tx"/>
                    </a:ext>
                  </a:extLst>
                </a:hlinkClick>
              </a:rPr>
              <a:t>file</a:t>
            </a:r>
            <a:r>
              <a:rPr lang="en-US" b="0" i="0" dirty="0">
                <a:effectLst/>
              </a:rPr>
              <a:t>. </a:t>
            </a:r>
          </a:p>
          <a:p>
            <a:pPr algn="just"/>
            <a:r>
              <a:rPr lang="en-US" dirty="0"/>
              <a:t>Use the </a:t>
            </a:r>
            <a:r>
              <a:rPr lang="en-US" dirty="0" err="1"/>
              <a:t>FileWriter</a:t>
            </a:r>
            <a:r>
              <a:rPr lang="en-US" dirty="0"/>
              <a:t> class together with its </a:t>
            </a:r>
            <a:r>
              <a:rPr lang="en-US" dirty="0">
                <a:solidFill>
                  <a:srgbClr val="C00000"/>
                </a:solidFill>
              </a:rPr>
              <a:t>write() </a:t>
            </a:r>
            <a:r>
              <a:rPr lang="en-US" dirty="0"/>
              <a:t>method to write some text to the file we created. </a:t>
            </a:r>
          </a:p>
          <a:p>
            <a:pPr algn="just"/>
            <a:r>
              <a:rPr lang="en-US" dirty="0"/>
              <a:t>When you are done writing to the file, you should close it with the </a:t>
            </a:r>
            <a:r>
              <a:rPr lang="en-US" dirty="0">
                <a:solidFill>
                  <a:srgbClr val="C00000"/>
                </a:solidFill>
              </a:rPr>
              <a:t>close</a:t>
            </a:r>
            <a:r>
              <a:rPr lang="en-US" dirty="0"/>
              <a:t>() method</a:t>
            </a:r>
          </a:p>
        </p:txBody>
      </p:sp>
    </p:spTree>
    <p:extLst>
      <p:ext uri="{BB962C8B-B14F-4D97-AF65-F5344CB8AC3E}">
        <p14:creationId xmlns:p14="http://schemas.microsoft.com/office/powerpoint/2010/main" val="33922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F4EA1DA-4A9F-4F9D-85A1-36FB7012AD3F}"/>
              </a:ext>
            </a:extLst>
          </p:cNvPr>
          <p:cNvSpPr/>
          <p:nvPr/>
        </p:nvSpPr>
        <p:spPr>
          <a:xfrm>
            <a:off x="1028700" y="574878"/>
            <a:ext cx="7086600" cy="585746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190EF12E-4333-4A01-89DC-7FF14A54ED5D}"/>
              </a:ext>
            </a:extLst>
          </p:cNvPr>
          <p:cNvSpPr txBox="1"/>
          <p:nvPr/>
        </p:nvSpPr>
        <p:spPr>
          <a:xfrm>
            <a:off x="1028700" y="687451"/>
            <a:ext cx="7086600" cy="5016758"/>
          </a:xfrm>
          <a:prstGeom prst="rect">
            <a:avLst/>
          </a:prstGeom>
          <a:noFill/>
        </p:spPr>
        <p:txBody>
          <a:bodyPr wrap="square">
            <a:spAutoFit/>
          </a:bodyPr>
          <a:lstStyle/>
          <a:p>
            <a:r>
              <a:rPr lang="en-IN" sz="2000" dirty="0">
                <a:solidFill>
                  <a:srgbClr val="0070C0"/>
                </a:solidFill>
              </a:rPr>
              <a:t>import</a:t>
            </a:r>
            <a:r>
              <a:rPr lang="en-IN" sz="2000" dirty="0"/>
              <a:t> </a:t>
            </a:r>
            <a:r>
              <a:rPr lang="en-IN" sz="2000" dirty="0" err="1"/>
              <a:t>java.io.FileWriter</a:t>
            </a:r>
            <a:r>
              <a:rPr lang="en-IN" sz="2000" dirty="0"/>
              <a:t>;   </a:t>
            </a:r>
          </a:p>
          <a:p>
            <a:r>
              <a:rPr lang="en-IN" sz="2000" dirty="0">
                <a:solidFill>
                  <a:srgbClr val="0070C0"/>
                </a:solidFill>
              </a:rPr>
              <a:t>import</a:t>
            </a:r>
            <a:r>
              <a:rPr lang="en-IN" sz="2000" dirty="0"/>
              <a:t> </a:t>
            </a:r>
            <a:r>
              <a:rPr lang="en-IN" sz="2000" dirty="0" err="1"/>
              <a:t>java.io.IOException</a:t>
            </a:r>
            <a:r>
              <a:rPr lang="en-IN" sz="2000" dirty="0"/>
              <a:t>;  </a:t>
            </a:r>
          </a:p>
          <a:p>
            <a:r>
              <a:rPr lang="en-IN" sz="2000" dirty="0">
                <a:solidFill>
                  <a:srgbClr val="0070C0"/>
                </a:solidFill>
              </a:rPr>
              <a:t>public class </a:t>
            </a:r>
            <a:r>
              <a:rPr lang="en-IN" sz="2000" dirty="0" err="1"/>
              <a:t>WriteToFile</a:t>
            </a:r>
            <a:r>
              <a:rPr lang="en-IN" sz="2000" dirty="0"/>
              <a:t> {</a:t>
            </a:r>
          </a:p>
          <a:p>
            <a:r>
              <a:rPr lang="en-IN" sz="2000" dirty="0"/>
              <a:t>  </a:t>
            </a:r>
            <a:r>
              <a:rPr lang="en-IN" sz="2000" dirty="0">
                <a:solidFill>
                  <a:srgbClr val="0070C0"/>
                </a:solidFill>
              </a:rPr>
              <a:t>public static void </a:t>
            </a:r>
            <a:r>
              <a:rPr lang="en-IN" sz="2000" dirty="0"/>
              <a:t>main(String[] </a:t>
            </a:r>
            <a:r>
              <a:rPr lang="en-IN" sz="2000" dirty="0" err="1"/>
              <a:t>args</a:t>
            </a:r>
            <a:r>
              <a:rPr lang="en-IN" sz="2000" dirty="0"/>
              <a:t>) {</a:t>
            </a:r>
          </a:p>
          <a:p>
            <a:r>
              <a:rPr lang="en-IN" sz="2000" dirty="0"/>
              <a:t>    </a:t>
            </a:r>
            <a:r>
              <a:rPr lang="en-IN" sz="2000" dirty="0">
                <a:solidFill>
                  <a:srgbClr val="00B050"/>
                </a:solidFill>
              </a:rPr>
              <a:t>try</a:t>
            </a:r>
            <a:r>
              <a:rPr lang="en-IN" sz="2000" dirty="0"/>
              <a:t> {</a:t>
            </a:r>
          </a:p>
          <a:p>
            <a:r>
              <a:rPr lang="en-IN" sz="2000" dirty="0"/>
              <a:t>          	</a:t>
            </a:r>
            <a:r>
              <a:rPr lang="en-IN" sz="2000" dirty="0" err="1"/>
              <a:t>FileWriter</a:t>
            </a:r>
            <a:r>
              <a:rPr lang="en-IN" sz="2000" dirty="0"/>
              <a:t> </a:t>
            </a:r>
            <a:r>
              <a:rPr lang="en-IN" sz="2000" dirty="0" err="1"/>
              <a:t>myWriter</a:t>
            </a:r>
            <a:r>
              <a:rPr lang="en-IN" sz="2000" dirty="0"/>
              <a:t> = </a:t>
            </a:r>
            <a:r>
              <a:rPr lang="en-IN" sz="2000" dirty="0">
                <a:solidFill>
                  <a:srgbClr val="0070C0"/>
                </a:solidFill>
              </a:rPr>
              <a:t>new</a:t>
            </a:r>
            <a:r>
              <a:rPr lang="en-IN" sz="2000" dirty="0"/>
              <a:t> </a:t>
            </a:r>
            <a:r>
              <a:rPr lang="en-IN" sz="2000" dirty="0" err="1"/>
              <a:t>FileWriter</a:t>
            </a:r>
            <a:r>
              <a:rPr lang="en-IN" sz="2000" dirty="0"/>
              <a:t>("filename.txt");</a:t>
            </a:r>
          </a:p>
          <a:p>
            <a:r>
              <a:rPr lang="en-IN" sz="2000" dirty="0"/>
              <a:t>          	</a:t>
            </a:r>
            <a:r>
              <a:rPr lang="en-IN" sz="2000" dirty="0" err="1"/>
              <a:t>myWriter.write</a:t>
            </a:r>
            <a:r>
              <a:rPr lang="en-IN" sz="2000" dirty="0">
                <a:solidFill>
                  <a:srgbClr val="0070C0"/>
                </a:solidFill>
              </a:rPr>
              <a:t>("Files in Java might be tricky, but it is fun enough!"</a:t>
            </a:r>
            <a:r>
              <a:rPr lang="en-IN" sz="2000" dirty="0"/>
              <a:t>);</a:t>
            </a:r>
          </a:p>
          <a:p>
            <a:r>
              <a:rPr lang="en-IN" sz="2000" dirty="0"/>
              <a:t>         	 </a:t>
            </a:r>
            <a:r>
              <a:rPr lang="en-IN" sz="2000" dirty="0" err="1"/>
              <a:t>myWriter.close</a:t>
            </a:r>
            <a:r>
              <a:rPr lang="en-IN" sz="2000" dirty="0"/>
              <a:t>();</a:t>
            </a:r>
          </a:p>
          <a:p>
            <a:r>
              <a:rPr lang="en-IN" sz="2000" dirty="0"/>
              <a:t>          	</a:t>
            </a:r>
            <a:r>
              <a:rPr lang="en-IN" sz="2000" dirty="0" err="1"/>
              <a:t>System.out.println</a:t>
            </a:r>
            <a:r>
              <a:rPr lang="en-IN" sz="2000" dirty="0">
                <a:solidFill>
                  <a:srgbClr val="0070C0"/>
                </a:solidFill>
              </a:rPr>
              <a:t>("Successfully wrote to the file.");</a:t>
            </a:r>
          </a:p>
          <a:p>
            <a:r>
              <a:rPr lang="en-IN" sz="2000" dirty="0"/>
              <a:t>    } </a:t>
            </a:r>
            <a:r>
              <a:rPr lang="en-IN" sz="2000" dirty="0">
                <a:solidFill>
                  <a:srgbClr val="00B050"/>
                </a:solidFill>
              </a:rPr>
              <a:t>catch</a:t>
            </a:r>
            <a:r>
              <a:rPr lang="en-IN" sz="2000" dirty="0"/>
              <a:t> (</a:t>
            </a:r>
            <a:r>
              <a:rPr lang="en-IN" sz="2000" dirty="0" err="1"/>
              <a:t>IOException</a:t>
            </a:r>
            <a:r>
              <a:rPr lang="en-IN" sz="2000" dirty="0"/>
              <a:t> e) {</a:t>
            </a:r>
          </a:p>
          <a:p>
            <a:r>
              <a:rPr lang="en-IN" sz="2000" dirty="0"/>
              <a:t>      	</a:t>
            </a:r>
            <a:r>
              <a:rPr lang="en-IN" sz="2000" dirty="0" err="1"/>
              <a:t>System.out.println</a:t>
            </a:r>
            <a:r>
              <a:rPr lang="en-IN" sz="2000" dirty="0"/>
              <a:t>("</a:t>
            </a:r>
            <a:r>
              <a:rPr lang="en-IN" sz="2000" dirty="0">
                <a:solidFill>
                  <a:srgbClr val="0070C0"/>
                </a:solidFill>
              </a:rPr>
              <a:t>An error occurred</a:t>
            </a:r>
            <a:r>
              <a:rPr lang="en-IN" sz="2000" dirty="0"/>
              <a:t>.");</a:t>
            </a:r>
          </a:p>
          <a:p>
            <a:r>
              <a:rPr lang="en-IN" sz="2000" dirty="0"/>
              <a:t>      	</a:t>
            </a:r>
            <a:r>
              <a:rPr lang="en-IN" sz="2000" dirty="0" err="1"/>
              <a:t>e.printStackTrace</a:t>
            </a:r>
            <a:r>
              <a:rPr lang="en-IN" sz="2000" dirty="0"/>
              <a:t>();</a:t>
            </a:r>
          </a:p>
          <a:p>
            <a:r>
              <a:rPr lang="en-IN" sz="2000" dirty="0"/>
              <a:t>       }</a:t>
            </a:r>
          </a:p>
          <a:p>
            <a:r>
              <a:rPr lang="en-IN" sz="2000" dirty="0"/>
              <a:t>  }</a:t>
            </a:r>
          </a:p>
          <a:p>
            <a:r>
              <a:rPr lang="en-IN" sz="2000" dirty="0"/>
              <a:t>}</a:t>
            </a:r>
            <a:endParaRPr lang="en-IN" sz="1600" dirty="0"/>
          </a:p>
        </p:txBody>
      </p:sp>
    </p:spTree>
    <p:extLst>
      <p:ext uri="{BB962C8B-B14F-4D97-AF65-F5344CB8AC3E}">
        <p14:creationId xmlns:p14="http://schemas.microsoft.com/office/powerpoint/2010/main" val="37995670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B3B80-83C3-40CF-B202-85FCC78FFDF7}"/>
              </a:ext>
            </a:extLst>
          </p:cNvPr>
          <p:cNvSpPr>
            <a:spLocks noGrp="1"/>
          </p:cNvSpPr>
          <p:nvPr>
            <p:ph type="title"/>
          </p:nvPr>
        </p:nvSpPr>
        <p:spPr/>
        <p:txBody>
          <a:bodyPr>
            <a:normAutofit/>
          </a:bodyPr>
          <a:lstStyle/>
          <a:p>
            <a:r>
              <a:rPr lang="en-US" sz="3600" b="1" u="sng" dirty="0">
                <a:solidFill>
                  <a:srgbClr val="0033CC"/>
                </a:solidFill>
                <a:latin typeface="Times New Roman" pitchFamily="18" charset="0"/>
                <a:cs typeface="Times New Roman" pitchFamily="18" charset="0"/>
              </a:rPr>
              <a:t>READ A FILE</a:t>
            </a:r>
            <a:endParaRPr lang="en-IN" sz="36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5D6159A-F43C-4AC6-9316-9B61FA1E5F18}"/>
              </a:ext>
            </a:extLst>
          </p:cNvPr>
          <p:cNvSpPr>
            <a:spLocks noGrp="1"/>
          </p:cNvSpPr>
          <p:nvPr>
            <p:ph idx="1"/>
          </p:nvPr>
        </p:nvSpPr>
        <p:spPr/>
        <p:txBody>
          <a:bodyPr/>
          <a:lstStyle/>
          <a:p>
            <a:r>
              <a:rPr lang="en-US" b="0" i="0" dirty="0" err="1">
                <a:solidFill>
                  <a:srgbClr val="273239"/>
                </a:solidFill>
                <a:effectLst/>
                <a:latin typeface="urw-din"/>
              </a:rPr>
              <a:t>FileReader</a:t>
            </a:r>
            <a:r>
              <a:rPr lang="en-US" b="0" i="0" dirty="0">
                <a:solidFill>
                  <a:srgbClr val="273239"/>
                </a:solidFill>
                <a:effectLst/>
                <a:latin typeface="urw-din"/>
              </a:rPr>
              <a:t> is used for reading streams of characters.</a:t>
            </a:r>
            <a:endParaRPr lang="en-IN" dirty="0"/>
          </a:p>
        </p:txBody>
      </p:sp>
    </p:spTree>
    <p:extLst>
      <p:ext uri="{BB962C8B-B14F-4D97-AF65-F5344CB8AC3E}">
        <p14:creationId xmlns:p14="http://schemas.microsoft.com/office/powerpoint/2010/main" val="114097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B08A324-8E36-41D7-BEA3-46B05BA6F8E1}"/>
              </a:ext>
            </a:extLst>
          </p:cNvPr>
          <p:cNvSpPr/>
          <p:nvPr/>
        </p:nvSpPr>
        <p:spPr>
          <a:xfrm>
            <a:off x="864704" y="258763"/>
            <a:ext cx="7414592" cy="634047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rgbClr val="C00000"/>
                </a:solidFill>
              </a:rPr>
              <a:t>package</a:t>
            </a:r>
            <a:r>
              <a:rPr lang="en-IN" sz="2400" dirty="0">
                <a:solidFill>
                  <a:schemeClr val="tx1"/>
                </a:solidFill>
              </a:rPr>
              <a:t> practical;</a:t>
            </a:r>
          </a:p>
          <a:p>
            <a:r>
              <a:rPr lang="en-IN" sz="2400" dirty="0">
                <a:solidFill>
                  <a:srgbClr val="C00000"/>
                </a:solidFill>
              </a:rPr>
              <a:t>import</a:t>
            </a:r>
            <a:r>
              <a:rPr lang="en-IN" sz="2400" dirty="0">
                <a:solidFill>
                  <a:schemeClr val="tx1"/>
                </a:solidFill>
              </a:rPr>
              <a:t> </a:t>
            </a:r>
            <a:r>
              <a:rPr lang="en-IN" sz="2400" dirty="0" err="1">
                <a:solidFill>
                  <a:schemeClr val="tx1"/>
                </a:solidFill>
              </a:rPr>
              <a:t>java.io.FileReader</a:t>
            </a:r>
            <a:r>
              <a:rPr lang="en-IN" sz="2400" dirty="0">
                <a:solidFill>
                  <a:schemeClr val="tx1"/>
                </a:solidFill>
              </a:rPr>
              <a:t>;  </a:t>
            </a:r>
          </a:p>
          <a:p>
            <a:r>
              <a:rPr lang="en-IN" sz="2400" dirty="0">
                <a:solidFill>
                  <a:srgbClr val="C00000"/>
                </a:solidFill>
              </a:rPr>
              <a:t>public class </a:t>
            </a:r>
            <a:r>
              <a:rPr lang="en-IN" sz="2400" dirty="0" err="1">
                <a:solidFill>
                  <a:schemeClr val="tx1"/>
                </a:solidFill>
              </a:rPr>
              <a:t>FileReaderExample</a:t>
            </a:r>
            <a:r>
              <a:rPr lang="en-IN" sz="2400" dirty="0">
                <a:solidFill>
                  <a:schemeClr val="tx1"/>
                </a:solidFill>
              </a:rPr>
              <a:t> {  </a:t>
            </a:r>
          </a:p>
          <a:p>
            <a:r>
              <a:rPr lang="en-IN" sz="2400" dirty="0">
                <a:solidFill>
                  <a:schemeClr val="tx1"/>
                </a:solidFill>
              </a:rPr>
              <a:t>    </a:t>
            </a:r>
            <a:r>
              <a:rPr lang="en-IN" sz="2400" dirty="0">
                <a:solidFill>
                  <a:srgbClr val="C00000"/>
                </a:solidFill>
              </a:rPr>
              <a:t>public static void </a:t>
            </a:r>
            <a:r>
              <a:rPr lang="en-IN" sz="2400" dirty="0">
                <a:solidFill>
                  <a:schemeClr val="tx1"/>
                </a:solidFill>
              </a:rPr>
              <a:t>main(</a:t>
            </a:r>
            <a:r>
              <a:rPr lang="en-IN" sz="2400" dirty="0">
                <a:solidFill>
                  <a:srgbClr val="C00000"/>
                </a:solidFill>
              </a:rPr>
              <a:t>String</a:t>
            </a:r>
            <a:r>
              <a:rPr lang="en-IN" sz="2400" dirty="0">
                <a:solidFill>
                  <a:schemeClr val="tx1"/>
                </a:solidFill>
              </a:rPr>
              <a:t> </a:t>
            </a:r>
            <a:r>
              <a:rPr lang="en-IN" sz="2400" dirty="0" err="1">
                <a:solidFill>
                  <a:schemeClr val="tx1"/>
                </a:solidFill>
              </a:rPr>
              <a:t>args</a:t>
            </a:r>
            <a:r>
              <a:rPr lang="en-IN" sz="2400" dirty="0">
                <a:solidFill>
                  <a:schemeClr val="tx1"/>
                </a:solidFill>
              </a:rPr>
              <a:t>[])</a:t>
            </a:r>
            <a:r>
              <a:rPr lang="en-IN" sz="2400" dirty="0">
                <a:solidFill>
                  <a:srgbClr val="C00000"/>
                </a:solidFill>
              </a:rPr>
              <a:t>throws</a:t>
            </a:r>
            <a:r>
              <a:rPr lang="en-IN" sz="2400" dirty="0">
                <a:solidFill>
                  <a:schemeClr val="tx1"/>
                </a:solidFill>
              </a:rPr>
              <a:t> Exception</a:t>
            </a:r>
          </a:p>
          <a:p>
            <a:r>
              <a:rPr lang="en-IN" sz="2400" dirty="0">
                <a:solidFill>
                  <a:schemeClr val="tx1"/>
                </a:solidFill>
              </a:rPr>
              <a:t>    {    </a:t>
            </a:r>
          </a:p>
          <a:p>
            <a:r>
              <a:rPr lang="en-IN" sz="2400" dirty="0">
                <a:solidFill>
                  <a:schemeClr val="tx1"/>
                </a:solidFill>
              </a:rPr>
              <a:t>          </a:t>
            </a:r>
            <a:r>
              <a:rPr lang="en-IN" sz="2400" dirty="0" err="1">
                <a:solidFill>
                  <a:schemeClr val="tx1"/>
                </a:solidFill>
              </a:rPr>
              <a:t>FileReader</a:t>
            </a:r>
            <a:r>
              <a:rPr lang="en-IN" sz="2400" dirty="0">
                <a:solidFill>
                  <a:schemeClr val="tx1"/>
                </a:solidFill>
              </a:rPr>
              <a:t> </a:t>
            </a:r>
            <a:r>
              <a:rPr lang="en-IN" sz="2400" dirty="0" err="1">
                <a:solidFill>
                  <a:schemeClr val="tx1"/>
                </a:solidFill>
              </a:rPr>
              <a:t>fr</a:t>
            </a:r>
            <a:r>
              <a:rPr lang="en-IN" sz="2400" dirty="0">
                <a:solidFill>
                  <a:schemeClr val="tx1"/>
                </a:solidFill>
              </a:rPr>
              <a:t>=</a:t>
            </a:r>
            <a:r>
              <a:rPr lang="en-IN" sz="2400" dirty="0">
                <a:solidFill>
                  <a:srgbClr val="C00000"/>
                </a:solidFill>
              </a:rPr>
              <a:t>new</a:t>
            </a:r>
            <a:r>
              <a:rPr lang="en-IN" sz="2400" dirty="0">
                <a:solidFill>
                  <a:schemeClr val="tx1"/>
                </a:solidFill>
              </a:rPr>
              <a:t> </a:t>
            </a:r>
            <a:r>
              <a:rPr lang="en-IN" sz="2400" dirty="0" err="1">
                <a:solidFill>
                  <a:schemeClr val="tx1"/>
                </a:solidFill>
              </a:rPr>
              <a:t>FileReader</a:t>
            </a:r>
            <a:r>
              <a:rPr lang="en-IN" sz="2400" dirty="0">
                <a:solidFill>
                  <a:schemeClr val="tx1"/>
                </a:solidFill>
              </a:rPr>
              <a:t>          		("</a:t>
            </a:r>
            <a:r>
              <a:rPr lang="en-IN" sz="2400" dirty="0">
                <a:solidFill>
                  <a:srgbClr val="0070C0"/>
                </a:solidFill>
              </a:rPr>
              <a:t>C:\\Users\\Lenovo\\Desktop\\javaprac\\3FileReader\\A.txt</a:t>
            </a:r>
            <a:r>
              <a:rPr lang="en-IN" sz="2400" dirty="0">
                <a:solidFill>
                  <a:schemeClr val="tx1"/>
                </a:solidFill>
              </a:rPr>
              <a:t>");    </a:t>
            </a:r>
          </a:p>
          <a:p>
            <a:r>
              <a:rPr lang="en-IN" sz="2400" dirty="0">
                <a:solidFill>
                  <a:schemeClr val="tx1"/>
                </a:solidFill>
              </a:rPr>
              <a:t>          </a:t>
            </a:r>
            <a:r>
              <a:rPr lang="en-IN" sz="2400" dirty="0">
                <a:solidFill>
                  <a:srgbClr val="C00000"/>
                </a:solidFill>
              </a:rPr>
              <a:t>int</a:t>
            </a:r>
            <a:r>
              <a:rPr lang="en-IN" sz="2400" dirty="0">
                <a:solidFill>
                  <a:schemeClr val="tx1"/>
                </a:solidFill>
              </a:rPr>
              <a:t> </a:t>
            </a:r>
            <a:r>
              <a:rPr lang="en-IN" sz="2400" dirty="0" err="1">
                <a:solidFill>
                  <a:schemeClr val="tx1"/>
                </a:solidFill>
              </a:rPr>
              <a:t>i</a:t>
            </a:r>
            <a:r>
              <a:rPr lang="en-IN" sz="2400" dirty="0">
                <a:solidFill>
                  <a:schemeClr val="tx1"/>
                </a:solidFill>
              </a:rPr>
              <a:t>;    </a:t>
            </a:r>
          </a:p>
          <a:p>
            <a:r>
              <a:rPr lang="en-IN" sz="2400" dirty="0">
                <a:solidFill>
                  <a:schemeClr val="tx1"/>
                </a:solidFill>
              </a:rPr>
              <a:t>          </a:t>
            </a:r>
            <a:r>
              <a:rPr lang="en-IN" sz="2400" dirty="0">
                <a:solidFill>
                  <a:srgbClr val="C00000"/>
                </a:solidFill>
              </a:rPr>
              <a:t>while</a:t>
            </a:r>
            <a:r>
              <a:rPr lang="en-IN" sz="2400" dirty="0">
                <a:solidFill>
                  <a:schemeClr val="tx1"/>
                </a:solidFill>
              </a:rPr>
              <a:t>((</a:t>
            </a:r>
            <a:r>
              <a:rPr lang="en-IN" sz="2400" dirty="0" err="1">
                <a:solidFill>
                  <a:schemeClr val="tx1"/>
                </a:solidFill>
              </a:rPr>
              <a:t>i</a:t>
            </a:r>
            <a:r>
              <a:rPr lang="en-IN" sz="2400" dirty="0">
                <a:solidFill>
                  <a:schemeClr val="tx1"/>
                </a:solidFill>
              </a:rPr>
              <a:t>=</a:t>
            </a:r>
            <a:r>
              <a:rPr lang="en-IN" sz="2400" dirty="0" err="1">
                <a:solidFill>
                  <a:schemeClr val="tx1"/>
                </a:solidFill>
              </a:rPr>
              <a:t>fr.read</a:t>
            </a:r>
            <a:r>
              <a:rPr lang="en-IN" sz="2400" dirty="0">
                <a:solidFill>
                  <a:schemeClr val="tx1"/>
                </a:solidFill>
              </a:rPr>
              <a:t>())!=-1)</a:t>
            </a:r>
          </a:p>
          <a:p>
            <a:r>
              <a:rPr lang="en-IN" sz="2400" dirty="0">
                <a:solidFill>
                  <a:schemeClr val="tx1"/>
                </a:solidFill>
              </a:rPr>
              <a:t>          {</a:t>
            </a:r>
          </a:p>
          <a:p>
            <a:r>
              <a:rPr lang="en-IN" sz="2400" dirty="0">
                <a:solidFill>
                  <a:schemeClr val="tx1"/>
                </a:solidFill>
              </a:rPr>
              <a:t>        	  </a:t>
            </a:r>
            <a:r>
              <a:rPr lang="en-IN" sz="2400" dirty="0" err="1">
                <a:solidFill>
                  <a:srgbClr val="C00000"/>
                </a:solidFill>
              </a:rPr>
              <a:t>System.out.print</a:t>
            </a:r>
            <a:r>
              <a:rPr lang="en-IN" sz="2400" dirty="0">
                <a:solidFill>
                  <a:schemeClr val="tx1"/>
                </a:solidFill>
              </a:rPr>
              <a:t>((char)</a:t>
            </a:r>
            <a:r>
              <a:rPr lang="en-IN" sz="2400" dirty="0" err="1">
                <a:solidFill>
                  <a:schemeClr val="tx1"/>
                </a:solidFill>
              </a:rPr>
              <a:t>i</a:t>
            </a:r>
            <a:r>
              <a:rPr lang="en-IN" sz="2400" dirty="0">
                <a:solidFill>
                  <a:schemeClr val="tx1"/>
                </a:solidFill>
              </a:rPr>
              <a:t>);    </a:t>
            </a:r>
          </a:p>
          <a:p>
            <a:r>
              <a:rPr lang="en-IN" sz="2400" dirty="0">
                <a:solidFill>
                  <a:schemeClr val="tx1"/>
                </a:solidFill>
              </a:rPr>
              <a:t>          }</a:t>
            </a:r>
          </a:p>
          <a:p>
            <a:r>
              <a:rPr lang="en-IN" sz="2400" dirty="0">
                <a:solidFill>
                  <a:schemeClr val="tx1"/>
                </a:solidFill>
              </a:rPr>
              <a:t>          </a:t>
            </a:r>
            <a:r>
              <a:rPr lang="en-IN" sz="2400" dirty="0" err="1">
                <a:solidFill>
                  <a:schemeClr val="tx1"/>
                </a:solidFill>
              </a:rPr>
              <a:t>fr.close</a:t>
            </a:r>
            <a:r>
              <a:rPr lang="en-IN" sz="2400" dirty="0">
                <a:solidFill>
                  <a:schemeClr val="tx1"/>
                </a:solidFill>
              </a:rPr>
              <a:t>();    </a:t>
            </a:r>
          </a:p>
          <a:p>
            <a:r>
              <a:rPr lang="en-IN" sz="2400" dirty="0">
                <a:solidFill>
                  <a:schemeClr val="tx1"/>
                </a:solidFill>
              </a:rPr>
              <a:t>    }    </a:t>
            </a:r>
          </a:p>
          <a:p>
            <a:r>
              <a:rPr lang="en-IN" sz="2400"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1769666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CB5B7-5B29-4B44-89E3-085C6C197ACB}"/>
              </a:ext>
            </a:extLst>
          </p:cNvPr>
          <p:cNvSpPr>
            <a:spLocks noGrp="1"/>
          </p:cNvSpPr>
          <p:nvPr>
            <p:ph type="title"/>
          </p:nvPr>
        </p:nvSpPr>
        <p:spPr>
          <a:xfrm>
            <a:off x="159026" y="311338"/>
            <a:ext cx="2743200" cy="943721"/>
          </a:xfrm>
        </p:spPr>
        <p:txBody>
          <a:bodyPr>
            <a:normAutofit/>
          </a:bodyPr>
          <a:lstStyle/>
          <a:p>
            <a:r>
              <a:rPr lang="en-IN" sz="4000" b="1" i="0" u="sng" dirty="0">
                <a:solidFill>
                  <a:srgbClr val="0033CC"/>
                </a:solidFill>
                <a:effectLst/>
                <a:latin typeface="Times New Roman" pitchFamily="18" charset="0"/>
                <a:cs typeface="Times New Roman" pitchFamily="18" charset="0"/>
              </a:rPr>
              <a:t>Read a File</a:t>
            </a:r>
            <a:endParaRPr lang="en-IN" sz="4000" b="1" u="sng" dirty="0">
              <a:solidFill>
                <a:srgbClr val="0033CC"/>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8B14130D-5AAA-45A7-8A54-9FCDB81BCBB7}"/>
              </a:ext>
            </a:extLst>
          </p:cNvPr>
          <p:cNvSpPr/>
          <p:nvPr/>
        </p:nvSpPr>
        <p:spPr>
          <a:xfrm>
            <a:off x="2902226" y="0"/>
            <a:ext cx="6003236"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rgbClr val="0070C0"/>
                </a:solidFill>
              </a:rPr>
              <a:t>package</a:t>
            </a:r>
            <a:r>
              <a:rPr lang="en-IN" sz="2000" dirty="0">
                <a:solidFill>
                  <a:schemeClr val="tx1"/>
                </a:solidFill>
              </a:rPr>
              <a:t> practical;</a:t>
            </a:r>
          </a:p>
          <a:p>
            <a:pPr algn="just"/>
            <a:r>
              <a:rPr lang="en-IN" sz="2000" dirty="0">
                <a:solidFill>
                  <a:srgbClr val="0070C0"/>
                </a:solidFill>
              </a:rPr>
              <a:t>import</a:t>
            </a:r>
            <a:r>
              <a:rPr lang="en-IN" sz="2000" dirty="0">
                <a:solidFill>
                  <a:schemeClr val="tx1"/>
                </a:solidFill>
              </a:rPr>
              <a:t> </a:t>
            </a:r>
            <a:r>
              <a:rPr lang="en-IN" sz="2000" dirty="0" err="1">
                <a:solidFill>
                  <a:schemeClr val="tx1"/>
                </a:solidFill>
              </a:rPr>
              <a:t>java.io.File</a:t>
            </a:r>
            <a:r>
              <a:rPr lang="en-IN" sz="2000" dirty="0">
                <a:solidFill>
                  <a:schemeClr val="tx1"/>
                </a:solidFill>
              </a:rPr>
              <a:t>;  </a:t>
            </a:r>
          </a:p>
          <a:p>
            <a:pPr algn="just"/>
            <a:r>
              <a:rPr lang="en-IN" sz="2000" dirty="0">
                <a:solidFill>
                  <a:srgbClr val="0070C0"/>
                </a:solidFill>
              </a:rPr>
              <a:t>import</a:t>
            </a:r>
            <a:r>
              <a:rPr lang="en-IN" sz="2000" dirty="0">
                <a:solidFill>
                  <a:schemeClr val="tx1"/>
                </a:solidFill>
              </a:rPr>
              <a:t> </a:t>
            </a:r>
            <a:r>
              <a:rPr lang="en-IN" sz="2000" dirty="0" err="1">
                <a:solidFill>
                  <a:schemeClr val="tx1"/>
                </a:solidFill>
              </a:rPr>
              <a:t>java.io.FileNotFoundException</a:t>
            </a:r>
            <a:r>
              <a:rPr lang="en-IN" sz="2000" dirty="0">
                <a:solidFill>
                  <a:schemeClr val="tx1"/>
                </a:solidFill>
              </a:rPr>
              <a:t>;  </a:t>
            </a:r>
          </a:p>
          <a:p>
            <a:pPr algn="just"/>
            <a:r>
              <a:rPr lang="en-IN" sz="2000" dirty="0">
                <a:solidFill>
                  <a:srgbClr val="0070C0"/>
                </a:solidFill>
              </a:rPr>
              <a:t>import</a:t>
            </a:r>
            <a:r>
              <a:rPr lang="en-IN" sz="2000" dirty="0">
                <a:solidFill>
                  <a:schemeClr val="tx1"/>
                </a:solidFill>
              </a:rPr>
              <a:t> </a:t>
            </a:r>
            <a:r>
              <a:rPr lang="en-IN" sz="2000" dirty="0" err="1">
                <a:solidFill>
                  <a:schemeClr val="tx1"/>
                </a:solidFill>
              </a:rPr>
              <a:t>java.util.Scanner</a:t>
            </a:r>
            <a:r>
              <a:rPr lang="en-IN" sz="2000" dirty="0">
                <a:solidFill>
                  <a:schemeClr val="tx1"/>
                </a:solidFill>
              </a:rPr>
              <a:t>;</a:t>
            </a:r>
          </a:p>
          <a:p>
            <a:pPr algn="just"/>
            <a:endParaRPr lang="en-IN" sz="2000" dirty="0">
              <a:solidFill>
                <a:schemeClr val="tx1"/>
              </a:solidFill>
            </a:endParaRPr>
          </a:p>
          <a:p>
            <a:pPr algn="just"/>
            <a:r>
              <a:rPr lang="en-IN" sz="2000" dirty="0">
                <a:solidFill>
                  <a:srgbClr val="0070C0"/>
                </a:solidFill>
              </a:rPr>
              <a:t>public class </a:t>
            </a:r>
            <a:r>
              <a:rPr lang="en-IN" sz="2000" dirty="0" err="1">
                <a:solidFill>
                  <a:schemeClr val="tx1"/>
                </a:solidFill>
              </a:rPr>
              <a:t>ReadFile</a:t>
            </a:r>
            <a:r>
              <a:rPr lang="en-IN" sz="2000" dirty="0">
                <a:solidFill>
                  <a:schemeClr val="tx1"/>
                </a:solidFill>
              </a:rPr>
              <a:t> {</a:t>
            </a:r>
          </a:p>
          <a:p>
            <a:pPr algn="just"/>
            <a:r>
              <a:rPr lang="en-IN" sz="2000" dirty="0">
                <a:solidFill>
                  <a:schemeClr val="tx1"/>
                </a:solidFill>
              </a:rPr>
              <a:t>  </a:t>
            </a:r>
            <a:r>
              <a:rPr lang="en-IN" sz="2000" dirty="0">
                <a:solidFill>
                  <a:srgbClr val="0070C0"/>
                </a:solidFill>
              </a:rPr>
              <a:t>public static void </a:t>
            </a:r>
            <a:r>
              <a:rPr lang="en-IN" sz="2000" dirty="0">
                <a:solidFill>
                  <a:schemeClr val="tx1"/>
                </a:solidFill>
              </a:rPr>
              <a:t>main(</a:t>
            </a:r>
            <a:r>
              <a:rPr lang="en-IN" sz="2000" dirty="0">
                <a:solidFill>
                  <a:srgbClr val="0070C0"/>
                </a:solidFill>
              </a:rPr>
              <a:t>String</a:t>
            </a:r>
            <a:r>
              <a:rPr lang="en-IN" sz="2000" dirty="0">
                <a:solidFill>
                  <a:schemeClr val="tx1"/>
                </a:solidFill>
              </a:rPr>
              <a:t>[] </a:t>
            </a:r>
            <a:r>
              <a:rPr lang="en-IN" sz="2000" dirty="0" err="1">
                <a:solidFill>
                  <a:schemeClr val="tx1"/>
                </a:solidFill>
              </a:rPr>
              <a:t>args</a:t>
            </a:r>
            <a:r>
              <a:rPr lang="en-IN" sz="2000" dirty="0">
                <a:solidFill>
                  <a:schemeClr val="tx1"/>
                </a:solidFill>
              </a:rPr>
              <a:t>) {</a:t>
            </a:r>
          </a:p>
          <a:p>
            <a:pPr algn="just"/>
            <a:r>
              <a:rPr lang="en-IN" sz="2000" dirty="0">
                <a:solidFill>
                  <a:schemeClr val="tx1"/>
                </a:solidFill>
              </a:rPr>
              <a:t>    </a:t>
            </a:r>
            <a:r>
              <a:rPr lang="en-IN" sz="2000" dirty="0">
                <a:solidFill>
                  <a:srgbClr val="0070C0"/>
                </a:solidFill>
              </a:rPr>
              <a:t>try</a:t>
            </a:r>
            <a:r>
              <a:rPr lang="en-IN" sz="2000" dirty="0">
                <a:solidFill>
                  <a:schemeClr val="tx1"/>
                </a:solidFill>
              </a:rPr>
              <a:t> {</a:t>
            </a:r>
          </a:p>
          <a:p>
            <a:pPr algn="just"/>
            <a:r>
              <a:rPr lang="en-IN" sz="2000" dirty="0">
                <a:solidFill>
                  <a:schemeClr val="tx1"/>
                </a:solidFill>
              </a:rPr>
              <a:t>             	File </a:t>
            </a:r>
            <a:r>
              <a:rPr lang="en-IN" sz="2000" dirty="0" err="1">
                <a:solidFill>
                  <a:schemeClr val="tx1"/>
                </a:solidFill>
              </a:rPr>
              <a:t>myObj</a:t>
            </a:r>
            <a:r>
              <a:rPr lang="en-IN" sz="2000" dirty="0">
                <a:solidFill>
                  <a:schemeClr val="tx1"/>
                </a:solidFill>
              </a:rPr>
              <a:t> = </a:t>
            </a:r>
            <a:r>
              <a:rPr lang="en-IN" sz="2000" dirty="0">
                <a:solidFill>
                  <a:srgbClr val="0070C0"/>
                </a:solidFill>
              </a:rPr>
              <a:t>new</a:t>
            </a:r>
            <a:r>
              <a:rPr lang="en-IN" sz="2000" dirty="0">
                <a:solidFill>
                  <a:schemeClr val="tx1"/>
                </a:solidFill>
              </a:rPr>
              <a:t> File("filename.txt");</a:t>
            </a:r>
          </a:p>
          <a:p>
            <a:pPr algn="just"/>
            <a:r>
              <a:rPr lang="en-IN" sz="2000" dirty="0">
                <a:solidFill>
                  <a:schemeClr val="tx1"/>
                </a:solidFill>
              </a:rPr>
              <a:t>             	Scanner </a:t>
            </a:r>
            <a:r>
              <a:rPr lang="en-IN" sz="2000" dirty="0" err="1">
                <a:solidFill>
                  <a:schemeClr val="tx1"/>
                </a:solidFill>
              </a:rPr>
              <a:t>myReader</a:t>
            </a:r>
            <a:r>
              <a:rPr lang="en-IN" sz="2000" dirty="0">
                <a:solidFill>
                  <a:schemeClr val="tx1"/>
                </a:solidFill>
              </a:rPr>
              <a:t> = </a:t>
            </a:r>
            <a:r>
              <a:rPr lang="en-IN" sz="2000" dirty="0">
                <a:solidFill>
                  <a:srgbClr val="0070C0"/>
                </a:solidFill>
              </a:rPr>
              <a:t>new</a:t>
            </a:r>
            <a:r>
              <a:rPr lang="en-IN" sz="2000" dirty="0">
                <a:solidFill>
                  <a:schemeClr val="tx1"/>
                </a:solidFill>
              </a:rPr>
              <a:t> Scanner(</a:t>
            </a:r>
            <a:r>
              <a:rPr lang="en-IN" sz="2000" dirty="0" err="1">
                <a:solidFill>
                  <a:schemeClr val="tx1"/>
                </a:solidFill>
              </a:rPr>
              <a:t>myObj</a:t>
            </a:r>
            <a:r>
              <a:rPr lang="en-IN" sz="2000" dirty="0">
                <a:solidFill>
                  <a:schemeClr val="tx1"/>
                </a:solidFill>
              </a:rPr>
              <a:t>);</a:t>
            </a:r>
          </a:p>
          <a:p>
            <a:pPr algn="just"/>
            <a:r>
              <a:rPr lang="en-IN" sz="2000" dirty="0">
                <a:solidFill>
                  <a:schemeClr val="tx1"/>
                </a:solidFill>
              </a:rPr>
              <a:t>             	while (</a:t>
            </a:r>
            <a:r>
              <a:rPr lang="en-IN" sz="2000" dirty="0" err="1">
                <a:solidFill>
                  <a:schemeClr val="tx1"/>
                </a:solidFill>
              </a:rPr>
              <a:t>myReader.hasNextLine</a:t>
            </a:r>
            <a:r>
              <a:rPr lang="en-IN" sz="2000" dirty="0">
                <a:solidFill>
                  <a:schemeClr val="tx1"/>
                </a:solidFill>
              </a:rPr>
              <a:t>()) {</a:t>
            </a:r>
          </a:p>
          <a:p>
            <a:pPr algn="just"/>
            <a:r>
              <a:rPr lang="en-IN" sz="2000" dirty="0">
                <a:solidFill>
                  <a:schemeClr val="tx1"/>
                </a:solidFill>
              </a:rPr>
              <a:t>                    	</a:t>
            </a:r>
            <a:r>
              <a:rPr lang="en-IN" sz="2000" dirty="0">
                <a:solidFill>
                  <a:srgbClr val="0070C0"/>
                </a:solidFill>
              </a:rPr>
              <a:t>String</a:t>
            </a:r>
            <a:r>
              <a:rPr lang="en-IN" sz="2000" dirty="0">
                <a:solidFill>
                  <a:schemeClr val="tx1"/>
                </a:solidFill>
              </a:rPr>
              <a:t> data = </a:t>
            </a:r>
            <a:r>
              <a:rPr lang="en-IN" sz="2000" dirty="0" err="1">
                <a:solidFill>
                  <a:schemeClr val="tx1"/>
                </a:solidFill>
              </a:rPr>
              <a:t>myReader.nextLine</a:t>
            </a:r>
            <a:r>
              <a:rPr lang="en-IN" sz="2000" dirty="0">
                <a:solidFill>
                  <a:schemeClr val="tx1"/>
                </a:solidFill>
              </a:rPr>
              <a:t>();</a:t>
            </a:r>
          </a:p>
          <a:p>
            <a:pPr algn="just"/>
            <a:r>
              <a:rPr lang="en-IN" sz="2000" dirty="0">
                <a:solidFill>
                  <a:schemeClr val="tx1"/>
                </a:solidFill>
              </a:rPr>
              <a:t>                   	 </a:t>
            </a:r>
            <a:r>
              <a:rPr lang="en-IN" sz="2000" dirty="0" err="1">
                <a:solidFill>
                  <a:srgbClr val="0070C0"/>
                </a:solidFill>
              </a:rPr>
              <a:t>System.out.println</a:t>
            </a:r>
            <a:r>
              <a:rPr lang="en-IN" sz="2000" dirty="0">
                <a:solidFill>
                  <a:schemeClr val="tx1"/>
                </a:solidFill>
              </a:rPr>
              <a:t>(data);</a:t>
            </a:r>
          </a:p>
          <a:p>
            <a:pPr algn="just"/>
            <a:r>
              <a:rPr lang="en-IN" sz="2000" dirty="0">
                <a:solidFill>
                  <a:schemeClr val="tx1"/>
                </a:solidFill>
              </a:rPr>
              <a:t>           	} </a:t>
            </a:r>
          </a:p>
          <a:p>
            <a:pPr algn="just"/>
            <a:r>
              <a:rPr lang="en-IN" sz="2000" dirty="0">
                <a:solidFill>
                  <a:schemeClr val="tx1"/>
                </a:solidFill>
              </a:rPr>
              <a:t>           		</a:t>
            </a:r>
            <a:r>
              <a:rPr lang="en-IN" sz="2000" dirty="0" err="1">
                <a:solidFill>
                  <a:schemeClr val="tx1"/>
                </a:solidFill>
              </a:rPr>
              <a:t>myReader.close</a:t>
            </a:r>
            <a:r>
              <a:rPr lang="en-IN" sz="2000" dirty="0">
                <a:solidFill>
                  <a:schemeClr val="tx1"/>
                </a:solidFill>
              </a:rPr>
              <a:t>();</a:t>
            </a:r>
          </a:p>
          <a:p>
            <a:pPr algn="just"/>
            <a:r>
              <a:rPr lang="en-IN" sz="2000" dirty="0">
                <a:solidFill>
                  <a:schemeClr val="tx1"/>
                </a:solidFill>
              </a:rPr>
              <a:t>           } </a:t>
            </a:r>
            <a:r>
              <a:rPr lang="en-IN" sz="2000" dirty="0">
                <a:solidFill>
                  <a:srgbClr val="0070C0"/>
                </a:solidFill>
              </a:rPr>
              <a:t>catch</a:t>
            </a:r>
            <a:r>
              <a:rPr lang="en-IN" sz="2000" dirty="0">
                <a:solidFill>
                  <a:schemeClr val="tx1"/>
                </a:solidFill>
              </a:rPr>
              <a:t> (</a:t>
            </a:r>
            <a:r>
              <a:rPr lang="en-IN" sz="2000" dirty="0" err="1">
                <a:solidFill>
                  <a:schemeClr val="tx1"/>
                </a:solidFill>
              </a:rPr>
              <a:t>FileNotFoundException</a:t>
            </a:r>
            <a:r>
              <a:rPr lang="en-IN" sz="2000" dirty="0">
                <a:solidFill>
                  <a:schemeClr val="tx1"/>
                </a:solidFill>
              </a:rPr>
              <a:t> e)</a:t>
            </a:r>
          </a:p>
          <a:p>
            <a:pPr algn="just"/>
            <a:r>
              <a:rPr lang="en-IN" sz="2000" dirty="0">
                <a:solidFill>
                  <a:schemeClr val="tx1"/>
                </a:solidFill>
              </a:rPr>
              <a:t>             {</a:t>
            </a:r>
          </a:p>
          <a:p>
            <a:pPr algn="just"/>
            <a:r>
              <a:rPr lang="en-IN" sz="2000" dirty="0">
                <a:solidFill>
                  <a:schemeClr val="tx1"/>
                </a:solidFill>
              </a:rPr>
              <a:t>                   </a:t>
            </a:r>
            <a:r>
              <a:rPr lang="en-IN" sz="2000" dirty="0" err="1">
                <a:solidFill>
                  <a:srgbClr val="0070C0"/>
                </a:solidFill>
              </a:rPr>
              <a:t>System.out.println</a:t>
            </a:r>
            <a:r>
              <a:rPr lang="en-IN" sz="2000" dirty="0">
                <a:solidFill>
                  <a:schemeClr val="tx1"/>
                </a:solidFill>
              </a:rPr>
              <a:t>("An error occurred.");</a:t>
            </a:r>
          </a:p>
          <a:p>
            <a:pPr algn="just"/>
            <a:r>
              <a:rPr lang="en-IN" sz="2000" dirty="0">
                <a:solidFill>
                  <a:schemeClr val="tx1"/>
                </a:solidFill>
              </a:rPr>
              <a:t>                  </a:t>
            </a:r>
            <a:r>
              <a:rPr lang="en-IN" sz="2000" dirty="0" err="1">
                <a:solidFill>
                  <a:schemeClr val="tx1"/>
                </a:solidFill>
              </a:rPr>
              <a:t>e.printStackTrace</a:t>
            </a:r>
            <a:r>
              <a:rPr lang="en-IN" sz="2000" dirty="0">
                <a:solidFill>
                  <a:schemeClr val="tx1"/>
                </a:solidFill>
              </a:rPr>
              <a:t>();</a:t>
            </a:r>
          </a:p>
          <a:p>
            <a:pPr algn="just"/>
            <a:r>
              <a:rPr lang="en-IN" sz="2000" dirty="0">
                <a:solidFill>
                  <a:schemeClr val="tx1"/>
                </a:solidFill>
              </a:rPr>
              <a:t>             }</a:t>
            </a:r>
          </a:p>
          <a:p>
            <a:pPr algn="just"/>
            <a:r>
              <a:rPr lang="en-IN" sz="2000" dirty="0">
                <a:solidFill>
                  <a:schemeClr val="tx1"/>
                </a:solidFill>
              </a:rPr>
              <a:t>     }</a:t>
            </a:r>
          </a:p>
          <a:p>
            <a:pPr algn="just"/>
            <a:r>
              <a:rPr lang="en-IN" sz="2000" dirty="0">
                <a:solidFill>
                  <a:schemeClr val="tx1"/>
                </a:solidFill>
              </a:rPr>
              <a:t>}</a:t>
            </a:r>
          </a:p>
          <a:p>
            <a:endParaRPr lang="en-IN" dirty="0"/>
          </a:p>
        </p:txBody>
      </p:sp>
    </p:spTree>
    <p:extLst>
      <p:ext uri="{BB962C8B-B14F-4D97-AF65-F5344CB8AC3E}">
        <p14:creationId xmlns:p14="http://schemas.microsoft.com/office/powerpoint/2010/main" val="42813777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2C7DFB1-A2F6-401F-B4D6-4E4D1BA29EFC}"/>
              </a:ext>
            </a:extLst>
          </p:cNvPr>
          <p:cNvSpPr/>
          <p:nvPr/>
        </p:nvSpPr>
        <p:spPr>
          <a:xfrm>
            <a:off x="1427507" y="0"/>
            <a:ext cx="6288986"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rgbClr val="0070C0"/>
                </a:solidFill>
              </a:rPr>
              <a:t>package</a:t>
            </a:r>
            <a:r>
              <a:rPr lang="en-IN" sz="2000" dirty="0">
                <a:solidFill>
                  <a:schemeClr val="tx1"/>
                </a:solidFill>
              </a:rPr>
              <a:t> practical;</a:t>
            </a:r>
          </a:p>
          <a:p>
            <a:r>
              <a:rPr lang="en-IN" sz="2000" dirty="0">
                <a:solidFill>
                  <a:srgbClr val="0070C0"/>
                </a:solidFill>
              </a:rPr>
              <a:t>import</a:t>
            </a:r>
            <a:r>
              <a:rPr lang="en-IN" sz="2000" dirty="0">
                <a:solidFill>
                  <a:schemeClr val="tx1"/>
                </a:solidFill>
              </a:rPr>
              <a:t> </a:t>
            </a:r>
            <a:r>
              <a:rPr lang="en-IN" sz="2000" dirty="0" err="1">
                <a:solidFill>
                  <a:schemeClr val="tx1"/>
                </a:solidFill>
              </a:rPr>
              <a:t>java.io.File</a:t>
            </a:r>
            <a:r>
              <a:rPr lang="en-IN" sz="2000" dirty="0">
                <a:solidFill>
                  <a:schemeClr val="tx1"/>
                </a:solidFill>
              </a:rPr>
              <a:t>;  // Import the File class</a:t>
            </a:r>
          </a:p>
          <a:p>
            <a:r>
              <a:rPr lang="en-IN" sz="2000" dirty="0">
                <a:solidFill>
                  <a:srgbClr val="0070C0"/>
                </a:solidFill>
              </a:rPr>
              <a:t>public class </a:t>
            </a:r>
            <a:r>
              <a:rPr lang="en-IN" sz="2000" dirty="0" err="1">
                <a:solidFill>
                  <a:schemeClr val="tx1"/>
                </a:solidFill>
              </a:rPr>
              <a:t>GetFileInfo</a:t>
            </a:r>
            <a:r>
              <a:rPr lang="en-IN" sz="2000" dirty="0">
                <a:solidFill>
                  <a:schemeClr val="tx1"/>
                </a:solidFill>
              </a:rPr>
              <a:t> { </a:t>
            </a:r>
          </a:p>
          <a:p>
            <a:r>
              <a:rPr lang="en-IN" sz="2000" dirty="0">
                <a:solidFill>
                  <a:schemeClr val="tx1"/>
                </a:solidFill>
              </a:rPr>
              <a:t>  </a:t>
            </a:r>
            <a:r>
              <a:rPr lang="en-IN" sz="2000" dirty="0">
                <a:solidFill>
                  <a:srgbClr val="0070C0"/>
                </a:solidFill>
              </a:rPr>
              <a:t>public static void </a:t>
            </a:r>
            <a:r>
              <a:rPr lang="en-IN" sz="2000" dirty="0">
                <a:solidFill>
                  <a:schemeClr val="tx1"/>
                </a:solidFill>
              </a:rPr>
              <a:t>main(</a:t>
            </a:r>
            <a:r>
              <a:rPr lang="en-IN" sz="2000" dirty="0">
                <a:solidFill>
                  <a:srgbClr val="0070C0"/>
                </a:solidFill>
              </a:rPr>
              <a:t>String</a:t>
            </a:r>
            <a:r>
              <a:rPr lang="en-IN" sz="2000" dirty="0">
                <a:solidFill>
                  <a:schemeClr val="tx1"/>
                </a:solidFill>
              </a:rPr>
              <a:t>[] </a:t>
            </a:r>
            <a:r>
              <a:rPr lang="en-IN" sz="2000" dirty="0" err="1">
                <a:solidFill>
                  <a:schemeClr val="tx1"/>
                </a:solidFill>
              </a:rPr>
              <a:t>args</a:t>
            </a:r>
            <a:r>
              <a:rPr lang="en-IN" sz="2000" dirty="0">
                <a:solidFill>
                  <a:schemeClr val="tx1"/>
                </a:solidFill>
              </a:rPr>
              <a:t>) {</a:t>
            </a:r>
          </a:p>
          <a:p>
            <a:r>
              <a:rPr lang="en-IN" sz="2000" dirty="0">
                <a:solidFill>
                  <a:schemeClr val="tx1"/>
                </a:solidFill>
              </a:rPr>
              <a:t>    File </a:t>
            </a:r>
            <a:r>
              <a:rPr lang="en-IN" sz="2000" dirty="0" err="1">
                <a:solidFill>
                  <a:schemeClr val="tx1"/>
                </a:solidFill>
              </a:rPr>
              <a:t>myObj</a:t>
            </a:r>
            <a:r>
              <a:rPr lang="en-IN" sz="2000" dirty="0">
                <a:solidFill>
                  <a:schemeClr val="tx1"/>
                </a:solidFill>
              </a:rPr>
              <a:t> = </a:t>
            </a:r>
            <a:r>
              <a:rPr lang="en-IN" sz="2000" dirty="0">
                <a:solidFill>
                  <a:srgbClr val="0070C0"/>
                </a:solidFill>
              </a:rPr>
              <a:t>new</a:t>
            </a:r>
            <a:r>
              <a:rPr lang="en-IN" sz="2000" dirty="0">
                <a:solidFill>
                  <a:schemeClr val="tx1"/>
                </a:solidFill>
              </a:rPr>
              <a:t> File("filename.txt");</a:t>
            </a:r>
          </a:p>
          <a:p>
            <a:r>
              <a:rPr lang="en-IN" sz="2000" dirty="0">
                <a:solidFill>
                  <a:schemeClr val="tx1"/>
                </a:solidFill>
              </a:rPr>
              <a:t>    </a:t>
            </a:r>
            <a:r>
              <a:rPr lang="en-IN" sz="2000" dirty="0">
                <a:solidFill>
                  <a:srgbClr val="0070C0"/>
                </a:solidFill>
              </a:rPr>
              <a:t>if</a:t>
            </a:r>
            <a:r>
              <a:rPr lang="en-IN" sz="2000" dirty="0">
                <a:solidFill>
                  <a:schemeClr val="tx1"/>
                </a:solidFill>
              </a:rPr>
              <a:t> (</a:t>
            </a:r>
            <a:r>
              <a:rPr lang="en-IN" sz="2000" dirty="0" err="1">
                <a:solidFill>
                  <a:schemeClr val="tx1"/>
                </a:solidFill>
              </a:rPr>
              <a:t>myObj.exists</a:t>
            </a:r>
            <a:r>
              <a:rPr lang="en-IN" sz="2000" dirty="0">
                <a:solidFill>
                  <a:schemeClr val="tx1"/>
                </a:solidFill>
              </a:rPr>
              <a:t>()) {</a:t>
            </a:r>
          </a:p>
          <a:p>
            <a:r>
              <a:rPr lang="en-IN" sz="2000" dirty="0">
                <a:solidFill>
                  <a:schemeClr val="tx1"/>
                </a:solidFill>
              </a:rPr>
              <a:t>      </a:t>
            </a:r>
            <a:r>
              <a:rPr lang="en-IN" sz="2000" dirty="0" err="1">
                <a:solidFill>
                  <a:schemeClr val="tx1"/>
                </a:solidFill>
              </a:rPr>
              <a:t>System.out.println</a:t>
            </a:r>
            <a:r>
              <a:rPr lang="en-IN" sz="2000" dirty="0">
                <a:solidFill>
                  <a:schemeClr val="tx1"/>
                </a:solidFill>
              </a:rPr>
              <a:t>("</a:t>
            </a:r>
            <a:r>
              <a:rPr lang="en-IN" sz="2000" dirty="0">
                <a:solidFill>
                  <a:srgbClr val="0070C0"/>
                </a:solidFill>
              </a:rPr>
              <a:t>File name</a:t>
            </a:r>
            <a:r>
              <a:rPr lang="en-IN" sz="2000" dirty="0">
                <a:solidFill>
                  <a:schemeClr val="tx1"/>
                </a:solidFill>
              </a:rPr>
              <a:t>: " + </a:t>
            </a:r>
            <a:r>
              <a:rPr lang="en-IN" sz="2000" dirty="0" err="1">
                <a:solidFill>
                  <a:schemeClr val="tx1"/>
                </a:solidFill>
              </a:rPr>
              <a:t>myObj.getName</a:t>
            </a:r>
            <a:r>
              <a:rPr lang="en-IN" sz="2000" dirty="0">
                <a:solidFill>
                  <a:schemeClr val="tx1"/>
                </a:solidFill>
              </a:rPr>
              <a:t>());</a:t>
            </a:r>
          </a:p>
          <a:p>
            <a:r>
              <a:rPr lang="en-IN" sz="2000" dirty="0">
                <a:solidFill>
                  <a:schemeClr val="tx1"/>
                </a:solidFill>
              </a:rPr>
              <a:t>      </a:t>
            </a:r>
            <a:r>
              <a:rPr lang="en-IN" sz="2000" dirty="0" err="1">
                <a:solidFill>
                  <a:schemeClr val="tx1"/>
                </a:solidFill>
              </a:rPr>
              <a:t>System.out.println</a:t>
            </a:r>
            <a:r>
              <a:rPr lang="en-IN" sz="2000" dirty="0">
                <a:solidFill>
                  <a:schemeClr val="tx1"/>
                </a:solidFill>
              </a:rPr>
              <a:t>("</a:t>
            </a:r>
            <a:r>
              <a:rPr lang="en-IN" sz="2000" dirty="0">
                <a:solidFill>
                  <a:srgbClr val="0070C0"/>
                </a:solidFill>
              </a:rPr>
              <a:t>Absolute path</a:t>
            </a:r>
            <a:r>
              <a:rPr lang="en-IN" sz="2000" dirty="0">
                <a:solidFill>
                  <a:schemeClr val="tx1"/>
                </a:solidFill>
              </a:rPr>
              <a:t>: " + </a:t>
            </a:r>
            <a:r>
              <a:rPr lang="en-IN" sz="2000" dirty="0" err="1">
                <a:solidFill>
                  <a:schemeClr val="tx1"/>
                </a:solidFill>
              </a:rPr>
              <a:t>myObj.getAbsolutePath</a:t>
            </a:r>
            <a:r>
              <a:rPr lang="en-IN" sz="2000" dirty="0">
                <a:solidFill>
                  <a:schemeClr val="tx1"/>
                </a:solidFill>
              </a:rPr>
              <a:t>());</a:t>
            </a:r>
          </a:p>
          <a:p>
            <a:r>
              <a:rPr lang="en-IN" sz="2000" dirty="0">
                <a:solidFill>
                  <a:schemeClr val="tx1"/>
                </a:solidFill>
              </a:rPr>
              <a:t>      </a:t>
            </a:r>
            <a:r>
              <a:rPr lang="en-IN" sz="2000" dirty="0" err="1">
                <a:solidFill>
                  <a:schemeClr val="tx1"/>
                </a:solidFill>
              </a:rPr>
              <a:t>System.out.println</a:t>
            </a:r>
            <a:r>
              <a:rPr lang="en-IN" sz="2000" dirty="0">
                <a:solidFill>
                  <a:schemeClr val="tx1"/>
                </a:solidFill>
              </a:rPr>
              <a:t>("</a:t>
            </a:r>
            <a:r>
              <a:rPr lang="en-IN" sz="2000" dirty="0">
                <a:solidFill>
                  <a:srgbClr val="0070C0"/>
                </a:solidFill>
              </a:rPr>
              <a:t>Writeable</a:t>
            </a:r>
            <a:r>
              <a:rPr lang="en-IN" sz="2000" dirty="0">
                <a:solidFill>
                  <a:schemeClr val="tx1"/>
                </a:solidFill>
              </a:rPr>
              <a:t>: " + </a:t>
            </a:r>
            <a:r>
              <a:rPr lang="en-IN" sz="2000" dirty="0" err="1">
                <a:solidFill>
                  <a:schemeClr val="tx1"/>
                </a:solidFill>
              </a:rPr>
              <a:t>myObj.canWrite</a:t>
            </a:r>
            <a:r>
              <a:rPr lang="en-IN" sz="2000" dirty="0">
                <a:solidFill>
                  <a:schemeClr val="tx1"/>
                </a:solidFill>
              </a:rPr>
              <a:t>());</a:t>
            </a:r>
          </a:p>
          <a:p>
            <a:r>
              <a:rPr lang="en-IN" sz="2000" dirty="0">
                <a:solidFill>
                  <a:schemeClr val="tx1"/>
                </a:solidFill>
              </a:rPr>
              <a:t>      </a:t>
            </a:r>
            <a:r>
              <a:rPr lang="en-IN" sz="2000" dirty="0" err="1">
                <a:solidFill>
                  <a:schemeClr val="tx1"/>
                </a:solidFill>
              </a:rPr>
              <a:t>System.out.println</a:t>
            </a:r>
            <a:r>
              <a:rPr lang="en-IN" sz="2000" dirty="0">
                <a:solidFill>
                  <a:schemeClr val="tx1"/>
                </a:solidFill>
              </a:rPr>
              <a:t>("</a:t>
            </a:r>
            <a:r>
              <a:rPr lang="en-IN" sz="2000" dirty="0">
                <a:solidFill>
                  <a:srgbClr val="0070C0"/>
                </a:solidFill>
              </a:rPr>
              <a:t>Readable</a:t>
            </a:r>
            <a:r>
              <a:rPr lang="en-IN" sz="2000" dirty="0">
                <a:solidFill>
                  <a:schemeClr val="tx1"/>
                </a:solidFill>
              </a:rPr>
              <a:t> " + </a:t>
            </a:r>
            <a:r>
              <a:rPr lang="en-IN" sz="2000" dirty="0" err="1">
                <a:solidFill>
                  <a:schemeClr val="tx1"/>
                </a:solidFill>
              </a:rPr>
              <a:t>myObj.canRead</a:t>
            </a:r>
            <a:r>
              <a:rPr lang="en-IN" sz="2000" dirty="0">
                <a:solidFill>
                  <a:schemeClr val="tx1"/>
                </a:solidFill>
              </a:rPr>
              <a:t>());</a:t>
            </a:r>
          </a:p>
          <a:p>
            <a:r>
              <a:rPr lang="en-IN" sz="2000" dirty="0">
                <a:solidFill>
                  <a:schemeClr val="tx1"/>
                </a:solidFill>
              </a:rPr>
              <a:t>      </a:t>
            </a:r>
            <a:r>
              <a:rPr lang="en-IN" sz="2000" dirty="0" err="1">
                <a:solidFill>
                  <a:schemeClr val="tx1"/>
                </a:solidFill>
              </a:rPr>
              <a:t>System.out.println</a:t>
            </a:r>
            <a:r>
              <a:rPr lang="en-IN" sz="2000" dirty="0">
                <a:solidFill>
                  <a:schemeClr val="tx1"/>
                </a:solidFill>
              </a:rPr>
              <a:t>("File size in bytes " + </a:t>
            </a:r>
            <a:r>
              <a:rPr lang="en-IN" sz="2000" dirty="0" err="1">
                <a:solidFill>
                  <a:schemeClr val="tx1"/>
                </a:solidFill>
              </a:rPr>
              <a:t>myObj.length</a:t>
            </a:r>
            <a:r>
              <a:rPr lang="en-IN" sz="2000" dirty="0">
                <a:solidFill>
                  <a:schemeClr val="tx1"/>
                </a:solidFill>
              </a:rPr>
              <a:t>());</a:t>
            </a:r>
          </a:p>
          <a:p>
            <a:r>
              <a:rPr lang="en-IN" sz="2000" dirty="0">
                <a:solidFill>
                  <a:schemeClr val="tx1"/>
                </a:solidFill>
              </a:rPr>
              <a:t>    } </a:t>
            </a:r>
            <a:r>
              <a:rPr lang="en-IN" sz="2000" dirty="0">
                <a:solidFill>
                  <a:srgbClr val="0070C0"/>
                </a:solidFill>
              </a:rPr>
              <a:t>else</a:t>
            </a:r>
            <a:r>
              <a:rPr lang="en-IN" sz="2000" dirty="0">
                <a:solidFill>
                  <a:schemeClr val="tx1"/>
                </a:solidFill>
              </a:rPr>
              <a:t> {</a:t>
            </a:r>
          </a:p>
          <a:p>
            <a:r>
              <a:rPr lang="en-IN" sz="2000" dirty="0">
                <a:solidFill>
                  <a:schemeClr val="tx1"/>
                </a:solidFill>
              </a:rPr>
              <a:t>      </a:t>
            </a:r>
            <a:r>
              <a:rPr lang="en-IN" sz="2000" dirty="0" err="1">
                <a:solidFill>
                  <a:schemeClr val="tx1"/>
                </a:solidFill>
              </a:rPr>
              <a:t>System.out.println</a:t>
            </a:r>
            <a:r>
              <a:rPr lang="en-IN" sz="2000" dirty="0">
                <a:solidFill>
                  <a:schemeClr val="tx1"/>
                </a:solidFill>
              </a:rPr>
              <a:t>("</a:t>
            </a:r>
            <a:r>
              <a:rPr lang="en-IN" sz="2000" dirty="0">
                <a:solidFill>
                  <a:srgbClr val="0070C0"/>
                </a:solidFill>
              </a:rPr>
              <a:t>The file does not exist</a:t>
            </a:r>
            <a:r>
              <a:rPr lang="en-IN" sz="2000" dirty="0">
                <a:solidFill>
                  <a:schemeClr val="tx1"/>
                </a:solidFill>
              </a:rPr>
              <a:t>.");</a:t>
            </a:r>
          </a:p>
          <a:p>
            <a:r>
              <a:rPr lang="en-IN" sz="2000" dirty="0">
                <a:solidFill>
                  <a:schemeClr val="tx1"/>
                </a:solidFill>
              </a:rPr>
              <a:t>    }</a:t>
            </a:r>
          </a:p>
          <a:p>
            <a:r>
              <a:rPr lang="en-IN" sz="2000" dirty="0">
                <a:solidFill>
                  <a:schemeClr val="tx1"/>
                </a:solidFill>
              </a:rPr>
              <a:t>  }</a:t>
            </a:r>
          </a:p>
          <a:p>
            <a:r>
              <a:rPr lang="en-IN" sz="2000" dirty="0">
                <a:solidFill>
                  <a:schemeClr val="tx1"/>
                </a:solidFill>
              </a:rPr>
              <a:t>}</a:t>
            </a:r>
          </a:p>
          <a:p>
            <a:endParaRPr lang="en-IN" dirty="0"/>
          </a:p>
        </p:txBody>
      </p:sp>
    </p:spTree>
    <p:extLst>
      <p:ext uri="{BB962C8B-B14F-4D97-AF65-F5344CB8AC3E}">
        <p14:creationId xmlns:p14="http://schemas.microsoft.com/office/powerpoint/2010/main" val="23377108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3632B-E134-4843-8A8F-924A86FA3F75}"/>
              </a:ext>
            </a:extLst>
          </p:cNvPr>
          <p:cNvSpPr>
            <a:spLocks noGrp="1"/>
          </p:cNvSpPr>
          <p:nvPr>
            <p:ph type="title"/>
          </p:nvPr>
        </p:nvSpPr>
        <p:spPr/>
        <p:txBody>
          <a:bodyPr>
            <a:normAutofit/>
          </a:bodyPr>
          <a:lstStyle/>
          <a:p>
            <a:r>
              <a:rPr lang="en-US" sz="4000" b="1" u="sng" dirty="0">
                <a:solidFill>
                  <a:srgbClr val="0033CC"/>
                </a:solidFill>
                <a:latin typeface="Times New Roman" pitchFamily="18" charset="0"/>
                <a:cs typeface="Times New Roman" pitchFamily="18" charset="0"/>
              </a:rPr>
              <a:t>File</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1F9287A-829F-449C-AECA-4F9ECB6738CF}"/>
              </a:ext>
            </a:extLst>
          </p:cNvPr>
          <p:cNvSpPr>
            <a:spLocks noGrp="1"/>
          </p:cNvSpPr>
          <p:nvPr>
            <p:ph idx="1"/>
          </p:nvPr>
        </p:nvSpPr>
        <p:spPr/>
        <p:txBody>
          <a:bodyPr>
            <a:normAutofit/>
          </a:bodyPr>
          <a:lstStyle/>
          <a:p>
            <a:pPr algn="just"/>
            <a:r>
              <a:rPr lang="en-US" dirty="0"/>
              <a:t>Classes available in the Java API that can be used to read and write files in Java: </a:t>
            </a:r>
          </a:p>
          <a:p>
            <a:pPr algn="just"/>
            <a:r>
              <a:rPr lang="en-US" dirty="0" err="1"/>
              <a:t>FileReader</a:t>
            </a:r>
            <a:r>
              <a:rPr lang="en-US" dirty="0"/>
              <a:t>, </a:t>
            </a:r>
            <a:r>
              <a:rPr lang="en-US" dirty="0" err="1"/>
              <a:t>BufferedReader</a:t>
            </a:r>
            <a:r>
              <a:rPr lang="en-US" dirty="0"/>
              <a:t>, Files, Scanner, </a:t>
            </a:r>
            <a:r>
              <a:rPr lang="en-US" dirty="0" err="1"/>
              <a:t>FileInputStream</a:t>
            </a:r>
            <a:r>
              <a:rPr lang="en-US" dirty="0"/>
              <a:t>, </a:t>
            </a:r>
            <a:r>
              <a:rPr lang="en-US" dirty="0" err="1"/>
              <a:t>FileWriter</a:t>
            </a:r>
            <a:r>
              <a:rPr lang="en-US" dirty="0"/>
              <a:t>, </a:t>
            </a:r>
            <a:r>
              <a:rPr lang="en-US" dirty="0" err="1"/>
              <a:t>BufferedWriter</a:t>
            </a:r>
            <a:r>
              <a:rPr lang="en-US" dirty="0"/>
              <a:t>, </a:t>
            </a:r>
            <a:r>
              <a:rPr lang="en-US" dirty="0" err="1"/>
              <a:t>FileOutputStream</a:t>
            </a:r>
            <a:r>
              <a:rPr lang="en-US" dirty="0"/>
              <a:t>, etc.</a:t>
            </a:r>
          </a:p>
          <a:p>
            <a:pPr algn="just"/>
            <a:r>
              <a:rPr lang="en-US" dirty="0"/>
              <a:t>Which one to use depends on the Java version you're working with and whether you need to read bytes or characters, and the size of the file/lines etc.</a:t>
            </a:r>
          </a:p>
          <a:p>
            <a:endParaRPr lang="en-IN" dirty="0"/>
          </a:p>
          <a:p>
            <a:endParaRPr lang="en-IN" dirty="0"/>
          </a:p>
          <a:p>
            <a:endParaRPr lang="en-IN" dirty="0"/>
          </a:p>
        </p:txBody>
      </p:sp>
    </p:spTree>
    <p:extLst>
      <p:ext uri="{BB962C8B-B14F-4D97-AF65-F5344CB8AC3E}">
        <p14:creationId xmlns:p14="http://schemas.microsoft.com/office/powerpoint/2010/main" val="396019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6A7AD-BCE5-4DDB-994B-A88E310C30BD}"/>
              </a:ext>
            </a:extLst>
          </p:cNvPr>
          <p:cNvSpPr>
            <a:spLocks noGrp="1"/>
          </p:cNvSpPr>
          <p:nvPr>
            <p:ph type="title"/>
          </p:nvPr>
        </p:nvSpPr>
        <p:spPr>
          <a:xfrm>
            <a:off x="628650" y="365126"/>
            <a:ext cx="7886700" cy="997509"/>
          </a:xfrm>
        </p:spPr>
        <p:txBody>
          <a:bodyPr>
            <a:normAutofit/>
          </a:bodyPr>
          <a:lstStyle/>
          <a:p>
            <a:r>
              <a:rPr lang="en-IN" sz="4000" b="1" i="0" u="sng" dirty="0" err="1">
                <a:solidFill>
                  <a:srgbClr val="0033CC"/>
                </a:solidFill>
                <a:effectLst/>
                <a:latin typeface="Times New Roman" pitchFamily="18" charset="0"/>
                <a:cs typeface="Times New Roman" pitchFamily="18" charset="0"/>
              </a:rPr>
              <a:t>FileInputStream</a:t>
            </a:r>
            <a:r>
              <a:rPr lang="en-IN" sz="4000" b="1" i="0" u="sng" dirty="0">
                <a:solidFill>
                  <a:srgbClr val="0033CC"/>
                </a:solidFill>
                <a:effectLst/>
                <a:latin typeface="Times New Roman" pitchFamily="18" charset="0"/>
                <a:cs typeface="Times New Roman" pitchFamily="18" charset="0"/>
              </a:rPr>
              <a:t> in Java</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CB2A659-384C-489C-AF2B-A5D833E04A85}"/>
              </a:ext>
            </a:extLst>
          </p:cNvPr>
          <p:cNvSpPr>
            <a:spLocks noGrp="1"/>
          </p:cNvSpPr>
          <p:nvPr>
            <p:ph idx="1"/>
          </p:nvPr>
        </p:nvSpPr>
        <p:spPr>
          <a:xfrm>
            <a:off x="628650" y="1825625"/>
            <a:ext cx="7886700" cy="4667250"/>
          </a:xfrm>
        </p:spPr>
        <p:txBody>
          <a:bodyPr>
            <a:normAutofit/>
          </a:bodyPr>
          <a:lstStyle/>
          <a:p>
            <a:pPr algn="just"/>
            <a:r>
              <a:rPr lang="en-US" b="1" i="0" dirty="0" err="1">
                <a:solidFill>
                  <a:srgbClr val="000000"/>
                </a:solidFill>
                <a:effectLst/>
              </a:rPr>
              <a:t>FileInputStream</a:t>
            </a:r>
            <a:r>
              <a:rPr lang="en-US" b="1" i="0" dirty="0">
                <a:solidFill>
                  <a:srgbClr val="000000"/>
                </a:solidFill>
                <a:effectLst/>
              </a:rPr>
              <a:t> in Java</a:t>
            </a:r>
            <a:r>
              <a:rPr lang="en-US" b="0" i="0" dirty="0">
                <a:solidFill>
                  <a:srgbClr val="000000"/>
                </a:solidFill>
                <a:effectLst/>
              </a:rPr>
              <a:t> is the most basic file input </a:t>
            </a:r>
            <a:r>
              <a:rPr lang="en-US" b="0" i="0" u="none" strike="noStrike" dirty="0">
                <a:solidFill>
                  <a:srgbClr val="C00000"/>
                </a:solidFill>
                <a:effectLst/>
                <a:hlinkClick r:id="rId2">
                  <a:extLst>
                    <a:ext uri="{A12FA001-AC4F-418D-AE19-62706E023703}">
                      <ahyp:hlinkClr xmlns:ahyp="http://schemas.microsoft.com/office/drawing/2018/hyperlinkcolor" xmlns="" val="tx"/>
                    </a:ext>
                  </a:extLst>
                </a:hlinkClick>
              </a:rPr>
              <a:t>stream class</a:t>
            </a:r>
            <a:r>
              <a:rPr lang="en-US" b="0" i="0" dirty="0">
                <a:solidFill>
                  <a:srgbClr val="C00000"/>
                </a:solidFill>
                <a:effectLst/>
              </a:rPr>
              <a:t> </a:t>
            </a:r>
            <a:r>
              <a:rPr lang="en-US" b="0" i="0" dirty="0">
                <a:solidFill>
                  <a:srgbClr val="000000"/>
                </a:solidFill>
                <a:effectLst/>
              </a:rPr>
              <a:t>that is designed to read bytes from a file.</a:t>
            </a:r>
          </a:p>
          <a:p>
            <a:pPr algn="just"/>
            <a:endParaRPr lang="en-US" b="0" i="0" dirty="0">
              <a:solidFill>
                <a:srgbClr val="000000"/>
              </a:solidFill>
              <a:effectLst/>
            </a:endParaRPr>
          </a:p>
          <a:p>
            <a:pPr algn="just"/>
            <a:r>
              <a:rPr lang="en-US" b="0" i="0" dirty="0">
                <a:solidFill>
                  <a:srgbClr val="000000"/>
                </a:solidFill>
                <a:effectLst/>
              </a:rPr>
              <a:t>It is present in </a:t>
            </a:r>
            <a:r>
              <a:rPr lang="en-US" b="0" i="0" dirty="0" err="1">
                <a:solidFill>
                  <a:srgbClr val="00B050"/>
                </a:solidFill>
                <a:effectLst/>
              </a:rPr>
              <a:t>java.io.FileInputStream</a:t>
            </a:r>
            <a:r>
              <a:rPr lang="en-US" b="0" i="0" dirty="0">
                <a:solidFill>
                  <a:srgbClr val="00B050"/>
                </a:solidFill>
                <a:effectLst/>
              </a:rPr>
              <a:t> </a:t>
            </a:r>
            <a:r>
              <a:rPr lang="en-US" b="0" i="0" dirty="0">
                <a:solidFill>
                  <a:srgbClr val="000000"/>
                </a:solidFill>
                <a:effectLst/>
              </a:rPr>
              <a:t>package.</a:t>
            </a:r>
          </a:p>
          <a:p>
            <a:pPr algn="just"/>
            <a:endParaRPr lang="en-US" b="0" i="0" dirty="0">
              <a:solidFill>
                <a:srgbClr val="000000"/>
              </a:solidFill>
              <a:effectLst/>
            </a:endParaRPr>
          </a:p>
          <a:p>
            <a:pPr algn="just"/>
            <a:r>
              <a:rPr lang="en-US" b="0" i="0" dirty="0" err="1">
                <a:solidFill>
                  <a:srgbClr val="000000"/>
                </a:solidFill>
                <a:effectLst/>
              </a:rPr>
              <a:t>FileInputStream</a:t>
            </a:r>
            <a:r>
              <a:rPr lang="en-US" b="0" i="0" dirty="0">
                <a:solidFill>
                  <a:srgbClr val="000000"/>
                </a:solidFill>
                <a:effectLst/>
              </a:rPr>
              <a:t> class is derived from </a:t>
            </a:r>
            <a:r>
              <a:rPr lang="en-US" b="0" i="0" dirty="0" err="1">
                <a:solidFill>
                  <a:srgbClr val="C00000"/>
                </a:solidFill>
                <a:effectLst/>
              </a:rPr>
              <a:t>InputStream</a:t>
            </a:r>
            <a:r>
              <a:rPr lang="en-US" b="0" i="0" dirty="0">
                <a:solidFill>
                  <a:srgbClr val="000000"/>
                </a:solidFill>
                <a:effectLst/>
              </a:rPr>
              <a:t> that is </a:t>
            </a:r>
            <a:r>
              <a:rPr lang="en-US" b="0" i="0" dirty="0">
                <a:solidFill>
                  <a:srgbClr val="C00000"/>
                </a:solidFill>
                <a:effectLst/>
              </a:rPr>
              <a:t>abstract</a:t>
            </a:r>
            <a:r>
              <a:rPr lang="en-US" b="0" i="0" dirty="0">
                <a:solidFill>
                  <a:srgbClr val="000000"/>
                </a:solidFill>
                <a:effectLst/>
              </a:rPr>
              <a:t> superclass of </a:t>
            </a:r>
            <a:r>
              <a:rPr lang="en-US" b="0" i="0" dirty="0" err="1">
                <a:solidFill>
                  <a:srgbClr val="000000"/>
                </a:solidFill>
                <a:effectLst/>
              </a:rPr>
              <a:t>FileInputStream</a:t>
            </a:r>
            <a:r>
              <a:rPr lang="en-US" b="0" i="0" dirty="0">
                <a:solidFill>
                  <a:srgbClr val="000000"/>
                </a:solidFill>
                <a:effectLst/>
              </a:rPr>
              <a:t>.</a:t>
            </a:r>
          </a:p>
        </p:txBody>
      </p:sp>
    </p:spTree>
    <p:extLst>
      <p:ext uri="{BB962C8B-B14F-4D97-AF65-F5344CB8AC3E}">
        <p14:creationId xmlns:p14="http://schemas.microsoft.com/office/powerpoint/2010/main" val="392599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D9333-B5AB-4D2B-980B-130714AD570C}"/>
              </a:ext>
            </a:extLst>
          </p:cNvPr>
          <p:cNvSpPr>
            <a:spLocks noGrp="1"/>
          </p:cNvSpPr>
          <p:nvPr>
            <p:ph type="title"/>
          </p:nvPr>
        </p:nvSpPr>
        <p:spPr>
          <a:xfrm>
            <a:off x="628650" y="365126"/>
            <a:ext cx="7886700" cy="970615"/>
          </a:xfrm>
        </p:spPr>
        <p:txBody>
          <a:bodyPr>
            <a:normAutofit/>
          </a:bodyPr>
          <a:lstStyle/>
          <a:p>
            <a:r>
              <a:rPr lang="en-IN" sz="4000" b="1" i="0" u="sng" dirty="0" err="1">
                <a:solidFill>
                  <a:srgbClr val="0033CC"/>
                </a:solidFill>
                <a:effectLst/>
                <a:latin typeface="Times New Roman" pitchFamily="18" charset="0"/>
                <a:cs typeface="Times New Roman" pitchFamily="18" charset="0"/>
              </a:rPr>
              <a:t>FileInputStream</a:t>
            </a:r>
            <a:r>
              <a:rPr lang="en-IN" sz="4000" b="1" i="0" u="sng" dirty="0">
                <a:solidFill>
                  <a:srgbClr val="0033CC"/>
                </a:solidFill>
                <a:effectLst/>
                <a:latin typeface="Times New Roman" pitchFamily="18" charset="0"/>
                <a:cs typeface="Times New Roman" pitchFamily="18" charset="0"/>
              </a:rPr>
              <a:t> in Java</a:t>
            </a:r>
            <a:endParaRPr lang="en-IN" sz="4000" b="1" u="sng" dirty="0">
              <a:solidFill>
                <a:srgbClr val="0033CC"/>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C620738-6F73-4527-AD06-C5E45B60BB77}"/>
              </a:ext>
            </a:extLst>
          </p:cNvPr>
          <p:cNvSpPr>
            <a:spLocks noGrp="1"/>
          </p:cNvSpPr>
          <p:nvPr>
            <p:ph idx="1"/>
          </p:nvPr>
        </p:nvSpPr>
        <p:spPr>
          <a:xfrm>
            <a:off x="628650" y="1721224"/>
            <a:ext cx="7886700" cy="4455739"/>
          </a:xfrm>
        </p:spPr>
        <p:txBody>
          <a:bodyPr/>
          <a:lstStyle/>
          <a:p>
            <a:pPr algn="just"/>
            <a:r>
              <a:rPr lang="en-US" b="0" i="0" dirty="0">
                <a:solidFill>
                  <a:srgbClr val="000000"/>
                </a:solidFill>
                <a:effectLst/>
              </a:rPr>
              <a:t>It implements </a:t>
            </a:r>
            <a:r>
              <a:rPr lang="en-US" b="0" i="0" dirty="0">
                <a:solidFill>
                  <a:srgbClr val="00B050"/>
                </a:solidFill>
                <a:effectLst/>
              </a:rPr>
              <a:t>Closeable</a:t>
            </a:r>
            <a:r>
              <a:rPr lang="en-US" b="0" i="0" dirty="0">
                <a:solidFill>
                  <a:srgbClr val="000000"/>
                </a:solidFill>
                <a:effectLst/>
              </a:rPr>
              <a:t> and </a:t>
            </a:r>
            <a:r>
              <a:rPr lang="en-US" b="0" i="0" dirty="0" err="1">
                <a:solidFill>
                  <a:srgbClr val="00B050"/>
                </a:solidFill>
                <a:effectLst/>
              </a:rPr>
              <a:t>AutoCloseable</a:t>
            </a:r>
            <a:r>
              <a:rPr lang="en-US" b="0" i="0" dirty="0">
                <a:solidFill>
                  <a:srgbClr val="000000"/>
                </a:solidFill>
                <a:effectLst/>
              </a:rPr>
              <a:t> interfaces.</a:t>
            </a:r>
          </a:p>
          <a:p>
            <a:pPr algn="just"/>
            <a:r>
              <a:rPr lang="en-US" i="0" dirty="0" err="1">
                <a:solidFill>
                  <a:srgbClr val="000000"/>
                </a:solidFill>
                <a:effectLst/>
              </a:rPr>
              <a:t>FileInputStream</a:t>
            </a:r>
            <a:r>
              <a:rPr lang="en-US" b="0" i="0" dirty="0">
                <a:effectLst/>
              </a:rPr>
              <a:t> used to read byte-oriented data (raw bytes streams) like </a:t>
            </a:r>
            <a:r>
              <a:rPr lang="en-US" b="0" i="0" dirty="0">
                <a:solidFill>
                  <a:srgbClr val="C00000"/>
                </a:solidFill>
                <a:effectLst/>
              </a:rPr>
              <a:t>image data, audio, and video</a:t>
            </a:r>
            <a:r>
              <a:rPr lang="en-US" b="0" i="0" dirty="0">
                <a:effectLst/>
              </a:rPr>
              <a:t>.</a:t>
            </a:r>
            <a:endParaRPr lang="en-US" b="0" i="0" dirty="0">
              <a:solidFill>
                <a:srgbClr val="000000"/>
              </a:solidFill>
              <a:effectLst/>
            </a:endParaRPr>
          </a:p>
          <a:p>
            <a:pPr algn="just"/>
            <a:r>
              <a:rPr lang="en-US" i="0" dirty="0" err="1">
                <a:effectLst/>
              </a:rPr>
              <a:t>FileInputStream</a:t>
            </a:r>
            <a:r>
              <a:rPr lang="en-US" b="0" i="0" dirty="0">
                <a:effectLst/>
              </a:rPr>
              <a:t> </a:t>
            </a:r>
            <a:r>
              <a:rPr lang="en-US" b="0" i="0" dirty="0">
                <a:solidFill>
                  <a:srgbClr val="C00000"/>
                </a:solidFill>
                <a:effectLst/>
              </a:rPr>
              <a:t>can also read data from a character stream</a:t>
            </a:r>
            <a:r>
              <a:rPr lang="en-US" b="0" i="0" dirty="0">
                <a:effectLst/>
              </a:rPr>
              <a:t>. </a:t>
            </a:r>
          </a:p>
          <a:p>
            <a:pPr algn="just"/>
            <a:r>
              <a:rPr lang="en-US" b="0" i="0" dirty="0">
                <a:effectLst/>
              </a:rPr>
              <a:t>However, the </a:t>
            </a:r>
            <a:r>
              <a:rPr lang="en-US" b="0" i="0" dirty="0" err="1">
                <a:solidFill>
                  <a:srgbClr val="00B050"/>
                </a:solidFill>
                <a:effectLst/>
              </a:rPr>
              <a:t>FileReader</a:t>
            </a:r>
            <a:r>
              <a:rPr lang="en-US" b="0" i="0" dirty="0">
                <a:effectLst/>
              </a:rPr>
              <a:t> class is recommended for reading streams of characters.</a:t>
            </a:r>
            <a:endParaRPr lang="en-IN" dirty="0"/>
          </a:p>
          <a:p>
            <a:endParaRPr lang="en-IN" dirty="0"/>
          </a:p>
        </p:txBody>
      </p:sp>
    </p:spTree>
    <p:extLst>
      <p:ext uri="{BB962C8B-B14F-4D97-AF65-F5344CB8AC3E}">
        <p14:creationId xmlns:p14="http://schemas.microsoft.com/office/powerpoint/2010/main" val="13036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eps to read data using FileInputStream class in Java">
            <a:extLst>
              <a:ext uri="{FF2B5EF4-FFF2-40B4-BE49-F238E27FC236}">
                <a16:creationId xmlns:a16="http://schemas.microsoft.com/office/drawing/2014/main" xmlns="" id="{59B06C53-2147-43B8-AE72-31DD1EAE2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91" y="498975"/>
            <a:ext cx="6636801" cy="586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46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5A7F7-4D41-42F7-AA32-42142F54D7D9}"/>
              </a:ext>
            </a:extLst>
          </p:cNvPr>
          <p:cNvSpPr>
            <a:spLocks noGrp="1"/>
          </p:cNvSpPr>
          <p:nvPr>
            <p:ph type="title"/>
          </p:nvPr>
        </p:nvSpPr>
        <p:spPr>
          <a:xfrm>
            <a:off x="521070" y="221687"/>
            <a:ext cx="7886700" cy="674780"/>
          </a:xfrm>
        </p:spPr>
        <p:txBody>
          <a:bodyPr>
            <a:normAutofit/>
          </a:bodyPr>
          <a:lstStyle/>
          <a:p>
            <a:r>
              <a:rPr lang="en-US" sz="3600" b="1" u="sng" dirty="0">
                <a:solidFill>
                  <a:srgbClr val="0033CC"/>
                </a:solidFill>
                <a:latin typeface="Perpetua" pitchFamily="18" charset="0"/>
              </a:rPr>
              <a:t>Drawing methods of graphics class</a:t>
            </a:r>
            <a:endParaRPr lang="en-IN" sz="3600" b="1" u="sng" dirty="0">
              <a:solidFill>
                <a:srgbClr val="0033CC"/>
              </a:solidFill>
              <a:latin typeface="Perpetua" pitchFamily="18" charset="0"/>
            </a:endParaRPr>
          </a:p>
        </p:txBody>
      </p:sp>
      <p:sp>
        <p:nvSpPr>
          <p:cNvPr id="3" name="Content Placeholder 2">
            <a:extLst>
              <a:ext uri="{FF2B5EF4-FFF2-40B4-BE49-F238E27FC236}">
                <a16:creationId xmlns:a16="http://schemas.microsoft.com/office/drawing/2014/main" xmlns="" id="{9AB0708D-4804-4CEA-A44D-5D59C3C78A6B}"/>
              </a:ext>
            </a:extLst>
          </p:cNvPr>
          <p:cNvSpPr>
            <a:spLocks noGrp="1"/>
          </p:cNvSpPr>
          <p:nvPr>
            <p:ph idx="1"/>
          </p:nvPr>
        </p:nvSpPr>
        <p:spPr>
          <a:xfrm>
            <a:off x="628650" y="1147482"/>
            <a:ext cx="7886700" cy="5029481"/>
          </a:xfrm>
        </p:spPr>
        <p:txBody>
          <a:bodyPr>
            <a:normAutofit/>
          </a:bodyPr>
          <a:lstStyle/>
          <a:p>
            <a:pPr algn="just"/>
            <a:r>
              <a:rPr lang="en-US" dirty="0" err="1">
                <a:solidFill>
                  <a:srgbClr val="C00000"/>
                </a:solidFill>
                <a:latin typeface="Perpetua" pitchFamily="18" charset="0"/>
              </a:rPr>
              <a:t>setColor</a:t>
            </a:r>
            <a:r>
              <a:rPr lang="en-US" dirty="0">
                <a:solidFill>
                  <a:srgbClr val="C00000"/>
                </a:solidFill>
                <a:latin typeface="Perpetua" pitchFamily="18" charset="0"/>
              </a:rPr>
              <a:t>(Color c)</a:t>
            </a:r>
          </a:p>
          <a:p>
            <a:pPr algn="just"/>
            <a:r>
              <a:rPr lang="en-US" dirty="0">
                <a:latin typeface="Perpetua" pitchFamily="18" charset="0"/>
              </a:rPr>
              <a:t>Sets this graphics context's current color to the specified color.</a:t>
            </a:r>
          </a:p>
          <a:p>
            <a:pPr algn="just"/>
            <a:endParaRPr lang="en-US" dirty="0">
              <a:latin typeface="Perpetua" pitchFamily="18" charset="0"/>
            </a:endParaRPr>
          </a:p>
          <a:p>
            <a:pPr algn="just"/>
            <a:r>
              <a:rPr lang="en-US" dirty="0" err="1">
                <a:solidFill>
                  <a:srgbClr val="C00000"/>
                </a:solidFill>
                <a:latin typeface="Perpetua" pitchFamily="18" charset="0"/>
              </a:rPr>
              <a:t>setFont</a:t>
            </a:r>
            <a:r>
              <a:rPr lang="en-US" dirty="0">
                <a:solidFill>
                  <a:srgbClr val="C00000"/>
                </a:solidFill>
                <a:latin typeface="Perpetua" pitchFamily="18" charset="0"/>
              </a:rPr>
              <a:t>(Font font)</a:t>
            </a:r>
          </a:p>
          <a:p>
            <a:pPr algn="just"/>
            <a:r>
              <a:rPr lang="en-US" dirty="0">
                <a:latin typeface="Perpetua" pitchFamily="18" charset="0"/>
              </a:rPr>
              <a:t>Sets this graphics context's font to the specified font.</a:t>
            </a:r>
          </a:p>
          <a:p>
            <a:pPr algn="just"/>
            <a:endParaRPr lang="en-US" dirty="0">
              <a:latin typeface="Perpetua" pitchFamily="18" charset="0"/>
            </a:endParaRPr>
          </a:p>
          <a:p>
            <a:pPr algn="just"/>
            <a:r>
              <a:rPr lang="en-US" dirty="0" err="1">
                <a:solidFill>
                  <a:srgbClr val="C00000"/>
                </a:solidFill>
                <a:latin typeface="Perpetua" pitchFamily="18" charset="0"/>
              </a:rPr>
              <a:t>getColor</a:t>
            </a:r>
            <a:r>
              <a:rPr lang="en-US" dirty="0">
                <a:solidFill>
                  <a:srgbClr val="C00000"/>
                </a:solidFill>
                <a:latin typeface="Perpetua" pitchFamily="18" charset="0"/>
              </a:rPr>
              <a:t>()</a:t>
            </a:r>
          </a:p>
          <a:p>
            <a:pPr algn="just"/>
            <a:r>
              <a:rPr lang="en-US" dirty="0">
                <a:latin typeface="Perpetua" pitchFamily="18" charset="0"/>
              </a:rPr>
              <a:t>Gets this graphics context's current color.</a:t>
            </a:r>
            <a:endParaRPr lang="en-IN" dirty="0">
              <a:latin typeface="Perpetua" pitchFamily="18" charset="0"/>
            </a:endParaRPr>
          </a:p>
        </p:txBody>
      </p:sp>
    </p:spTree>
    <p:extLst>
      <p:ext uri="{BB962C8B-B14F-4D97-AF65-F5344CB8AC3E}">
        <p14:creationId xmlns:p14="http://schemas.microsoft.com/office/powerpoint/2010/main" val="128954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9626FCF-841F-4B7E-AE7A-00D77C5180B7}"/>
              </a:ext>
            </a:extLst>
          </p:cNvPr>
          <p:cNvSpPr/>
          <p:nvPr/>
        </p:nvSpPr>
        <p:spPr>
          <a:xfrm>
            <a:off x="1779104" y="0"/>
            <a:ext cx="6102626"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400" b="1" dirty="0">
                <a:solidFill>
                  <a:srgbClr val="7F0055"/>
                </a:solidFill>
                <a:latin typeface="Calibri" panose="020F0502020204030204" pitchFamily="34" charset="0"/>
                <a:cs typeface="Calibri" panose="020F0502020204030204" pitchFamily="34" charset="0"/>
              </a:rPr>
              <a:t>package</a:t>
            </a:r>
            <a:r>
              <a:rPr lang="en-IN" sz="2400" b="1" dirty="0">
                <a:solidFill>
                  <a:srgbClr val="000000"/>
                </a:solidFill>
                <a:latin typeface="Calibri" panose="020F0502020204030204" pitchFamily="34" charset="0"/>
                <a:cs typeface="Calibri" panose="020F0502020204030204" pitchFamily="34" charset="0"/>
              </a:rPr>
              <a:t> practical;</a:t>
            </a:r>
          </a:p>
          <a:p>
            <a:pPr algn="l"/>
            <a:r>
              <a:rPr lang="en-IN" sz="2400" b="1" dirty="0">
                <a:solidFill>
                  <a:srgbClr val="7F0055"/>
                </a:solidFill>
                <a:latin typeface="Calibri" panose="020F0502020204030204" pitchFamily="34" charset="0"/>
                <a:cs typeface="Calibri" panose="020F0502020204030204" pitchFamily="34" charset="0"/>
              </a:rPr>
              <a:t>import</a:t>
            </a:r>
            <a:r>
              <a:rPr lang="en-IN" sz="2400" b="1" dirty="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java.io.FileInputStream</a:t>
            </a:r>
            <a:r>
              <a:rPr lang="en-IN" sz="2400" b="1" dirty="0">
                <a:solidFill>
                  <a:srgbClr val="000000"/>
                </a:solidFill>
                <a:latin typeface="Calibri" panose="020F0502020204030204" pitchFamily="34" charset="0"/>
                <a:cs typeface="Calibri" panose="020F0502020204030204" pitchFamily="34" charset="0"/>
              </a:rPr>
              <a:t>;</a:t>
            </a:r>
          </a:p>
          <a:p>
            <a:pPr algn="l"/>
            <a:r>
              <a:rPr lang="en-IN" sz="2400" b="1" dirty="0">
                <a:solidFill>
                  <a:srgbClr val="7F0055"/>
                </a:solidFill>
                <a:latin typeface="Calibri" panose="020F0502020204030204" pitchFamily="34" charset="0"/>
                <a:cs typeface="Calibri" panose="020F0502020204030204" pitchFamily="34" charset="0"/>
              </a:rPr>
              <a:t>public</a:t>
            </a:r>
            <a:r>
              <a:rPr lang="en-IN" sz="2400" b="1" dirty="0">
                <a:solidFill>
                  <a:srgbClr val="000000"/>
                </a:solidFill>
                <a:latin typeface="Calibri" panose="020F0502020204030204" pitchFamily="34" charset="0"/>
                <a:cs typeface="Calibri" panose="020F0502020204030204" pitchFamily="34" charset="0"/>
              </a:rPr>
              <a:t> </a:t>
            </a:r>
            <a:r>
              <a:rPr lang="en-IN" sz="2400" b="1" dirty="0">
                <a:solidFill>
                  <a:srgbClr val="7F0055"/>
                </a:solidFill>
                <a:latin typeface="Calibri" panose="020F0502020204030204" pitchFamily="34" charset="0"/>
                <a:cs typeface="Calibri" panose="020F0502020204030204" pitchFamily="34" charset="0"/>
              </a:rPr>
              <a:t>class</a:t>
            </a:r>
            <a:r>
              <a:rPr lang="en-IN" sz="2400" b="1" dirty="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ReadFile</a:t>
            </a:r>
            <a:r>
              <a:rPr lang="en-IN" sz="2400" b="1" dirty="0">
                <a:solidFill>
                  <a:srgbClr val="000000"/>
                </a:solidFill>
                <a:latin typeface="Calibri" panose="020F0502020204030204" pitchFamily="34" charset="0"/>
                <a:cs typeface="Calibri" panose="020F0502020204030204" pitchFamily="34" charset="0"/>
              </a:rPr>
              <a:t> {</a:t>
            </a:r>
          </a:p>
          <a:p>
            <a:pPr algn="l"/>
            <a:r>
              <a:rPr lang="en-US" sz="2400" b="1" dirty="0">
                <a:solidFill>
                  <a:srgbClr val="7F0055"/>
                </a:solidFill>
                <a:latin typeface="Calibri" panose="020F0502020204030204" pitchFamily="34" charset="0"/>
                <a:cs typeface="Calibri" panose="020F0502020204030204" pitchFamily="34" charset="0"/>
              </a:rPr>
              <a:t>public</a:t>
            </a:r>
            <a:r>
              <a:rPr lang="en-US" sz="2400" b="1" dirty="0">
                <a:solidFill>
                  <a:srgbClr val="000000"/>
                </a:solidFill>
                <a:latin typeface="Calibri" panose="020F0502020204030204" pitchFamily="34" charset="0"/>
                <a:cs typeface="Calibri" panose="020F0502020204030204" pitchFamily="34" charset="0"/>
              </a:rPr>
              <a:t> </a:t>
            </a:r>
            <a:r>
              <a:rPr lang="en-US" sz="2400" b="1" dirty="0">
                <a:solidFill>
                  <a:srgbClr val="7F0055"/>
                </a:solidFill>
                <a:latin typeface="Calibri" panose="020F0502020204030204" pitchFamily="34" charset="0"/>
                <a:cs typeface="Calibri" panose="020F0502020204030204" pitchFamily="34" charset="0"/>
              </a:rPr>
              <a:t>static</a:t>
            </a:r>
            <a:r>
              <a:rPr lang="en-US" sz="2400" b="1" dirty="0">
                <a:solidFill>
                  <a:srgbClr val="000000"/>
                </a:solidFill>
                <a:latin typeface="Calibri" panose="020F0502020204030204" pitchFamily="34" charset="0"/>
                <a:cs typeface="Calibri" panose="020F0502020204030204" pitchFamily="34" charset="0"/>
              </a:rPr>
              <a:t> </a:t>
            </a:r>
            <a:r>
              <a:rPr lang="en-US" sz="2400" b="1" dirty="0">
                <a:solidFill>
                  <a:srgbClr val="7F0055"/>
                </a:solidFill>
                <a:latin typeface="Calibri" panose="020F0502020204030204" pitchFamily="34" charset="0"/>
                <a:cs typeface="Calibri" panose="020F0502020204030204" pitchFamily="34" charset="0"/>
              </a:rPr>
              <a:t>void</a:t>
            </a:r>
            <a:r>
              <a:rPr lang="en-US" sz="2400" b="1" dirty="0">
                <a:solidFill>
                  <a:srgbClr val="000000"/>
                </a:solidFill>
                <a:latin typeface="Calibri" panose="020F0502020204030204" pitchFamily="34" charset="0"/>
                <a:cs typeface="Calibri" panose="020F0502020204030204" pitchFamily="34" charset="0"/>
              </a:rPr>
              <a:t> main(String[] </a:t>
            </a:r>
            <a:r>
              <a:rPr lang="en-US" sz="2400" b="1" dirty="0" err="1">
                <a:solidFill>
                  <a:srgbClr val="6A3E3E"/>
                </a:solidFill>
                <a:latin typeface="Calibri" panose="020F0502020204030204" pitchFamily="34" charset="0"/>
                <a:cs typeface="Calibri" panose="020F0502020204030204" pitchFamily="34" charset="0"/>
              </a:rPr>
              <a:t>args</a:t>
            </a:r>
            <a:r>
              <a:rPr lang="en-US" sz="2400" b="1" dirty="0">
                <a:solidFill>
                  <a:srgbClr val="000000"/>
                </a:solidFill>
                <a:latin typeface="Calibri" panose="020F0502020204030204" pitchFamily="34" charset="0"/>
                <a:cs typeface="Calibri" panose="020F0502020204030204" pitchFamily="34" charset="0"/>
              </a:rPr>
              <a:t>)</a:t>
            </a:r>
          </a:p>
          <a:p>
            <a:pPr algn="l"/>
            <a:r>
              <a:rPr lang="en-IN" sz="2400" dirty="0">
                <a:solidFill>
                  <a:srgbClr val="000000"/>
                </a:solidFill>
                <a:latin typeface="Calibri" panose="020F0502020204030204" pitchFamily="34" charset="0"/>
                <a:cs typeface="Calibri" panose="020F0502020204030204" pitchFamily="34" charset="0"/>
              </a:rPr>
              <a:t>{</a:t>
            </a:r>
          </a:p>
          <a:p>
            <a:pPr algn="l"/>
            <a:r>
              <a:rPr lang="en-IN" sz="2400" b="1" dirty="0">
                <a:solidFill>
                  <a:srgbClr val="7F0055"/>
                </a:solidFill>
                <a:latin typeface="Calibri" panose="020F0502020204030204" pitchFamily="34" charset="0"/>
                <a:cs typeface="Calibri" panose="020F0502020204030204" pitchFamily="34" charset="0"/>
              </a:rPr>
              <a:t>try</a:t>
            </a:r>
            <a:r>
              <a:rPr lang="en-IN" sz="2400" b="1" dirty="0">
                <a:solidFill>
                  <a:srgbClr val="000000"/>
                </a:solidFill>
                <a:latin typeface="Calibri" panose="020F0502020204030204" pitchFamily="34" charset="0"/>
                <a:cs typeface="Calibri" panose="020F0502020204030204" pitchFamily="34" charset="0"/>
              </a:rPr>
              <a:t> {  </a:t>
            </a:r>
          </a:p>
          <a:p>
            <a:pPr algn="l"/>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FileInputStream</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6A3E3E"/>
                </a:solidFill>
                <a:latin typeface="Calibri" panose="020F0502020204030204" pitchFamily="34" charset="0"/>
                <a:cs typeface="Calibri" panose="020F0502020204030204" pitchFamily="34" charset="0"/>
              </a:rPr>
              <a:t>fis</a:t>
            </a:r>
            <a:r>
              <a:rPr lang="en-US" sz="2400" dirty="0">
                <a:solidFill>
                  <a:srgbClr val="000000"/>
                </a:solidFill>
                <a:latin typeface="Calibri" panose="020F0502020204030204" pitchFamily="34" charset="0"/>
                <a:cs typeface="Calibri" panose="020F0502020204030204" pitchFamily="34" charset="0"/>
              </a:rPr>
              <a:t> = </a:t>
            </a:r>
            <a:r>
              <a:rPr lang="en-US" sz="2400" b="1" dirty="0">
                <a:solidFill>
                  <a:srgbClr val="7F0055"/>
                </a:solidFill>
                <a:latin typeface="Calibri" panose="020F0502020204030204" pitchFamily="34" charset="0"/>
                <a:cs typeface="Calibri" panose="020F0502020204030204" pitchFamily="34" charset="0"/>
              </a:rPr>
              <a:t>new</a:t>
            </a:r>
            <a:r>
              <a:rPr lang="en-US" sz="2400" b="1" dirty="0">
                <a:solidFill>
                  <a:srgbClr val="000000"/>
                </a:solidFill>
                <a:latin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cs typeface="Calibri" panose="020F0502020204030204" pitchFamily="34" charset="0"/>
              </a:rPr>
              <a:t>FileInputStream</a:t>
            </a:r>
            <a:r>
              <a:rPr lang="en-US" sz="2400" b="1" dirty="0">
                <a:solidFill>
                  <a:srgbClr val="000000"/>
                </a:solidFill>
                <a:latin typeface="Calibri" panose="020F0502020204030204" pitchFamily="34" charset="0"/>
                <a:cs typeface="Calibri" panose="020F0502020204030204" pitchFamily="34" charset="0"/>
              </a:rPr>
              <a:t>(</a:t>
            </a:r>
            <a:r>
              <a:rPr lang="en-US" sz="2400" b="1" dirty="0">
                <a:solidFill>
                  <a:srgbClr val="2A00FF"/>
                </a:solidFill>
                <a:latin typeface="Calibri" panose="020F0502020204030204" pitchFamily="34" charset="0"/>
                <a:cs typeface="Calibri" panose="020F0502020204030204" pitchFamily="34" charset="0"/>
              </a:rPr>
              <a:t>"myfile.txt"</a:t>
            </a:r>
            <a:r>
              <a:rPr lang="en-US" sz="2400" b="1" dirty="0">
                <a:solidFill>
                  <a:srgbClr val="000000"/>
                </a:solidFill>
                <a:latin typeface="Calibri" panose="020F0502020204030204" pitchFamily="34" charset="0"/>
                <a:cs typeface="Calibri" panose="020F0502020204030204" pitchFamily="34" charset="0"/>
              </a:rPr>
              <a:t>); </a:t>
            </a:r>
          </a:p>
          <a:p>
            <a:pPr algn="l"/>
            <a:r>
              <a:rPr lang="en-IN" sz="2400" b="1" dirty="0">
                <a:solidFill>
                  <a:srgbClr val="000000"/>
                </a:solidFill>
                <a:latin typeface="Calibri" panose="020F0502020204030204" pitchFamily="34" charset="0"/>
                <a:cs typeface="Calibri" panose="020F0502020204030204" pitchFamily="34" charset="0"/>
              </a:rPr>
              <a:t>           </a:t>
            </a:r>
            <a:r>
              <a:rPr lang="en-IN" sz="2400" b="1" dirty="0">
                <a:solidFill>
                  <a:srgbClr val="7F0055"/>
                </a:solidFill>
                <a:latin typeface="Calibri" panose="020F0502020204030204" pitchFamily="34" charset="0"/>
                <a:cs typeface="Calibri" panose="020F0502020204030204" pitchFamily="34" charset="0"/>
              </a:rPr>
              <a:t>int</a:t>
            </a:r>
            <a:r>
              <a:rPr lang="en-IN" sz="2400" b="1" dirty="0">
                <a:solidFill>
                  <a:srgbClr val="000000"/>
                </a:solidFill>
                <a:latin typeface="Calibri" panose="020F0502020204030204" pitchFamily="34" charset="0"/>
                <a:cs typeface="Calibri" panose="020F0502020204030204" pitchFamily="34" charset="0"/>
              </a:rPr>
              <a:t> </a:t>
            </a:r>
            <a:r>
              <a:rPr lang="en-IN" sz="2400" b="1" dirty="0">
                <a:solidFill>
                  <a:srgbClr val="6A3E3E"/>
                </a:solidFill>
                <a:latin typeface="Calibri" panose="020F0502020204030204" pitchFamily="34" charset="0"/>
                <a:cs typeface="Calibri" panose="020F0502020204030204" pitchFamily="34" charset="0"/>
              </a:rPr>
              <a:t>value</a:t>
            </a:r>
            <a:r>
              <a:rPr lang="en-IN" sz="2400" b="1" dirty="0">
                <a:solidFill>
                  <a:srgbClr val="000000"/>
                </a:solidFill>
                <a:latin typeface="Calibri" panose="020F0502020204030204" pitchFamily="34" charset="0"/>
                <a:cs typeface="Calibri" panose="020F0502020204030204" pitchFamily="34" charset="0"/>
              </a:rPr>
              <a:t> = 0;    </a:t>
            </a:r>
          </a:p>
          <a:p>
            <a:pPr algn="l"/>
            <a:r>
              <a:rPr lang="en-US" sz="2400" dirty="0">
                <a:solidFill>
                  <a:srgbClr val="000000"/>
                </a:solidFill>
                <a:latin typeface="Calibri" panose="020F0502020204030204" pitchFamily="34" charset="0"/>
                <a:cs typeface="Calibri" panose="020F0502020204030204" pitchFamily="34" charset="0"/>
              </a:rPr>
              <a:t>           </a:t>
            </a:r>
            <a:r>
              <a:rPr lang="en-US" sz="2400" b="1" dirty="0">
                <a:solidFill>
                  <a:srgbClr val="7F0055"/>
                </a:solidFill>
                <a:latin typeface="Calibri" panose="020F0502020204030204" pitchFamily="34" charset="0"/>
                <a:cs typeface="Calibri" panose="020F0502020204030204" pitchFamily="34" charset="0"/>
              </a:rPr>
              <a:t>while</a:t>
            </a:r>
            <a:r>
              <a:rPr lang="en-US" sz="2400" b="1" dirty="0">
                <a:solidFill>
                  <a:srgbClr val="000000"/>
                </a:solidFill>
                <a:latin typeface="Calibri" panose="020F0502020204030204" pitchFamily="34" charset="0"/>
                <a:cs typeface="Calibri" panose="020F0502020204030204" pitchFamily="34" charset="0"/>
              </a:rPr>
              <a:t>((</a:t>
            </a:r>
            <a:r>
              <a:rPr lang="en-US" sz="2400" b="1" dirty="0">
                <a:solidFill>
                  <a:srgbClr val="6A3E3E"/>
                </a:solidFill>
                <a:latin typeface="Calibri" panose="020F0502020204030204" pitchFamily="34" charset="0"/>
                <a:cs typeface="Calibri" panose="020F0502020204030204" pitchFamily="34" charset="0"/>
              </a:rPr>
              <a:t>value</a:t>
            </a:r>
            <a:r>
              <a:rPr lang="en-US" sz="2400" b="1" dirty="0">
                <a:solidFill>
                  <a:srgbClr val="000000"/>
                </a:solidFill>
                <a:latin typeface="Calibri" panose="020F0502020204030204" pitchFamily="34" charset="0"/>
                <a:cs typeface="Calibri" panose="020F0502020204030204" pitchFamily="34" charset="0"/>
              </a:rPr>
              <a:t> = </a:t>
            </a:r>
            <a:r>
              <a:rPr lang="en-US" sz="2400" b="1" dirty="0" err="1">
                <a:solidFill>
                  <a:srgbClr val="6A3E3E"/>
                </a:solidFill>
                <a:latin typeface="Calibri" panose="020F0502020204030204" pitchFamily="34" charset="0"/>
                <a:cs typeface="Calibri" panose="020F0502020204030204" pitchFamily="34" charset="0"/>
              </a:rPr>
              <a:t>fis</a:t>
            </a:r>
            <a:r>
              <a:rPr lang="en-US" sz="2400" b="1" dirty="0" err="1">
                <a:solidFill>
                  <a:srgbClr val="000000"/>
                </a:solidFill>
                <a:latin typeface="Calibri" panose="020F0502020204030204" pitchFamily="34" charset="0"/>
                <a:cs typeface="Calibri" panose="020F0502020204030204" pitchFamily="34" charset="0"/>
              </a:rPr>
              <a:t>.read</a:t>
            </a:r>
            <a:r>
              <a:rPr lang="en-US" sz="2400" b="1" dirty="0">
                <a:solidFill>
                  <a:srgbClr val="000000"/>
                </a:solidFill>
                <a:latin typeface="Calibri" panose="020F0502020204030204" pitchFamily="34" charset="0"/>
                <a:cs typeface="Calibri" panose="020F0502020204030204" pitchFamily="34" charset="0"/>
              </a:rPr>
              <a:t>())!=-1)</a:t>
            </a:r>
          </a:p>
          <a:p>
            <a:pPr algn="l"/>
            <a:r>
              <a:rPr lang="en-IN" sz="2400" dirty="0">
                <a:solidFill>
                  <a:srgbClr val="000000"/>
                </a:solidFill>
                <a:latin typeface="Calibri" panose="020F0502020204030204" pitchFamily="34" charset="0"/>
                <a:cs typeface="Calibri" panose="020F0502020204030204" pitchFamily="34" charset="0"/>
              </a:rPr>
              <a:t>          {    </a:t>
            </a:r>
          </a:p>
          <a:p>
            <a:pPr algn="l"/>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System.</a:t>
            </a:r>
            <a:r>
              <a:rPr lang="en-US" sz="2400" b="1" i="1" dirty="0" err="1">
                <a:solidFill>
                  <a:srgbClr val="0000C0"/>
                </a:solidFill>
                <a:latin typeface="Calibri" panose="020F0502020204030204" pitchFamily="34" charset="0"/>
                <a:cs typeface="Calibri" panose="020F0502020204030204" pitchFamily="34" charset="0"/>
              </a:rPr>
              <a:t>out</a:t>
            </a:r>
            <a:r>
              <a:rPr lang="en-US" sz="2400" b="1" i="1" dirty="0" err="1">
                <a:solidFill>
                  <a:srgbClr val="000000"/>
                </a:solidFill>
                <a:latin typeface="Calibri" panose="020F0502020204030204" pitchFamily="34" charset="0"/>
                <a:cs typeface="Calibri" panose="020F0502020204030204" pitchFamily="34" charset="0"/>
              </a:rPr>
              <a:t>.print</a:t>
            </a:r>
            <a:r>
              <a:rPr lang="en-US" sz="2400" b="1" i="1" dirty="0">
                <a:solidFill>
                  <a:srgbClr val="000000"/>
                </a:solidFill>
                <a:latin typeface="Calibri" panose="020F0502020204030204" pitchFamily="34" charset="0"/>
                <a:cs typeface="Calibri" panose="020F0502020204030204" pitchFamily="34" charset="0"/>
              </a:rPr>
              <a:t>((</a:t>
            </a:r>
            <a:r>
              <a:rPr lang="en-US" sz="2400" b="1" i="1" dirty="0">
                <a:solidFill>
                  <a:srgbClr val="7F0055"/>
                </a:solidFill>
                <a:latin typeface="Calibri" panose="020F0502020204030204" pitchFamily="34" charset="0"/>
                <a:cs typeface="Calibri" panose="020F0502020204030204" pitchFamily="34" charset="0"/>
              </a:rPr>
              <a:t>char</a:t>
            </a:r>
            <a:r>
              <a:rPr lang="en-US" sz="2400" b="1" i="1" dirty="0">
                <a:solidFill>
                  <a:srgbClr val="000000"/>
                </a:solidFill>
                <a:latin typeface="Calibri" panose="020F0502020204030204" pitchFamily="34" charset="0"/>
                <a:cs typeface="Calibri" panose="020F0502020204030204" pitchFamily="34" charset="0"/>
              </a:rPr>
              <a:t>)</a:t>
            </a:r>
            <a:r>
              <a:rPr lang="en-US" sz="2400" b="1" i="1" dirty="0">
                <a:solidFill>
                  <a:srgbClr val="6A3E3E"/>
                </a:solidFill>
                <a:latin typeface="Calibri" panose="020F0502020204030204" pitchFamily="34" charset="0"/>
                <a:cs typeface="Calibri" panose="020F0502020204030204" pitchFamily="34" charset="0"/>
              </a:rPr>
              <a:t>value</a:t>
            </a:r>
            <a:r>
              <a:rPr lang="en-US" sz="2400" b="1" i="1" dirty="0">
                <a:solidFill>
                  <a:srgbClr val="000000"/>
                </a:solidFill>
                <a:latin typeface="Calibri" panose="020F0502020204030204" pitchFamily="34" charset="0"/>
                <a:cs typeface="Calibri" panose="020F0502020204030204" pitchFamily="34" charset="0"/>
              </a:rPr>
              <a:t>);</a:t>
            </a:r>
          </a:p>
          <a:p>
            <a:pPr algn="l"/>
            <a:r>
              <a:rPr lang="en-IN" sz="2400" dirty="0">
                <a:solidFill>
                  <a:srgbClr val="000000"/>
                </a:solidFill>
                <a:latin typeface="Calibri" panose="020F0502020204030204" pitchFamily="34" charset="0"/>
                <a:cs typeface="Calibri" panose="020F0502020204030204" pitchFamily="34" charset="0"/>
              </a:rPr>
              <a:t>          }    </a:t>
            </a:r>
          </a:p>
          <a:p>
            <a:pPr algn="l"/>
            <a:r>
              <a:rPr lang="en-IN" sz="2400" dirty="0">
                <a:solidFill>
                  <a:srgbClr val="6A3E3E"/>
                </a:solidFill>
                <a:latin typeface="Calibri" panose="020F0502020204030204" pitchFamily="34" charset="0"/>
                <a:cs typeface="Calibri" panose="020F0502020204030204" pitchFamily="34" charset="0"/>
              </a:rPr>
              <a:t>           </a:t>
            </a:r>
            <a:r>
              <a:rPr lang="en-IN" sz="2400" dirty="0" err="1">
                <a:solidFill>
                  <a:srgbClr val="6A3E3E"/>
                </a:solidFill>
                <a:latin typeface="Calibri" panose="020F0502020204030204" pitchFamily="34" charset="0"/>
                <a:cs typeface="Calibri" panose="020F0502020204030204" pitchFamily="34" charset="0"/>
              </a:rPr>
              <a:t>fis</a:t>
            </a:r>
            <a:r>
              <a:rPr lang="en-IN" sz="2400" dirty="0" err="1">
                <a:solidFill>
                  <a:srgbClr val="000000"/>
                </a:solidFill>
                <a:latin typeface="Calibri" panose="020F0502020204030204" pitchFamily="34" charset="0"/>
                <a:cs typeface="Calibri" panose="020F0502020204030204" pitchFamily="34" charset="0"/>
              </a:rPr>
              <a:t>.close</a:t>
            </a:r>
            <a:r>
              <a:rPr lang="en-IN" sz="2400" dirty="0">
                <a:solidFill>
                  <a:srgbClr val="000000"/>
                </a:solidFill>
                <a:latin typeface="Calibri" panose="020F0502020204030204" pitchFamily="34" charset="0"/>
                <a:cs typeface="Calibri" panose="020F0502020204030204" pitchFamily="34" charset="0"/>
              </a:rPr>
              <a:t>();    </a:t>
            </a:r>
          </a:p>
          <a:p>
            <a:pPr algn="l"/>
            <a:r>
              <a:rPr lang="en-IN" sz="2400" dirty="0">
                <a:solidFill>
                  <a:srgbClr val="000000"/>
                </a:solidFill>
                <a:latin typeface="Calibri" panose="020F0502020204030204" pitchFamily="34" charset="0"/>
                <a:cs typeface="Calibri" panose="020F0502020204030204" pitchFamily="34" charset="0"/>
              </a:rPr>
              <a:t>} </a:t>
            </a:r>
            <a:r>
              <a:rPr lang="en-IN" sz="2400" b="1" dirty="0">
                <a:solidFill>
                  <a:srgbClr val="7F0055"/>
                </a:solidFill>
                <a:latin typeface="Calibri" panose="020F0502020204030204" pitchFamily="34" charset="0"/>
                <a:cs typeface="Calibri" panose="020F0502020204030204" pitchFamily="34" charset="0"/>
              </a:rPr>
              <a:t>catch</a:t>
            </a:r>
            <a:r>
              <a:rPr lang="en-IN" sz="2400" b="1" dirty="0">
                <a:solidFill>
                  <a:srgbClr val="000000"/>
                </a:solidFill>
                <a:latin typeface="Calibri" panose="020F0502020204030204" pitchFamily="34" charset="0"/>
                <a:cs typeface="Calibri" panose="020F0502020204030204" pitchFamily="34" charset="0"/>
              </a:rPr>
              <a:t>(Exception </a:t>
            </a:r>
            <a:r>
              <a:rPr lang="en-IN" sz="2400" b="1" dirty="0">
                <a:solidFill>
                  <a:srgbClr val="6A3E3E"/>
                </a:solidFill>
                <a:latin typeface="Calibri" panose="020F0502020204030204" pitchFamily="34" charset="0"/>
                <a:cs typeface="Calibri" panose="020F0502020204030204" pitchFamily="34" charset="0"/>
              </a:rPr>
              <a:t>e</a:t>
            </a:r>
            <a:r>
              <a:rPr lang="en-IN" sz="2400" b="1" dirty="0">
                <a:solidFill>
                  <a:srgbClr val="000000"/>
                </a:solidFill>
                <a:latin typeface="Calibri" panose="020F0502020204030204" pitchFamily="34" charset="0"/>
                <a:cs typeface="Calibri" panose="020F0502020204030204" pitchFamily="34" charset="0"/>
              </a:rPr>
              <a:t>){</a:t>
            </a:r>
          </a:p>
          <a:p>
            <a:pPr algn="l"/>
            <a:r>
              <a:rPr lang="en-IN" sz="2400" dirty="0">
                <a:solidFill>
                  <a:srgbClr val="000000"/>
                </a:solidFill>
                <a:latin typeface="Calibri" panose="020F0502020204030204" pitchFamily="34" charset="0"/>
                <a:cs typeface="Calibri" panose="020F0502020204030204" pitchFamily="34" charset="0"/>
              </a:rPr>
              <a:t> 	 </a:t>
            </a:r>
            <a:r>
              <a:rPr lang="en-IN" sz="2400" dirty="0" err="1">
                <a:solidFill>
                  <a:srgbClr val="000000"/>
                </a:solidFill>
                <a:latin typeface="Calibri" panose="020F0502020204030204" pitchFamily="34" charset="0"/>
                <a:cs typeface="Calibri" panose="020F0502020204030204" pitchFamily="34" charset="0"/>
              </a:rPr>
              <a:t>System.</a:t>
            </a:r>
            <a:r>
              <a:rPr lang="en-IN" sz="2400" b="1" i="1" dirty="0" err="1">
                <a:solidFill>
                  <a:srgbClr val="0000C0"/>
                </a:solidFill>
                <a:latin typeface="Calibri" panose="020F0502020204030204" pitchFamily="34" charset="0"/>
                <a:cs typeface="Calibri" panose="020F0502020204030204" pitchFamily="34" charset="0"/>
              </a:rPr>
              <a:t>out</a:t>
            </a:r>
            <a:r>
              <a:rPr lang="en-IN" sz="2400" b="1" i="1" dirty="0" err="1">
                <a:solidFill>
                  <a:srgbClr val="000000"/>
                </a:solidFill>
                <a:latin typeface="Calibri" panose="020F0502020204030204" pitchFamily="34" charset="0"/>
                <a:cs typeface="Calibri" panose="020F0502020204030204" pitchFamily="34" charset="0"/>
              </a:rPr>
              <a:t>.println</a:t>
            </a:r>
            <a:r>
              <a:rPr lang="en-IN" sz="2400" b="1" i="1" dirty="0">
                <a:solidFill>
                  <a:srgbClr val="000000"/>
                </a:solidFill>
                <a:latin typeface="Calibri" panose="020F0502020204030204" pitchFamily="34" charset="0"/>
                <a:cs typeface="Calibri" panose="020F0502020204030204" pitchFamily="34" charset="0"/>
              </a:rPr>
              <a:t>(</a:t>
            </a:r>
            <a:r>
              <a:rPr lang="en-IN" sz="2400" b="1" i="1" dirty="0">
                <a:solidFill>
                  <a:srgbClr val="6A3E3E"/>
                </a:solidFill>
                <a:latin typeface="Calibri" panose="020F0502020204030204" pitchFamily="34" charset="0"/>
                <a:cs typeface="Calibri" panose="020F0502020204030204" pitchFamily="34" charset="0"/>
              </a:rPr>
              <a:t>e</a:t>
            </a:r>
            <a:r>
              <a:rPr lang="en-IN" sz="2400" b="1" i="1" dirty="0">
                <a:solidFill>
                  <a:srgbClr val="000000"/>
                </a:solidFill>
                <a:latin typeface="Calibri" panose="020F0502020204030204" pitchFamily="34" charset="0"/>
                <a:cs typeface="Calibri" panose="020F0502020204030204" pitchFamily="34" charset="0"/>
              </a:rPr>
              <a:t>);</a:t>
            </a:r>
          </a:p>
          <a:p>
            <a:pPr algn="l"/>
            <a:r>
              <a:rPr lang="en-IN" sz="2400" dirty="0">
                <a:solidFill>
                  <a:srgbClr val="000000"/>
                </a:solidFill>
                <a:latin typeface="Calibri" panose="020F0502020204030204" pitchFamily="34" charset="0"/>
                <a:cs typeface="Calibri" panose="020F0502020204030204" pitchFamily="34" charset="0"/>
              </a:rPr>
              <a:t> 	} </a:t>
            </a:r>
          </a:p>
          <a:p>
            <a:pPr algn="l"/>
            <a:r>
              <a:rPr lang="en-IN" sz="2400" dirty="0">
                <a:solidFill>
                  <a:srgbClr val="000000"/>
                </a:solidFill>
                <a:latin typeface="Calibri" panose="020F0502020204030204" pitchFamily="34" charset="0"/>
                <a:cs typeface="Calibri" panose="020F0502020204030204" pitchFamily="34" charset="0"/>
              </a:rPr>
              <a:t>       }</a:t>
            </a:r>
          </a:p>
          <a:p>
            <a:pPr algn="l"/>
            <a:r>
              <a:rPr lang="en-IN" sz="2400" dirty="0">
                <a:solidFill>
                  <a:srgbClr val="000000"/>
                </a:solidFill>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1940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61C0A-3B9F-46FF-82EA-848B0D72A826}"/>
              </a:ext>
            </a:extLst>
          </p:cNvPr>
          <p:cNvSpPr>
            <a:spLocks noGrp="1"/>
          </p:cNvSpPr>
          <p:nvPr>
            <p:ph type="title"/>
          </p:nvPr>
        </p:nvSpPr>
        <p:spPr/>
        <p:txBody>
          <a:bodyPr/>
          <a:lstStyle/>
          <a:p>
            <a:pPr algn="ctr"/>
            <a:r>
              <a:rPr lang="en-US" i="0" dirty="0" err="1">
                <a:solidFill>
                  <a:srgbClr val="000000"/>
                </a:solidFill>
                <a:effectLst/>
              </a:rPr>
              <a:t>FileOutputStream</a:t>
            </a:r>
            <a:endParaRPr lang="en-IN" dirty="0"/>
          </a:p>
        </p:txBody>
      </p:sp>
      <p:sp>
        <p:nvSpPr>
          <p:cNvPr id="3" name="Content Placeholder 2">
            <a:extLst>
              <a:ext uri="{FF2B5EF4-FFF2-40B4-BE49-F238E27FC236}">
                <a16:creationId xmlns:a16="http://schemas.microsoft.com/office/drawing/2014/main" xmlns="" id="{E3F534B0-8934-443F-9E6D-EA18F3CF70B3}"/>
              </a:ext>
            </a:extLst>
          </p:cNvPr>
          <p:cNvSpPr>
            <a:spLocks noGrp="1"/>
          </p:cNvSpPr>
          <p:nvPr>
            <p:ph idx="1"/>
          </p:nvPr>
        </p:nvSpPr>
        <p:spPr/>
        <p:txBody>
          <a:bodyPr>
            <a:normAutofit/>
          </a:bodyPr>
          <a:lstStyle/>
          <a:p>
            <a:pPr algn="just" fontAlgn="base"/>
            <a:r>
              <a:rPr lang="en-US" b="1" i="0" dirty="0" err="1">
                <a:effectLst/>
              </a:rPr>
              <a:t>FileOutputStream</a:t>
            </a:r>
            <a:r>
              <a:rPr lang="en-US" b="0" i="0" dirty="0">
                <a:effectLst/>
              </a:rPr>
              <a:t> is an </a:t>
            </a:r>
            <a:r>
              <a:rPr lang="en-US" b="0" i="0" dirty="0" err="1">
                <a:solidFill>
                  <a:srgbClr val="C00000"/>
                </a:solidFill>
                <a:effectLst/>
              </a:rPr>
              <a:t>outputstream</a:t>
            </a:r>
            <a:r>
              <a:rPr lang="en-US" b="0" i="0" dirty="0">
                <a:effectLst/>
              </a:rPr>
              <a:t> for writing data/streams of raw bytes to file or storing data to file. </a:t>
            </a:r>
          </a:p>
          <a:p>
            <a:pPr algn="just" fontAlgn="base"/>
            <a:endParaRPr lang="en-US" b="0" i="0" dirty="0">
              <a:effectLst/>
            </a:endParaRPr>
          </a:p>
          <a:p>
            <a:pPr algn="just" fontAlgn="base"/>
            <a:r>
              <a:rPr lang="en-US" b="0" i="0" dirty="0" err="1">
                <a:effectLst/>
              </a:rPr>
              <a:t>FileOutputStream</a:t>
            </a:r>
            <a:r>
              <a:rPr lang="en-US" b="0" i="0" dirty="0">
                <a:effectLst/>
              </a:rPr>
              <a:t> is a subclass of</a:t>
            </a:r>
            <a:r>
              <a:rPr lang="en-US" b="1" i="0" dirty="0">
                <a:effectLst/>
              </a:rPr>
              <a:t> </a:t>
            </a:r>
            <a:r>
              <a:rPr lang="en-US" b="0" dirty="0" err="1">
                <a:effectLst/>
                <a:hlinkClick r:id="rId2">
                  <a:extLst>
                    <a:ext uri="{A12FA001-AC4F-418D-AE19-62706E023703}">
                      <ahyp:hlinkClr xmlns:ahyp="http://schemas.microsoft.com/office/drawing/2018/hyperlinkcolor" xmlns="" val="tx"/>
                    </a:ext>
                  </a:extLst>
                </a:hlinkClick>
              </a:rPr>
              <a:t>OutputStream</a:t>
            </a:r>
            <a:r>
              <a:rPr lang="en-US" b="1" i="0" dirty="0">
                <a:effectLst/>
              </a:rPr>
              <a:t>. </a:t>
            </a:r>
          </a:p>
          <a:p>
            <a:pPr algn="just" fontAlgn="base"/>
            <a:endParaRPr lang="en-US" b="1" i="0" dirty="0">
              <a:effectLst/>
            </a:endParaRPr>
          </a:p>
          <a:p>
            <a:pPr algn="just" fontAlgn="base"/>
            <a:r>
              <a:rPr lang="en-US" b="0" i="0" dirty="0" err="1">
                <a:effectLst/>
              </a:rPr>
              <a:t>FileOutputStream</a:t>
            </a:r>
            <a:r>
              <a:rPr lang="en-US" b="0" i="0" dirty="0">
                <a:effectLst/>
              </a:rPr>
              <a:t> was added in Java 1.0 version. It is present in the </a:t>
            </a:r>
            <a:r>
              <a:rPr lang="en-US" b="0" i="0" dirty="0" err="1">
                <a:solidFill>
                  <a:srgbClr val="C00000"/>
                </a:solidFill>
                <a:effectLst/>
              </a:rPr>
              <a:t>java.io.FileOutputStream</a:t>
            </a:r>
            <a:r>
              <a:rPr lang="en-US" b="0" i="0" dirty="0">
                <a:solidFill>
                  <a:srgbClr val="C00000"/>
                </a:solidFill>
                <a:effectLst/>
              </a:rPr>
              <a:t> </a:t>
            </a:r>
            <a:r>
              <a:rPr lang="en-US" b="0" i="0" dirty="0">
                <a:effectLst/>
              </a:rPr>
              <a:t>package.</a:t>
            </a:r>
            <a:endParaRPr lang="en-US" b="1" i="0" dirty="0">
              <a:effectLst/>
            </a:endParaRPr>
          </a:p>
        </p:txBody>
      </p:sp>
    </p:spTree>
    <p:extLst>
      <p:ext uri="{BB962C8B-B14F-4D97-AF65-F5344CB8AC3E}">
        <p14:creationId xmlns:p14="http://schemas.microsoft.com/office/powerpoint/2010/main" val="100291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004F0C-125F-44C7-B6F5-E6F4E6B65107}"/>
              </a:ext>
            </a:extLst>
          </p:cNvPr>
          <p:cNvSpPr>
            <a:spLocks noGrp="1"/>
          </p:cNvSpPr>
          <p:nvPr>
            <p:ph type="title"/>
          </p:nvPr>
        </p:nvSpPr>
        <p:spPr/>
        <p:txBody>
          <a:bodyPr/>
          <a:lstStyle/>
          <a:p>
            <a:pPr algn="ctr"/>
            <a:r>
              <a:rPr lang="en-US" i="0" dirty="0" err="1">
                <a:solidFill>
                  <a:srgbClr val="000000"/>
                </a:solidFill>
                <a:effectLst/>
              </a:rPr>
              <a:t>FileOutputStream</a:t>
            </a:r>
            <a:endParaRPr lang="en-IN" dirty="0"/>
          </a:p>
        </p:txBody>
      </p:sp>
      <p:sp>
        <p:nvSpPr>
          <p:cNvPr id="3" name="Content Placeholder 2">
            <a:extLst>
              <a:ext uri="{FF2B5EF4-FFF2-40B4-BE49-F238E27FC236}">
                <a16:creationId xmlns:a16="http://schemas.microsoft.com/office/drawing/2014/main" xmlns="" id="{F836A94C-0309-4871-BDA3-63944D5EEAB4}"/>
              </a:ext>
            </a:extLst>
          </p:cNvPr>
          <p:cNvSpPr>
            <a:spLocks noGrp="1"/>
          </p:cNvSpPr>
          <p:nvPr>
            <p:ph idx="1"/>
          </p:nvPr>
        </p:nvSpPr>
        <p:spPr/>
        <p:txBody>
          <a:bodyPr/>
          <a:lstStyle/>
          <a:p>
            <a:pPr algn="just" fontAlgn="base"/>
            <a:r>
              <a:rPr lang="en-US" b="0" i="0" dirty="0">
                <a:effectLst/>
              </a:rPr>
              <a:t>To write </a:t>
            </a:r>
            <a:r>
              <a:rPr lang="en-US" b="1" i="0" dirty="0">
                <a:effectLst/>
              </a:rPr>
              <a:t>primitive values into a file, </a:t>
            </a:r>
            <a:r>
              <a:rPr lang="en-US" b="0" i="0" dirty="0">
                <a:effectLst/>
              </a:rPr>
              <a:t>we use </a:t>
            </a:r>
            <a:r>
              <a:rPr lang="en-US" b="0" i="0" dirty="0" err="1">
                <a:effectLst/>
              </a:rPr>
              <a:t>FileOutputStream</a:t>
            </a:r>
            <a:r>
              <a:rPr lang="en-US" b="0" i="0" dirty="0">
                <a:effectLst/>
              </a:rPr>
              <a:t> class.</a:t>
            </a:r>
          </a:p>
          <a:p>
            <a:pPr algn="just" fontAlgn="base"/>
            <a:endParaRPr lang="en-US" b="0" i="0" dirty="0">
              <a:effectLst/>
            </a:endParaRPr>
          </a:p>
          <a:p>
            <a:pPr algn="just" fontAlgn="base"/>
            <a:r>
              <a:rPr lang="en-US" dirty="0" err="1">
                <a:effectLst/>
              </a:rPr>
              <a:t>FileOutputStream</a:t>
            </a:r>
            <a:r>
              <a:rPr lang="en-US" dirty="0">
                <a:effectLst/>
              </a:rPr>
              <a:t> is meant for writing streams of </a:t>
            </a:r>
            <a:r>
              <a:rPr lang="en-US" dirty="0">
                <a:solidFill>
                  <a:srgbClr val="C00000"/>
                </a:solidFill>
                <a:effectLst/>
              </a:rPr>
              <a:t>raw bytes such as image data.</a:t>
            </a:r>
          </a:p>
          <a:p>
            <a:pPr algn="just" fontAlgn="base"/>
            <a:endParaRPr lang="en-US" dirty="0">
              <a:effectLst/>
            </a:endParaRPr>
          </a:p>
          <a:p>
            <a:pPr algn="just" fontAlgn="base"/>
            <a:r>
              <a:rPr lang="en-US" dirty="0">
                <a:effectLst/>
              </a:rPr>
              <a:t>For writing streams of characters, consider using </a:t>
            </a:r>
            <a:r>
              <a:rPr lang="en-US" dirty="0" err="1">
                <a:effectLst/>
              </a:rPr>
              <a:t>FileWriter</a:t>
            </a:r>
            <a:r>
              <a:rPr lang="en-US" dirty="0">
                <a:effectLst/>
              </a:rPr>
              <a:t>.</a:t>
            </a:r>
            <a:endParaRPr lang="en-IN" dirty="0"/>
          </a:p>
          <a:p>
            <a:endParaRPr lang="en-IN" dirty="0"/>
          </a:p>
        </p:txBody>
      </p:sp>
    </p:spTree>
    <p:extLst>
      <p:ext uri="{BB962C8B-B14F-4D97-AF65-F5344CB8AC3E}">
        <p14:creationId xmlns:p14="http://schemas.microsoft.com/office/powerpoint/2010/main" val="299958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eps to create a text file using FileOutputStream in Java">
            <a:extLst>
              <a:ext uri="{FF2B5EF4-FFF2-40B4-BE49-F238E27FC236}">
                <a16:creationId xmlns:a16="http://schemas.microsoft.com/office/drawing/2014/main" xmlns="" id="{1D343C3C-FD76-4A33-8E9A-29C834C41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900" y="837061"/>
            <a:ext cx="5958200" cy="518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6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CCFFC1B-2D4E-4E4D-B689-A5E21EE11F5A}"/>
              </a:ext>
            </a:extLst>
          </p:cNvPr>
          <p:cNvSpPr/>
          <p:nvPr/>
        </p:nvSpPr>
        <p:spPr>
          <a:xfrm>
            <a:off x="988944" y="374375"/>
            <a:ext cx="7166113" cy="610925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400" b="1" dirty="0">
                <a:solidFill>
                  <a:srgbClr val="7F0055"/>
                </a:solidFill>
                <a:latin typeface="Calibri" panose="020F0502020204030204" pitchFamily="34" charset="0"/>
                <a:cs typeface="Calibri" panose="020F0502020204030204" pitchFamily="34" charset="0"/>
              </a:rPr>
              <a:t>package</a:t>
            </a:r>
            <a:r>
              <a:rPr lang="en-IN" sz="2400" b="1" dirty="0">
                <a:solidFill>
                  <a:srgbClr val="000000"/>
                </a:solidFill>
                <a:latin typeface="Calibri" panose="020F0502020204030204" pitchFamily="34" charset="0"/>
                <a:cs typeface="Calibri" panose="020F0502020204030204" pitchFamily="34" charset="0"/>
              </a:rPr>
              <a:t> practical;</a:t>
            </a:r>
          </a:p>
          <a:p>
            <a:pPr algn="l"/>
            <a:r>
              <a:rPr lang="en-IN" sz="2400" b="1" dirty="0">
                <a:solidFill>
                  <a:srgbClr val="7F0055"/>
                </a:solidFill>
                <a:latin typeface="Calibri" panose="020F0502020204030204" pitchFamily="34" charset="0"/>
                <a:cs typeface="Calibri" panose="020F0502020204030204" pitchFamily="34" charset="0"/>
              </a:rPr>
              <a:t>import</a:t>
            </a:r>
            <a:r>
              <a:rPr lang="en-IN" sz="2400" b="1" dirty="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java.io.DataInputStream</a:t>
            </a:r>
            <a:r>
              <a:rPr lang="en-IN" sz="2400" b="1" dirty="0">
                <a:solidFill>
                  <a:srgbClr val="000000"/>
                </a:solidFill>
                <a:latin typeface="Calibri" panose="020F0502020204030204" pitchFamily="34" charset="0"/>
                <a:cs typeface="Calibri" panose="020F0502020204030204" pitchFamily="34" charset="0"/>
              </a:rPr>
              <a:t>;</a:t>
            </a:r>
          </a:p>
          <a:p>
            <a:pPr algn="l"/>
            <a:r>
              <a:rPr lang="en-IN" sz="2400" b="1" dirty="0">
                <a:solidFill>
                  <a:srgbClr val="7F0055"/>
                </a:solidFill>
                <a:latin typeface="Calibri" panose="020F0502020204030204" pitchFamily="34" charset="0"/>
                <a:cs typeface="Calibri" panose="020F0502020204030204" pitchFamily="34" charset="0"/>
              </a:rPr>
              <a:t>import</a:t>
            </a:r>
            <a:r>
              <a:rPr lang="en-IN" sz="2400" b="1" dirty="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java.io.FileOutputStream</a:t>
            </a:r>
            <a:r>
              <a:rPr lang="en-IN" sz="2400" b="1" dirty="0">
                <a:solidFill>
                  <a:srgbClr val="000000"/>
                </a:solidFill>
                <a:latin typeface="Calibri" panose="020F0502020204030204" pitchFamily="34" charset="0"/>
                <a:cs typeface="Calibri" panose="020F0502020204030204" pitchFamily="34" charset="0"/>
              </a:rPr>
              <a:t>;</a:t>
            </a:r>
          </a:p>
          <a:p>
            <a:pPr algn="l"/>
            <a:r>
              <a:rPr lang="en-IN" sz="2400" b="1" dirty="0">
                <a:solidFill>
                  <a:srgbClr val="7F0055"/>
                </a:solidFill>
                <a:latin typeface="Calibri" panose="020F0502020204030204" pitchFamily="34" charset="0"/>
                <a:cs typeface="Calibri" panose="020F0502020204030204" pitchFamily="34" charset="0"/>
              </a:rPr>
              <a:t>public</a:t>
            </a:r>
            <a:r>
              <a:rPr lang="en-IN" sz="2400" b="1" dirty="0">
                <a:solidFill>
                  <a:srgbClr val="000000"/>
                </a:solidFill>
                <a:latin typeface="Calibri" panose="020F0502020204030204" pitchFamily="34" charset="0"/>
                <a:cs typeface="Calibri" panose="020F0502020204030204" pitchFamily="34" charset="0"/>
              </a:rPr>
              <a:t> </a:t>
            </a:r>
            <a:r>
              <a:rPr lang="en-IN" sz="2400" b="1" dirty="0">
                <a:solidFill>
                  <a:srgbClr val="7F0055"/>
                </a:solidFill>
                <a:latin typeface="Calibri" panose="020F0502020204030204" pitchFamily="34" charset="0"/>
                <a:cs typeface="Calibri" panose="020F0502020204030204" pitchFamily="34" charset="0"/>
              </a:rPr>
              <a:t>class</a:t>
            </a:r>
            <a:r>
              <a:rPr lang="en-IN" sz="2400" b="1" dirty="0">
                <a:solidFill>
                  <a:srgbClr val="000000"/>
                </a:solidFill>
                <a:latin typeface="Calibri" panose="020F0502020204030204" pitchFamily="34" charset="0"/>
                <a:cs typeface="Calibri" panose="020F0502020204030204" pitchFamily="34" charset="0"/>
              </a:rPr>
              <a:t> </a:t>
            </a:r>
            <a:r>
              <a:rPr lang="en-IN" sz="2400" b="1" dirty="0" err="1">
                <a:solidFill>
                  <a:srgbClr val="000000"/>
                </a:solidFill>
                <a:latin typeface="Calibri" panose="020F0502020204030204" pitchFamily="34" charset="0"/>
                <a:cs typeface="Calibri" panose="020F0502020204030204" pitchFamily="34" charset="0"/>
              </a:rPr>
              <a:t>FileOutputStreamExample</a:t>
            </a:r>
            <a:r>
              <a:rPr lang="en-IN" sz="2400" b="1" dirty="0">
                <a:solidFill>
                  <a:srgbClr val="000000"/>
                </a:solidFill>
                <a:latin typeface="Calibri" panose="020F0502020204030204" pitchFamily="34" charset="0"/>
                <a:cs typeface="Calibri" panose="020F0502020204030204" pitchFamily="34" charset="0"/>
              </a:rPr>
              <a:t> {</a:t>
            </a:r>
          </a:p>
          <a:p>
            <a:pPr algn="l"/>
            <a:r>
              <a:rPr lang="en-US" sz="2400" b="1" dirty="0">
                <a:solidFill>
                  <a:srgbClr val="7F0055"/>
                </a:solidFill>
                <a:latin typeface="Calibri" panose="020F0502020204030204" pitchFamily="34" charset="0"/>
                <a:cs typeface="Calibri" panose="020F0502020204030204" pitchFamily="34" charset="0"/>
              </a:rPr>
              <a:t>public</a:t>
            </a:r>
            <a:r>
              <a:rPr lang="en-US" sz="2400" b="1" dirty="0">
                <a:solidFill>
                  <a:srgbClr val="000000"/>
                </a:solidFill>
                <a:latin typeface="Calibri" panose="020F0502020204030204" pitchFamily="34" charset="0"/>
                <a:cs typeface="Calibri" panose="020F0502020204030204" pitchFamily="34" charset="0"/>
              </a:rPr>
              <a:t> </a:t>
            </a:r>
            <a:r>
              <a:rPr lang="en-US" sz="2400" b="1" dirty="0">
                <a:solidFill>
                  <a:srgbClr val="7F0055"/>
                </a:solidFill>
                <a:latin typeface="Calibri" panose="020F0502020204030204" pitchFamily="34" charset="0"/>
                <a:cs typeface="Calibri" panose="020F0502020204030204" pitchFamily="34" charset="0"/>
              </a:rPr>
              <a:t>static</a:t>
            </a:r>
            <a:r>
              <a:rPr lang="en-US" sz="2400" b="1" dirty="0">
                <a:solidFill>
                  <a:srgbClr val="000000"/>
                </a:solidFill>
                <a:latin typeface="Calibri" panose="020F0502020204030204" pitchFamily="34" charset="0"/>
                <a:cs typeface="Calibri" panose="020F0502020204030204" pitchFamily="34" charset="0"/>
              </a:rPr>
              <a:t> </a:t>
            </a:r>
            <a:r>
              <a:rPr lang="en-US" sz="2400" b="1" dirty="0">
                <a:solidFill>
                  <a:srgbClr val="7F0055"/>
                </a:solidFill>
                <a:latin typeface="Calibri" panose="020F0502020204030204" pitchFamily="34" charset="0"/>
                <a:cs typeface="Calibri" panose="020F0502020204030204" pitchFamily="34" charset="0"/>
              </a:rPr>
              <a:t>void</a:t>
            </a:r>
            <a:r>
              <a:rPr lang="en-US" sz="2400" b="1" dirty="0">
                <a:solidFill>
                  <a:srgbClr val="000000"/>
                </a:solidFill>
                <a:latin typeface="Calibri" panose="020F0502020204030204" pitchFamily="34" charset="0"/>
                <a:cs typeface="Calibri" panose="020F0502020204030204" pitchFamily="34" charset="0"/>
              </a:rPr>
              <a:t> main(String[] </a:t>
            </a:r>
            <a:r>
              <a:rPr lang="en-US" sz="2400" b="1" dirty="0" err="1">
                <a:solidFill>
                  <a:srgbClr val="6A3E3E"/>
                </a:solidFill>
                <a:latin typeface="Calibri" panose="020F0502020204030204" pitchFamily="34" charset="0"/>
                <a:cs typeface="Calibri" panose="020F0502020204030204" pitchFamily="34" charset="0"/>
              </a:rPr>
              <a:t>args</a:t>
            </a:r>
            <a:r>
              <a:rPr lang="en-US" sz="2400" b="1" dirty="0">
                <a:solidFill>
                  <a:srgbClr val="000000"/>
                </a:solidFill>
                <a:latin typeface="Calibri" panose="020F0502020204030204" pitchFamily="34" charset="0"/>
                <a:cs typeface="Calibri" panose="020F0502020204030204" pitchFamily="34" charset="0"/>
              </a:rPr>
              <a:t>)</a:t>
            </a:r>
          </a:p>
          <a:p>
            <a:pPr algn="l"/>
            <a:r>
              <a:rPr lang="en-IN" sz="2400" dirty="0">
                <a:solidFill>
                  <a:srgbClr val="000000"/>
                </a:solidFill>
                <a:latin typeface="Calibri" panose="020F0502020204030204" pitchFamily="34" charset="0"/>
                <a:cs typeface="Calibri" panose="020F0502020204030204" pitchFamily="34" charset="0"/>
              </a:rPr>
              <a:t>{</a:t>
            </a:r>
          </a:p>
          <a:p>
            <a:pPr algn="l"/>
            <a:r>
              <a:rPr lang="en-IN" sz="2400" b="1" dirty="0">
                <a:solidFill>
                  <a:srgbClr val="7F0055"/>
                </a:solidFill>
                <a:latin typeface="Calibri" panose="020F0502020204030204" pitchFamily="34" charset="0"/>
                <a:cs typeface="Calibri" panose="020F0502020204030204" pitchFamily="34" charset="0"/>
              </a:rPr>
              <a:t>try</a:t>
            </a:r>
            <a:r>
              <a:rPr lang="en-IN" sz="2400" b="1" dirty="0">
                <a:solidFill>
                  <a:srgbClr val="000000"/>
                </a:solidFill>
                <a:latin typeface="Calibri" panose="020F0502020204030204" pitchFamily="34" charset="0"/>
                <a:cs typeface="Calibri" panose="020F0502020204030204" pitchFamily="34" charset="0"/>
              </a:rPr>
              <a:t> { </a:t>
            </a:r>
          </a:p>
          <a:p>
            <a:pPr algn="l"/>
            <a:r>
              <a:rPr lang="en-US" sz="2400" dirty="0">
                <a:solidFill>
                  <a:srgbClr val="3F7F5F"/>
                </a:solidFill>
                <a:latin typeface="Calibri" panose="020F0502020204030204" pitchFamily="34" charset="0"/>
                <a:cs typeface="Calibri" panose="020F0502020204030204" pitchFamily="34" charset="0"/>
              </a:rPr>
              <a:t>// Create an object of </a:t>
            </a:r>
            <a:r>
              <a:rPr lang="en-US" sz="2400" dirty="0" err="1">
                <a:solidFill>
                  <a:srgbClr val="3F7F5F"/>
                </a:solidFill>
                <a:latin typeface="Calibri" panose="020F0502020204030204" pitchFamily="34" charset="0"/>
                <a:cs typeface="Calibri" panose="020F0502020204030204" pitchFamily="34" charset="0"/>
              </a:rPr>
              <a:t>DataInputStream</a:t>
            </a:r>
            <a:r>
              <a:rPr lang="en-US" sz="2400" dirty="0">
                <a:solidFill>
                  <a:srgbClr val="3F7F5F"/>
                </a:solidFill>
                <a:latin typeface="Calibri" panose="020F0502020204030204" pitchFamily="34" charset="0"/>
                <a:cs typeface="Calibri" panose="020F0502020204030204" pitchFamily="34" charset="0"/>
              </a:rPr>
              <a:t> to attach keyboard to </a:t>
            </a:r>
            <a:r>
              <a:rPr lang="en-US" sz="2400" dirty="0" err="1">
                <a:solidFill>
                  <a:srgbClr val="3F7F5F"/>
                </a:solidFill>
                <a:latin typeface="Calibri" panose="020F0502020204030204" pitchFamily="34" charset="0"/>
                <a:cs typeface="Calibri" panose="020F0502020204030204" pitchFamily="34" charset="0"/>
              </a:rPr>
              <a:t>DataInputStream</a:t>
            </a:r>
            <a:r>
              <a:rPr lang="en-US" sz="2400" dirty="0">
                <a:solidFill>
                  <a:srgbClr val="3F7F5F"/>
                </a:solidFill>
                <a:latin typeface="Calibri" panose="020F0502020204030204" pitchFamily="34" charset="0"/>
                <a:cs typeface="Calibri" panose="020F0502020204030204" pitchFamily="34" charset="0"/>
              </a:rPr>
              <a:t>.</a:t>
            </a:r>
          </a:p>
          <a:p>
            <a:pPr algn="l"/>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DataInputStream</a:t>
            </a:r>
            <a:r>
              <a:rPr lang="en-US" sz="2400" dirty="0">
                <a:solidFill>
                  <a:srgbClr val="000000"/>
                </a:solidFill>
                <a:latin typeface="Calibri" panose="020F0502020204030204" pitchFamily="34" charset="0"/>
                <a:cs typeface="Calibri" panose="020F0502020204030204" pitchFamily="34" charset="0"/>
              </a:rPr>
              <a:t> </a:t>
            </a:r>
            <a:r>
              <a:rPr lang="en-US" sz="2400" dirty="0">
                <a:solidFill>
                  <a:srgbClr val="6A3E3E"/>
                </a:solidFill>
                <a:latin typeface="Calibri" panose="020F0502020204030204" pitchFamily="34" charset="0"/>
                <a:cs typeface="Calibri" panose="020F0502020204030204" pitchFamily="34" charset="0"/>
              </a:rPr>
              <a:t>dis</a:t>
            </a:r>
            <a:r>
              <a:rPr lang="en-US" sz="2400" dirty="0">
                <a:solidFill>
                  <a:srgbClr val="000000"/>
                </a:solidFill>
                <a:latin typeface="Calibri" panose="020F0502020204030204" pitchFamily="34" charset="0"/>
                <a:cs typeface="Calibri" panose="020F0502020204030204" pitchFamily="34" charset="0"/>
              </a:rPr>
              <a:t> = </a:t>
            </a:r>
            <a:r>
              <a:rPr lang="en-US" sz="2400" b="1" dirty="0">
                <a:solidFill>
                  <a:srgbClr val="7F0055"/>
                </a:solidFill>
                <a:latin typeface="Calibri" panose="020F0502020204030204" pitchFamily="34" charset="0"/>
                <a:cs typeface="Calibri" panose="020F0502020204030204" pitchFamily="34" charset="0"/>
              </a:rPr>
              <a:t>new</a:t>
            </a:r>
            <a:r>
              <a:rPr lang="en-US" sz="2400" b="1" dirty="0">
                <a:solidFill>
                  <a:srgbClr val="000000"/>
                </a:solidFill>
                <a:latin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cs typeface="Calibri" panose="020F0502020204030204" pitchFamily="34" charset="0"/>
              </a:rPr>
              <a:t>DataInputStream</a:t>
            </a:r>
            <a:r>
              <a:rPr lang="en-US" sz="2400" b="1" dirty="0">
                <a:solidFill>
                  <a:srgbClr val="000000"/>
                </a:solidFill>
                <a:latin typeface="Calibri" panose="020F0502020204030204" pitchFamily="34" charset="0"/>
                <a:cs typeface="Calibri" panose="020F0502020204030204" pitchFamily="34" charset="0"/>
              </a:rPr>
              <a:t>(System.</a:t>
            </a:r>
            <a:r>
              <a:rPr lang="en-US" sz="2400" b="1" i="1" dirty="0">
                <a:solidFill>
                  <a:srgbClr val="0000C0"/>
                </a:solidFill>
                <a:latin typeface="Calibri" panose="020F0502020204030204" pitchFamily="34" charset="0"/>
                <a:cs typeface="Calibri" panose="020F0502020204030204" pitchFamily="34" charset="0"/>
              </a:rPr>
              <a:t>in</a:t>
            </a:r>
            <a:r>
              <a:rPr lang="en-US" sz="2400" b="1" i="1" dirty="0">
                <a:solidFill>
                  <a:srgbClr val="000000"/>
                </a:solidFill>
                <a:latin typeface="Calibri" panose="020F0502020204030204" pitchFamily="34" charset="0"/>
                <a:cs typeface="Calibri" panose="020F0502020204030204" pitchFamily="34" charset="0"/>
              </a:rPr>
              <a:t>);  </a:t>
            </a:r>
          </a:p>
          <a:p>
            <a:pPr algn="l"/>
            <a:endParaRPr lang="en-IN" sz="2400" dirty="0">
              <a:latin typeface="Calibri" panose="020F0502020204030204" pitchFamily="34" charset="0"/>
              <a:cs typeface="Calibri" panose="020F0502020204030204" pitchFamily="34" charset="0"/>
            </a:endParaRPr>
          </a:p>
          <a:p>
            <a:pPr algn="l"/>
            <a:r>
              <a:rPr lang="en-US" sz="2400" dirty="0">
                <a:solidFill>
                  <a:srgbClr val="3F7F5F"/>
                </a:solidFill>
                <a:latin typeface="Calibri" panose="020F0502020204030204" pitchFamily="34" charset="0"/>
                <a:cs typeface="Calibri" panose="020F0502020204030204" pitchFamily="34" charset="0"/>
              </a:rPr>
              <a:t>// Create an object of </a:t>
            </a:r>
            <a:r>
              <a:rPr lang="en-US" sz="2400" dirty="0" err="1">
                <a:solidFill>
                  <a:srgbClr val="3F7F5F"/>
                </a:solidFill>
                <a:latin typeface="Calibri" panose="020F0502020204030204" pitchFamily="34" charset="0"/>
                <a:cs typeface="Calibri" panose="020F0502020204030204" pitchFamily="34" charset="0"/>
              </a:rPr>
              <a:t>FileOutputStream</a:t>
            </a:r>
            <a:r>
              <a:rPr lang="en-US" sz="2400" dirty="0">
                <a:solidFill>
                  <a:srgbClr val="3F7F5F"/>
                </a:solidFill>
                <a:latin typeface="Calibri" panose="020F0502020204030204" pitchFamily="34" charset="0"/>
                <a:cs typeface="Calibri" panose="020F0502020204030204" pitchFamily="34" charset="0"/>
              </a:rPr>
              <a:t> to attach </a:t>
            </a:r>
            <a:r>
              <a:rPr lang="en-US" sz="2400" u="sng" dirty="0" err="1">
                <a:solidFill>
                  <a:srgbClr val="3F7F5F"/>
                </a:solidFill>
                <a:latin typeface="Calibri" panose="020F0502020204030204" pitchFamily="34" charset="0"/>
                <a:cs typeface="Calibri" panose="020F0502020204030204" pitchFamily="34" charset="0"/>
              </a:rPr>
              <a:t>myfileout</a:t>
            </a:r>
            <a:r>
              <a:rPr lang="en-US" sz="2400" u="sng" dirty="0">
                <a:solidFill>
                  <a:srgbClr val="3F7F5F"/>
                </a:solidFill>
                <a:latin typeface="Calibri" panose="020F0502020204030204" pitchFamily="34" charset="0"/>
                <a:cs typeface="Calibri" panose="020F0502020204030204" pitchFamily="34" charset="0"/>
              </a:rPr>
              <a:t> file to </a:t>
            </a:r>
            <a:r>
              <a:rPr lang="en-US" sz="2400" u="sng" dirty="0" err="1">
                <a:solidFill>
                  <a:srgbClr val="3F7F5F"/>
                </a:solidFill>
                <a:latin typeface="Calibri" panose="020F0502020204030204" pitchFamily="34" charset="0"/>
                <a:cs typeface="Calibri" panose="020F0502020204030204" pitchFamily="34" charset="0"/>
              </a:rPr>
              <a:t>FileOutputStream</a:t>
            </a:r>
            <a:r>
              <a:rPr lang="en-US" sz="2400" u="sng" dirty="0">
                <a:solidFill>
                  <a:srgbClr val="3F7F5F"/>
                </a:solidFill>
                <a:latin typeface="Calibri" panose="020F0502020204030204" pitchFamily="34" charset="0"/>
                <a:cs typeface="Calibri" panose="020F0502020204030204" pitchFamily="34" charset="0"/>
              </a:rPr>
              <a:t>.   </a:t>
            </a:r>
          </a:p>
          <a:p>
            <a:pPr algn="l"/>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FileOutputStream</a:t>
            </a:r>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6A3E3E"/>
                </a:solidFill>
                <a:latin typeface="Calibri" panose="020F0502020204030204" pitchFamily="34" charset="0"/>
                <a:cs typeface="Calibri" panose="020F0502020204030204" pitchFamily="34" charset="0"/>
              </a:rPr>
              <a:t>fos</a:t>
            </a:r>
            <a:r>
              <a:rPr lang="en-US" sz="2400" dirty="0">
                <a:solidFill>
                  <a:srgbClr val="000000"/>
                </a:solidFill>
                <a:latin typeface="Calibri" panose="020F0502020204030204" pitchFamily="34" charset="0"/>
                <a:cs typeface="Calibri" panose="020F0502020204030204" pitchFamily="34" charset="0"/>
              </a:rPr>
              <a:t> = </a:t>
            </a:r>
            <a:r>
              <a:rPr lang="en-US" sz="2400" b="1" dirty="0">
                <a:solidFill>
                  <a:srgbClr val="7F0055"/>
                </a:solidFill>
                <a:latin typeface="Calibri" panose="020F0502020204030204" pitchFamily="34" charset="0"/>
                <a:cs typeface="Calibri" panose="020F0502020204030204" pitchFamily="34" charset="0"/>
              </a:rPr>
              <a:t>new</a:t>
            </a:r>
            <a:r>
              <a:rPr lang="en-US" sz="2400" b="1" dirty="0">
                <a:solidFill>
                  <a:srgbClr val="000000"/>
                </a:solidFill>
                <a:latin typeface="Calibri" panose="020F0502020204030204" pitchFamily="34" charset="0"/>
                <a:cs typeface="Calibri" panose="020F0502020204030204" pitchFamily="34" charset="0"/>
              </a:rPr>
              <a:t> </a:t>
            </a:r>
            <a:r>
              <a:rPr lang="en-US" sz="2400" b="1" dirty="0" err="1">
                <a:solidFill>
                  <a:srgbClr val="000000"/>
                </a:solidFill>
                <a:latin typeface="Calibri" panose="020F0502020204030204" pitchFamily="34" charset="0"/>
                <a:cs typeface="Calibri" panose="020F0502020204030204" pitchFamily="34" charset="0"/>
              </a:rPr>
              <a:t>FileOutputStream</a:t>
            </a:r>
            <a:r>
              <a:rPr lang="en-US" sz="2400" b="1" dirty="0">
                <a:solidFill>
                  <a:srgbClr val="000000"/>
                </a:solidFill>
                <a:latin typeface="Calibri" panose="020F0502020204030204" pitchFamily="34" charset="0"/>
                <a:cs typeface="Calibri" panose="020F0502020204030204" pitchFamily="34" charset="0"/>
              </a:rPr>
              <a:t>(</a:t>
            </a:r>
            <a:r>
              <a:rPr lang="en-IN" sz="2400" dirty="0">
                <a:solidFill>
                  <a:srgbClr val="2A00FF"/>
                </a:solidFill>
                <a:latin typeface="Calibri" panose="020F0502020204030204" pitchFamily="34" charset="0"/>
                <a:cs typeface="Calibri" panose="020F0502020204030204" pitchFamily="34" charset="0"/>
              </a:rPr>
              <a:t>"myfileout.txt"</a:t>
            </a:r>
            <a:r>
              <a:rPr lang="en-US" sz="2400" b="1" dirty="0">
                <a:solidFill>
                  <a:srgbClr val="000000"/>
                </a:solidFill>
                <a:latin typeface="Calibri" panose="020F0502020204030204" pitchFamily="34" charset="0"/>
                <a:cs typeface="Calibri" panose="020F0502020204030204" pitchFamily="34" charset="0"/>
              </a:rPr>
              <a:t>); </a:t>
            </a:r>
          </a:p>
          <a:p>
            <a:pPr algn="l"/>
            <a:r>
              <a:rPr lang="en-US" sz="2400" dirty="0">
                <a:solidFill>
                  <a:srgbClr val="000000"/>
                </a:solidFill>
                <a:latin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cs typeface="Calibri" panose="020F0502020204030204" pitchFamily="34" charset="0"/>
              </a:rPr>
              <a:t>System.</a:t>
            </a:r>
            <a:r>
              <a:rPr lang="en-US" sz="2400" b="1" i="1" dirty="0" err="1">
                <a:solidFill>
                  <a:srgbClr val="0000C0"/>
                </a:solidFill>
                <a:latin typeface="Calibri" panose="020F0502020204030204" pitchFamily="34" charset="0"/>
                <a:cs typeface="Calibri" panose="020F0502020204030204" pitchFamily="34" charset="0"/>
              </a:rPr>
              <a:t>out</a:t>
            </a:r>
            <a:r>
              <a:rPr lang="en-US" sz="2400" b="1" i="1" dirty="0" err="1">
                <a:solidFill>
                  <a:srgbClr val="000000"/>
                </a:solidFill>
                <a:latin typeface="Calibri" panose="020F0502020204030204" pitchFamily="34" charset="0"/>
                <a:cs typeface="Calibri" panose="020F0502020204030204" pitchFamily="34" charset="0"/>
              </a:rPr>
              <a:t>.println</a:t>
            </a:r>
            <a:r>
              <a:rPr lang="en-US" sz="2400" b="1" i="1" dirty="0">
                <a:solidFill>
                  <a:srgbClr val="000000"/>
                </a:solidFill>
                <a:latin typeface="Calibri" panose="020F0502020204030204" pitchFamily="34" charset="0"/>
                <a:cs typeface="Calibri" panose="020F0502020204030204" pitchFamily="34" charset="0"/>
              </a:rPr>
              <a:t>(</a:t>
            </a:r>
            <a:r>
              <a:rPr lang="en-US" sz="2400" b="1" i="1" dirty="0">
                <a:solidFill>
                  <a:srgbClr val="2A00FF"/>
                </a:solidFill>
                <a:latin typeface="Calibri" panose="020F0502020204030204" pitchFamily="34" charset="0"/>
                <a:cs typeface="Calibri" panose="020F0502020204030204" pitchFamily="34" charset="0"/>
              </a:rPr>
              <a:t>"Enter the text (@ at the end)"</a:t>
            </a:r>
            <a:r>
              <a:rPr lang="en-US" sz="2400" b="1" i="1" dirty="0">
                <a:solidFill>
                  <a:srgbClr val="000000"/>
                </a:solidFill>
                <a:latin typeface="Calibri" panose="020F0502020204030204" pitchFamily="34" charset="0"/>
                <a:cs typeface="Calibri" panose="020F0502020204030204" pitchFamily="34" charset="0"/>
              </a:rPr>
              <a:t>);</a:t>
            </a:r>
          </a:p>
          <a:p>
            <a:pPr algn="l"/>
            <a:r>
              <a:rPr lang="en-IN" sz="2400" dirty="0">
                <a:solidFill>
                  <a:srgbClr val="000000"/>
                </a:solidFill>
                <a:latin typeface="Calibri" panose="020F0502020204030204" pitchFamily="34" charset="0"/>
                <a:cs typeface="Calibri" panose="020F0502020204030204" pitchFamily="34" charset="0"/>
              </a:rPr>
              <a:t>   </a:t>
            </a: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65799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D1A820F-5355-4C46-BCF0-B51CD4D9BBA7}"/>
              </a:ext>
            </a:extLst>
          </p:cNvPr>
          <p:cNvSpPr/>
          <p:nvPr/>
        </p:nvSpPr>
        <p:spPr>
          <a:xfrm>
            <a:off x="658468" y="414338"/>
            <a:ext cx="8228357" cy="57605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400" dirty="0">
                <a:solidFill>
                  <a:srgbClr val="000000"/>
                </a:solidFill>
              </a:rPr>
              <a:t> </a:t>
            </a:r>
            <a:r>
              <a:rPr lang="en-IN" sz="2400" b="1" dirty="0">
                <a:solidFill>
                  <a:srgbClr val="7F0055"/>
                </a:solidFill>
                <a:cs typeface="Calibri" panose="020F0502020204030204" pitchFamily="34" charset="0"/>
              </a:rPr>
              <a:t>int</a:t>
            </a:r>
            <a:r>
              <a:rPr lang="en-IN" sz="2400" b="1" dirty="0">
                <a:solidFill>
                  <a:srgbClr val="000000"/>
                </a:solidFill>
                <a:cs typeface="Calibri" panose="020F0502020204030204" pitchFamily="34" charset="0"/>
              </a:rPr>
              <a:t> </a:t>
            </a:r>
            <a:r>
              <a:rPr lang="en-IN" sz="2400" b="1" dirty="0">
                <a:solidFill>
                  <a:srgbClr val="6A3E3E"/>
                </a:solidFill>
                <a:cs typeface="Calibri" panose="020F0502020204030204" pitchFamily="34" charset="0"/>
              </a:rPr>
              <a:t>value</a:t>
            </a:r>
            <a:r>
              <a:rPr lang="en-IN" sz="2400" b="1" dirty="0">
                <a:solidFill>
                  <a:srgbClr val="000000"/>
                </a:solidFill>
                <a:cs typeface="Calibri" panose="020F0502020204030204" pitchFamily="34" charset="0"/>
              </a:rPr>
              <a:t> = 0;</a:t>
            </a:r>
          </a:p>
          <a:p>
            <a:pPr algn="l"/>
            <a:r>
              <a:rPr lang="en-US" sz="2400" dirty="0">
                <a:solidFill>
                  <a:srgbClr val="3F7F5F"/>
                </a:solidFill>
                <a:cs typeface="Calibri" panose="020F0502020204030204" pitchFamily="34" charset="0"/>
              </a:rPr>
              <a:t>// Read the values (in byte form) from </a:t>
            </a:r>
            <a:r>
              <a:rPr lang="en-US" sz="2400" u="sng" dirty="0">
                <a:solidFill>
                  <a:srgbClr val="3F7F5F"/>
                </a:solidFill>
                <a:cs typeface="Calibri" panose="020F0502020204030204" pitchFamily="34" charset="0"/>
              </a:rPr>
              <a:t>dis into </a:t>
            </a:r>
            <a:r>
              <a:rPr lang="en-US" sz="2400" u="sng" dirty="0" err="1">
                <a:solidFill>
                  <a:srgbClr val="3F7F5F"/>
                </a:solidFill>
                <a:cs typeface="Calibri" panose="020F0502020204030204" pitchFamily="34" charset="0"/>
              </a:rPr>
              <a:t>ch</a:t>
            </a:r>
            <a:r>
              <a:rPr lang="en-US" sz="2400" u="sng" dirty="0">
                <a:solidFill>
                  <a:srgbClr val="3F7F5F"/>
                </a:solidFill>
                <a:cs typeface="Calibri" panose="020F0502020204030204" pitchFamily="34" charset="0"/>
              </a:rPr>
              <a:t> and write them into </a:t>
            </a:r>
            <a:r>
              <a:rPr lang="en-US" sz="2400" u="sng" dirty="0" err="1">
                <a:solidFill>
                  <a:srgbClr val="3F7F5F"/>
                </a:solidFill>
                <a:cs typeface="Calibri" panose="020F0502020204030204" pitchFamily="34" charset="0"/>
              </a:rPr>
              <a:t>fos</a:t>
            </a:r>
            <a:r>
              <a:rPr lang="en-US" sz="2400" u="sng" dirty="0">
                <a:solidFill>
                  <a:srgbClr val="3F7F5F"/>
                </a:solidFill>
                <a:cs typeface="Calibri" panose="020F0502020204030204" pitchFamily="34" charset="0"/>
              </a:rPr>
              <a:t>.    </a:t>
            </a:r>
          </a:p>
          <a:p>
            <a:pPr algn="l"/>
            <a:r>
              <a:rPr lang="en-IN" sz="2400" dirty="0">
                <a:solidFill>
                  <a:srgbClr val="000000"/>
                </a:solidFill>
                <a:cs typeface="Calibri" panose="020F0502020204030204" pitchFamily="34" charset="0"/>
              </a:rPr>
              <a:t>   </a:t>
            </a:r>
            <a:r>
              <a:rPr lang="en-IN" sz="2400" b="1" dirty="0">
                <a:solidFill>
                  <a:srgbClr val="7F0055"/>
                </a:solidFill>
                <a:cs typeface="Calibri" panose="020F0502020204030204" pitchFamily="34" charset="0"/>
              </a:rPr>
              <a:t>while</a:t>
            </a:r>
            <a:r>
              <a:rPr lang="en-IN" sz="2400" b="1" dirty="0">
                <a:solidFill>
                  <a:srgbClr val="000000"/>
                </a:solidFill>
                <a:cs typeface="Calibri" panose="020F0502020204030204" pitchFamily="34" charset="0"/>
              </a:rPr>
              <a:t>((</a:t>
            </a:r>
            <a:r>
              <a:rPr lang="en-IN" sz="2400" b="1" dirty="0">
                <a:solidFill>
                  <a:srgbClr val="6A3E3E"/>
                </a:solidFill>
                <a:cs typeface="Calibri" panose="020F0502020204030204" pitchFamily="34" charset="0"/>
              </a:rPr>
              <a:t>value</a:t>
            </a:r>
            <a:r>
              <a:rPr lang="en-IN" sz="2400" b="1" dirty="0">
                <a:solidFill>
                  <a:srgbClr val="000000"/>
                </a:solidFill>
                <a:cs typeface="Calibri" panose="020F0502020204030204" pitchFamily="34" charset="0"/>
              </a:rPr>
              <a:t> = </a:t>
            </a:r>
            <a:r>
              <a:rPr lang="en-IN" sz="2400" b="1" dirty="0" err="1">
                <a:solidFill>
                  <a:srgbClr val="6A3E3E"/>
                </a:solidFill>
                <a:cs typeface="Calibri" panose="020F0502020204030204" pitchFamily="34" charset="0"/>
              </a:rPr>
              <a:t>dis</a:t>
            </a:r>
            <a:r>
              <a:rPr lang="en-IN" sz="2400" b="1" dirty="0" err="1">
                <a:solidFill>
                  <a:srgbClr val="000000"/>
                </a:solidFill>
                <a:cs typeface="Calibri" panose="020F0502020204030204" pitchFamily="34" charset="0"/>
              </a:rPr>
              <a:t>.read</a:t>
            </a:r>
            <a:r>
              <a:rPr lang="en-IN" sz="2400" b="1" dirty="0">
                <a:solidFill>
                  <a:srgbClr val="000000"/>
                </a:solidFill>
                <a:cs typeface="Calibri" panose="020F0502020204030204" pitchFamily="34" charset="0"/>
              </a:rPr>
              <a:t>()) != </a:t>
            </a:r>
            <a:r>
              <a:rPr lang="en-IN" sz="2400" b="1" dirty="0">
                <a:solidFill>
                  <a:srgbClr val="2A00FF"/>
                </a:solidFill>
                <a:cs typeface="Calibri" panose="020F0502020204030204" pitchFamily="34" charset="0"/>
              </a:rPr>
              <a:t>'@'</a:t>
            </a:r>
            <a:r>
              <a:rPr lang="en-IN" sz="2400" b="1" dirty="0">
                <a:solidFill>
                  <a:srgbClr val="000000"/>
                </a:solidFill>
                <a:cs typeface="Calibri" panose="020F0502020204030204" pitchFamily="34" charset="0"/>
              </a:rPr>
              <a:t>){</a:t>
            </a:r>
          </a:p>
          <a:p>
            <a:pPr algn="l"/>
            <a:r>
              <a:rPr lang="en-US" sz="2400" dirty="0">
                <a:solidFill>
                  <a:srgbClr val="000000"/>
                </a:solidFill>
                <a:cs typeface="Calibri" panose="020F0502020204030204" pitchFamily="34" charset="0"/>
              </a:rPr>
              <a:t>   	</a:t>
            </a:r>
            <a:r>
              <a:rPr lang="en-US" sz="2400" b="1" dirty="0">
                <a:solidFill>
                  <a:srgbClr val="7F0055"/>
                </a:solidFill>
                <a:cs typeface="Calibri" panose="020F0502020204030204" pitchFamily="34" charset="0"/>
              </a:rPr>
              <a:t>char</a:t>
            </a:r>
            <a:r>
              <a:rPr lang="en-US" sz="2400" b="1" dirty="0">
                <a:solidFill>
                  <a:srgbClr val="000000"/>
                </a:solidFill>
                <a:cs typeface="Calibri" panose="020F0502020204030204" pitchFamily="34" charset="0"/>
              </a:rPr>
              <a:t> </a:t>
            </a:r>
            <a:r>
              <a:rPr lang="en-US" sz="2400" b="1" dirty="0" err="1">
                <a:solidFill>
                  <a:srgbClr val="6A3E3E"/>
                </a:solidFill>
                <a:cs typeface="Calibri" panose="020F0502020204030204" pitchFamily="34" charset="0"/>
              </a:rPr>
              <a:t>ch</a:t>
            </a:r>
            <a:r>
              <a:rPr lang="en-US" sz="2400" b="1" dirty="0">
                <a:solidFill>
                  <a:srgbClr val="000000"/>
                </a:solidFill>
                <a:cs typeface="Calibri" panose="020F0502020204030204" pitchFamily="34" charset="0"/>
              </a:rPr>
              <a:t> = (</a:t>
            </a:r>
            <a:r>
              <a:rPr lang="en-US" sz="2400" b="1" dirty="0">
                <a:solidFill>
                  <a:srgbClr val="7F0055"/>
                </a:solidFill>
                <a:cs typeface="Calibri" panose="020F0502020204030204" pitchFamily="34" charset="0"/>
              </a:rPr>
              <a:t>char</a:t>
            </a:r>
            <a:r>
              <a:rPr lang="en-US" sz="2400" b="1" dirty="0">
                <a:solidFill>
                  <a:srgbClr val="000000"/>
                </a:solidFill>
                <a:cs typeface="Calibri" panose="020F0502020204030204" pitchFamily="34" charset="0"/>
              </a:rPr>
              <a:t>)</a:t>
            </a:r>
            <a:r>
              <a:rPr lang="en-US" sz="2400" b="1" dirty="0">
                <a:solidFill>
                  <a:srgbClr val="6A3E3E"/>
                </a:solidFill>
                <a:cs typeface="Calibri" panose="020F0502020204030204" pitchFamily="34" charset="0"/>
              </a:rPr>
              <a:t>value</a:t>
            </a:r>
            <a:r>
              <a:rPr lang="en-US" sz="2400" b="1" dirty="0">
                <a:solidFill>
                  <a:srgbClr val="000000"/>
                </a:solidFill>
                <a:cs typeface="Calibri" panose="020F0502020204030204" pitchFamily="34" charset="0"/>
              </a:rPr>
              <a:t>; </a:t>
            </a:r>
            <a:r>
              <a:rPr lang="en-US" sz="2400" b="1" dirty="0">
                <a:solidFill>
                  <a:srgbClr val="3F7F5F"/>
                </a:solidFill>
                <a:cs typeface="Calibri" panose="020F0502020204030204" pitchFamily="34" charset="0"/>
              </a:rPr>
              <a:t>// Converting byte values into characters. </a:t>
            </a:r>
          </a:p>
          <a:p>
            <a:pPr algn="l"/>
            <a:r>
              <a:rPr lang="en-IN" sz="2400" dirty="0">
                <a:solidFill>
                  <a:srgbClr val="000000"/>
                </a:solidFill>
                <a:cs typeface="Calibri" panose="020F0502020204030204" pitchFamily="34" charset="0"/>
              </a:rPr>
              <a:t>   	</a:t>
            </a:r>
            <a:r>
              <a:rPr lang="en-IN" sz="2400" dirty="0" err="1">
                <a:solidFill>
                  <a:srgbClr val="6A3E3E"/>
                </a:solidFill>
                <a:cs typeface="Calibri" panose="020F0502020204030204" pitchFamily="34" charset="0"/>
              </a:rPr>
              <a:t>fos</a:t>
            </a:r>
            <a:r>
              <a:rPr lang="en-IN" sz="2400" dirty="0" err="1">
                <a:solidFill>
                  <a:srgbClr val="000000"/>
                </a:solidFill>
                <a:cs typeface="Calibri" panose="020F0502020204030204" pitchFamily="34" charset="0"/>
              </a:rPr>
              <a:t>.write</a:t>
            </a:r>
            <a:r>
              <a:rPr lang="en-IN" sz="2400" dirty="0">
                <a:solidFill>
                  <a:srgbClr val="000000"/>
                </a:solidFill>
                <a:cs typeface="Calibri" panose="020F0502020204030204" pitchFamily="34" charset="0"/>
              </a:rPr>
              <a:t>(</a:t>
            </a:r>
            <a:r>
              <a:rPr lang="en-IN" sz="2400" dirty="0" err="1">
                <a:solidFill>
                  <a:srgbClr val="6A3E3E"/>
                </a:solidFill>
                <a:cs typeface="Calibri" panose="020F0502020204030204" pitchFamily="34" charset="0"/>
              </a:rPr>
              <a:t>ch</a:t>
            </a:r>
            <a:r>
              <a:rPr lang="en-IN" sz="2400" dirty="0">
                <a:solidFill>
                  <a:srgbClr val="000000"/>
                </a:solidFill>
                <a:cs typeface="Calibri" panose="020F0502020204030204" pitchFamily="34" charset="0"/>
              </a:rPr>
              <a:t>);  </a:t>
            </a:r>
          </a:p>
          <a:p>
            <a:pPr algn="l"/>
            <a:r>
              <a:rPr lang="en-IN" sz="2400" dirty="0">
                <a:solidFill>
                  <a:srgbClr val="000000"/>
                </a:solidFill>
                <a:cs typeface="Calibri" panose="020F0502020204030204" pitchFamily="34" charset="0"/>
              </a:rPr>
              <a:t>  }</a:t>
            </a:r>
            <a:endParaRPr lang="en-IN" sz="2400" dirty="0">
              <a:cs typeface="Calibri" panose="020F0502020204030204" pitchFamily="34" charset="0"/>
            </a:endParaRPr>
          </a:p>
          <a:p>
            <a:pPr algn="l"/>
            <a:r>
              <a:rPr lang="en-IN" sz="2400" dirty="0">
                <a:solidFill>
                  <a:srgbClr val="000000"/>
                </a:solidFill>
                <a:cs typeface="Calibri" panose="020F0502020204030204" pitchFamily="34" charset="0"/>
              </a:rPr>
              <a:t>  	</a:t>
            </a:r>
            <a:r>
              <a:rPr lang="en-IN" sz="2400" dirty="0" err="1">
                <a:solidFill>
                  <a:srgbClr val="6A3E3E"/>
                </a:solidFill>
                <a:cs typeface="Calibri" panose="020F0502020204030204" pitchFamily="34" charset="0"/>
              </a:rPr>
              <a:t>fos</a:t>
            </a:r>
            <a:r>
              <a:rPr lang="en-IN" sz="2400" dirty="0" err="1">
                <a:solidFill>
                  <a:srgbClr val="000000"/>
                </a:solidFill>
                <a:cs typeface="Calibri" panose="020F0502020204030204" pitchFamily="34" charset="0"/>
              </a:rPr>
              <a:t>.close</a:t>
            </a:r>
            <a:r>
              <a:rPr lang="en-IN" sz="2400" dirty="0">
                <a:solidFill>
                  <a:srgbClr val="000000"/>
                </a:solidFill>
                <a:cs typeface="Calibri" panose="020F0502020204030204" pitchFamily="34" charset="0"/>
              </a:rPr>
              <a:t>(); </a:t>
            </a:r>
            <a:r>
              <a:rPr lang="en-IN" sz="2400" dirty="0">
                <a:solidFill>
                  <a:srgbClr val="3F7F5F"/>
                </a:solidFill>
                <a:cs typeface="Calibri" panose="020F0502020204030204" pitchFamily="34" charset="0"/>
              </a:rPr>
              <a:t>// Closing file.   </a:t>
            </a:r>
          </a:p>
          <a:p>
            <a:pPr algn="l"/>
            <a:r>
              <a:rPr lang="en-US" sz="2400" dirty="0">
                <a:solidFill>
                  <a:srgbClr val="000000"/>
                </a:solidFill>
                <a:cs typeface="Calibri" panose="020F0502020204030204" pitchFamily="34" charset="0"/>
              </a:rPr>
              <a:t>  	</a:t>
            </a:r>
            <a:r>
              <a:rPr lang="en-US" sz="2400" dirty="0" err="1">
                <a:solidFill>
                  <a:srgbClr val="000000"/>
                </a:solidFill>
                <a:cs typeface="Calibri" panose="020F0502020204030204" pitchFamily="34" charset="0"/>
              </a:rPr>
              <a:t>System.</a:t>
            </a:r>
            <a:r>
              <a:rPr lang="en-US" sz="2400" b="1" i="1" dirty="0" err="1">
                <a:solidFill>
                  <a:srgbClr val="0000C0"/>
                </a:solidFill>
                <a:cs typeface="Calibri" panose="020F0502020204030204" pitchFamily="34" charset="0"/>
              </a:rPr>
              <a:t>out</a:t>
            </a:r>
            <a:r>
              <a:rPr lang="en-US" sz="2400" b="1" i="1" dirty="0" err="1">
                <a:solidFill>
                  <a:srgbClr val="000000"/>
                </a:solidFill>
                <a:cs typeface="Calibri" panose="020F0502020204030204" pitchFamily="34" charset="0"/>
              </a:rPr>
              <a:t>.println</a:t>
            </a:r>
            <a:r>
              <a:rPr lang="en-US" sz="2400" b="1" i="1" dirty="0">
                <a:solidFill>
                  <a:srgbClr val="000000"/>
                </a:solidFill>
                <a:cs typeface="Calibri" panose="020F0502020204030204" pitchFamily="34" charset="0"/>
              </a:rPr>
              <a:t>(</a:t>
            </a:r>
            <a:r>
              <a:rPr lang="en-US" sz="2400" b="1" i="1" dirty="0">
                <a:solidFill>
                  <a:srgbClr val="2A00FF"/>
                </a:solidFill>
                <a:cs typeface="Calibri" panose="020F0502020204030204" pitchFamily="34" charset="0"/>
              </a:rPr>
              <a:t>"Successfully written..."</a:t>
            </a:r>
            <a:r>
              <a:rPr lang="en-US" sz="2400" b="1" i="1" dirty="0">
                <a:solidFill>
                  <a:srgbClr val="000000"/>
                </a:solidFill>
                <a:cs typeface="Calibri" panose="020F0502020204030204" pitchFamily="34" charset="0"/>
              </a:rPr>
              <a:t>);    </a:t>
            </a:r>
          </a:p>
          <a:p>
            <a:pPr algn="l"/>
            <a:r>
              <a:rPr lang="en-IN" sz="2400" dirty="0">
                <a:solidFill>
                  <a:srgbClr val="000000"/>
                </a:solidFill>
                <a:cs typeface="Calibri" panose="020F0502020204030204" pitchFamily="34" charset="0"/>
              </a:rPr>
              <a:t> }</a:t>
            </a:r>
          </a:p>
          <a:p>
            <a:pPr algn="l"/>
            <a:r>
              <a:rPr lang="en-IN" sz="2400" b="1" dirty="0">
                <a:solidFill>
                  <a:srgbClr val="7F0055"/>
                </a:solidFill>
                <a:cs typeface="Calibri" panose="020F0502020204030204" pitchFamily="34" charset="0"/>
              </a:rPr>
              <a:t>catch</a:t>
            </a:r>
            <a:r>
              <a:rPr lang="en-IN" sz="2400" b="1" dirty="0">
                <a:solidFill>
                  <a:srgbClr val="000000"/>
                </a:solidFill>
                <a:cs typeface="Calibri" panose="020F0502020204030204" pitchFamily="34" charset="0"/>
              </a:rPr>
              <a:t>(Exception </a:t>
            </a:r>
            <a:r>
              <a:rPr lang="en-IN" sz="2400" b="1" dirty="0">
                <a:solidFill>
                  <a:srgbClr val="6A3E3E"/>
                </a:solidFill>
                <a:cs typeface="Calibri" panose="020F0502020204030204" pitchFamily="34" charset="0"/>
              </a:rPr>
              <a:t>e</a:t>
            </a:r>
            <a:r>
              <a:rPr lang="en-IN" sz="2400" b="1" dirty="0">
                <a:solidFill>
                  <a:srgbClr val="000000"/>
                </a:solidFill>
                <a:cs typeface="Calibri" panose="020F0502020204030204" pitchFamily="34" charset="0"/>
              </a:rPr>
              <a:t>){</a:t>
            </a:r>
          </a:p>
          <a:p>
            <a:pPr algn="l"/>
            <a:r>
              <a:rPr lang="en-IN" sz="2400" dirty="0">
                <a:solidFill>
                  <a:srgbClr val="000000"/>
                </a:solidFill>
                <a:cs typeface="Calibri" panose="020F0502020204030204" pitchFamily="34" charset="0"/>
              </a:rPr>
              <a:t>  	 </a:t>
            </a:r>
            <a:r>
              <a:rPr lang="en-IN" sz="2400" dirty="0" err="1">
                <a:solidFill>
                  <a:srgbClr val="000000"/>
                </a:solidFill>
                <a:cs typeface="Calibri" panose="020F0502020204030204" pitchFamily="34" charset="0"/>
              </a:rPr>
              <a:t>System.</a:t>
            </a:r>
            <a:r>
              <a:rPr lang="en-IN" sz="2400" b="1" i="1" dirty="0" err="1">
                <a:solidFill>
                  <a:srgbClr val="0000C0"/>
                </a:solidFill>
                <a:cs typeface="Calibri" panose="020F0502020204030204" pitchFamily="34" charset="0"/>
              </a:rPr>
              <a:t>out</a:t>
            </a:r>
            <a:r>
              <a:rPr lang="en-IN" sz="2400" b="1" i="1" dirty="0" err="1">
                <a:solidFill>
                  <a:srgbClr val="000000"/>
                </a:solidFill>
                <a:cs typeface="Calibri" panose="020F0502020204030204" pitchFamily="34" charset="0"/>
              </a:rPr>
              <a:t>.println</a:t>
            </a:r>
            <a:r>
              <a:rPr lang="en-IN" sz="2400" b="1" i="1" dirty="0">
                <a:solidFill>
                  <a:srgbClr val="000000"/>
                </a:solidFill>
                <a:cs typeface="Calibri" panose="020F0502020204030204" pitchFamily="34" charset="0"/>
              </a:rPr>
              <a:t>(</a:t>
            </a:r>
            <a:r>
              <a:rPr lang="en-IN" sz="2400" b="1" i="1" dirty="0">
                <a:solidFill>
                  <a:srgbClr val="6A3E3E"/>
                </a:solidFill>
                <a:cs typeface="Calibri" panose="020F0502020204030204" pitchFamily="34" charset="0"/>
              </a:rPr>
              <a:t>e</a:t>
            </a:r>
            <a:r>
              <a:rPr lang="en-IN" sz="2400" b="1" i="1" dirty="0">
                <a:solidFill>
                  <a:srgbClr val="000000"/>
                </a:solidFill>
                <a:cs typeface="Calibri" panose="020F0502020204030204" pitchFamily="34" charset="0"/>
              </a:rPr>
              <a:t>);</a:t>
            </a:r>
          </a:p>
          <a:p>
            <a:pPr algn="l"/>
            <a:r>
              <a:rPr lang="en-IN" sz="2400" dirty="0">
                <a:solidFill>
                  <a:srgbClr val="000000"/>
                </a:solidFill>
                <a:cs typeface="Calibri" panose="020F0502020204030204" pitchFamily="34" charset="0"/>
              </a:rPr>
              <a:t> 	}    </a:t>
            </a:r>
          </a:p>
          <a:p>
            <a:pPr algn="l"/>
            <a:r>
              <a:rPr lang="en-IN" sz="2400" dirty="0">
                <a:solidFill>
                  <a:srgbClr val="000000"/>
                </a:solidFill>
                <a:cs typeface="Calibri" panose="020F0502020204030204" pitchFamily="34" charset="0"/>
              </a:rPr>
              <a:t>      }</a:t>
            </a:r>
          </a:p>
          <a:p>
            <a:pPr algn="l"/>
            <a:r>
              <a:rPr lang="en-IN" sz="2400" dirty="0">
                <a:solidFill>
                  <a:srgbClr val="000000"/>
                </a:solidFill>
                <a:cs typeface="Calibri" panose="020F0502020204030204" pitchFamily="34" charset="0"/>
              </a:rPr>
              <a:t>}</a:t>
            </a:r>
            <a:endParaRPr lang="en-IN" sz="2400" dirty="0">
              <a:cs typeface="Calibri" panose="020F0502020204030204" pitchFamily="34" charset="0"/>
            </a:endParaRPr>
          </a:p>
        </p:txBody>
      </p:sp>
    </p:spTree>
    <p:extLst>
      <p:ext uri="{BB962C8B-B14F-4D97-AF65-F5344CB8AC3E}">
        <p14:creationId xmlns:p14="http://schemas.microsoft.com/office/powerpoint/2010/main" val="22368335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29533-18DF-4F12-9727-19B66A7C8BE8}"/>
              </a:ext>
            </a:extLst>
          </p:cNvPr>
          <p:cNvSpPr>
            <a:spLocks noGrp="1"/>
          </p:cNvSpPr>
          <p:nvPr>
            <p:ph type="title"/>
          </p:nvPr>
        </p:nvSpPr>
        <p:spPr/>
        <p:txBody>
          <a:bodyPr/>
          <a:lstStyle/>
          <a:p>
            <a:pPr algn="ctr"/>
            <a:r>
              <a:rPr lang="en-IN" dirty="0"/>
              <a:t>Concatenating and Buffering files</a:t>
            </a:r>
          </a:p>
        </p:txBody>
      </p:sp>
      <p:sp>
        <p:nvSpPr>
          <p:cNvPr id="3" name="Content Placeholder 2">
            <a:extLst>
              <a:ext uri="{FF2B5EF4-FFF2-40B4-BE49-F238E27FC236}">
                <a16:creationId xmlns:a16="http://schemas.microsoft.com/office/drawing/2014/main" xmlns="" id="{33BBFC4E-5775-460A-8635-74EAEA6B9A78}"/>
              </a:ext>
            </a:extLst>
          </p:cNvPr>
          <p:cNvSpPr>
            <a:spLocks noGrp="1"/>
          </p:cNvSpPr>
          <p:nvPr>
            <p:ph idx="1"/>
          </p:nvPr>
        </p:nvSpPr>
        <p:spPr/>
        <p:txBody>
          <a:bodyPr>
            <a:normAutofit/>
          </a:bodyPr>
          <a:lstStyle/>
          <a:p>
            <a:pPr algn="just"/>
            <a:r>
              <a:rPr lang="en-US" b="1" i="0" dirty="0">
                <a:effectLst/>
              </a:rPr>
              <a:t>Concatenate:</a:t>
            </a:r>
            <a:r>
              <a:rPr lang="en-US" b="0" i="0" dirty="0">
                <a:effectLst/>
              </a:rPr>
              <a:t> It is possible to concatenate two or more files and save in a different file.</a:t>
            </a:r>
          </a:p>
          <a:p>
            <a:pPr algn="just"/>
            <a:r>
              <a:rPr lang="en-US" dirty="0"/>
              <a:t>The </a:t>
            </a:r>
            <a:r>
              <a:rPr lang="en-US" dirty="0" err="1"/>
              <a:t>SequenceInputStream</a:t>
            </a:r>
            <a:r>
              <a:rPr lang="en-US" dirty="0"/>
              <a:t> class allows you to concatenate multiple </a:t>
            </a:r>
            <a:r>
              <a:rPr lang="en-US" dirty="0" err="1"/>
              <a:t>InputStreams</a:t>
            </a:r>
            <a:r>
              <a:rPr lang="en-US" dirty="0"/>
              <a:t>. </a:t>
            </a:r>
          </a:p>
          <a:p>
            <a:pPr algn="just"/>
            <a:r>
              <a:rPr lang="en-US" dirty="0"/>
              <a:t>It reads data of streams one by one. It starts out with an ordered collection of input streams and reads from the first one until end of file is reached, whereupon it reads from the second one, and so on, until end of file is reached on the last of the contained input streams.</a:t>
            </a:r>
            <a:endParaRPr lang="en-US" b="0" i="0" dirty="0">
              <a:effectLst/>
            </a:endParaRPr>
          </a:p>
        </p:txBody>
      </p:sp>
    </p:spTree>
    <p:extLst>
      <p:ext uri="{BB962C8B-B14F-4D97-AF65-F5344CB8AC3E}">
        <p14:creationId xmlns:p14="http://schemas.microsoft.com/office/powerpoint/2010/main" val="372007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5A552-9D02-4E6C-BB0D-208784611CDA}"/>
              </a:ext>
            </a:extLst>
          </p:cNvPr>
          <p:cNvSpPr>
            <a:spLocks noGrp="1"/>
          </p:cNvSpPr>
          <p:nvPr>
            <p:ph type="title"/>
          </p:nvPr>
        </p:nvSpPr>
        <p:spPr/>
        <p:txBody>
          <a:bodyPr/>
          <a:lstStyle/>
          <a:p>
            <a:pPr algn="ctr"/>
            <a:r>
              <a:rPr lang="en-IN" dirty="0"/>
              <a:t>Concatenating and Buffering files</a:t>
            </a:r>
          </a:p>
        </p:txBody>
      </p:sp>
      <p:sp>
        <p:nvSpPr>
          <p:cNvPr id="3" name="Content Placeholder 2">
            <a:extLst>
              <a:ext uri="{FF2B5EF4-FFF2-40B4-BE49-F238E27FC236}">
                <a16:creationId xmlns:a16="http://schemas.microsoft.com/office/drawing/2014/main" xmlns="" id="{23220E52-8D60-4935-A9F7-184C5B8682D9}"/>
              </a:ext>
            </a:extLst>
          </p:cNvPr>
          <p:cNvSpPr>
            <a:spLocks noGrp="1"/>
          </p:cNvSpPr>
          <p:nvPr>
            <p:ph idx="1"/>
          </p:nvPr>
        </p:nvSpPr>
        <p:spPr/>
        <p:txBody>
          <a:bodyPr/>
          <a:lstStyle/>
          <a:p>
            <a:pPr algn="just"/>
            <a:r>
              <a:rPr lang="en-US" b="1" i="0" dirty="0">
                <a:solidFill>
                  <a:srgbClr val="4F4F4F"/>
                </a:solidFill>
                <a:effectLst/>
              </a:rPr>
              <a:t>Buffer Files</a:t>
            </a:r>
            <a:r>
              <a:rPr lang="en-US" b="0" i="0" dirty="0">
                <a:solidFill>
                  <a:srgbClr val="4F4F4F"/>
                </a:solidFill>
                <a:effectLst/>
              </a:rPr>
              <a:t>: In java, we can create a buffer to store temporary data that is read from &amp; written to a stream and this process known as </a:t>
            </a:r>
            <a:r>
              <a:rPr lang="en-US" b="1" i="0" dirty="0" err="1">
                <a:solidFill>
                  <a:srgbClr val="4F4F4F"/>
                </a:solidFill>
                <a:effectLst/>
              </a:rPr>
              <a:t>i</a:t>
            </a:r>
            <a:r>
              <a:rPr lang="en-US" b="1" i="0" dirty="0">
                <a:solidFill>
                  <a:srgbClr val="4F4F4F"/>
                </a:solidFill>
                <a:effectLst/>
              </a:rPr>
              <a:t>/o buffer</a:t>
            </a:r>
            <a:r>
              <a:rPr lang="en-US" b="0" i="0" dirty="0">
                <a:solidFill>
                  <a:srgbClr val="4F4F4F"/>
                </a:solidFill>
                <a:effectLst/>
              </a:rPr>
              <a:t> operation.</a:t>
            </a:r>
          </a:p>
          <a:p>
            <a:pPr algn="just"/>
            <a:r>
              <a:rPr lang="en-US" b="0" i="0" dirty="0">
                <a:solidFill>
                  <a:srgbClr val="4F4F4F"/>
                </a:solidFill>
                <a:effectLst/>
              </a:rPr>
              <a:t>Buffer is  sit between programmer and source/destination file.</a:t>
            </a:r>
          </a:p>
          <a:p>
            <a:pPr algn="just"/>
            <a:r>
              <a:rPr lang="en-US" b="0" i="0" dirty="0">
                <a:solidFill>
                  <a:srgbClr val="4F4F4F"/>
                </a:solidFill>
                <a:effectLst/>
              </a:rPr>
              <a:t>Buffer can be created by using following classes:</a:t>
            </a:r>
          </a:p>
          <a:p>
            <a:pPr lvl="1" algn="just"/>
            <a:r>
              <a:rPr lang="en-US" b="1" i="0" dirty="0" err="1">
                <a:solidFill>
                  <a:srgbClr val="4F4F4F"/>
                </a:solidFill>
                <a:effectLst/>
              </a:rPr>
              <a:t>BufferedInputClass</a:t>
            </a:r>
            <a:endParaRPr lang="en-US" b="0" i="0" dirty="0">
              <a:solidFill>
                <a:srgbClr val="4F4F4F"/>
              </a:solidFill>
              <a:effectLst/>
            </a:endParaRPr>
          </a:p>
          <a:p>
            <a:pPr lvl="1" algn="just"/>
            <a:r>
              <a:rPr lang="en-US" b="1" i="0" dirty="0" err="1">
                <a:solidFill>
                  <a:srgbClr val="4F4F4F"/>
                </a:solidFill>
                <a:effectLst/>
              </a:rPr>
              <a:t>BufferedOutputClass</a:t>
            </a:r>
            <a:endParaRPr lang="en-US" b="0" i="0" dirty="0">
              <a:solidFill>
                <a:srgbClr val="4F4F4F"/>
              </a:solidFill>
              <a:effectLst/>
            </a:endParaRPr>
          </a:p>
          <a:p>
            <a:endParaRPr lang="en-IN" dirty="0"/>
          </a:p>
        </p:txBody>
      </p:sp>
    </p:spTree>
    <p:extLst>
      <p:ext uri="{BB962C8B-B14F-4D97-AF65-F5344CB8AC3E}">
        <p14:creationId xmlns:p14="http://schemas.microsoft.com/office/powerpoint/2010/main" val="104660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74E40-1962-43B3-BB66-02DBCAC0DB34}"/>
              </a:ext>
            </a:extLst>
          </p:cNvPr>
          <p:cNvSpPr>
            <a:spLocks noGrp="1"/>
          </p:cNvSpPr>
          <p:nvPr>
            <p:ph type="title"/>
          </p:nvPr>
        </p:nvSpPr>
        <p:spPr/>
        <p:txBody>
          <a:bodyPr/>
          <a:lstStyle/>
          <a:p>
            <a:pPr algn="ctr"/>
            <a:r>
              <a:rPr lang="en-IN" i="0" dirty="0" err="1">
                <a:solidFill>
                  <a:srgbClr val="000000"/>
                </a:solidFill>
                <a:effectLst/>
              </a:rPr>
              <a:t>BufferedInputStream</a:t>
            </a:r>
            <a:endParaRPr lang="en-IN" dirty="0"/>
          </a:p>
        </p:txBody>
      </p:sp>
      <p:sp>
        <p:nvSpPr>
          <p:cNvPr id="3" name="Content Placeholder 2">
            <a:extLst>
              <a:ext uri="{FF2B5EF4-FFF2-40B4-BE49-F238E27FC236}">
                <a16:creationId xmlns:a16="http://schemas.microsoft.com/office/drawing/2014/main" xmlns="" id="{3CD51113-DDB5-483F-AF4A-E688509A1347}"/>
              </a:ext>
            </a:extLst>
          </p:cNvPr>
          <p:cNvSpPr>
            <a:spLocks noGrp="1"/>
          </p:cNvSpPr>
          <p:nvPr>
            <p:ph idx="1"/>
          </p:nvPr>
        </p:nvSpPr>
        <p:spPr/>
        <p:txBody>
          <a:bodyPr/>
          <a:lstStyle/>
          <a:p>
            <a:pPr algn="just"/>
            <a:r>
              <a:rPr lang="en-US" b="0" i="0" dirty="0">
                <a:solidFill>
                  <a:srgbClr val="000000"/>
                </a:solidFill>
                <a:effectLst/>
                <a:latin typeface="Muli"/>
              </a:rPr>
              <a:t>A </a:t>
            </a:r>
            <a:r>
              <a:rPr lang="en-US" b="1" i="0" dirty="0" err="1">
                <a:solidFill>
                  <a:srgbClr val="000000"/>
                </a:solidFill>
                <a:effectLst/>
                <a:latin typeface="Muli"/>
              </a:rPr>
              <a:t>BufferedInputStream</a:t>
            </a:r>
            <a:r>
              <a:rPr lang="en-US" b="1" i="0" dirty="0">
                <a:solidFill>
                  <a:srgbClr val="000000"/>
                </a:solidFill>
                <a:effectLst/>
                <a:latin typeface="Muli"/>
              </a:rPr>
              <a:t> in Java</a:t>
            </a:r>
            <a:r>
              <a:rPr lang="en-US" b="0" i="0" dirty="0">
                <a:solidFill>
                  <a:srgbClr val="000000"/>
                </a:solidFill>
                <a:effectLst/>
                <a:latin typeface="Muli"/>
              </a:rPr>
              <a:t> is a concrete subclass of </a:t>
            </a:r>
            <a:r>
              <a:rPr lang="en-US" b="0" i="0" dirty="0" err="1">
                <a:solidFill>
                  <a:srgbClr val="C00000"/>
                </a:solidFill>
                <a:effectLst/>
                <a:latin typeface="Muli"/>
              </a:rPr>
              <a:t>FilterInputStream</a:t>
            </a:r>
            <a:r>
              <a:rPr lang="en-US" b="0" i="0" dirty="0">
                <a:solidFill>
                  <a:srgbClr val="000000"/>
                </a:solidFill>
                <a:effectLst/>
                <a:latin typeface="Muli"/>
              </a:rPr>
              <a:t> that </a:t>
            </a:r>
            <a:r>
              <a:rPr lang="en-US" b="0" i="0" dirty="0">
                <a:solidFill>
                  <a:srgbClr val="C00000"/>
                </a:solidFill>
                <a:effectLst/>
                <a:latin typeface="Muli"/>
              </a:rPr>
              <a:t>wraps</a:t>
            </a:r>
            <a:r>
              <a:rPr lang="en-US" b="0" i="0" dirty="0">
                <a:solidFill>
                  <a:srgbClr val="000000"/>
                </a:solidFill>
                <a:effectLst/>
                <a:latin typeface="Muli"/>
              </a:rPr>
              <a:t> (buffers) an input stream into a buffered stream and makes read operations on the stream more efficient and fast.</a:t>
            </a:r>
          </a:p>
          <a:p>
            <a:pPr algn="just"/>
            <a:endParaRPr lang="en-US" b="0" i="0" dirty="0">
              <a:solidFill>
                <a:srgbClr val="000000"/>
              </a:solidFill>
              <a:effectLst/>
              <a:latin typeface="Muli"/>
            </a:endParaRPr>
          </a:p>
          <a:p>
            <a:pPr algn="just"/>
            <a:r>
              <a:rPr lang="en-US" b="0" i="0" dirty="0">
                <a:solidFill>
                  <a:srgbClr val="000000"/>
                </a:solidFill>
                <a:effectLst/>
                <a:latin typeface="Muli"/>
              </a:rPr>
              <a:t>It is used to </a:t>
            </a:r>
            <a:r>
              <a:rPr lang="en-US" b="0" i="0" dirty="0">
                <a:solidFill>
                  <a:srgbClr val="C00000"/>
                </a:solidFill>
                <a:effectLst/>
                <a:latin typeface="Muli"/>
              </a:rPr>
              <a:t>speed up the input </a:t>
            </a:r>
            <a:r>
              <a:rPr lang="en-US" b="0" i="0" dirty="0">
                <a:solidFill>
                  <a:srgbClr val="000000"/>
                </a:solidFill>
                <a:effectLst/>
                <a:latin typeface="Muli"/>
              </a:rPr>
              <a:t>by reducing the number of disk or file reads by adding an additional layer of functionality around the underlying stream.</a:t>
            </a:r>
          </a:p>
          <a:p>
            <a:pPr algn="just"/>
            <a:endParaRPr lang="en-IN" dirty="0"/>
          </a:p>
        </p:txBody>
      </p:sp>
    </p:spTree>
    <p:extLst>
      <p:ext uri="{BB962C8B-B14F-4D97-AF65-F5344CB8AC3E}">
        <p14:creationId xmlns:p14="http://schemas.microsoft.com/office/powerpoint/2010/main" val="29084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9A7A1-9D39-4676-ADBA-15E10C9D6D66}"/>
              </a:ext>
            </a:extLst>
          </p:cNvPr>
          <p:cNvSpPr>
            <a:spLocks noGrp="1"/>
          </p:cNvSpPr>
          <p:nvPr>
            <p:ph type="title"/>
          </p:nvPr>
        </p:nvSpPr>
        <p:spPr/>
        <p:txBody>
          <a:bodyPr/>
          <a:lstStyle/>
          <a:p>
            <a:pPr algn="ctr"/>
            <a:r>
              <a:rPr lang="en-IN" i="0" dirty="0" err="1">
                <a:solidFill>
                  <a:srgbClr val="000000"/>
                </a:solidFill>
                <a:effectLst/>
              </a:rPr>
              <a:t>BufferedInputStream</a:t>
            </a:r>
            <a:endParaRPr lang="en-IN" dirty="0"/>
          </a:p>
        </p:txBody>
      </p:sp>
      <p:sp>
        <p:nvSpPr>
          <p:cNvPr id="3" name="Content Placeholder 2">
            <a:extLst>
              <a:ext uri="{FF2B5EF4-FFF2-40B4-BE49-F238E27FC236}">
                <a16:creationId xmlns:a16="http://schemas.microsoft.com/office/drawing/2014/main" xmlns="" id="{C4225006-7AA8-4121-AF38-D3081CDA29E0}"/>
              </a:ext>
            </a:extLst>
          </p:cNvPr>
          <p:cNvSpPr>
            <a:spLocks noGrp="1"/>
          </p:cNvSpPr>
          <p:nvPr>
            <p:ph idx="1"/>
          </p:nvPr>
        </p:nvSpPr>
        <p:spPr>
          <a:xfrm>
            <a:off x="628650" y="1825625"/>
            <a:ext cx="8087968" cy="5032375"/>
          </a:xfrm>
        </p:spPr>
        <p:txBody>
          <a:bodyPr>
            <a:normAutofit fontScale="92500" lnSpcReduction="20000"/>
          </a:bodyPr>
          <a:lstStyle/>
          <a:p>
            <a:pPr algn="just"/>
            <a:r>
              <a:rPr lang="en-US" b="0" i="0" dirty="0">
                <a:solidFill>
                  <a:srgbClr val="000000"/>
                </a:solidFill>
                <a:effectLst/>
              </a:rPr>
              <a:t>For example, </a:t>
            </a:r>
            <a:r>
              <a:rPr lang="en-US" b="0" i="0" u="none" strike="noStrike" dirty="0" err="1">
                <a:solidFill>
                  <a:srgbClr val="C00000"/>
                </a:solidFill>
                <a:effectLst/>
                <a:hlinkClick r:id="rId2">
                  <a:extLst>
                    <a:ext uri="{A12FA001-AC4F-418D-AE19-62706E023703}">
                      <ahyp:hlinkClr xmlns:ahyp="http://schemas.microsoft.com/office/drawing/2018/hyperlinkcolor" xmlns="" val="tx"/>
                    </a:ext>
                  </a:extLst>
                </a:hlinkClick>
              </a:rPr>
              <a:t>FileInputStream</a:t>
            </a:r>
            <a:r>
              <a:rPr lang="en-US" b="0" i="0" dirty="0">
                <a:solidFill>
                  <a:srgbClr val="000000"/>
                </a:solidFill>
                <a:effectLst/>
              </a:rPr>
              <a:t> and </a:t>
            </a:r>
            <a:r>
              <a:rPr lang="en-US" b="0" i="0" u="none" strike="noStrike" dirty="0" err="1">
                <a:solidFill>
                  <a:srgbClr val="C00000"/>
                </a:solidFill>
                <a:effectLst/>
                <a:hlinkClick r:id="rId3">
                  <a:extLst>
                    <a:ext uri="{A12FA001-AC4F-418D-AE19-62706E023703}">
                      <ahyp:hlinkClr xmlns:ahyp="http://schemas.microsoft.com/office/drawing/2018/hyperlinkcolor" xmlns="" val="tx"/>
                    </a:ext>
                  </a:extLst>
                </a:hlinkClick>
              </a:rPr>
              <a:t>FileOutputStream</a:t>
            </a:r>
            <a:r>
              <a:rPr lang="en-US" b="0" i="0" dirty="0">
                <a:solidFill>
                  <a:srgbClr val="000000"/>
                </a:solidFill>
                <a:effectLst/>
              </a:rPr>
              <a:t> in Java are </a:t>
            </a:r>
            <a:r>
              <a:rPr lang="en-US" b="0" i="0" dirty="0">
                <a:solidFill>
                  <a:srgbClr val="C00000"/>
                </a:solidFill>
                <a:effectLst/>
              </a:rPr>
              <a:t>unbuffered</a:t>
            </a:r>
            <a:r>
              <a:rPr lang="en-US" b="0" i="0" dirty="0">
                <a:solidFill>
                  <a:srgbClr val="000000"/>
                </a:solidFill>
                <a:effectLst/>
              </a:rPr>
              <a:t>, meaning that each read and write request is handled directly by the operating system.</a:t>
            </a:r>
          </a:p>
          <a:p>
            <a:pPr algn="just"/>
            <a:r>
              <a:rPr lang="en-US" b="0" i="0" dirty="0">
                <a:solidFill>
                  <a:srgbClr val="000000"/>
                </a:solidFill>
                <a:effectLst/>
              </a:rPr>
              <a:t>It makes the program less efficient because for every read or write request, they will </a:t>
            </a:r>
            <a:r>
              <a:rPr lang="en-US" b="0" i="0" dirty="0">
                <a:solidFill>
                  <a:srgbClr val="C00000"/>
                </a:solidFill>
                <a:effectLst/>
              </a:rPr>
              <a:t>access a disk or file</a:t>
            </a:r>
            <a:r>
              <a:rPr lang="en-US" b="0" i="0" dirty="0">
                <a:solidFill>
                  <a:srgbClr val="000000"/>
                </a:solidFill>
                <a:effectLst/>
              </a:rPr>
              <a:t>. </a:t>
            </a:r>
          </a:p>
          <a:p>
            <a:pPr algn="just"/>
            <a:r>
              <a:rPr lang="en-US" b="0" i="0" dirty="0">
                <a:solidFill>
                  <a:srgbClr val="000000"/>
                </a:solidFill>
                <a:effectLst/>
              </a:rPr>
              <a:t>It will </a:t>
            </a:r>
            <a:r>
              <a:rPr lang="en-US" b="0" i="0" dirty="0">
                <a:solidFill>
                  <a:srgbClr val="C00000"/>
                </a:solidFill>
                <a:effectLst/>
              </a:rPr>
              <a:t>waste a lot of time</a:t>
            </a:r>
            <a:r>
              <a:rPr lang="en-US" b="0" i="0" dirty="0">
                <a:solidFill>
                  <a:srgbClr val="000000"/>
                </a:solidFill>
                <a:effectLst/>
              </a:rPr>
              <a:t>.</a:t>
            </a:r>
          </a:p>
          <a:p>
            <a:pPr algn="just"/>
            <a:r>
              <a:rPr lang="en-US" b="0" i="0" dirty="0">
                <a:solidFill>
                  <a:srgbClr val="000000"/>
                </a:solidFill>
                <a:effectLst/>
              </a:rPr>
              <a:t>On the other hand, if we buffer input data from a file by wrapping a </a:t>
            </a:r>
            <a:r>
              <a:rPr lang="en-US" b="0" i="0" dirty="0" err="1">
                <a:solidFill>
                  <a:srgbClr val="000000"/>
                </a:solidFill>
                <a:effectLst/>
              </a:rPr>
              <a:t>FileInputStream</a:t>
            </a:r>
            <a:r>
              <a:rPr lang="en-US" b="0" i="0" dirty="0">
                <a:solidFill>
                  <a:srgbClr val="000000"/>
                </a:solidFill>
                <a:effectLst/>
              </a:rPr>
              <a:t> (for instance) into a </a:t>
            </a:r>
            <a:r>
              <a:rPr lang="en-US" b="0" i="0" dirty="0" err="1">
                <a:solidFill>
                  <a:srgbClr val="000000"/>
                </a:solidFill>
                <a:effectLst/>
              </a:rPr>
              <a:t>BufferedInputStream</a:t>
            </a:r>
            <a:r>
              <a:rPr lang="en-US" b="0" i="0" dirty="0">
                <a:solidFill>
                  <a:srgbClr val="000000"/>
                </a:solidFill>
                <a:effectLst/>
              </a:rPr>
              <a:t>, the buffered stream will store data into a temporary block of buffered memory.</a:t>
            </a:r>
          </a:p>
          <a:p>
            <a:pPr algn="just"/>
            <a:r>
              <a:rPr lang="en-US" b="0" i="0" dirty="0">
                <a:solidFill>
                  <a:srgbClr val="000000"/>
                </a:solidFill>
                <a:effectLst/>
              </a:rPr>
              <a:t>And then data is sent individually to the program from the buffer. </a:t>
            </a:r>
          </a:p>
          <a:p>
            <a:pPr algn="just"/>
            <a:r>
              <a:rPr lang="en-US" b="0" i="0" dirty="0">
                <a:solidFill>
                  <a:srgbClr val="000000"/>
                </a:solidFill>
                <a:effectLst/>
              </a:rPr>
              <a:t>Thus, buffered input stream in Java makes file operations more efficient and fast.</a:t>
            </a:r>
          </a:p>
          <a:p>
            <a:pPr algn="just"/>
            <a:endParaRPr lang="en-IN" dirty="0"/>
          </a:p>
        </p:txBody>
      </p:sp>
    </p:spTree>
    <p:extLst>
      <p:ext uri="{BB962C8B-B14F-4D97-AF65-F5344CB8AC3E}">
        <p14:creationId xmlns:p14="http://schemas.microsoft.com/office/powerpoint/2010/main" val="59255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B121B-0937-4E90-A1CF-9FAD7AA41FF8}"/>
              </a:ext>
            </a:extLst>
          </p:cNvPr>
          <p:cNvSpPr>
            <a:spLocks noGrp="1"/>
          </p:cNvSpPr>
          <p:nvPr>
            <p:ph type="title"/>
          </p:nvPr>
        </p:nvSpPr>
        <p:spPr>
          <a:xfrm>
            <a:off x="708164" y="2103438"/>
            <a:ext cx="7886700" cy="1325563"/>
          </a:xfrm>
        </p:spPr>
        <p:txBody>
          <a:bodyPr/>
          <a:lstStyle/>
          <a:p>
            <a:pPr algn="ctr"/>
            <a:r>
              <a:rPr lang="en-US" b="1" u="sng" dirty="0">
                <a:solidFill>
                  <a:srgbClr val="0033CC"/>
                </a:solidFill>
                <a:latin typeface="Perpetua" pitchFamily="18" charset="0"/>
              </a:rPr>
              <a:t>Example of Graphics class</a:t>
            </a:r>
            <a:endParaRPr lang="en-IN" b="1" u="sng" dirty="0">
              <a:solidFill>
                <a:srgbClr val="0033CC"/>
              </a:solidFill>
              <a:latin typeface="Perpetua" pitchFamily="18" charset="0"/>
            </a:endParaRPr>
          </a:p>
        </p:txBody>
      </p:sp>
    </p:spTree>
    <p:extLst>
      <p:ext uri="{BB962C8B-B14F-4D97-AF65-F5344CB8AC3E}">
        <p14:creationId xmlns:p14="http://schemas.microsoft.com/office/powerpoint/2010/main" val="14507301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A44F0-72CE-4E86-9984-5EBC37F909C0}"/>
              </a:ext>
            </a:extLst>
          </p:cNvPr>
          <p:cNvSpPr>
            <a:spLocks noGrp="1"/>
          </p:cNvSpPr>
          <p:nvPr>
            <p:ph type="title"/>
          </p:nvPr>
        </p:nvSpPr>
        <p:spPr/>
        <p:txBody>
          <a:bodyPr>
            <a:normAutofit/>
          </a:bodyPr>
          <a:lstStyle/>
          <a:p>
            <a:pPr algn="ctr"/>
            <a:r>
              <a:rPr lang="en-US" i="0" dirty="0">
                <a:solidFill>
                  <a:srgbClr val="000000"/>
                </a:solidFill>
                <a:effectLst/>
              </a:rPr>
              <a:t>Working of </a:t>
            </a:r>
            <a:r>
              <a:rPr lang="en-US" i="0" dirty="0" err="1">
                <a:solidFill>
                  <a:srgbClr val="000000"/>
                </a:solidFill>
                <a:effectLst/>
              </a:rPr>
              <a:t>BufferedInputStream</a:t>
            </a:r>
            <a:r>
              <a:rPr lang="en-US" i="0" dirty="0">
                <a:solidFill>
                  <a:srgbClr val="000000"/>
                </a:solidFill>
                <a:effectLst/>
              </a:rPr>
              <a:t> in Java</a:t>
            </a:r>
            <a:endParaRPr lang="en-IN" dirty="0"/>
          </a:p>
        </p:txBody>
      </p:sp>
      <p:sp>
        <p:nvSpPr>
          <p:cNvPr id="3" name="Content Placeholder 2">
            <a:extLst>
              <a:ext uri="{FF2B5EF4-FFF2-40B4-BE49-F238E27FC236}">
                <a16:creationId xmlns:a16="http://schemas.microsoft.com/office/drawing/2014/main" xmlns="" id="{84DF8BCA-2189-447F-8910-9419E75088E2}"/>
              </a:ext>
            </a:extLst>
          </p:cNvPr>
          <p:cNvSpPr>
            <a:spLocks noGrp="1"/>
          </p:cNvSpPr>
          <p:nvPr>
            <p:ph idx="1"/>
          </p:nvPr>
        </p:nvSpPr>
        <p:spPr/>
        <p:txBody>
          <a:bodyPr/>
          <a:lstStyle/>
          <a:p>
            <a:pPr algn="just"/>
            <a:r>
              <a:rPr lang="en-US" b="0" i="0" dirty="0">
                <a:solidFill>
                  <a:srgbClr val="000000"/>
                </a:solidFill>
                <a:effectLst/>
                <a:latin typeface="Muli"/>
              </a:rPr>
              <a:t>In </a:t>
            </a:r>
            <a:r>
              <a:rPr lang="en-US" b="0" i="0" dirty="0" err="1">
                <a:solidFill>
                  <a:srgbClr val="000000"/>
                </a:solidFill>
                <a:effectLst/>
                <a:latin typeface="Muli"/>
              </a:rPr>
              <a:t>BufferedInputStream</a:t>
            </a:r>
            <a:r>
              <a:rPr lang="en-US" b="0" i="0" dirty="0">
                <a:solidFill>
                  <a:srgbClr val="000000"/>
                </a:solidFill>
                <a:effectLst/>
                <a:latin typeface="Muli"/>
              </a:rPr>
              <a:t>, a buffer is internally between the program and the source. </a:t>
            </a:r>
          </a:p>
          <a:p>
            <a:pPr algn="just"/>
            <a:r>
              <a:rPr lang="en-US" b="0" i="0" dirty="0">
                <a:solidFill>
                  <a:srgbClr val="C00000"/>
                </a:solidFill>
                <a:effectLst/>
              </a:rPr>
              <a:t>During the read operation, the whole block of data (in bytes) is read from the disk and temporarily stored into the internal buffer in the memory once</a:t>
            </a:r>
            <a:r>
              <a:rPr lang="en-US" b="0" i="0" dirty="0">
                <a:solidFill>
                  <a:srgbClr val="000000"/>
                </a:solidFill>
                <a:effectLst/>
                <a:latin typeface="Muli"/>
              </a:rPr>
              <a:t>.</a:t>
            </a:r>
          </a:p>
          <a:p>
            <a:pPr algn="just"/>
            <a:r>
              <a:rPr lang="en-US" b="0" i="0" dirty="0">
                <a:solidFill>
                  <a:srgbClr val="000000"/>
                </a:solidFill>
                <a:effectLst/>
                <a:latin typeface="Muli"/>
              </a:rPr>
              <a:t>The data are then transferred (read) individually to the program from the buffer.</a:t>
            </a:r>
          </a:p>
        </p:txBody>
      </p:sp>
    </p:spTree>
    <p:extLst>
      <p:ext uri="{BB962C8B-B14F-4D97-AF65-F5344CB8AC3E}">
        <p14:creationId xmlns:p14="http://schemas.microsoft.com/office/powerpoint/2010/main" val="76147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fferedInputStream class in Java">
            <a:extLst>
              <a:ext uri="{FF2B5EF4-FFF2-40B4-BE49-F238E27FC236}">
                <a16:creationId xmlns:a16="http://schemas.microsoft.com/office/drawing/2014/main" xmlns="" id="{BEBC3BA8-CC27-4DAB-8CC7-FAC3EB8CC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500" y="239576"/>
            <a:ext cx="6986396" cy="613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207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1D526-67E1-4300-84D2-D6393F32D6C6}"/>
              </a:ext>
            </a:extLst>
          </p:cNvPr>
          <p:cNvSpPr>
            <a:spLocks noGrp="1"/>
          </p:cNvSpPr>
          <p:nvPr>
            <p:ph type="title"/>
          </p:nvPr>
        </p:nvSpPr>
        <p:spPr>
          <a:xfrm>
            <a:off x="496957" y="2332384"/>
            <a:ext cx="8018393" cy="1759398"/>
          </a:xfrm>
        </p:spPr>
        <p:txBody>
          <a:bodyPr>
            <a:normAutofit fontScale="90000"/>
          </a:bodyPr>
          <a:lstStyle/>
          <a:p>
            <a:r>
              <a:rPr lang="en-US" b="0" i="0" dirty="0">
                <a:solidFill>
                  <a:srgbClr val="4F4F4F"/>
                </a:solidFill>
                <a:effectLst/>
              </a:rPr>
              <a:t>Write a program to concatenate two file A &amp; B and concatenated data print on output screen</a:t>
            </a:r>
            <a:r>
              <a:rPr lang="en-US" b="0" i="0" dirty="0">
                <a:solidFill>
                  <a:srgbClr val="4F4F4F"/>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9871687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1D287F0-A464-4ACD-80DB-27AD1FB260CA}"/>
              </a:ext>
            </a:extLst>
          </p:cNvPr>
          <p:cNvSpPr/>
          <p:nvPr/>
        </p:nvSpPr>
        <p:spPr>
          <a:xfrm>
            <a:off x="1257300" y="0"/>
            <a:ext cx="66294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accent1"/>
                </a:solidFill>
              </a:rPr>
              <a:t>package</a:t>
            </a:r>
            <a:r>
              <a:rPr lang="en-IN" sz="1600" dirty="0">
                <a:solidFill>
                  <a:schemeClr val="tx1">
                    <a:lumMod val="75000"/>
                    <a:lumOff val="25000"/>
                  </a:schemeClr>
                </a:solidFill>
              </a:rPr>
              <a:t> practical;</a:t>
            </a:r>
          </a:p>
          <a:p>
            <a:r>
              <a:rPr lang="en-IN" sz="1600" dirty="0">
                <a:solidFill>
                  <a:schemeClr val="accent1"/>
                </a:solidFill>
              </a:rPr>
              <a:t>import</a:t>
            </a:r>
            <a:r>
              <a:rPr lang="en-IN" sz="1600" dirty="0">
                <a:solidFill>
                  <a:schemeClr val="tx1">
                    <a:lumMod val="75000"/>
                    <a:lumOff val="25000"/>
                  </a:schemeClr>
                </a:solidFill>
              </a:rPr>
              <a:t> java.io.*;</a:t>
            </a:r>
          </a:p>
          <a:p>
            <a:r>
              <a:rPr lang="en-IN" sz="1600" dirty="0">
                <a:solidFill>
                  <a:schemeClr val="accent1"/>
                </a:solidFill>
              </a:rPr>
              <a:t>public class </a:t>
            </a:r>
            <a:r>
              <a:rPr lang="en-IN" sz="1600" dirty="0" err="1">
                <a:solidFill>
                  <a:schemeClr val="tx1">
                    <a:lumMod val="75000"/>
                    <a:lumOff val="25000"/>
                  </a:schemeClr>
                </a:solidFill>
              </a:rPr>
              <a:t>FileConcat</a:t>
            </a:r>
            <a:r>
              <a:rPr lang="en-IN" sz="1600" dirty="0">
                <a:solidFill>
                  <a:schemeClr val="tx1">
                    <a:lumMod val="75000"/>
                    <a:lumOff val="25000"/>
                  </a:schemeClr>
                </a:solidFill>
              </a:rPr>
              <a:t> {</a:t>
            </a:r>
          </a:p>
          <a:p>
            <a:r>
              <a:rPr lang="en-IN" sz="1600" dirty="0">
                <a:solidFill>
                  <a:schemeClr val="tx1">
                    <a:lumMod val="75000"/>
                    <a:lumOff val="25000"/>
                  </a:schemeClr>
                </a:solidFill>
              </a:rPr>
              <a:t>    </a:t>
            </a:r>
            <a:r>
              <a:rPr lang="en-IN" sz="1600" dirty="0">
                <a:solidFill>
                  <a:schemeClr val="accent1"/>
                </a:solidFill>
              </a:rPr>
              <a:t>public static void main</a:t>
            </a:r>
            <a:r>
              <a:rPr lang="en-IN" sz="1600" dirty="0">
                <a:solidFill>
                  <a:schemeClr val="tx1">
                    <a:lumMod val="75000"/>
                    <a:lumOff val="25000"/>
                  </a:schemeClr>
                </a:solidFill>
              </a:rPr>
              <a:t>(String </a:t>
            </a:r>
            <a:r>
              <a:rPr lang="en-IN" sz="1600" dirty="0" err="1">
                <a:solidFill>
                  <a:schemeClr val="tx1">
                    <a:lumMod val="75000"/>
                    <a:lumOff val="25000"/>
                  </a:schemeClr>
                </a:solidFill>
              </a:rPr>
              <a:t>arg</a:t>
            </a:r>
            <a:r>
              <a:rPr lang="en-IN" sz="1600" dirty="0">
                <a:solidFill>
                  <a:schemeClr val="tx1">
                    <a:lumMod val="75000"/>
                    <a:lumOff val="25000"/>
                  </a:schemeClr>
                </a:solidFill>
              </a:rPr>
              <a:t>[]) throws </a:t>
            </a:r>
            <a:r>
              <a:rPr lang="en-IN" sz="1600" dirty="0" err="1">
                <a:solidFill>
                  <a:schemeClr val="tx1">
                    <a:lumMod val="75000"/>
                    <a:lumOff val="25000"/>
                  </a:schemeClr>
                </a:solidFill>
              </a:rPr>
              <a:t>IOException</a:t>
            </a:r>
            <a:r>
              <a:rPr lang="en-IN" sz="1600" dirty="0">
                <a:solidFill>
                  <a:schemeClr val="tx1">
                    <a:lumMod val="75000"/>
                    <a:lumOff val="25000"/>
                  </a:schemeClr>
                </a:solidFill>
              </a:rPr>
              <a:t> {</a:t>
            </a:r>
          </a:p>
          <a:p>
            <a:r>
              <a:rPr lang="en-IN" sz="1600" dirty="0">
                <a:solidFill>
                  <a:schemeClr val="tx1">
                    <a:lumMod val="75000"/>
                    <a:lumOff val="25000"/>
                  </a:schemeClr>
                </a:solidFill>
              </a:rPr>
              <a:t>        </a:t>
            </a:r>
            <a:r>
              <a:rPr lang="en-IN" sz="1600" dirty="0" err="1">
                <a:solidFill>
                  <a:schemeClr val="tx1">
                    <a:lumMod val="75000"/>
                    <a:lumOff val="25000"/>
                  </a:schemeClr>
                </a:solidFill>
              </a:rPr>
              <a:t>FileInputStream</a:t>
            </a:r>
            <a:r>
              <a:rPr lang="en-IN" sz="1600" dirty="0">
                <a:solidFill>
                  <a:schemeClr val="tx1">
                    <a:lumMod val="75000"/>
                    <a:lumOff val="25000"/>
                  </a:schemeClr>
                </a:solidFill>
              </a:rPr>
              <a:t> I1 = null;</a:t>
            </a:r>
          </a:p>
          <a:p>
            <a:r>
              <a:rPr lang="en-IN" sz="1600" dirty="0">
                <a:solidFill>
                  <a:schemeClr val="tx1">
                    <a:lumMod val="75000"/>
                    <a:lumOff val="25000"/>
                  </a:schemeClr>
                </a:solidFill>
              </a:rPr>
              <a:t>        </a:t>
            </a:r>
            <a:r>
              <a:rPr lang="en-IN" sz="1600" dirty="0" err="1">
                <a:solidFill>
                  <a:schemeClr val="tx1">
                    <a:lumMod val="75000"/>
                    <a:lumOff val="25000"/>
                  </a:schemeClr>
                </a:solidFill>
              </a:rPr>
              <a:t>FileInputStream</a:t>
            </a:r>
            <a:r>
              <a:rPr lang="en-IN" sz="1600" dirty="0">
                <a:solidFill>
                  <a:schemeClr val="tx1">
                    <a:lumMod val="75000"/>
                    <a:lumOff val="25000"/>
                  </a:schemeClr>
                </a:solidFill>
              </a:rPr>
              <a:t> I2 = null;</a:t>
            </a:r>
          </a:p>
          <a:p>
            <a:r>
              <a:rPr lang="en-IN" sz="1600" dirty="0">
                <a:solidFill>
                  <a:schemeClr val="tx1">
                    <a:lumMod val="75000"/>
                    <a:lumOff val="25000"/>
                  </a:schemeClr>
                </a:solidFill>
              </a:rPr>
              <a:t>        I1 = </a:t>
            </a:r>
            <a:r>
              <a:rPr lang="en-IN" sz="1600" dirty="0">
                <a:solidFill>
                  <a:schemeClr val="accent1"/>
                </a:solidFill>
              </a:rPr>
              <a:t>new</a:t>
            </a:r>
            <a:r>
              <a:rPr lang="en-IN" sz="1600" dirty="0">
                <a:solidFill>
                  <a:schemeClr val="tx1">
                    <a:lumMod val="75000"/>
                    <a:lumOff val="25000"/>
                  </a:schemeClr>
                </a:solidFill>
              </a:rPr>
              <a:t> </a:t>
            </a:r>
            <a:r>
              <a:rPr lang="en-IN" sz="1600" dirty="0" err="1">
                <a:solidFill>
                  <a:schemeClr val="tx1">
                    <a:lumMod val="75000"/>
                    <a:lumOff val="25000"/>
                  </a:schemeClr>
                </a:solidFill>
              </a:rPr>
              <a:t>FileInputStream</a:t>
            </a:r>
            <a:r>
              <a:rPr lang="en-IN" sz="1600" dirty="0">
                <a:solidFill>
                  <a:schemeClr val="tx1">
                    <a:lumMod val="75000"/>
                    <a:lumOff val="25000"/>
                  </a:schemeClr>
                </a:solidFill>
              </a:rPr>
              <a:t>("A.txt"); </a:t>
            </a:r>
            <a:r>
              <a:rPr lang="en-IN" sz="1600" dirty="0">
                <a:solidFill>
                  <a:schemeClr val="accent1"/>
                </a:solidFill>
              </a:rPr>
              <a:t>//open file A for concatenate </a:t>
            </a:r>
          </a:p>
          <a:p>
            <a:r>
              <a:rPr lang="en-IN" sz="1600" dirty="0">
                <a:solidFill>
                  <a:schemeClr val="tx1">
                    <a:lumMod val="75000"/>
                    <a:lumOff val="25000"/>
                  </a:schemeClr>
                </a:solidFill>
              </a:rPr>
              <a:t>        I2 = </a:t>
            </a:r>
            <a:r>
              <a:rPr lang="en-IN" sz="1600" dirty="0">
                <a:solidFill>
                  <a:schemeClr val="accent1"/>
                </a:solidFill>
              </a:rPr>
              <a:t>new</a:t>
            </a:r>
            <a:r>
              <a:rPr lang="en-IN" sz="1600" dirty="0">
                <a:solidFill>
                  <a:schemeClr val="tx1">
                    <a:lumMod val="75000"/>
                    <a:lumOff val="25000"/>
                  </a:schemeClr>
                </a:solidFill>
              </a:rPr>
              <a:t> </a:t>
            </a:r>
            <a:r>
              <a:rPr lang="en-IN" sz="1600" dirty="0" err="1">
                <a:solidFill>
                  <a:schemeClr val="tx1">
                    <a:lumMod val="75000"/>
                    <a:lumOff val="25000"/>
                  </a:schemeClr>
                </a:solidFill>
              </a:rPr>
              <a:t>FileInputStream</a:t>
            </a:r>
            <a:r>
              <a:rPr lang="en-IN" sz="1600" dirty="0">
                <a:solidFill>
                  <a:schemeClr val="tx1">
                    <a:lumMod val="75000"/>
                    <a:lumOff val="25000"/>
                  </a:schemeClr>
                </a:solidFill>
              </a:rPr>
              <a:t>("B.txt"); </a:t>
            </a:r>
            <a:r>
              <a:rPr lang="en-IN" sz="1600" dirty="0">
                <a:solidFill>
                  <a:schemeClr val="accent1"/>
                </a:solidFill>
              </a:rPr>
              <a:t>//open file B for concatenate</a:t>
            </a:r>
          </a:p>
          <a:p>
            <a:r>
              <a:rPr lang="en-IN" sz="1600" dirty="0">
                <a:solidFill>
                  <a:schemeClr val="tx1">
                    <a:lumMod val="75000"/>
                    <a:lumOff val="25000"/>
                  </a:schemeClr>
                </a:solidFill>
              </a:rPr>
              <a:t>        </a:t>
            </a:r>
            <a:r>
              <a:rPr lang="en-IN" sz="1600" dirty="0" err="1">
                <a:solidFill>
                  <a:schemeClr val="tx1">
                    <a:lumMod val="75000"/>
                    <a:lumOff val="25000"/>
                  </a:schemeClr>
                </a:solidFill>
              </a:rPr>
              <a:t>SequenceInputStream</a:t>
            </a:r>
            <a:r>
              <a:rPr lang="en-IN" sz="1600" dirty="0">
                <a:solidFill>
                  <a:schemeClr val="tx1">
                    <a:lumMod val="75000"/>
                    <a:lumOff val="25000"/>
                  </a:schemeClr>
                </a:solidFill>
              </a:rPr>
              <a:t> sis = null; </a:t>
            </a:r>
            <a:r>
              <a:rPr lang="en-IN" sz="1600" dirty="0">
                <a:solidFill>
                  <a:schemeClr val="accent1"/>
                </a:solidFill>
              </a:rPr>
              <a:t>//	declare sis to store combined file </a:t>
            </a:r>
          </a:p>
          <a:p>
            <a:r>
              <a:rPr lang="en-IN" sz="1600" dirty="0">
                <a:solidFill>
                  <a:schemeClr val="tx1">
                    <a:lumMod val="75000"/>
                    <a:lumOff val="25000"/>
                  </a:schemeClr>
                </a:solidFill>
              </a:rPr>
              <a:t>        sis = </a:t>
            </a:r>
            <a:r>
              <a:rPr lang="en-IN" sz="1600" dirty="0">
                <a:solidFill>
                  <a:schemeClr val="accent1"/>
                </a:solidFill>
              </a:rPr>
              <a:t>new</a:t>
            </a:r>
            <a:r>
              <a:rPr lang="en-IN" sz="1600" dirty="0">
                <a:solidFill>
                  <a:schemeClr val="tx1">
                    <a:lumMod val="75000"/>
                    <a:lumOff val="25000"/>
                  </a:schemeClr>
                </a:solidFill>
              </a:rPr>
              <a:t> </a:t>
            </a:r>
            <a:r>
              <a:rPr lang="en-IN" sz="1600" dirty="0" err="1">
                <a:solidFill>
                  <a:schemeClr val="tx1">
                    <a:lumMod val="75000"/>
                    <a:lumOff val="25000"/>
                  </a:schemeClr>
                </a:solidFill>
              </a:rPr>
              <a:t>SequenceInputStream</a:t>
            </a:r>
            <a:r>
              <a:rPr lang="en-IN" sz="1600" dirty="0">
                <a:solidFill>
                  <a:schemeClr val="tx1">
                    <a:lumMod val="75000"/>
                    <a:lumOff val="25000"/>
                  </a:schemeClr>
                </a:solidFill>
              </a:rPr>
              <a:t>(I1, I2);</a:t>
            </a:r>
          </a:p>
          <a:p>
            <a:r>
              <a:rPr lang="en-IN" sz="1600" dirty="0">
                <a:solidFill>
                  <a:schemeClr val="tx1">
                    <a:lumMod val="75000"/>
                    <a:lumOff val="25000"/>
                  </a:schemeClr>
                </a:solidFill>
              </a:rPr>
              <a:t>        </a:t>
            </a:r>
            <a:r>
              <a:rPr lang="en-IN" sz="1600" dirty="0">
                <a:solidFill>
                  <a:schemeClr val="accent1"/>
                </a:solidFill>
              </a:rPr>
              <a:t>// create buffer for input output </a:t>
            </a:r>
          </a:p>
          <a:p>
            <a:r>
              <a:rPr lang="en-IN" sz="1600" dirty="0">
                <a:solidFill>
                  <a:schemeClr val="tx1">
                    <a:lumMod val="75000"/>
                    <a:lumOff val="25000"/>
                  </a:schemeClr>
                </a:solidFill>
              </a:rPr>
              <a:t>        </a:t>
            </a:r>
            <a:r>
              <a:rPr lang="en-IN" sz="1600" dirty="0" err="1">
                <a:solidFill>
                  <a:schemeClr val="tx1">
                    <a:lumMod val="75000"/>
                    <a:lumOff val="25000"/>
                  </a:schemeClr>
                </a:solidFill>
              </a:rPr>
              <a:t>BufferedInputStream</a:t>
            </a:r>
            <a:r>
              <a:rPr lang="en-IN" sz="1600" dirty="0">
                <a:solidFill>
                  <a:schemeClr val="tx1">
                    <a:lumMod val="75000"/>
                    <a:lumOff val="25000"/>
                  </a:schemeClr>
                </a:solidFill>
              </a:rPr>
              <a:t> </a:t>
            </a:r>
            <a:r>
              <a:rPr lang="en-IN" sz="1600" dirty="0" err="1">
                <a:solidFill>
                  <a:schemeClr val="tx1">
                    <a:lumMod val="75000"/>
                    <a:lumOff val="25000"/>
                  </a:schemeClr>
                </a:solidFill>
              </a:rPr>
              <a:t>ibs</a:t>
            </a:r>
            <a:r>
              <a:rPr lang="en-IN" sz="1600" dirty="0">
                <a:solidFill>
                  <a:schemeClr val="tx1">
                    <a:lumMod val="75000"/>
                    <a:lumOff val="25000"/>
                  </a:schemeClr>
                </a:solidFill>
              </a:rPr>
              <a:t> = </a:t>
            </a:r>
            <a:r>
              <a:rPr lang="en-IN" sz="1600" dirty="0">
                <a:solidFill>
                  <a:schemeClr val="accent1"/>
                </a:solidFill>
              </a:rPr>
              <a:t>new</a:t>
            </a:r>
            <a:r>
              <a:rPr lang="en-IN" sz="1600" dirty="0">
                <a:solidFill>
                  <a:schemeClr val="tx1">
                    <a:lumMod val="75000"/>
                    <a:lumOff val="25000"/>
                  </a:schemeClr>
                </a:solidFill>
              </a:rPr>
              <a:t> </a:t>
            </a:r>
            <a:r>
              <a:rPr lang="en-IN" sz="1600" dirty="0" err="1">
                <a:solidFill>
                  <a:schemeClr val="tx1">
                    <a:lumMod val="75000"/>
                    <a:lumOff val="25000"/>
                  </a:schemeClr>
                </a:solidFill>
              </a:rPr>
              <a:t>BufferedInputStream</a:t>
            </a:r>
            <a:r>
              <a:rPr lang="en-IN" sz="1600" dirty="0">
                <a:solidFill>
                  <a:schemeClr val="tx1">
                    <a:lumMod val="75000"/>
                    <a:lumOff val="25000"/>
                  </a:schemeClr>
                </a:solidFill>
              </a:rPr>
              <a:t>(sis);</a:t>
            </a:r>
          </a:p>
          <a:p>
            <a:r>
              <a:rPr lang="en-IN" sz="1600" dirty="0">
                <a:solidFill>
                  <a:schemeClr val="tx1">
                    <a:lumMod val="75000"/>
                    <a:lumOff val="25000"/>
                  </a:schemeClr>
                </a:solidFill>
              </a:rPr>
              <a:t>        </a:t>
            </a:r>
            <a:r>
              <a:rPr lang="en-IN" sz="1600" dirty="0" err="1">
                <a:solidFill>
                  <a:schemeClr val="tx1">
                    <a:lumMod val="75000"/>
                    <a:lumOff val="25000"/>
                  </a:schemeClr>
                </a:solidFill>
              </a:rPr>
              <a:t>BufferedOutputStream</a:t>
            </a:r>
            <a:r>
              <a:rPr lang="en-IN" sz="1600" dirty="0">
                <a:solidFill>
                  <a:schemeClr val="tx1">
                    <a:lumMod val="75000"/>
                    <a:lumOff val="25000"/>
                  </a:schemeClr>
                </a:solidFill>
              </a:rPr>
              <a:t> </a:t>
            </a:r>
            <a:r>
              <a:rPr lang="en-IN" sz="1600" dirty="0" err="1">
                <a:solidFill>
                  <a:schemeClr val="tx1">
                    <a:lumMod val="75000"/>
                    <a:lumOff val="25000"/>
                  </a:schemeClr>
                </a:solidFill>
              </a:rPr>
              <a:t>obs</a:t>
            </a:r>
            <a:r>
              <a:rPr lang="en-IN" sz="1600" dirty="0">
                <a:solidFill>
                  <a:schemeClr val="tx1">
                    <a:lumMod val="75000"/>
                    <a:lumOff val="25000"/>
                  </a:schemeClr>
                </a:solidFill>
              </a:rPr>
              <a:t> = </a:t>
            </a:r>
            <a:r>
              <a:rPr lang="en-IN" sz="1600" dirty="0">
                <a:solidFill>
                  <a:schemeClr val="accent1"/>
                </a:solidFill>
              </a:rPr>
              <a:t>new</a:t>
            </a:r>
            <a:r>
              <a:rPr lang="en-IN" sz="1600" dirty="0">
                <a:solidFill>
                  <a:schemeClr val="tx1">
                    <a:lumMod val="75000"/>
                    <a:lumOff val="25000"/>
                  </a:schemeClr>
                </a:solidFill>
              </a:rPr>
              <a:t> </a:t>
            </a:r>
            <a:r>
              <a:rPr lang="en-IN" sz="1600" dirty="0" err="1">
                <a:solidFill>
                  <a:schemeClr val="tx1">
                    <a:lumMod val="75000"/>
                    <a:lumOff val="25000"/>
                  </a:schemeClr>
                </a:solidFill>
              </a:rPr>
              <a:t>BufferedOutputStream</a:t>
            </a:r>
            <a:r>
              <a:rPr lang="en-IN" sz="1600" dirty="0">
                <a:solidFill>
                  <a:schemeClr val="tx1">
                    <a:lumMod val="75000"/>
                    <a:lumOff val="25000"/>
                  </a:schemeClr>
                </a:solidFill>
              </a:rPr>
              <a:t>(</a:t>
            </a:r>
            <a:r>
              <a:rPr lang="en-IN" sz="1600" dirty="0" err="1">
                <a:solidFill>
                  <a:schemeClr val="tx1">
                    <a:lumMod val="75000"/>
                    <a:lumOff val="25000"/>
                  </a:schemeClr>
                </a:solidFill>
              </a:rPr>
              <a:t>System.out</a:t>
            </a:r>
            <a:r>
              <a:rPr lang="en-IN" sz="1600" dirty="0">
                <a:solidFill>
                  <a:schemeClr val="tx1">
                    <a:lumMod val="75000"/>
                    <a:lumOff val="25000"/>
                  </a:schemeClr>
                </a:solidFill>
              </a:rPr>
              <a:t>);</a:t>
            </a:r>
          </a:p>
          <a:p>
            <a:r>
              <a:rPr lang="en-IN" sz="1600" dirty="0">
                <a:solidFill>
                  <a:schemeClr val="tx1">
                    <a:lumMod val="75000"/>
                    <a:lumOff val="25000"/>
                  </a:schemeClr>
                </a:solidFill>
              </a:rPr>
              <a:t>        int c;</a:t>
            </a:r>
          </a:p>
          <a:p>
            <a:r>
              <a:rPr lang="en-IN" sz="1600" dirty="0">
                <a:solidFill>
                  <a:schemeClr val="tx1">
                    <a:lumMod val="75000"/>
                    <a:lumOff val="25000"/>
                  </a:schemeClr>
                </a:solidFill>
              </a:rPr>
              <a:t>        </a:t>
            </a:r>
            <a:r>
              <a:rPr lang="en-IN" sz="1600" dirty="0">
                <a:solidFill>
                  <a:schemeClr val="accent1"/>
                </a:solidFill>
              </a:rPr>
              <a:t>while</a:t>
            </a:r>
            <a:r>
              <a:rPr lang="en-IN" sz="1600" dirty="0">
                <a:solidFill>
                  <a:schemeClr val="tx1">
                    <a:lumMod val="75000"/>
                    <a:lumOff val="25000"/>
                  </a:schemeClr>
                </a:solidFill>
              </a:rPr>
              <a:t> ((c = </a:t>
            </a:r>
            <a:r>
              <a:rPr lang="en-IN" sz="1600" dirty="0" err="1">
                <a:solidFill>
                  <a:schemeClr val="tx1">
                    <a:lumMod val="75000"/>
                    <a:lumOff val="25000"/>
                  </a:schemeClr>
                </a:solidFill>
              </a:rPr>
              <a:t>ibs.read</a:t>
            </a:r>
            <a:r>
              <a:rPr lang="en-IN" sz="1600" dirty="0">
                <a:solidFill>
                  <a:schemeClr val="tx1">
                    <a:lumMod val="75000"/>
                    <a:lumOff val="25000"/>
                  </a:schemeClr>
                </a:solidFill>
              </a:rPr>
              <a:t>()) != -1) // read&amp; write till the end of buffer</a:t>
            </a:r>
          </a:p>
          <a:p>
            <a:r>
              <a:rPr lang="en-IN" sz="1600" dirty="0">
                <a:solidFill>
                  <a:schemeClr val="tx1">
                    <a:lumMod val="75000"/>
                    <a:lumOff val="25000"/>
                  </a:schemeClr>
                </a:solidFill>
              </a:rPr>
              <a:t>        {</a:t>
            </a:r>
          </a:p>
          <a:p>
            <a:r>
              <a:rPr lang="en-IN" sz="1600" dirty="0">
                <a:solidFill>
                  <a:schemeClr val="tx1">
                    <a:lumMod val="75000"/>
                    <a:lumOff val="25000"/>
                  </a:schemeClr>
                </a:solidFill>
              </a:rPr>
              <a:t>            </a:t>
            </a:r>
            <a:r>
              <a:rPr lang="en-IN" sz="1600" dirty="0" err="1">
                <a:solidFill>
                  <a:schemeClr val="tx1">
                    <a:lumMod val="75000"/>
                    <a:lumOff val="25000"/>
                  </a:schemeClr>
                </a:solidFill>
              </a:rPr>
              <a:t>obs.write</a:t>
            </a:r>
            <a:r>
              <a:rPr lang="en-IN" sz="1600" dirty="0">
                <a:solidFill>
                  <a:schemeClr val="tx1">
                    <a:lumMod val="75000"/>
                    <a:lumOff val="25000"/>
                  </a:schemeClr>
                </a:solidFill>
              </a:rPr>
              <a:t>((char) c);</a:t>
            </a:r>
          </a:p>
          <a:p>
            <a:r>
              <a:rPr lang="en-IN" sz="1600" dirty="0">
                <a:solidFill>
                  <a:schemeClr val="tx1">
                    <a:lumMod val="75000"/>
                    <a:lumOff val="25000"/>
                  </a:schemeClr>
                </a:solidFill>
              </a:rPr>
              <a:t>        }</a:t>
            </a:r>
          </a:p>
          <a:p>
            <a:r>
              <a:rPr lang="en-IN" sz="1600" dirty="0">
                <a:solidFill>
                  <a:schemeClr val="tx1">
                    <a:lumMod val="75000"/>
                    <a:lumOff val="25000"/>
                  </a:schemeClr>
                </a:solidFill>
              </a:rPr>
              <a:t>        </a:t>
            </a:r>
            <a:r>
              <a:rPr lang="en-IN" sz="1600" dirty="0" err="1">
                <a:solidFill>
                  <a:schemeClr val="tx1">
                    <a:lumMod val="75000"/>
                    <a:lumOff val="25000"/>
                  </a:schemeClr>
                </a:solidFill>
              </a:rPr>
              <a:t>ibs.close</a:t>
            </a:r>
            <a:r>
              <a:rPr lang="en-IN" sz="1600" dirty="0">
                <a:solidFill>
                  <a:schemeClr val="tx1">
                    <a:lumMod val="75000"/>
                    <a:lumOff val="25000"/>
                  </a:schemeClr>
                </a:solidFill>
              </a:rPr>
              <a:t>();</a:t>
            </a:r>
          </a:p>
          <a:p>
            <a:r>
              <a:rPr lang="en-IN" sz="1600" dirty="0">
                <a:solidFill>
                  <a:schemeClr val="tx1">
                    <a:lumMod val="75000"/>
                    <a:lumOff val="25000"/>
                  </a:schemeClr>
                </a:solidFill>
              </a:rPr>
              <a:t>        </a:t>
            </a:r>
            <a:r>
              <a:rPr lang="en-IN" sz="1600" dirty="0" err="1">
                <a:solidFill>
                  <a:schemeClr val="tx1">
                    <a:lumMod val="75000"/>
                    <a:lumOff val="25000"/>
                  </a:schemeClr>
                </a:solidFill>
              </a:rPr>
              <a:t>obs.close</a:t>
            </a:r>
            <a:r>
              <a:rPr lang="en-IN" sz="1600" dirty="0">
                <a:solidFill>
                  <a:schemeClr val="tx1">
                    <a:lumMod val="75000"/>
                    <a:lumOff val="25000"/>
                  </a:schemeClr>
                </a:solidFill>
              </a:rPr>
              <a:t>();</a:t>
            </a:r>
          </a:p>
          <a:p>
            <a:r>
              <a:rPr lang="en-IN" sz="1600" dirty="0">
                <a:solidFill>
                  <a:schemeClr val="tx1">
                    <a:lumMod val="75000"/>
                    <a:lumOff val="25000"/>
                  </a:schemeClr>
                </a:solidFill>
              </a:rPr>
              <a:t>        I1.close();</a:t>
            </a:r>
          </a:p>
          <a:p>
            <a:r>
              <a:rPr lang="en-IN" sz="1600" dirty="0">
                <a:solidFill>
                  <a:schemeClr val="tx1">
                    <a:lumMod val="75000"/>
                    <a:lumOff val="25000"/>
                  </a:schemeClr>
                </a:solidFill>
              </a:rPr>
              <a:t>        I2.close();</a:t>
            </a:r>
          </a:p>
          <a:p>
            <a:r>
              <a:rPr lang="en-IN" sz="1600" dirty="0">
                <a:solidFill>
                  <a:schemeClr val="tx1">
                    <a:lumMod val="75000"/>
                    <a:lumOff val="25000"/>
                  </a:schemeClr>
                </a:solidFill>
              </a:rPr>
              <a:t>    }</a:t>
            </a:r>
          </a:p>
          <a:p>
            <a:r>
              <a:rPr lang="en-IN" sz="1600" dirty="0">
                <a:solidFill>
                  <a:schemeClr val="tx1">
                    <a:lumMod val="75000"/>
                    <a:lumOff val="25000"/>
                  </a:schemeClr>
                </a:solidFill>
              </a:rPr>
              <a:t>}</a:t>
            </a:r>
          </a:p>
        </p:txBody>
      </p:sp>
    </p:spTree>
    <p:extLst>
      <p:ext uri="{BB962C8B-B14F-4D97-AF65-F5344CB8AC3E}">
        <p14:creationId xmlns:p14="http://schemas.microsoft.com/office/powerpoint/2010/main" val="25336715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9184F-C21A-4A16-A26F-5485836ABD83}"/>
              </a:ext>
            </a:extLst>
          </p:cNvPr>
          <p:cNvSpPr>
            <a:spLocks noGrp="1"/>
          </p:cNvSpPr>
          <p:nvPr>
            <p:ph type="title"/>
          </p:nvPr>
        </p:nvSpPr>
        <p:spPr/>
        <p:txBody>
          <a:bodyPr/>
          <a:lstStyle/>
          <a:p>
            <a:pPr algn="ctr"/>
            <a:r>
              <a:rPr lang="en-IN" i="0" dirty="0" err="1">
                <a:solidFill>
                  <a:srgbClr val="2C4557"/>
                </a:solidFill>
                <a:effectLst/>
              </a:rPr>
              <a:t>RandomAccessFile</a:t>
            </a:r>
            <a:endParaRPr lang="en-IN" dirty="0"/>
          </a:p>
        </p:txBody>
      </p:sp>
      <p:sp>
        <p:nvSpPr>
          <p:cNvPr id="3" name="Content Placeholder 2">
            <a:extLst>
              <a:ext uri="{FF2B5EF4-FFF2-40B4-BE49-F238E27FC236}">
                <a16:creationId xmlns:a16="http://schemas.microsoft.com/office/drawing/2014/main" xmlns="" id="{E03D2C65-B5EE-4F2D-86E7-1FA29727BBBD}"/>
              </a:ext>
            </a:extLst>
          </p:cNvPr>
          <p:cNvSpPr>
            <a:spLocks noGrp="1"/>
          </p:cNvSpPr>
          <p:nvPr>
            <p:ph idx="1"/>
          </p:nvPr>
        </p:nvSpPr>
        <p:spPr/>
        <p:txBody>
          <a:bodyPr>
            <a:noAutofit/>
          </a:bodyPr>
          <a:lstStyle/>
          <a:p>
            <a:pPr algn="just"/>
            <a:r>
              <a:rPr lang="en-US" b="0" i="0" dirty="0">
                <a:effectLst/>
              </a:rPr>
              <a:t>This </a:t>
            </a:r>
            <a:r>
              <a:rPr lang="en-US" b="0" i="0" strike="noStrike" dirty="0">
                <a:effectLst/>
                <a:hlinkClick r:id="rId2">
                  <a:extLst>
                    <a:ext uri="{A12FA001-AC4F-418D-AE19-62706E023703}">
                      <ahyp:hlinkClr xmlns:ahyp="http://schemas.microsoft.com/office/drawing/2018/hyperlinkcolor" xmlns="" val="tx"/>
                    </a:ext>
                  </a:extLst>
                </a:hlinkClick>
              </a:rPr>
              <a:t>class</a:t>
            </a:r>
            <a:r>
              <a:rPr lang="en-US" b="0" i="0" dirty="0">
                <a:effectLst/>
              </a:rPr>
              <a:t> is used for reading and writing to random access file. </a:t>
            </a:r>
          </a:p>
          <a:p>
            <a:pPr algn="just"/>
            <a:r>
              <a:rPr lang="en-US" b="0" i="0" dirty="0">
                <a:effectLst/>
              </a:rPr>
              <a:t>A random access file behaves like a large </a:t>
            </a:r>
            <a:r>
              <a:rPr lang="en-US" b="0" i="0" strike="noStrike" dirty="0">
                <a:effectLst/>
                <a:hlinkClick r:id="rId3">
                  <a:extLst>
                    <a:ext uri="{A12FA001-AC4F-418D-AE19-62706E023703}">
                      <ahyp:hlinkClr xmlns:ahyp="http://schemas.microsoft.com/office/drawing/2018/hyperlinkcolor" xmlns="" val="tx"/>
                    </a:ext>
                  </a:extLst>
                </a:hlinkClick>
              </a:rPr>
              <a:t>array</a:t>
            </a:r>
            <a:r>
              <a:rPr lang="en-US" b="0" i="0" dirty="0">
                <a:effectLst/>
              </a:rPr>
              <a:t> of bytes. </a:t>
            </a:r>
          </a:p>
          <a:p>
            <a:pPr algn="just"/>
            <a:r>
              <a:rPr lang="en-US" b="0" i="0" dirty="0">
                <a:effectLst/>
              </a:rPr>
              <a:t>There is </a:t>
            </a:r>
            <a:r>
              <a:rPr lang="en-US" b="0" i="0" dirty="0">
                <a:solidFill>
                  <a:srgbClr val="C00000"/>
                </a:solidFill>
                <a:effectLst/>
              </a:rPr>
              <a:t>a cursor implied to the array </a:t>
            </a:r>
            <a:r>
              <a:rPr lang="en-US" b="0" i="0" dirty="0">
                <a:effectLst/>
              </a:rPr>
              <a:t>called file </a:t>
            </a:r>
            <a:r>
              <a:rPr lang="en-US" b="0" i="0" strike="noStrike" dirty="0">
                <a:effectLst/>
                <a:hlinkClick r:id="rId4">
                  <a:extLst>
                    <a:ext uri="{A12FA001-AC4F-418D-AE19-62706E023703}">
                      <ahyp:hlinkClr xmlns:ahyp="http://schemas.microsoft.com/office/drawing/2018/hyperlinkcolor" xmlns="" val="tx"/>
                    </a:ext>
                  </a:extLst>
                </a:hlinkClick>
              </a:rPr>
              <a:t>pointer</a:t>
            </a:r>
            <a:r>
              <a:rPr lang="en-US" b="0" i="0" dirty="0">
                <a:effectLst/>
              </a:rPr>
              <a:t>, by moving the cursor we do the read write operations. </a:t>
            </a:r>
          </a:p>
          <a:p>
            <a:pPr algn="just"/>
            <a:r>
              <a:rPr lang="en-US" b="0" i="0" dirty="0">
                <a:effectLst/>
              </a:rPr>
              <a:t>If end-of-file is reached before the desired number of byte has been read than </a:t>
            </a:r>
            <a:r>
              <a:rPr lang="en-US" b="0" i="0" dirty="0" err="1">
                <a:solidFill>
                  <a:srgbClr val="C00000"/>
                </a:solidFill>
                <a:effectLst/>
              </a:rPr>
              <a:t>EOFException</a:t>
            </a:r>
            <a:r>
              <a:rPr lang="en-US" b="0" i="0" dirty="0">
                <a:solidFill>
                  <a:srgbClr val="C00000"/>
                </a:solidFill>
                <a:effectLst/>
              </a:rPr>
              <a:t> is </a:t>
            </a:r>
            <a:r>
              <a:rPr lang="en-US" b="0" i="0" strike="noStrike" dirty="0">
                <a:solidFill>
                  <a:srgbClr val="C00000"/>
                </a:solidFill>
                <a:effectLst/>
                <a:hlinkClick r:id="rId5">
                  <a:extLst>
                    <a:ext uri="{A12FA001-AC4F-418D-AE19-62706E023703}">
                      <ahyp:hlinkClr xmlns:ahyp="http://schemas.microsoft.com/office/drawing/2018/hyperlinkcolor" xmlns="" val="tx"/>
                    </a:ext>
                  </a:extLst>
                </a:hlinkClick>
              </a:rPr>
              <a:t>thrown</a:t>
            </a:r>
            <a:r>
              <a:rPr lang="en-US" b="0" i="0" dirty="0">
                <a:effectLst/>
              </a:rPr>
              <a:t>. </a:t>
            </a:r>
          </a:p>
          <a:p>
            <a:pPr algn="just"/>
            <a:r>
              <a:rPr lang="en-US" b="0" i="0" dirty="0">
                <a:effectLst/>
              </a:rPr>
              <a:t>It is a type of </a:t>
            </a:r>
            <a:r>
              <a:rPr lang="en-US" b="0" i="0" dirty="0" err="1">
                <a:solidFill>
                  <a:srgbClr val="C00000"/>
                </a:solidFill>
                <a:effectLst/>
              </a:rPr>
              <a:t>IOException</a:t>
            </a:r>
            <a:r>
              <a:rPr lang="en-US" b="0" i="0" dirty="0">
                <a:solidFill>
                  <a:srgbClr val="333333"/>
                </a:solidFill>
                <a:effectLst/>
              </a:rPr>
              <a:t>. </a:t>
            </a:r>
            <a:endParaRPr lang="en-IN" sz="2400" dirty="0"/>
          </a:p>
        </p:txBody>
      </p:sp>
    </p:spTree>
    <p:extLst>
      <p:ext uri="{BB962C8B-B14F-4D97-AF65-F5344CB8AC3E}">
        <p14:creationId xmlns:p14="http://schemas.microsoft.com/office/powerpoint/2010/main" val="143133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1A721-E05F-4B1C-A103-0AEB8BA96E50}"/>
              </a:ext>
            </a:extLst>
          </p:cNvPr>
          <p:cNvSpPr>
            <a:spLocks noGrp="1"/>
          </p:cNvSpPr>
          <p:nvPr>
            <p:ph type="title"/>
          </p:nvPr>
        </p:nvSpPr>
        <p:spPr/>
        <p:txBody>
          <a:bodyPr/>
          <a:lstStyle/>
          <a:p>
            <a:pPr algn="ctr"/>
            <a:r>
              <a:rPr lang="en-US" sz="4400" i="0" dirty="0">
                <a:solidFill>
                  <a:srgbClr val="333333"/>
                </a:solidFill>
                <a:effectLst/>
              </a:rPr>
              <a:t>Benefits of Using Random Access File</a:t>
            </a:r>
            <a:endParaRPr lang="en-IN" dirty="0"/>
          </a:p>
        </p:txBody>
      </p:sp>
      <p:sp>
        <p:nvSpPr>
          <p:cNvPr id="3" name="Content Placeholder 2">
            <a:extLst>
              <a:ext uri="{FF2B5EF4-FFF2-40B4-BE49-F238E27FC236}">
                <a16:creationId xmlns:a16="http://schemas.microsoft.com/office/drawing/2014/main" xmlns="" id="{9E5DE5ED-28F0-4977-BE89-CBE1A7163B00}"/>
              </a:ext>
            </a:extLst>
          </p:cNvPr>
          <p:cNvSpPr>
            <a:spLocks noGrp="1"/>
          </p:cNvSpPr>
          <p:nvPr>
            <p:ph idx="1"/>
          </p:nvPr>
        </p:nvSpPr>
        <p:spPr/>
        <p:txBody>
          <a:bodyPr>
            <a:normAutofit fontScale="92500" lnSpcReduction="10000"/>
          </a:bodyPr>
          <a:lstStyle/>
          <a:p>
            <a:pPr algn="just"/>
            <a:r>
              <a:rPr lang="en-US" sz="2800" b="0" i="0" dirty="0">
                <a:solidFill>
                  <a:srgbClr val="333333"/>
                </a:solidFill>
                <a:effectLst/>
              </a:rPr>
              <a:t>Unlike IO streams that allow reading and writing data sequentially, random access file allows you to </a:t>
            </a:r>
            <a:r>
              <a:rPr lang="en-US" sz="2800" b="0" i="0" dirty="0">
                <a:solidFill>
                  <a:srgbClr val="C00000"/>
                </a:solidFill>
                <a:effectLst/>
              </a:rPr>
              <a:t>read and write a small chunk of data at any position in the file</a:t>
            </a:r>
            <a:r>
              <a:rPr lang="en-US" sz="2800" b="0" i="0" dirty="0">
                <a:solidFill>
                  <a:srgbClr val="333333"/>
                </a:solidFill>
                <a:effectLst/>
              </a:rPr>
              <a:t>, using a </a:t>
            </a:r>
            <a:r>
              <a:rPr lang="en-US" sz="2800" b="0" i="0" dirty="0">
                <a:solidFill>
                  <a:srgbClr val="C00000"/>
                </a:solidFill>
                <a:effectLst/>
              </a:rPr>
              <a:t>file pointer</a:t>
            </a:r>
            <a:r>
              <a:rPr lang="en-US" sz="2800" b="0" i="0" dirty="0">
                <a:solidFill>
                  <a:srgbClr val="333333"/>
                </a:solidFill>
                <a:effectLst/>
              </a:rPr>
              <a:t>. </a:t>
            </a:r>
          </a:p>
          <a:p>
            <a:pPr algn="just"/>
            <a:r>
              <a:rPr lang="en-US" sz="2800" b="0" i="0" dirty="0">
                <a:solidFill>
                  <a:srgbClr val="333333"/>
                </a:solidFill>
                <a:effectLst/>
              </a:rPr>
              <a:t>By controlling this file pointer, you can move </a:t>
            </a:r>
            <a:r>
              <a:rPr lang="en-US" sz="2800" b="0" i="0" dirty="0">
                <a:solidFill>
                  <a:srgbClr val="C00000"/>
                </a:solidFill>
                <a:effectLst/>
              </a:rPr>
              <a:t>forth and back </a:t>
            </a:r>
            <a:r>
              <a:rPr lang="en-US" sz="2800" b="0" i="0" dirty="0">
                <a:solidFill>
                  <a:srgbClr val="333333"/>
                </a:solidFill>
                <a:effectLst/>
              </a:rPr>
              <a:t>within the file to perform reading and writing operations, at any position you want, in a random fashion.</a:t>
            </a:r>
          </a:p>
          <a:p>
            <a:pPr algn="just"/>
            <a:r>
              <a:rPr lang="en-US" sz="2800" b="0" i="0" dirty="0">
                <a:solidFill>
                  <a:srgbClr val="333333"/>
                </a:solidFill>
                <a:effectLst/>
              </a:rPr>
              <a:t>Random access file is ideal for </a:t>
            </a:r>
            <a:r>
              <a:rPr lang="en-US" sz="2800" b="0" i="0" dirty="0">
                <a:solidFill>
                  <a:srgbClr val="C00000"/>
                </a:solidFill>
                <a:effectLst/>
              </a:rPr>
              <a:t>manipulating a particular file format at low level</a:t>
            </a:r>
            <a:r>
              <a:rPr lang="en-US" sz="2800" b="0" i="0" dirty="0">
                <a:solidFill>
                  <a:srgbClr val="333333"/>
                </a:solidFill>
                <a:effectLst/>
              </a:rPr>
              <a:t>, such as reading, creating and updating MP3 files, PDF files, </a:t>
            </a:r>
            <a:r>
              <a:rPr lang="en-US" sz="2800" b="0" i="0" dirty="0" err="1">
                <a:solidFill>
                  <a:srgbClr val="333333"/>
                </a:solidFill>
                <a:effectLst/>
              </a:rPr>
              <a:t>etc</a:t>
            </a:r>
            <a:r>
              <a:rPr lang="en-US" sz="2800" b="0" i="0" dirty="0">
                <a:solidFill>
                  <a:srgbClr val="333333"/>
                </a:solidFill>
                <a:effectLst/>
              </a:rPr>
              <a:t> and even your own file </a:t>
            </a:r>
            <a:r>
              <a:rPr lang="en-US" sz="2800" b="0" i="0" dirty="0" err="1">
                <a:solidFill>
                  <a:srgbClr val="333333"/>
                </a:solidFill>
                <a:effectLst/>
              </a:rPr>
              <a:t>format.a</a:t>
            </a:r>
            <a:r>
              <a:rPr lang="en-US" sz="2800" b="0" i="0" dirty="0">
                <a:solidFill>
                  <a:srgbClr val="333333"/>
                </a:solidFill>
                <a:effectLst/>
              </a:rPr>
              <a:t>. </a:t>
            </a:r>
            <a:endParaRPr lang="en-IN" sz="2800" dirty="0"/>
          </a:p>
          <a:p>
            <a:pPr algn="just"/>
            <a:endParaRPr lang="en-IN" dirty="0"/>
          </a:p>
        </p:txBody>
      </p:sp>
    </p:spTree>
    <p:extLst>
      <p:ext uri="{BB962C8B-B14F-4D97-AF65-F5344CB8AC3E}">
        <p14:creationId xmlns:p14="http://schemas.microsoft.com/office/powerpoint/2010/main" val="11794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47927-E3B3-4BB8-9CB8-2C6A12182971}"/>
              </a:ext>
            </a:extLst>
          </p:cNvPr>
          <p:cNvSpPr>
            <a:spLocks noGrp="1"/>
          </p:cNvSpPr>
          <p:nvPr>
            <p:ph type="title"/>
          </p:nvPr>
        </p:nvSpPr>
        <p:spPr>
          <a:xfrm>
            <a:off x="628650" y="132036"/>
            <a:ext cx="7886700" cy="513415"/>
          </a:xfrm>
        </p:spPr>
        <p:txBody>
          <a:bodyPr>
            <a:normAutofit fontScale="90000"/>
          </a:bodyPr>
          <a:lstStyle/>
          <a:p>
            <a:pPr algn="ctr"/>
            <a:r>
              <a:rPr lang="en-US" i="0" dirty="0">
                <a:solidFill>
                  <a:srgbClr val="000000"/>
                </a:solidFill>
                <a:effectLst/>
              </a:rPr>
              <a:t>Access Modes</a:t>
            </a:r>
            <a:endParaRPr lang="en-IN" dirty="0"/>
          </a:p>
        </p:txBody>
      </p:sp>
      <p:sp>
        <p:nvSpPr>
          <p:cNvPr id="3" name="Content Placeholder 2">
            <a:extLst>
              <a:ext uri="{FF2B5EF4-FFF2-40B4-BE49-F238E27FC236}">
                <a16:creationId xmlns:a16="http://schemas.microsoft.com/office/drawing/2014/main" xmlns="" id="{6E4BD3BA-64E2-48F1-81EA-6001C6A313A4}"/>
              </a:ext>
            </a:extLst>
          </p:cNvPr>
          <p:cNvSpPr>
            <a:spLocks noGrp="1"/>
          </p:cNvSpPr>
          <p:nvPr>
            <p:ph idx="1"/>
          </p:nvPr>
        </p:nvSpPr>
        <p:spPr>
          <a:xfrm>
            <a:off x="628650" y="696035"/>
            <a:ext cx="7886700" cy="4351338"/>
          </a:xfrm>
        </p:spPr>
        <p:txBody>
          <a:bodyPr/>
          <a:lstStyle/>
          <a:p>
            <a:pPr algn="just"/>
            <a:r>
              <a:rPr lang="en-US" b="0" i="0" dirty="0">
                <a:solidFill>
                  <a:srgbClr val="000000"/>
                </a:solidFill>
                <a:effectLst/>
              </a:rPr>
              <a:t>The Java </a:t>
            </a:r>
            <a:r>
              <a:rPr lang="en-US" b="0" i="0" dirty="0" err="1">
                <a:solidFill>
                  <a:srgbClr val="000000"/>
                </a:solidFill>
                <a:effectLst/>
              </a:rPr>
              <a:t>RandomAccessFile</a:t>
            </a:r>
            <a:r>
              <a:rPr lang="en-US" b="0" i="0" dirty="0">
                <a:solidFill>
                  <a:srgbClr val="000000"/>
                </a:solidFill>
                <a:effectLst/>
              </a:rPr>
              <a:t> supports the following access modes:</a:t>
            </a:r>
          </a:p>
          <a:p>
            <a:endParaRPr lang="en-IN" dirty="0"/>
          </a:p>
        </p:txBody>
      </p:sp>
      <p:graphicFrame>
        <p:nvGraphicFramePr>
          <p:cNvPr id="6" name="Table 5">
            <a:extLst>
              <a:ext uri="{FF2B5EF4-FFF2-40B4-BE49-F238E27FC236}">
                <a16:creationId xmlns:a16="http://schemas.microsoft.com/office/drawing/2014/main" xmlns="" id="{4C23835A-E703-4CCF-BA5A-B63DB1A5CB2C}"/>
              </a:ext>
            </a:extLst>
          </p:cNvPr>
          <p:cNvGraphicFramePr>
            <a:graphicFrameLocks noGrp="1"/>
          </p:cNvGraphicFramePr>
          <p:nvPr>
            <p:extLst>
              <p:ext uri="{D42A27DB-BD31-4B8C-83A1-F6EECF244321}">
                <p14:modId xmlns:p14="http://schemas.microsoft.com/office/powerpoint/2010/main" val="2869407033"/>
              </p:ext>
            </p:extLst>
          </p:nvPr>
        </p:nvGraphicFramePr>
        <p:xfrm>
          <a:off x="628650" y="1658559"/>
          <a:ext cx="7886700" cy="4579620"/>
        </p:xfrm>
        <a:graphic>
          <a:graphicData uri="http://schemas.openxmlformats.org/drawingml/2006/table">
            <a:tbl>
              <a:tblPr/>
              <a:tblGrid>
                <a:gridCol w="3068707">
                  <a:extLst>
                    <a:ext uri="{9D8B030D-6E8A-4147-A177-3AD203B41FA5}">
                      <a16:colId xmlns:a16="http://schemas.microsoft.com/office/drawing/2014/main" xmlns="" val="3150041121"/>
                    </a:ext>
                  </a:extLst>
                </a:gridCol>
                <a:gridCol w="4817993">
                  <a:extLst>
                    <a:ext uri="{9D8B030D-6E8A-4147-A177-3AD203B41FA5}">
                      <a16:colId xmlns:a16="http://schemas.microsoft.com/office/drawing/2014/main" xmlns="" val="3570579015"/>
                    </a:ext>
                  </a:extLst>
                </a:gridCol>
              </a:tblGrid>
              <a:tr h="0">
                <a:tc>
                  <a:txBody>
                    <a:bodyPr/>
                    <a:lstStyle/>
                    <a:p>
                      <a:pPr algn="ctr"/>
                      <a:r>
                        <a:rPr lang="en-IN" sz="2400" dirty="0">
                          <a:solidFill>
                            <a:srgbClr val="C00000"/>
                          </a:solidFill>
                          <a:effectLst/>
                        </a:rPr>
                        <a:t>Mode</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pPr algn="ctr"/>
                      <a:r>
                        <a:rPr lang="en-IN" sz="2400" dirty="0">
                          <a:solidFill>
                            <a:srgbClr val="C00000"/>
                          </a:solidFill>
                          <a:effectLst/>
                        </a:rPr>
                        <a:t>Description</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xmlns="" val="974208855"/>
                  </a:ext>
                </a:extLst>
              </a:tr>
              <a:tr h="0">
                <a:tc>
                  <a:txBody>
                    <a:bodyPr/>
                    <a:lstStyle/>
                    <a:p>
                      <a:pPr algn="ctr"/>
                      <a:r>
                        <a:rPr lang="en-IN" sz="2400" dirty="0">
                          <a:effectLst/>
                        </a:rPr>
                        <a:t>r</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2400">
                          <a:effectLst/>
                        </a:rPr>
                        <a:t>Read mode. Calling write methods will result in an IOException.</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xmlns="" val="3816025543"/>
                  </a:ext>
                </a:extLst>
              </a:tr>
              <a:tr h="0">
                <a:tc>
                  <a:txBody>
                    <a:bodyPr/>
                    <a:lstStyle/>
                    <a:p>
                      <a:pPr algn="ctr"/>
                      <a:r>
                        <a:rPr lang="en-IN" sz="2400" dirty="0" err="1">
                          <a:effectLst/>
                        </a:rPr>
                        <a:t>rw</a:t>
                      </a:r>
                      <a:endParaRPr lang="en-IN" sz="2400" dirty="0">
                        <a:effectLst/>
                      </a:endParaRP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IN" sz="2400" dirty="0">
                          <a:effectLst/>
                        </a:rPr>
                        <a:t>Read and write mode.</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xmlns="" val="180127507"/>
                  </a:ext>
                </a:extLst>
              </a:tr>
              <a:tr h="0">
                <a:tc>
                  <a:txBody>
                    <a:bodyPr/>
                    <a:lstStyle/>
                    <a:p>
                      <a:pPr algn="ctr"/>
                      <a:r>
                        <a:rPr lang="en-IN" sz="2400" dirty="0" err="1">
                          <a:effectLst/>
                        </a:rPr>
                        <a:t>rwd</a:t>
                      </a:r>
                      <a:endParaRPr lang="en-IN" sz="2400" dirty="0">
                        <a:effectLst/>
                      </a:endParaRP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2400" dirty="0">
                          <a:effectLst/>
                        </a:rPr>
                        <a:t>Read and write mode - synchronously. All updates to file content is written to the disk synchronously.</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xmlns="" val="1511060668"/>
                  </a:ext>
                </a:extLst>
              </a:tr>
              <a:tr h="0">
                <a:tc>
                  <a:txBody>
                    <a:bodyPr/>
                    <a:lstStyle/>
                    <a:p>
                      <a:pPr algn="ctr"/>
                      <a:r>
                        <a:rPr lang="en-IN" sz="2400" dirty="0" err="1">
                          <a:effectLst/>
                        </a:rPr>
                        <a:t>rws</a:t>
                      </a:r>
                      <a:endParaRPr lang="en-IN" sz="2400" dirty="0">
                        <a:effectLst/>
                      </a:endParaRP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sz="2400" dirty="0">
                          <a:effectLst/>
                        </a:rPr>
                        <a:t>Read and write mode - synchronously. All updates to </a:t>
                      </a:r>
                      <a:r>
                        <a:rPr lang="en-US" sz="2400" dirty="0">
                          <a:solidFill>
                            <a:srgbClr val="C00000"/>
                          </a:solidFill>
                          <a:effectLst/>
                        </a:rPr>
                        <a:t>file content or meta data </a:t>
                      </a:r>
                      <a:r>
                        <a:rPr lang="en-US" sz="2400" dirty="0">
                          <a:effectLst/>
                        </a:rPr>
                        <a:t>is written to the disk synchronously.</a:t>
                      </a:r>
                    </a:p>
                  </a:txBody>
                  <a:tcPr marL="57150" marR="5715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xmlns="" val="3227656937"/>
                  </a:ext>
                </a:extLst>
              </a:tr>
            </a:tbl>
          </a:graphicData>
        </a:graphic>
      </p:graphicFrame>
    </p:spTree>
    <p:extLst>
      <p:ext uri="{BB962C8B-B14F-4D97-AF65-F5344CB8AC3E}">
        <p14:creationId xmlns:p14="http://schemas.microsoft.com/office/powerpoint/2010/main" val="34337530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E2217-EB44-41AA-AAB3-7721A8A84EAA}"/>
              </a:ext>
            </a:extLst>
          </p:cNvPr>
          <p:cNvSpPr>
            <a:spLocks noGrp="1"/>
          </p:cNvSpPr>
          <p:nvPr>
            <p:ph type="title"/>
          </p:nvPr>
        </p:nvSpPr>
        <p:spPr/>
        <p:txBody>
          <a:bodyPr/>
          <a:lstStyle/>
          <a:p>
            <a:pPr algn="ctr"/>
            <a:r>
              <a:rPr lang="en-US" b="0" i="0" dirty="0" err="1">
                <a:solidFill>
                  <a:srgbClr val="000000"/>
                </a:solidFill>
                <a:effectLst/>
              </a:rPr>
              <a:t>RandomAccessFile</a:t>
            </a:r>
            <a:endParaRPr lang="en-IN" dirty="0"/>
          </a:p>
        </p:txBody>
      </p:sp>
      <p:sp>
        <p:nvSpPr>
          <p:cNvPr id="3" name="Content Placeholder 2">
            <a:extLst>
              <a:ext uri="{FF2B5EF4-FFF2-40B4-BE49-F238E27FC236}">
                <a16:creationId xmlns:a16="http://schemas.microsoft.com/office/drawing/2014/main" xmlns="" id="{7616426A-8602-4111-AE75-CE2DC6010059}"/>
              </a:ext>
            </a:extLst>
          </p:cNvPr>
          <p:cNvSpPr>
            <a:spLocks noGrp="1"/>
          </p:cNvSpPr>
          <p:nvPr>
            <p:ph idx="1"/>
          </p:nvPr>
        </p:nvSpPr>
        <p:spPr/>
        <p:txBody>
          <a:bodyPr>
            <a:normAutofit/>
          </a:bodyPr>
          <a:lstStyle/>
          <a:p>
            <a:pPr algn="just"/>
            <a:r>
              <a:rPr lang="en-US" dirty="0"/>
              <a:t>Before you can work with the </a:t>
            </a:r>
            <a:r>
              <a:rPr lang="en-US" dirty="0" err="1"/>
              <a:t>RandomAccessFile</a:t>
            </a:r>
            <a:r>
              <a:rPr lang="en-US" dirty="0"/>
              <a:t> class you must instantiate it:</a:t>
            </a:r>
          </a:p>
          <a:p>
            <a:pPr algn="just"/>
            <a:endParaRPr lang="en-US" dirty="0"/>
          </a:p>
          <a:p>
            <a:pPr algn="just"/>
            <a:r>
              <a:rPr lang="en-US" dirty="0" err="1">
                <a:solidFill>
                  <a:srgbClr val="C00000"/>
                </a:solidFill>
              </a:rPr>
              <a:t>RandomAccessFile</a:t>
            </a:r>
            <a:r>
              <a:rPr lang="en-US" dirty="0">
                <a:solidFill>
                  <a:srgbClr val="C00000"/>
                </a:solidFill>
              </a:rPr>
              <a:t> file = new </a:t>
            </a:r>
            <a:r>
              <a:rPr lang="en-US" dirty="0" err="1">
                <a:solidFill>
                  <a:srgbClr val="C00000"/>
                </a:solidFill>
              </a:rPr>
              <a:t>RandomAccessFile</a:t>
            </a:r>
            <a:r>
              <a:rPr lang="en-US" dirty="0">
                <a:solidFill>
                  <a:srgbClr val="C00000"/>
                </a:solidFill>
              </a:rPr>
              <a:t>("c:\\data\\file.txt", "</a:t>
            </a:r>
            <a:r>
              <a:rPr lang="en-US" dirty="0" err="1">
                <a:solidFill>
                  <a:srgbClr val="C00000"/>
                </a:solidFill>
              </a:rPr>
              <a:t>rw</a:t>
            </a:r>
            <a:r>
              <a:rPr lang="en-US" dirty="0">
                <a:solidFill>
                  <a:srgbClr val="C00000"/>
                </a:solidFill>
              </a:rPr>
              <a:t>");</a:t>
            </a:r>
          </a:p>
          <a:p>
            <a:pPr algn="just"/>
            <a:endParaRPr lang="en-US" dirty="0">
              <a:solidFill>
                <a:srgbClr val="C00000"/>
              </a:solidFill>
            </a:endParaRPr>
          </a:p>
          <a:p>
            <a:pPr algn="just"/>
            <a:r>
              <a:rPr lang="en-US" dirty="0"/>
              <a:t>The second input parameter to the constructor: "</a:t>
            </a:r>
            <a:r>
              <a:rPr lang="en-US" dirty="0" err="1"/>
              <a:t>rw</a:t>
            </a:r>
            <a:r>
              <a:rPr lang="en-US" dirty="0"/>
              <a:t>". This is the </a:t>
            </a:r>
            <a:r>
              <a:rPr lang="en-US" dirty="0" err="1"/>
              <a:t>moSde</a:t>
            </a:r>
            <a:r>
              <a:rPr lang="en-US" dirty="0"/>
              <a:t> you want to open file in. "</a:t>
            </a:r>
            <a:r>
              <a:rPr lang="en-US" dirty="0" err="1"/>
              <a:t>rw</a:t>
            </a:r>
            <a:r>
              <a:rPr lang="en-US" dirty="0"/>
              <a:t>" means read / write mode. </a:t>
            </a:r>
          </a:p>
          <a:p>
            <a:pPr algn="just"/>
            <a:endParaRPr lang="en-US" dirty="0"/>
          </a:p>
          <a:p>
            <a:pPr algn="just"/>
            <a:endParaRPr lang="en-US" dirty="0"/>
          </a:p>
        </p:txBody>
      </p:sp>
    </p:spTree>
    <p:extLst>
      <p:ext uri="{BB962C8B-B14F-4D97-AF65-F5344CB8AC3E}">
        <p14:creationId xmlns:p14="http://schemas.microsoft.com/office/powerpoint/2010/main" val="52729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8E9AF-EACE-4368-ABF7-8D7FEF850978}"/>
              </a:ext>
            </a:extLst>
          </p:cNvPr>
          <p:cNvSpPr>
            <a:spLocks noGrp="1"/>
          </p:cNvSpPr>
          <p:nvPr>
            <p:ph type="title"/>
          </p:nvPr>
        </p:nvSpPr>
        <p:spPr/>
        <p:txBody>
          <a:bodyPr/>
          <a:lstStyle/>
          <a:p>
            <a:pPr algn="ctr"/>
            <a:r>
              <a:rPr lang="en-IN" dirty="0"/>
              <a:t>Methods of </a:t>
            </a:r>
            <a:r>
              <a:rPr lang="en-IN" dirty="0" err="1"/>
              <a:t>RandomAccessFile</a:t>
            </a:r>
            <a:endParaRPr lang="en-IN" dirty="0"/>
          </a:p>
        </p:txBody>
      </p:sp>
      <p:sp>
        <p:nvSpPr>
          <p:cNvPr id="3" name="Content Placeholder 2">
            <a:extLst>
              <a:ext uri="{FF2B5EF4-FFF2-40B4-BE49-F238E27FC236}">
                <a16:creationId xmlns:a16="http://schemas.microsoft.com/office/drawing/2014/main" xmlns="" id="{992B08F5-D455-4B97-A837-C5A7564497CE}"/>
              </a:ext>
            </a:extLst>
          </p:cNvPr>
          <p:cNvSpPr>
            <a:spLocks noGrp="1"/>
          </p:cNvSpPr>
          <p:nvPr>
            <p:ph idx="1"/>
          </p:nvPr>
        </p:nvSpPr>
        <p:spPr/>
        <p:txBody>
          <a:bodyPr/>
          <a:lstStyle/>
          <a:p>
            <a:pPr algn="just"/>
            <a:r>
              <a:rPr lang="en-US" dirty="0"/>
              <a:t>close(): It closes this random access file stream and releases any system resources associated with the stream. </a:t>
            </a:r>
          </a:p>
          <a:p>
            <a:pPr algn="just"/>
            <a:endParaRPr lang="en-US" dirty="0"/>
          </a:p>
          <a:p>
            <a:pPr algn="just"/>
            <a:r>
              <a:rPr lang="en-US" dirty="0"/>
              <a:t>write(): It writes the specified byte to this file . </a:t>
            </a:r>
          </a:p>
          <a:p>
            <a:pPr algn="just"/>
            <a:endParaRPr lang="en-US" dirty="0"/>
          </a:p>
          <a:p>
            <a:pPr algn="just"/>
            <a:r>
              <a:rPr lang="en-US" dirty="0"/>
              <a:t>read(): It reads a byte of data from this file. </a:t>
            </a:r>
          </a:p>
          <a:p>
            <a:pPr algn="just"/>
            <a:endParaRPr lang="en-US" dirty="0"/>
          </a:p>
          <a:p>
            <a:pPr algn="just"/>
            <a:r>
              <a:rPr lang="en-US" dirty="0"/>
              <a:t>length(): It returns the length of this file.</a:t>
            </a:r>
            <a:endParaRPr lang="en-IN" dirty="0"/>
          </a:p>
        </p:txBody>
      </p:sp>
    </p:spTree>
    <p:extLst>
      <p:ext uri="{BB962C8B-B14F-4D97-AF65-F5344CB8AC3E}">
        <p14:creationId xmlns:p14="http://schemas.microsoft.com/office/powerpoint/2010/main" val="15574475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B3C315-D97F-4547-ABDB-A9F881BE0306}"/>
              </a:ext>
            </a:extLst>
          </p:cNvPr>
          <p:cNvSpPr>
            <a:spLocks noGrp="1"/>
          </p:cNvSpPr>
          <p:nvPr>
            <p:ph type="title"/>
          </p:nvPr>
        </p:nvSpPr>
        <p:spPr/>
        <p:txBody>
          <a:bodyPr/>
          <a:lstStyle/>
          <a:p>
            <a:pPr algn="ctr"/>
            <a:r>
              <a:rPr lang="en-IN" dirty="0"/>
              <a:t>Methods of </a:t>
            </a:r>
            <a:r>
              <a:rPr lang="en-IN" dirty="0" err="1"/>
              <a:t>RandomAccessFile</a:t>
            </a:r>
            <a:endParaRPr lang="en-IN" dirty="0"/>
          </a:p>
        </p:txBody>
      </p:sp>
      <p:sp>
        <p:nvSpPr>
          <p:cNvPr id="3" name="Content Placeholder 2">
            <a:extLst>
              <a:ext uri="{FF2B5EF4-FFF2-40B4-BE49-F238E27FC236}">
                <a16:creationId xmlns:a16="http://schemas.microsoft.com/office/drawing/2014/main" xmlns="" id="{D2150286-3C0C-45AA-8B91-78413FD5C6F6}"/>
              </a:ext>
            </a:extLst>
          </p:cNvPr>
          <p:cNvSpPr>
            <a:spLocks noGrp="1"/>
          </p:cNvSpPr>
          <p:nvPr>
            <p:ph idx="1"/>
          </p:nvPr>
        </p:nvSpPr>
        <p:spPr/>
        <p:txBody>
          <a:bodyPr>
            <a:normAutofit fontScale="92500" lnSpcReduction="10000"/>
          </a:bodyPr>
          <a:lstStyle/>
          <a:p>
            <a:pPr algn="just"/>
            <a:r>
              <a:rPr lang="en-US" dirty="0"/>
              <a:t>seek(long pos): moves the file pointer to a specified position in the file. The offset is measured in bytes from the beginning of the file. At this position, the next read or write occurs. </a:t>
            </a:r>
          </a:p>
          <a:p>
            <a:pPr algn="just"/>
            <a:endParaRPr lang="en-US" dirty="0"/>
          </a:p>
          <a:p>
            <a:pPr algn="just"/>
            <a:r>
              <a:rPr lang="en-US" dirty="0" err="1"/>
              <a:t>skipBytes</a:t>
            </a:r>
            <a:r>
              <a:rPr lang="en-US" dirty="0"/>
              <a:t>(int n): moves the file pointer advance n bytes from the current position. This skips over n bytes of input. </a:t>
            </a:r>
          </a:p>
          <a:p>
            <a:pPr algn="just"/>
            <a:endParaRPr lang="en-US" dirty="0"/>
          </a:p>
          <a:p>
            <a:pPr algn="just"/>
            <a:r>
              <a:rPr lang="en-US" dirty="0" err="1"/>
              <a:t>getFilePointer</a:t>
            </a:r>
            <a:r>
              <a:rPr lang="en-US" dirty="0"/>
              <a:t>(): returns the current position of the file pointer</a:t>
            </a:r>
            <a:endParaRPr lang="en-IN" dirty="0"/>
          </a:p>
        </p:txBody>
      </p:sp>
    </p:spTree>
    <p:extLst>
      <p:ext uri="{BB962C8B-B14F-4D97-AF65-F5344CB8AC3E}">
        <p14:creationId xmlns:p14="http://schemas.microsoft.com/office/powerpoint/2010/main" val="404497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83E220-303B-4226-B225-EC294EA4ACF6}"/>
              </a:ext>
            </a:extLst>
          </p:cNvPr>
          <p:cNvSpPr>
            <a:spLocks noGrp="1"/>
          </p:cNvSpPr>
          <p:nvPr>
            <p:ph idx="1"/>
          </p:nvPr>
        </p:nvSpPr>
        <p:spPr>
          <a:xfrm>
            <a:off x="367747" y="331305"/>
            <a:ext cx="8328992" cy="6294783"/>
          </a:xfrm>
        </p:spPr>
        <p:txBody>
          <a:bodyPr>
            <a:normAutofit/>
          </a:bodyPr>
          <a:lstStyle/>
          <a:p>
            <a:r>
              <a:rPr lang="en-IN" sz="2400" b="1" dirty="0" smtClean="0">
                <a:solidFill>
                  <a:srgbClr val="7F0055"/>
                </a:solidFill>
                <a:latin typeface="Perpetua" pitchFamily="18" charset="0"/>
              </a:rPr>
              <a:t>//package</a:t>
            </a:r>
            <a:r>
              <a:rPr lang="en-IN" sz="2400" b="1" dirty="0" smtClean="0">
                <a:solidFill>
                  <a:srgbClr val="000000"/>
                </a:solidFill>
                <a:latin typeface="Perpetua" pitchFamily="18" charset="0"/>
              </a:rPr>
              <a:t> </a:t>
            </a:r>
            <a:r>
              <a:rPr lang="en-IN" sz="2400" b="1" dirty="0">
                <a:solidFill>
                  <a:srgbClr val="000000"/>
                </a:solidFill>
                <a:latin typeface="Perpetua" pitchFamily="18" charset="0"/>
              </a:rPr>
              <a:t>practical;</a:t>
            </a:r>
            <a:endParaRPr lang="en-IN" sz="2400" dirty="0">
              <a:latin typeface="Perpetua" pitchFamily="18" charset="0"/>
            </a:endParaRPr>
          </a:p>
          <a:p>
            <a:r>
              <a:rPr lang="en-IN" sz="2400" dirty="0" smtClean="0">
                <a:solidFill>
                  <a:srgbClr val="3F7F5F"/>
                </a:solidFill>
                <a:latin typeface="Perpetua" pitchFamily="18" charset="0"/>
              </a:rPr>
              <a:t>/*</a:t>
            </a:r>
            <a:r>
              <a:rPr lang="en-US" sz="2400" dirty="0" smtClean="0">
                <a:solidFill>
                  <a:srgbClr val="3F7F5F"/>
                </a:solidFill>
                <a:latin typeface="Perpetua" pitchFamily="18" charset="0"/>
              </a:rPr>
              <a:t>&lt;</a:t>
            </a:r>
            <a:r>
              <a:rPr lang="en-US" sz="2400" dirty="0">
                <a:solidFill>
                  <a:srgbClr val="3F7F5F"/>
                </a:solidFill>
                <a:latin typeface="Perpetua" pitchFamily="18" charset="0"/>
              </a:rPr>
              <a:t>applet code="</a:t>
            </a:r>
            <a:r>
              <a:rPr lang="en-US" sz="2400" dirty="0" err="1">
                <a:solidFill>
                  <a:srgbClr val="3F7F5F"/>
                </a:solidFill>
                <a:latin typeface="Perpetua" pitchFamily="18" charset="0"/>
              </a:rPr>
              <a:t>DrawStringApplet</a:t>
            </a:r>
            <a:r>
              <a:rPr lang="en-US" sz="2400" dirty="0">
                <a:solidFill>
                  <a:srgbClr val="3F7F5F"/>
                </a:solidFill>
                <a:latin typeface="Perpetua" pitchFamily="18" charset="0"/>
              </a:rPr>
              <a:t>" width="700" height="500"&gt;</a:t>
            </a:r>
            <a:r>
              <a:rPr lang="en-US" sz="2400" u="sng" dirty="0">
                <a:solidFill>
                  <a:srgbClr val="3F7F5F"/>
                </a:solidFill>
                <a:latin typeface="Perpetua" pitchFamily="18" charset="0"/>
              </a:rPr>
              <a:t>&lt;/applet</a:t>
            </a:r>
            <a:r>
              <a:rPr lang="en-US" sz="2400" u="sng" dirty="0" smtClean="0">
                <a:solidFill>
                  <a:srgbClr val="3F7F5F"/>
                </a:solidFill>
                <a:latin typeface="Perpetua" pitchFamily="18" charset="0"/>
              </a:rPr>
              <a:t>&gt;</a:t>
            </a:r>
            <a:r>
              <a:rPr lang="en-IN" sz="2400" dirty="0" smtClean="0">
                <a:solidFill>
                  <a:srgbClr val="3F7F5F"/>
                </a:solidFill>
                <a:latin typeface="Perpetua" pitchFamily="18" charset="0"/>
              </a:rPr>
              <a:t>*/</a:t>
            </a:r>
            <a:endParaRPr lang="en-IN" sz="2400" dirty="0">
              <a:solidFill>
                <a:srgbClr val="3F7F5F"/>
              </a:solidFill>
              <a:latin typeface="Perpetua" pitchFamily="18" charset="0"/>
            </a:endParaRPr>
          </a:p>
          <a:p>
            <a:r>
              <a:rPr lang="en-IN" sz="2400" b="1" dirty="0">
                <a:solidFill>
                  <a:srgbClr val="7F0055"/>
                </a:solidFill>
                <a:latin typeface="Perpetua" pitchFamily="18" charset="0"/>
              </a:rPr>
              <a:t>import</a:t>
            </a:r>
            <a:r>
              <a:rPr lang="en-IN" sz="2400" b="1" dirty="0">
                <a:solidFill>
                  <a:srgbClr val="000000"/>
                </a:solidFill>
                <a:latin typeface="Perpetua" pitchFamily="18" charset="0"/>
              </a:rPr>
              <a:t> </a:t>
            </a:r>
            <a:r>
              <a:rPr lang="en-IN" sz="2400" b="1" dirty="0" err="1">
                <a:solidFill>
                  <a:srgbClr val="000000"/>
                </a:solidFill>
                <a:latin typeface="Perpetua" pitchFamily="18" charset="0"/>
              </a:rPr>
              <a:t>java.applet.Applet</a:t>
            </a:r>
            <a:r>
              <a:rPr lang="en-IN" sz="2400" b="1" dirty="0" smtClean="0">
                <a:solidFill>
                  <a:srgbClr val="000000"/>
                </a:solidFill>
                <a:latin typeface="Perpetua" pitchFamily="18" charset="0"/>
              </a:rPr>
              <a:t>; //import </a:t>
            </a:r>
            <a:r>
              <a:rPr lang="en-IN" sz="2400" b="1" dirty="0" err="1" smtClean="0">
                <a:solidFill>
                  <a:srgbClr val="000000"/>
                </a:solidFill>
                <a:latin typeface="Perpetua" pitchFamily="18" charset="0"/>
              </a:rPr>
              <a:t>java.applet</a:t>
            </a:r>
            <a:r>
              <a:rPr lang="en-IN" sz="2400" b="1" dirty="0" smtClean="0">
                <a:solidFill>
                  <a:srgbClr val="000000"/>
                </a:solidFill>
                <a:latin typeface="Perpetua" pitchFamily="18" charset="0"/>
              </a:rPr>
              <a:t>.*;</a:t>
            </a:r>
            <a:endParaRPr lang="en-IN" sz="2400" b="1" dirty="0">
              <a:solidFill>
                <a:srgbClr val="000000"/>
              </a:solidFill>
              <a:latin typeface="Perpetua" pitchFamily="18" charset="0"/>
            </a:endParaRPr>
          </a:p>
          <a:p>
            <a:r>
              <a:rPr lang="en-IN" sz="2400" b="1" dirty="0">
                <a:solidFill>
                  <a:srgbClr val="7F0055"/>
                </a:solidFill>
                <a:latin typeface="Perpetua" pitchFamily="18" charset="0"/>
              </a:rPr>
              <a:t>import</a:t>
            </a:r>
            <a:r>
              <a:rPr lang="en-IN" sz="2400" b="1" dirty="0">
                <a:solidFill>
                  <a:srgbClr val="000000"/>
                </a:solidFill>
                <a:latin typeface="Perpetua" pitchFamily="18" charset="0"/>
              </a:rPr>
              <a:t> </a:t>
            </a:r>
            <a:r>
              <a:rPr lang="en-IN" sz="2400" b="1" dirty="0" err="1">
                <a:solidFill>
                  <a:srgbClr val="000000"/>
                </a:solidFill>
                <a:latin typeface="Perpetua" pitchFamily="18" charset="0"/>
              </a:rPr>
              <a:t>java.awt.Graphics</a:t>
            </a:r>
            <a:r>
              <a:rPr lang="en-IN" sz="2400" b="1" dirty="0" smtClean="0">
                <a:solidFill>
                  <a:srgbClr val="000000"/>
                </a:solidFill>
                <a:latin typeface="Perpetua" pitchFamily="18" charset="0"/>
              </a:rPr>
              <a:t>; // import </a:t>
            </a:r>
            <a:r>
              <a:rPr lang="en-IN" sz="2400" b="1" dirty="0" err="1" smtClean="0">
                <a:solidFill>
                  <a:srgbClr val="000000"/>
                </a:solidFill>
                <a:latin typeface="Perpetua" pitchFamily="18" charset="0"/>
              </a:rPr>
              <a:t>java.awt</a:t>
            </a:r>
            <a:r>
              <a:rPr lang="en-IN" sz="2400" b="1" dirty="0" smtClean="0">
                <a:solidFill>
                  <a:srgbClr val="000000"/>
                </a:solidFill>
                <a:latin typeface="Perpetua" pitchFamily="18" charset="0"/>
              </a:rPr>
              <a:t>.*;</a:t>
            </a:r>
            <a:endParaRPr lang="en-IN" sz="2400" b="1" dirty="0">
              <a:solidFill>
                <a:srgbClr val="000000"/>
              </a:solidFill>
              <a:latin typeface="Perpetua" pitchFamily="18" charset="0"/>
            </a:endParaRPr>
          </a:p>
          <a:p>
            <a:r>
              <a:rPr lang="en-US" sz="2400" b="1" dirty="0" smtClean="0">
                <a:solidFill>
                  <a:srgbClr val="7F0055"/>
                </a:solidFill>
                <a:latin typeface="Perpetua" pitchFamily="18" charset="0"/>
              </a:rPr>
              <a:t>public</a:t>
            </a:r>
            <a:r>
              <a:rPr lang="en-US" sz="2400" b="1" dirty="0" smtClean="0">
                <a:solidFill>
                  <a:srgbClr val="000000"/>
                </a:solidFill>
                <a:latin typeface="Perpetua" pitchFamily="18" charset="0"/>
              </a:rPr>
              <a:t> </a:t>
            </a:r>
            <a:r>
              <a:rPr lang="en-US" sz="2400" b="1" dirty="0">
                <a:solidFill>
                  <a:srgbClr val="7F0055"/>
                </a:solidFill>
                <a:latin typeface="Perpetua" pitchFamily="18" charset="0"/>
              </a:rPr>
              <a:t>class</a:t>
            </a:r>
            <a:r>
              <a:rPr lang="en-US" sz="2400" b="1" dirty="0">
                <a:solidFill>
                  <a:srgbClr val="000000"/>
                </a:solidFill>
                <a:latin typeface="Perpetua" pitchFamily="18" charset="0"/>
              </a:rPr>
              <a:t> </a:t>
            </a:r>
            <a:r>
              <a:rPr lang="en-US" sz="2400" b="1" u="sng" dirty="0" err="1">
                <a:solidFill>
                  <a:srgbClr val="000000"/>
                </a:solidFill>
                <a:latin typeface="Perpetua" pitchFamily="18" charset="0"/>
              </a:rPr>
              <a:t>DrawStringApplet</a:t>
            </a:r>
            <a:r>
              <a:rPr lang="en-US" sz="2400" b="1" u="sng" dirty="0">
                <a:solidFill>
                  <a:srgbClr val="000000"/>
                </a:solidFill>
                <a:latin typeface="Perpetua" pitchFamily="18" charset="0"/>
              </a:rPr>
              <a:t> </a:t>
            </a:r>
            <a:r>
              <a:rPr lang="en-US" sz="2400" b="1" u="sng" dirty="0">
                <a:solidFill>
                  <a:srgbClr val="7F0055"/>
                </a:solidFill>
                <a:latin typeface="Perpetua" pitchFamily="18" charset="0"/>
              </a:rPr>
              <a:t>extends</a:t>
            </a:r>
            <a:r>
              <a:rPr lang="en-US" sz="2400" b="1" u="sng" dirty="0">
                <a:solidFill>
                  <a:srgbClr val="000000"/>
                </a:solidFill>
                <a:latin typeface="Perpetua" pitchFamily="18" charset="0"/>
              </a:rPr>
              <a:t> Applet </a:t>
            </a:r>
            <a:endParaRPr lang="en-US" sz="2400" b="1" u="sng" dirty="0" smtClean="0">
              <a:solidFill>
                <a:srgbClr val="000000"/>
              </a:solidFill>
              <a:latin typeface="Perpetua" pitchFamily="18" charset="0"/>
            </a:endParaRPr>
          </a:p>
          <a:p>
            <a:r>
              <a:rPr lang="en-US" sz="2400" b="1" dirty="0" smtClean="0">
                <a:solidFill>
                  <a:srgbClr val="000000"/>
                </a:solidFill>
                <a:latin typeface="Perpetua" pitchFamily="18" charset="0"/>
              </a:rPr>
              <a:t>{</a:t>
            </a:r>
            <a:endParaRPr lang="en-US" sz="2400" b="1" dirty="0">
              <a:solidFill>
                <a:srgbClr val="000000"/>
              </a:solidFill>
              <a:latin typeface="Perpetua" pitchFamily="18" charset="0"/>
            </a:endParaRPr>
          </a:p>
          <a:p>
            <a:r>
              <a:rPr lang="en-IN" sz="2400" dirty="0">
                <a:solidFill>
                  <a:srgbClr val="000000"/>
                </a:solidFill>
                <a:latin typeface="Perpetua" pitchFamily="18" charset="0"/>
              </a:rPr>
              <a:t>  </a:t>
            </a:r>
            <a:r>
              <a:rPr lang="en-IN" sz="2400" b="1" dirty="0">
                <a:solidFill>
                  <a:srgbClr val="7F0055"/>
                </a:solidFill>
                <a:latin typeface="Perpetua" pitchFamily="18" charset="0"/>
              </a:rPr>
              <a:t>public</a:t>
            </a:r>
            <a:r>
              <a:rPr lang="en-IN" sz="2400" b="1" dirty="0">
                <a:solidFill>
                  <a:srgbClr val="000000"/>
                </a:solidFill>
                <a:latin typeface="Perpetua" pitchFamily="18" charset="0"/>
              </a:rPr>
              <a:t> </a:t>
            </a:r>
            <a:r>
              <a:rPr lang="en-IN" sz="2400" b="1" dirty="0">
                <a:solidFill>
                  <a:srgbClr val="7F0055"/>
                </a:solidFill>
                <a:latin typeface="Perpetua" pitchFamily="18" charset="0"/>
              </a:rPr>
              <a:t>void</a:t>
            </a:r>
            <a:r>
              <a:rPr lang="en-IN" sz="2400" b="1" dirty="0">
                <a:solidFill>
                  <a:srgbClr val="000000"/>
                </a:solidFill>
                <a:latin typeface="Perpetua" pitchFamily="18" charset="0"/>
              </a:rPr>
              <a:t> paint(Graphics </a:t>
            </a:r>
            <a:r>
              <a:rPr lang="en-IN" sz="2400" b="1" dirty="0">
                <a:solidFill>
                  <a:srgbClr val="6A3E3E"/>
                </a:solidFill>
                <a:latin typeface="Perpetua" pitchFamily="18" charset="0"/>
              </a:rPr>
              <a:t>g</a:t>
            </a:r>
            <a:r>
              <a:rPr lang="en-IN" sz="2400" b="1" dirty="0">
                <a:solidFill>
                  <a:srgbClr val="000000"/>
                </a:solidFill>
                <a:latin typeface="Perpetua" pitchFamily="18" charset="0"/>
              </a:rPr>
              <a:t>) </a:t>
            </a:r>
            <a:endParaRPr lang="en-IN" sz="2400" b="1" dirty="0" smtClean="0">
              <a:solidFill>
                <a:srgbClr val="000000"/>
              </a:solidFill>
              <a:latin typeface="Perpetua" pitchFamily="18" charset="0"/>
            </a:endParaRPr>
          </a:p>
          <a:p>
            <a:r>
              <a:rPr lang="en-IN" sz="2400" b="1" dirty="0" smtClean="0">
                <a:solidFill>
                  <a:srgbClr val="000000"/>
                </a:solidFill>
                <a:latin typeface="Perpetua" pitchFamily="18" charset="0"/>
              </a:rPr>
              <a:t>{</a:t>
            </a:r>
            <a:endParaRPr lang="en-IN" sz="2400" b="1" dirty="0">
              <a:solidFill>
                <a:srgbClr val="000000"/>
              </a:solidFill>
              <a:latin typeface="Perpetua" pitchFamily="18" charset="0"/>
            </a:endParaRPr>
          </a:p>
          <a:p>
            <a:r>
              <a:rPr lang="en-US" sz="2400" dirty="0">
                <a:solidFill>
                  <a:srgbClr val="000000"/>
                </a:solidFill>
                <a:latin typeface="Perpetua" pitchFamily="18" charset="0"/>
              </a:rPr>
              <a:t>    </a:t>
            </a:r>
            <a:r>
              <a:rPr lang="en-US" sz="2400" dirty="0" err="1">
                <a:solidFill>
                  <a:srgbClr val="6A3E3E"/>
                </a:solidFill>
                <a:latin typeface="Perpetua" pitchFamily="18" charset="0"/>
              </a:rPr>
              <a:t>g</a:t>
            </a:r>
            <a:r>
              <a:rPr lang="en-US" sz="2400" dirty="0" err="1">
                <a:solidFill>
                  <a:srgbClr val="000000"/>
                </a:solidFill>
                <a:latin typeface="Perpetua" pitchFamily="18" charset="0"/>
              </a:rPr>
              <a:t>.drawString</a:t>
            </a:r>
            <a:r>
              <a:rPr lang="en-US" sz="2400" dirty="0">
                <a:solidFill>
                  <a:srgbClr val="000000"/>
                </a:solidFill>
                <a:latin typeface="Perpetua" pitchFamily="18" charset="0"/>
              </a:rPr>
              <a:t>(</a:t>
            </a:r>
            <a:r>
              <a:rPr lang="en-US" sz="2400" dirty="0">
                <a:solidFill>
                  <a:srgbClr val="2A00FF"/>
                </a:solidFill>
                <a:latin typeface="Perpetua" pitchFamily="18" charset="0"/>
              </a:rPr>
              <a:t>"Hello World!"</a:t>
            </a:r>
            <a:r>
              <a:rPr lang="en-US" sz="2400" dirty="0">
                <a:solidFill>
                  <a:srgbClr val="000000"/>
                </a:solidFill>
                <a:latin typeface="Perpetua" pitchFamily="18" charset="0"/>
              </a:rPr>
              <a:t>, 20, 100);</a:t>
            </a:r>
          </a:p>
          <a:p>
            <a:r>
              <a:rPr lang="en-US" sz="2400" dirty="0">
                <a:solidFill>
                  <a:srgbClr val="000000"/>
                </a:solidFill>
                <a:latin typeface="Perpetua" pitchFamily="18" charset="0"/>
              </a:rPr>
              <a:t>    </a:t>
            </a:r>
            <a:r>
              <a:rPr lang="en-US" sz="2400" dirty="0" err="1">
                <a:solidFill>
                  <a:srgbClr val="000000"/>
                </a:solidFill>
                <a:latin typeface="Perpetua" pitchFamily="18" charset="0"/>
              </a:rPr>
              <a:t>showStatus</a:t>
            </a:r>
            <a:r>
              <a:rPr lang="en-US" sz="2400" dirty="0">
                <a:solidFill>
                  <a:srgbClr val="000000"/>
                </a:solidFill>
                <a:latin typeface="Perpetua" pitchFamily="18" charset="0"/>
              </a:rPr>
              <a:t>(</a:t>
            </a:r>
            <a:r>
              <a:rPr lang="en-US" sz="2400" dirty="0">
                <a:solidFill>
                  <a:srgbClr val="2A00FF"/>
                </a:solidFill>
                <a:latin typeface="Perpetua" pitchFamily="18" charset="0"/>
              </a:rPr>
              <a:t>"showing the Status Message"</a:t>
            </a:r>
            <a:r>
              <a:rPr lang="en-US" sz="2400" dirty="0">
                <a:solidFill>
                  <a:srgbClr val="000000"/>
                </a:solidFill>
                <a:latin typeface="Perpetua" pitchFamily="18" charset="0"/>
              </a:rPr>
              <a:t>);</a:t>
            </a:r>
          </a:p>
          <a:p>
            <a:r>
              <a:rPr lang="en-IN" sz="2400" dirty="0">
                <a:solidFill>
                  <a:srgbClr val="000000"/>
                </a:solidFill>
                <a:latin typeface="Perpetua" pitchFamily="18" charset="0"/>
              </a:rPr>
              <a:t>  }</a:t>
            </a:r>
          </a:p>
          <a:p>
            <a:r>
              <a:rPr lang="en-IN" sz="2400" dirty="0">
                <a:solidFill>
                  <a:srgbClr val="000000"/>
                </a:solidFill>
                <a:latin typeface="Perpetua" pitchFamily="18" charset="0"/>
              </a:rPr>
              <a:t>}</a:t>
            </a:r>
            <a:endParaRPr lang="en-IN" sz="3600" dirty="0">
              <a:latin typeface="Perpetua" pitchFamily="18" charset="0"/>
            </a:endParaRPr>
          </a:p>
        </p:txBody>
      </p:sp>
      <p:pic>
        <p:nvPicPr>
          <p:cNvPr id="5" name="Picture 4">
            <a:extLst>
              <a:ext uri="{FF2B5EF4-FFF2-40B4-BE49-F238E27FC236}">
                <a16:creationId xmlns:a16="http://schemas.microsoft.com/office/drawing/2014/main" xmlns="" id="{9FB654DD-0D7B-485D-990C-314A08A88D0F}"/>
              </a:ext>
            </a:extLst>
          </p:cNvPr>
          <p:cNvPicPr>
            <a:picLocks noChangeAspect="1"/>
          </p:cNvPicPr>
          <p:nvPr/>
        </p:nvPicPr>
        <p:blipFill>
          <a:blip r:embed="rId2"/>
          <a:stretch>
            <a:fillRect/>
          </a:stretch>
        </p:blipFill>
        <p:spPr>
          <a:xfrm>
            <a:off x="6450749" y="3783106"/>
            <a:ext cx="2433275" cy="2431423"/>
          </a:xfrm>
          <a:prstGeom prst="rect">
            <a:avLst/>
          </a:prstGeom>
        </p:spPr>
      </p:pic>
      <p:sp>
        <p:nvSpPr>
          <p:cNvPr id="2" name="Rectangle 1"/>
          <p:cNvSpPr/>
          <p:nvPr/>
        </p:nvSpPr>
        <p:spPr>
          <a:xfrm>
            <a:off x="1541909" y="5397678"/>
            <a:ext cx="4572000" cy="954107"/>
          </a:xfrm>
          <a:prstGeom prst="rect">
            <a:avLst/>
          </a:prstGeom>
          <a:solidFill>
            <a:srgbClr val="FFFF00"/>
          </a:solidFill>
        </p:spPr>
        <p:txBody>
          <a:bodyPr>
            <a:spAutoFit/>
          </a:bodyPr>
          <a:lstStyle/>
          <a:p>
            <a:pPr algn="just"/>
            <a:r>
              <a:rPr lang="en-US" sz="1400" dirty="0"/>
              <a:t>The method paint() gives </a:t>
            </a:r>
            <a:r>
              <a:rPr lang="en-US" sz="1400" b="1" dirty="0"/>
              <a:t>us access to an object of type Graphics class</a:t>
            </a:r>
            <a:r>
              <a:rPr lang="en-US" sz="1400" dirty="0"/>
              <a:t>. Using the object of the Graphics class, we can call the </a:t>
            </a:r>
            <a:r>
              <a:rPr lang="en-US" sz="1400" dirty="0" err="1"/>
              <a:t>drawString</a:t>
            </a:r>
            <a:r>
              <a:rPr lang="en-US" sz="1400" dirty="0"/>
              <a:t>() method of the Graphics class to write a text message in the applet window.</a:t>
            </a:r>
          </a:p>
        </p:txBody>
      </p:sp>
    </p:spTree>
    <p:extLst>
      <p:ext uri="{BB962C8B-B14F-4D97-AF65-F5344CB8AC3E}">
        <p14:creationId xmlns:p14="http://schemas.microsoft.com/office/powerpoint/2010/main" val="264355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p:cTn id="91" dur="2500" fill="hold"/>
                                        <p:tgtEl>
                                          <p:spTgt spid="5"/>
                                        </p:tgtEl>
                                        <p:attrNameLst>
                                          <p:attrName>ppt_w</p:attrName>
                                        </p:attrNameLst>
                                      </p:cBhvr>
                                      <p:tavLst>
                                        <p:tav tm="0">
                                          <p:val>
                                            <p:fltVal val="0"/>
                                          </p:val>
                                        </p:tav>
                                        <p:tav tm="100000">
                                          <p:val>
                                            <p:strVal val="#ppt_w"/>
                                          </p:val>
                                        </p:tav>
                                      </p:tavLst>
                                    </p:anim>
                                    <p:anim calcmode="lin" valueType="num">
                                      <p:cBhvr>
                                        <p:cTn id="92" dur="2500" fill="hold"/>
                                        <p:tgtEl>
                                          <p:spTgt spid="5"/>
                                        </p:tgtEl>
                                        <p:attrNameLst>
                                          <p:attrName>ppt_h</p:attrName>
                                        </p:attrNameLst>
                                      </p:cBhvr>
                                      <p:tavLst>
                                        <p:tav tm="0">
                                          <p:val>
                                            <p:fltVal val="0"/>
                                          </p:val>
                                        </p:tav>
                                        <p:tav tm="100000">
                                          <p:val>
                                            <p:strVal val="#ppt_h"/>
                                          </p:val>
                                        </p:tav>
                                      </p:tavLst>
                                    </p:anim>
                                    <p:animEffect transition="in" filter="fade">
                                      <p:cBhvr>
                                        <p:cTn id="93" dur="2500"/>
                                        <p:tgtEl>
                                          <p:spTgt spid="5"/>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
                                        </p:tgtEl>
                                        <p:attrNameLst>
                                          <p:attrName>style.visibility</p:attrName>
                                        </p:attrNameLst>
                                      </p:cBhvr>
                                      <p:to>
                                        <p:strVal val="visible"/>
                                      </p:to>
                                    </p:set>
                                    <p:anim calcmode="lin" valueType="num">
                                      <p:cBhvr>
                                        <p:cTn id="98" dur="2000" fill="hold"/>
                                        <p:tgtEl>
                                          <p:spTgt spid="2"/>
                                        </p:tgtEl>
                                        <p:attrNameLst>
                                          <p:attrName>ppt_w</p:attrName>
                                        </p:attrNameLst>
                                      </p:cBhvr>
                                      <p:tavLst>
                                        <p:tav tm="0">
                                          <p:val>
                                            <p:fltVal val="0"/>
                                          </p:val>
                                        </p:tav>
                                        <p:tav tm="100000">
                                          <p:val>
                                            <p:strVal val="#ppt_w"/>
                                          </p:val>
                                        </p:tav>
                                      </p:tavLst>
                                    </p:anim>
                                    <p:anim calcmode="lin" valueType="num">
                                      <p:cBhvr>
                                        <p:cTn id="99" dur="2000" fill="hold"/>
                                        <p:tgtEl>
                                          <p:spTgt spid="2"/>
                                        </p:tgtEl>
                                        <p:attrNameLst>
                                          <p:attrName>ppt_h</p:attrName>
                                        </p:attrNameLst>
                                      </p:cBhvr>
                                      <p:tavLst>
                                        <p:tav tm="0">
                                          <p:val>
                                            <p:fltVal val="0"/>
                                          </p:val>
                                        </p:tav>
                                        <p:tav tm="100000">
                                          <p:val>
                                            <p:strVal val="#ppt_h"/>
                                          </p:val>
                                        </p:tav>
                                      </p:tavLst>
                                    </p:anim>
                                    <p:animEffect transition="in" filter="fade">
                                      <p:cBhvr>
                                        <p:cTn id="10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E26ED-BF2B-4E50-8BBB-55FD374A65E1}"/>
              </a:ext>
            </a:extLst>
          </p:cNvPr>
          <p:cNvSpPr>
            <a:spLocks noGrp="1"/>
          </p:cNvSpPr>
          <p:nvPr>
            <p:ph type="title"/>
          </p:nvPr>
        </p:nvSpPr>
        <p:spPr/>
        <p:txBody>
          <a:bodyPr/>
          <a:lstStyle/>
          <a:p>
            <a:pPr algn="ctr"/>
            <a:r>
              <a:rPr lang="en-IN" dirty="0"/>
              <a:t>Java </a:t>
            </a:r>
            <a:r>
              <a:rPr lang="en-IN" dirty="0" err="1"/>
              <a:t>RandomAccessFile</a:t>
            </a:r>
            <a:r>
              <a:rPr lang="en-IN" dirty="0"/>
              <a:t> read example</a:t>
            </a:r>
          </a:p>
        </p:txBody>
      </p:sp>
      <p:sp>
        <p:nvSpPr>
          <p:cNvPr id="3" name="Content Placeholder 2">
            <a:extLst>
              <a:ext uri="{FF2B5EF4-FFF2-40B4-BE49-F238E27FC236}">
                <a16:creationId xmlns:a16="http://schemas.microsoft.com/office/drawing/2014/main" xmlns="" id="{05BF0235-F0FE-4D79-9878-9CDBF1B50C08}"/>
              </a:ext>
            </a:extLst>
          </p:cNvPr>
          <p:cNvSpPr>
            <a:spLocks noGrp="1"/>
          </p:cNvSpPr>
          <p:nvPr>
            <p:ph idx="1"/>
          </p:nvPr>
        </p:nvSpPr>
        <p:spPr/>
        <p:txBody>
          <a:bodyPr>
            <a:normAutofit lnSpcReduction="10000"/>
          </a:bodyPr>
          <a:lstStyle/>
          <a:p>
            <a:r>
              <a:rPr lang="en-US" dirty="0"/>
              <a:t>We can read byte array from a file using </a:t>
            </a:r>
            <a:r>
              <a:rPr lang="en-US" dirty="0" err="1"/>
              <a:t>RandomAccessFile</a:t>
            </a:r>
            <a:r>
              <a:rPr lang="en-US" dirty="0"/>
              <a:t> in java.</a:t>
            </a:r>
          </a:p>
          <a:p>
            <a:r>
              <a:rPr lang="en-IN" dirty="0" err="1">
                <a:solidFill>
                  <a:srgbClr val="C00000"/>
                </a:solidFill>
              </a:rPr>
              <a:t>RandomAccessFile</a:t>
            </a:r>
            <a:r>
              <a:rPr lang="en-IN" dirty="0">
                <a:solidFill>
                  <a:srgbClr val="C00000"/>
                </a:solidFill>
              </a:rPr>
              <a:t> </a:t>
            </a:r>
            <a:r>
              <a:rPr lang="en-IN" dirty="0" err="1">
                <a:solidFill>
                  <a:srgbClr val="C00000"/>
                </a:solidFill>
              </a:rPr>
              <a:t>raf</a:t>
            </a:r>
            <a:r>
              <a:rPr lang="en-IN" dirty="0">
                <a:solidFill>
                  <a:srgbClr val="C00000"/>
                </a:solidFill>
              </a:rPr>
              <a:t> = new </a:t>
            </a:r>
            <a:r>
              <a:rPr lang="en-IN" dirty="0" err="1">
                <a:solidFill>
                  <a:srgbClr val="C00000"/>
                </a:solidFill>
              </a:rPr>
              <a:t>RandomAccessFile</a:t>
            </a:r>
            <a:r>
              <a:rPr lang="en-IN" dirty="0">
                <a:solidFill>
                  <a:srgbClr val="C00000"/>
                </a:solidFill>
              </a:rPr>
              <a:t>("file.txt", "r");</a:t>
            </a:r>
          </a:p>
          <a:p>
            <a:r>
              <a:rPr lang="en-IN" dirty="0">
                <a:solidFill>
                  <a:srgbClr val="C00000"/>
                </a:solidFill>
              </a:rPr>
              <a:t> </a:t>
            </a:r>
            <a:r>
              <a:rPr lang="en-IN" dirty="0" err="1">
                <a:solidFill>
                  <a:srgbClr val="C00000"/>
                </a:solidFill>
              </a:rPr>
              <a:t>raf.seek</a:t>
            </a:r>
            <a:r>
              <a:rPr lang="en-IN" dirty="0">
                <a:solidFill>
                  <a:srgbClr val="C00000"/>
                </a:solidFill>
              </a:rPr>
              <a:t>(1); </a:t>
            </a:r>
            <a:r>
              <a:rPr lang="en-IN" sz="2000" dirty="0">
                <a:solidFill>
                  <a:srgbClr val="00B0F0"/>
                </a:solidFill>
              </a:rPr>
              <a:t>//</a:t>
            </a:r>
            <a:r>
              <a:rPr lang="en-US" sz="2000" dirty="0">
                <a:solidFill>
                  <a:srgbClr val="00B0F0"/>
                </a:solidFill>
              </a:rPr>
              <a:t>moving the file pointer to index 1.</a:t>
            </a:r>
            <a:endParaRPr lang="en-IN" sz="2000" dirty="0">
              <a:solidFill>
                <a:srgbClr val="00B0F0"/>
              </a:solidFill>
            </a:endParaRPr>
          </a:p>
          <a:p>
            <a:r>
              <a:rPr lang="en-IN" dirty="0">
                <a:solidFill>
                  <a:srgbClr val="C00000"/>
                </a:solidFill>
              </a:rPr>
              <a:t> byte[] bytes = new byte[5]; </a:t>
            </a:r>
            <a:r>
              <a:rPr lang="en-IN" sz="2000" dirty="0">
                <a:solidFill>
                  <a:srgbClr val="00B0F0"/>
                </a:solidFill>
              </a:rPr>
              <a:t>//</a:t>
            </a:r>
            <a:r>
              <a:rPr lang="en-US" sz="2000" dirty="0">
                <a:solidFill>
                  <a:srgbClr val="00B0F0"/>
                </a:solidFill>
              </a:rPr>
              <a:t>created a byte array of length 5</a:t>
            </a:r>
            <a:endParaRPr lang="en-IN" sz="2000" dirty="0">
              <a:solidFill>
                <a:srgbClr val="00B0F0"/>
              </a:solidFill>
            </a:endParaRPr>
          </a:p>
          <a:p>
            <a:r>
              <a:rPr lang="en-IN" dirty="0">
                <a:solidFill>
                  <a:srgbClr val="C00000"/>
                </a:solidFill>
              </a:rPr>
              <a:t> </a:t>
            </a:r>
            <a:r>
              <a:rPr lang="en-IN" dirty="0" err="1">
                <a:solidFill>
                  <a:srgbClr val="C00000"/>
                </a:solidFill>
              </a:rPr>
              <a:t>raf.read</a:t>
            </a:r>
            <a:r>
              <a:rPr lang="en-IN" dirty="0">
                <a:solidFill>
                  <a:srgbClr val="C00000"/>
                </a:solidFill>
              </a:rPr>
              <a:t>(bytes); </a:t>
            </a:r>
            <a:r>
              <a:rPr lang="en-IN" sz="2000" dirty="0">
                <a:solidFill>
                  <a:srgbClr val="00B0F0"/>
                </a:solidFill>
              </a:rPr>
              <a:t>//</a:t>
            </a:r>
            <a:r>
              <a:rPr lang="en-US" sz="2000" dirty="0">
                <a:solidFill>
                  <a:srgbClr val="00B0F0"/>
                </a:solidFill>
              </a:rPr>
              <a:t>5 bytes are read from file to the byte array</a:t>
            </a:r>
            <a:endParaRPr lang="en-IN" dirty="0">
              <a:solidFill>
                <a:srgbClr val="00B0F0"/>
              </a:solidFill>
            </a:endParaRPr>
          </a:p>
          <a:p>
            <a:r>
              <a:rPr lang="en-IN" dirty="0" err="1">
                <a:solidFill>
                  <a:srgbClr val="C00000"/>
                </a:solidFill>
              </a:rPr>
              <a:t>raf.close</a:t>
            </a:r>
            <a:r>
              <a:rPr lang="en-IN" dirty="0">
                <a:solidFill>
                  <a:srgbClr val="C00000"/>
                </a:solidFill>
              </a:rPr>
              <a:t>();</a:t>
            </a:r>
          </a:p>
          <a:p>
            <a:r>
              <a:rPr lang="en-IN" dirty="0" err="1">
                <a:solidFill>
                  <a:srgbClr val="C00000"/>
                </a:solidFill>
              </a:rPr>
              <a:t>System.out.println</a:t>
            </a:r>
            <a:r>
              <a:rPr lang="en-IN" dirty="0">
                <a:solidFill>
                  <a:srgbClr val="C00000"/>
                </a:solidFill>
              </a:rPr>
              <a:t>(new String(bytes));</a:t>
            </a:r>
            <a:r>
              <a:rPr lang="en-IN" dirty="0"/>
              <a:t> </a:t>
            </a:r>
            <a:r>
              <a:rPr lang="en-IN" sz="2000" dirty="0">
                <a:solidFill>
                  <a:srgbClr val="00B0F0"/>
                </a:solidFill>
              </a:rPr>
              <a:t>//</a:t>
            </a:r>
            <a:r>
              <a:rPr lang="en-US" sz="2000" dirty="0">
                <a:solidFill>
                  <a:srgbClr val="00B0F0"/>
                </a:solidFill>
              </a:rPr>
              <a:t>printing the byte array to console</a:t>
            </a:r>
            <a:endParaRPr lang="en-IN" dirty="0">
              <a:solidFill>
                <a:srgbClr val="00B0F0"/>
              </a:solidFill>
            </a:endParaRPr>
          </a:p>
        </p:txBody>
      </p:sp>
    </p:spTree>
    <p:extLst>
      <p:ext uri="{BB962C8B-B14F-4D97-AF65-F5344CB8AC3E}">
        <p14:creationId xmlns:p14="http://schemas.microsoft.com/office/powerpoint/2010/main" val="2198173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0E3F4-ADBC-43E5-A326-24BD2710A450}"/>
              </a:ext>
            </a:extLst>
          </p:cNvPr>
          <p:cNvSpPr>
            <a:spLocks noGrp="1"/>
          </p:cNvSpPr>
          <p:nvPr>
            <p:ph type="title"/>
          </p:nvPr>
        </p:nvSpPr>
        <p:spPr/>
        <p:txBody>
          <a:bodyPr/>
          <a:lstStyle/>
          <a:p>
            <a:pPr algn="ctr"/>
            <a:r>
              <a:rPr lang="en-IN" dirty="0"/>
              <a:t>Java </a:t>
            </a:r>
            <a:r>
              <a:rPr lang="en-IN" dirty="0" err="1"/>
              <a:t>RandomAccessFile</a:t>
            </a:r>
            <a:r>
              <a:rPr lang="en-IN" dirty="0"/>
              <a:t> write example</a:t>
            </a:r>
          </a:p>
        </p:txBody>
      </p:sp>
      <p:sp>
        <p:nvSpPr>
          <p:cNvPr id="3" name="Content Placeholder 2">
            <a:extLst>
              <a:ext uri="{FF2B5EF4-FFF2-40B4-BE49-F238E27FC236}">
                <a16:creationId xmlns:a16="http://schemas.microsoft.com/office/drawing/2014/main" xmlns="" id="{787E4AA7-0BBE-4BFE-9F9A-E4A70B3DAEB0}"/>
              </a:ext>
            </a:extLst>
          </p:cNvPr>
          <p:cNvSpPr>
            <a:spLocks noGrp="1"/>
          </p:cNvSpPr>
          <p:nvPr>
            <p:ph idx="1"/>
          </p:nvPr>
        </p:nvSpPr>
        <p:spPr>
          <a:xfrm>
            <a:off x="628650" y="1825625"/>
            <a:ext cx="8018393" cy="4893227"/>
          </a:xfrm>
        </p:spPr>
        <p:txBody>
          <a:bodyPr>
            <a:normAutofit/>
          </a:bodyPr>
          <a:lstStyle/>
          <a:p>
            <a:r>
              <a:rPr lang="en-US" dirty="0" err="1">
                <a:solidFill>
                  <a:srgbClr val="C00000"/>
                </a:solidFill>
              </a:rPr>
              <a:t>RandomAccessFile</a:t>
            </a:r>
            <a:r>
              <a:rPr lang="en-US" dirty="0">
                <a:solidFill>
                  <a:srgbClr val="C00000"/>
                </a:solidFill>
              </a:rPr>
              <a:t> </a:t>
            </a:r>
            <a:r>
              <a:rPr lang="en-US" dirty="0" err="1">
                <a:solidFill>
                  <a:srgbClr val="C00000"/>
                </a:solidFill>
              </a:rPr>
              <a:t>raf</a:t>
            </a:r>
            <a:r>
              <a:rPr lang="en-US" dirty="0">
                <a:solidFill>
                  <a:srgbClr val="C00000"/>
                </a:solidFill>
              </a:rPr>
              <a:t> = new </a:t>
            </a:r>
            <a:r>
              <a:rPr lang="en-US" dirty="0" err="1">
                <a:solidFill>
                  <a:srgbClr val="C00000"/>
                </a:solidFill>
              </a:rPr>
              <a:t>RandomAccessFile</a:t>
            </a:r>
            <a:r>
              <a:rPr lang="en-US" dirty="0">
                <a:solidFill>
                  <a:srgbClr val="C00000"/>
                </a:solidFill>
              </a:rPr>
              <a:t>("file.txt", "</a:t>
            </a:r>
            <a:r>
              <a:rPr lang="en-US" dirty="0" err="1">
                <a:solidFill>
                  <a:srgbClr val="C00000"/>
                </a:solidFill>
              </a:rPr>
              <a:t>rw</a:t>
            </a:r>
            <a:r>
              <a:rPr lang="en-US" dirty="0">
                <a:solidFill>
                  <a:srgbClr val="C00000"/>
                </a:solidFill>
              </a:rPr>
              <a:t>");</a:t>
            </a:r>
          </a:p>
          <a:p>
            <a:r>
              <a:rPr lang="en-US" dirty="0">
                <a:solidFill>
                  <a:srgbClr val="C00000"/>
                </a:solidFill>
              </a:rPr>
              <a:t> </a:t>
            </a:r>
            <a:r>
              <a:rPr lang="en-US" dirty="0" err="1">
                <a:solidFill>
                  <a:srgbClr val="C00000"/>
                </a:solidFill>
              </a:rPr>
              <a:t>raf.seek</a:t>
            </a:r>
            <a:r>
              <a:rPr lang="en-US" dirty="0">
                <a:solidFill>
                  <a:srgbClr val="C00000"/>
                </a:solidFill>
              </a:rPr>
              <a:t>(5); </a:t>
            </a:r>
          </a:p>
          <a:p>
            <a:r>
              <a:rPr lang="en-US" dirty="0" err="1">
                <a:solidFill>
                  <a:srgbClr val="C00000"/>
                </a:solidFill>
              </a:rPr>
              <a:t>raf.write</a:t>
            </a:r>
            <a:r>
              <a:rPr lang="en-US" dirty="0">
                <a:solidFill>
                  <a:srgbClr val="C00000"/>
                </a:solidFill>
              </a:rPr>
              <a:t>("Data".</a:t>
            </a:r>
            <a:r>
              <a:rPr lang="en-US" dirty="0" err="1">
                <a:solidFill>
                  <a:srgbClr val="C00000"/>
                </a:solidFill>
              </a:rPr>
              <a:t>getBytes</a:t>
            </a:r>
            <a:r>
              <a:rPr lang="en-US" dirty="0">
                <a:solidFill>
                  <a:srgbClr val="C00000"/>
                </a:solidFill>
              </a:rPr>
              <a:t>());</a:t>
            </a:r>
          </a:p>
          <a:p>
            <a:r>
              <a:rPr lang="en-US" dirty="0">
                <a:solidFill>
                  <a:srgbClr val="C00000"/>
                </a:solidFill>
              </a:rPr>
              <a:t> </a:t>
            </a:r>
            <a:r>
              <a:rPr lang="en-US" dirty="0" err="1">
                <a:solidFill>
                  <a:srgbClr val="C00000"/>
                </a:solidFill>
              </a:rPr>
              <a:t>raf.close</a:t>
            </a:r>
            <a:r>
              <a:rPr lang="en-US" dirty="0">
                <a:solidFill>
                  <a:srgbClr val="C00000"/>
                </a:solidFill>
              </a:rPr>
              <a:t>();</a:t>
            </a:r>
          </a:p>
          <a:p>
            <a:pPr algn="just"/>
            <a:r>
              <a:rPr lang="en-US" dirty="0"/>
              <a:t>Write operation can override the data as well as it can append to a file. </a:t>
            </a:r>
          </a:p>
          <a:p>
            <a:pPr algn="just"/>
            <a:r>
              <a:rPr lang="en-US" dirty="0"/>
              <a:t>It all depends on the </a:t>
            </a:r>
            <a:r>
              <a:rPr lang="en-US" dirty="0">
                <a:solidFill>
                  <a:srgbClr val="00B050"/>
                </a:solidFill>
              </a:rPr>
              <a:t>file pointer position</a:t>
            </a:r>
            <a:r>
              <a:rPr lang="en-US" dirty="0"/>
              <a:t>.</a:t>
            </a:r>
          </a:p>
          <a:p>
            <a:pPr marL="0" indent="0" algn="just">
              <a:buNone/>
            </a:pPr>
            <a:endParaRPr lang="en-IN" dirty="0">
              <a:solidFill>
                <a:srgbClr val="C00000"/>
              </a:solidFill>
            </a:endParaRPr>
          </a:p>
        </p:txBody>
      </p:sp>
    </p:spTree>
    <p:extLst>
      <p:ext uri="{BB962C8B-B14F-4D97-AF65-F5344CB8AC3E}">
        <p14:creationId xmlns:p14="http://schemas.microsoft.com/office/powerpoint/2010/main" val="32597218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7DD317-78A3-4EDD-AFAD-56881103ACCA}"/>
              </a:ext>
            </a:extLst>
          </p:cNvPr>
          <p:cNvSpPr>
            <a:spLocks noGrp="1"/>
          </p:cNvSpPr>
          <p:nvPr>
            <p:ph idx="1"/>
          </p:nvPr>
        </p:nvSpPr>
        <p:spPr/>
        <p:txBody>
          <a:bodyPr>
            <a:normAutofit/>
          </a:bodyPr>
          <a:lstStyle/>
          <a:p>
            <a:endParaRPr lang="en-IN" dirty="0"/>
          </a:p>
          <a:p>
            <a:endParaRPr lang="en-IN" dirty="0"/>
          </a:p>
        </p:txBody>
      </p:sp>
      <p:sp>
        <p:nvSpPr>
          <p:cNvPr id="4" name="Rectangle 3">
            <a:extLst>
              <a:ext uri="{FF2B5EF4-FFF2-40B4-BE49-F238E27FC236}">
                <a16:creationId xmlns:a16="http://schemas.microsoft.com/office/drawing/2014/main" xmlns="" id="{72520A65-FD93-48A6-AB2F-90B737D81742}"/>
              </a:ext>
            </a:extLst>
          </p:cNvPr>
          <p:cNvSpPr/>
          <p:nvPr/>
        </p:nvSpPr>
        <p:spPr>
          <a:xfrm>
            <a:off x="778980" y="159095"/>
            <a:ext cx="7586041" cy="653981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000" b="1" dirty="0">
                <a:solidFill>
                  <a:srgbClr val="7F0055"/>
                </a:solidFill>
                <a:latin typeface="Calibri" panose="020F0502020204030204" pitchFamily="34" charset="0"/>
                <a:cs typeface="Calibri" panose="020F0502020204030204" pitchFamily="34" charset="0"/>
              </a:rPr>
              <a:t>package</a:t>
            </a:r>
            <a:r>
              <a:rPr lang="en-IN" sz="2000" b="1" dirty="0">
                <a:solidFill>
                  <a:srgbClr val="000000"/>
                </a:solidFill>
                <a:latin typeface="Calibri" panose="020F0502020204030204" pitchFamily="34" charset="0"/>
                <a:cs typeface="Calibri" panose="020F0502020204030204" pitchFamily="34" charset="0"/>
              </a:rPr>
              <a:t> practical;</a:t>
            </a:r>
          </a:p>
          <a:p>
            <a:pPr algn="l"/>
            <a:r>
              <a:rPr lang="en-IN" sz="2000" b="1" dirty="0">
                <a:solidFill>
                  <a:srgbClr val="7F0055"/>
                </a:solidFill>
                <a:latin typeface="Calibri" panose="020F0502020204030204" pitchFamily="34" charset="0"/>
                <a:cs typeface="Calibri" panose="020F0502020204030204" pitchFamily="34" charset="0"/>
              </a:rPr>
              <a:t>import</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java.io.IOException</a:t>
            </a:r>
            <a:r>
              <a:rPr lang="en-IN" sz="2000" b="1" dirty="0">
                <a:solidFill>
                  <a:srgbClr val="000000"/>
                </a:solidFill>
                <a:latin typeface="Calibri" panose="020F0502020204030204" pitchFamily="34" charset="0"/>
                <a:cs typeface="Calibri" panose="020F0502020204030204" pitchFamily="34" charset="0"/>
              </a:rPr>
              <a:t>;</a:t>
            </a:r>
          </a:p>
          <a:p>
            <a:pPr algn="l"/>
            <a:r>
              <a:rPr lang="en-IN" sz="2000" b="1" dirty="0">
                <a:solidFill>
                  <a:srgbClr val="7F0055"/>
                </a:solidFill>
                <a:latin typeface="Calibri" panose="020F0502020204030204" pitchFamily="34" charset="0"/>
                <a:cs typeface="Calibri" panose="020F0502020204030204" pitchFamily="34" charset="0"/>
              </a:rPr>
              <a:t>import</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java.io.RandomAccessFile</a:t>
            </a:r>
            <a:r>
              <a:rPr lang="en-IN" sz="2000" b="1" dirty="0">
                <a:solidFill>
                  <a:srgbClr val="000000"/>
                </a:solidFill>
                <a:latin typeface="Calibri" panose="020F0502020204030204" pitchFamily="34" charset="0"/>
                <a:cs typeface="Calibri" panose="020F0502020204030204" pitchFamily="34" charset="0"/>
              </a:rPr>
              <a:t>;</a:t>
            </a:r>
          </a:p>
          <a:p>
            <a:pPr algn="l"/>
            <a:r>
              <a:rPr lang="en-IN" sz="2000" b="1" dirty="0">
                <a:solidFill>
                  <a:srgbClr val="7F0055"/>
                </a:solidFill>
                <a:latin typeface="Calibri" panose="020F0502020204030204" pitchFamily="34" charset="0"/>
                <a:cs typeface="Calibri" panose="020F0502020204030204" pitchFamily="34" charset="0"/>
              </a:rPr>
              <a:t>public</a:t>
            </a:r>
            <a:r>
              <a:rPr lang="en-IN" sz="2000" b="1" dirty="0">
                <a:solidFill>
                  <a:srgbClr val="000000"/>
                </a:solidFill>
                <a:latin typeface="Calibri" panose="020F0502020204030204" pitchFamily="34" charset="0"/>
                <a:cs typeface="Calibri" panose="020F0502020204030204" pitchFamily="34" charset="0"/>
              </a:rPr>
              <a:t> </a:t>
            </a:r>
            <a:r>
              <a:rPr lang="en-IN" sz="2000" b="1" dirty="0">
                <a:solidFill>
                  <a:srgbClr val="7F0055"/>
                </a:solidFill>
                <a:latin typeface="Calibri" panose="020F0502020204030204" pitchFamily="34" charset="0"/>
                <a:cs typeface="Calibri" panose="020F0502020204030204" pitchFamily="34" charset="0"/>
              </a:rPr>
              <a:t>class</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ExFile</a:t>
            </a:r>
            <a:endParaRPr lang="en-IN" sz="2000" b="1" dirty="0">
              <a:solidFill>
                <a:srgbClr val="000000"/>
              </a:solidFill>
              <a:latin typeface="Calibri" panose="020F0502020204030204" pitchFamily="34" charset="0"/>
              <a:cs typeface="Calibri" panose="020F0502020204030204" pitchFamily="34" charset="0"/>
            </a:endParaRPr>
          </a:p>
          <a:p>
            <a:pPr algn="l"/>
            <a:r>
              <a:rPr lang="en-IN" sz="2000" dirty="0">
                <a:solidFill>
                  <a:srgbClr val="000000"/>
                </a:solidFill>
                <a:latin typeface="Calibri" panose="020F0502020204030204" pitchFamily="34" charset="0"/>
                <a:cs typeface="Calibri" panose="020F0502020204030204" pitchFamily="34" charset="0"/>
              </a:rPr>
              <a:t>{</a:t>
            </a:r>
          </a:p>
          <a:p>
            <a:pPr algn="l"/>
            <a:r>
              <a:rPr lang="en-US" sz="2000" b="1" dirty="0">
                <a:solidFill>
                  <a:srgbClr val="7F0055"/>
                </a:solidFill>
                <a:latin typeface="Calibri" panose="020F0502020204030204" pitchFamily="34" charset="0"/>
                <a:cs typeface="Calibri" panose="020F0502020204030204" pitchFamily="34" charset="0"/>
              </a:rPr>
              <a:t>static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final</a:t>
            </a:r>
            <a:r>
              <a:rPr lang="en-US" sz="2000" b="1" dirty="0">
                <a:solidFill>
                  <a:srgbClr val="000000"/>
                </a:solidFill>
                <a:latin typeface="Calibri" panose="020F0502020204030204" pitchFamily="34" charset="0"/>
                <a:cs typeface="Calibri" panose="020F0502020204030204" pitchFamily="34" charset="0"/>
              </a:rPr>
              <a:t> String </a:t>
            </a:r>
            <a:r>
              <a:rPr lang="en-US" sz="2000" b="1" i="1" dirty="0">
                <a:solidFill>
                  <a:srgbClr val="0000C0"/>
                </a:solidFill>
                <a:latin typeface="Calibri" panose="020F0502020204030204" pitchFamily="34" charset="0"/>
                <a:cs typeface="Calibri" panose="020F0502020204030204" pitchFamily="34" charset="0"/>
              </a:rPr>
              <a:t>FILEPATH</a:t>
            </a:r>
            <a:r>
              <a:rPr lang="en-US" sz="2000" b="1" i="1" dirty="0">
                <a:solidFill>
                  <a:srgbClr val="000000"/>
                </a:solidFill>
                <a:latin typeface="Calibri" panose="020F0502020204030204" pitchFamily="34" charset="0"/>
                <a:cs typeface="Calibri" panose="020F0502020204030204" pitchFamily="34" charset="0"/>
              </a:rPr>
              <a:t> =</a:t>
            </a:r>
            <a:r>
              <a:rPr lang="en-US" sz="2000" b="1" i="1" dirty="0">
                <a:solidFill>
                  <a:srgbClr val="2A00FF"/>
                </a:solidFill>
                <a:latin typeface="Calibri" panose="020F0502020204030204" pitchFamily="34" charset="0"/>
                <a:cs typeface="Calibri" panose="020F0502020204030204" pitchFamily="34" charset="0"/>
              </a:rPr>
              <a:t>"A.TXT"</a:t>
            </a:r>
            <a:r>
              <a:rPr lang="en-US" sz="2000" b="1" i="1" dirty="0">
                <a:solidFill>
                  <a:srgbClr val="000000"/>
                </a:solidFill>
                <a:latin typeface="Calibri" panose="020F0502020204030204" pitchFamily="34" charset="0"/>
                <a:cs typeface="Calibri" panose="020F0502020204030204" pitchFamily="34" charset="0"/>
              </a:rPr>
              <a:t>;</a:t>
            </a:r>
          </a:p>
          <a:p>
            <a:pPr algn="l"/>
            <a:r>
              <a:rPr lang="en-US" sz="2000" b="1" dirty="0">
                <a:solidFill>
                  <a:srgbClr val="7F0055"/>
                </a:solidFill>
                <a:latin typeface="Calibri" panose="020F0502020204030204" pitchFamily="34" charset="0"/>
                <a:cs typeface="Calibri" panose="020F0502020204030204" pitchFamily="34" charset="0"/>
              </a:rPr>
              <a:t>	public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static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void</a:t>
            </a:r>
            <a:r>
              <a:rPr lang="en-US" sz="2000" b="1" dirty="0">
                <a:solidFill>
                  <a:srgbClr val="000000"/>
                </a:solidFill>
                <a:latin typeface="Calibri" panose="020F0502020204030204" pitchFamily="34" charset="0"/>
                <a:cs typeface="Calibri" panose="020F0502020204030204" pitchFamily="34" charset="0"/>
              </a:rPr>
              <a:t> main(String[] </a:t>
            </a:r>
            <a:r>
              <a:rPr lang="en-US" sz="2000" b="1" dirty="0" err="1">
                <a:solidFill>
                  <a:srgbClr val="6A3E3E"/>
                </a:solidFill>
                <a:latin typeface="Calibri" panose="020F0502020204030204" pitchFamily="34" charset="0"/>
                <a:cs typeface="Calibri" panose="020F0502020204030204" pitchFamily="34" charset="0"/>
              </a:rPr>
              <a:t>args</a:t>
            </a:r>
            <a:r>
              <a:rPr lang="en-US" sz="2000" b="1"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	{</a:t>
            </a:r>
          </a:p>
          <a:p>
            <a:pPr algn="l"/>
            <a:r>
              <a:rPr lang="en-IN" sz="2000" b="1" dirty="0">
                <a:solidFill>
                  <a:srgbClr val="7F0055"/>
                </a:solidFill>
                <a:latin typeface="Calibri" panose="020F0502020204030204" pitchFamily="34" charset="0"/>
                <a:cs typeface="Calibri" panose="020F0502020204030204" pitchFamily="34" charset="0"/>
              </a:rPr>
              <a:t>	try</a:t>
            </a:r>
          </a:p>
          <a:p>
            <a:pPr algn="l"/>
            <a:r>
              <a:rPr lang="en-IN" sz="2000" dirty="0">
                <a:solidFill>
                  <a:srgbClr val="000000"/>
                </a:solidFill>
                <a:latin typeface="Calibri" panose="020F0502020204030204" pitchFamily="34" charset="0"/>
                <a:cs typeface="Calibri" panose="020F0502020204030204" pitchFamily="34" charset="0"/>
              </a:rPr>
              <a:t>	{</a:t>
            </a:r>
          </a:p>
          <a:p>
            <a:pPr algn="l"/>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System.</a:t>
            </a:r>
            <a:r>
              <a:rPr lang="en-US" sz="2000" b="1" i="1" dirty="0" err="1">
                <a:solidFill>
                  <a:srgbClr val="0000C0"/>
                </a:solidFill>
                <a:latin typeface="Calibri" panose="020F0502020204030204" pitchFamily="34" charset="0"/>
                <a:cs typeface="Calibri" panose="020F0502020204030204" pitchFamily="34" charset="0"/>
              </a:rPr>
              <a:t>out</a:t>
            </a:r>
            <a:r>
              <a:rPr lang="en-US" sz="2000" b="1" i="1" dirty="0" err="1">
                <a:solidFill>
                  <a:srgbClr val="000000"/>
                </a:solidFill>
                <a:latin typeface="Calibri" panose="020F0502020204030204" pitchFamily="34" charset="0"/>
                <a:cs typeface="Calibri" panose="020F0502020204030204" pitchFamily="34" charset="0"/>
              </a:rPr>
              <a:t>.println</a:t>
            </a:r>
            <a:r>
              <a:rPr lang="en-US" sz="2000" b="1" i="1" dirty="0">
                <a:solidFill>
                  <a:srgbClr val="000000"/>
                </a:solidFill>
                <a:latin typeface="Calibri" panose="020F0502020204030204" pitchFamily="34" charset="0"/>
                <a:cs typeface="Calibri" panose="020F0502020204030204" pitchFamily="34" charset="0"/>
              </a:rPr>
              <a:t>(</a:t>
            </a:r>
            <a:r>
              <a:rPr lang="en-US" sz="2000" b="1" i="1" dirty="0">
                <a:solidFill>
                  <a:srgbClr val="7F0055"/>
                </a:solidFill>
                <a:latin typeface="Calibri" panose="020F0502020204030204" pitchFamily="34" charset="0"/>
                <a:cs typeface="Calibri" panose="020F0502020204030204" pitchFamily="34" charset="0"/>
              </a:rPr>
              <a:t>new</a:t>
            </a:r>
            <a:r>
              <a:rPr lang="en-US" sz="2000" b="1" i="1" dirty="0">
                <a:solidFill>
                  <a:srgbClr val="000000"/>
                </a:solidFill>
                <a:latin typeface="Calibri" panose="020F0502020204030204" pitchFamily="34" charset="0"/>
                <a:cs typeface="Calibri" panose="020F0502020204030204" pitchFamily="34" charset="0"/>
              </a:rPr>
              <a:t> String(</a:t>
            </a:r>
            <a:r>
              <a:rPr lang="en-US" sz="2000" b="1" i="1" dirty="0" err="1">
                <a:solidFill>
                  <a:srgbClr val="000000"/>
                </a:solidFill>
                <a:latin typeface="Calibri" panose="020F0502020204030204" pitchFamily="34" charset="0"/>
                <a:cs typeface="Calibri" panose="020F0502020204030204" pitchFamily="34" charset="0"/>
              </a:rPr>
              <a:t>readFromFile</a:t>
            </a:r>
            <a:r>
              <a:rPr lang="en-US" sz="2000" b="1" i="1" dirty="0">
                <a:solidFill>
                  <a:srgbClr val="000000"/>
                </a:solidFill>
                <a:latin typeface="Calibri" panose="020F0502020204030204" pitchFamily="34" charset="0"/>
                <a:cs typeface="Calibri" panose="020F0502020204030204" pitchFamily="34" charset="0"/>
              </a:rPr>
              <a:t>(</a:t>
            </a:r>
            <a:r>
              <a:rPr lang="en-US" sz="2000" b="1" i="1" dirty="0">
                <a:solidFill>
                  <a:srgbClr val="0000C0"/>
                </a:solidFill>
                <a:latin typeface="Calibri" panose="020F0502020204030204" pitchFamily="34" charset="0"/>
                <a:cs typeface="Calibri" panose="020F0502020204030204" pitchFamily="34" charset="0"/>
              </a:rPr>
              <a:t>FILEPATH</a:t>
            </a:r>
            <a:r>
              <a:rPr lang="en-US" sz="2000" b="1" i="1" dirty="0">
                <a:solidFill>
                  <a:srgbClr val="000000"/>
                </a:solidFill>
                <a:latin typeface="Calibri" panose="020F0502020204030204" pitchFamily="34" charset="0"/>
                <a:cs typeface="Calibri" panose="020F0502020204030204" pitchFamily="34" charset="0"/>
              </a:rPr>
              <a:t>, 0, 18)));</a:t>
            </a:r>
          </a:p>
          <a:p>
            <a:pPr algn="l"/>
            <a:r>
              <a:rPr lang="en-US" sz="2000" i="1" dirty="0">
                <a:solidFill>
                  <a:srgbClr val="000000"/>
                </a:solidFill>
                <a:latin typeface="Calibri" panose="020F0502020204030204" pitchFamily="34" charset="0"/>
                <a:cs typeface="Calibri" panose="020F0502020204030204" pitchFamily="34" charset="0"/>
              </a:rPr>
              <a:t>		</a:t>
            </a:r>
            <a:r>
              <a:rPr lang="en-US" sz="2000" i="1" dirty="0" err="1">
                <a:solidFill>
                  <a:srgbClr val="000000"/>
                </a:solidFill>
                <a:latin typeface="Calibri" panose="020F0502020204030204" pitchFamily="34" charset="0"/>
                <a:cs typeface="Calibri" panose="020F0502020204030204" pitchFamily="34" charset="0"/>
              </a:rPr>
              <a:t>writeToFile</a:t>
            </a:r>
            <a:r>
              <a:rPr lang="en-US" sz="2000" i="1" dirty="0">
                <a:solidFill>
                  <a:srgbClr val="000000"/>
                </a:solidFill>
                <a:latin typeface="Calibri" panose="020F0502020204030204" pitchFamily="34" charset="0"/>
                <a:cs typeface="Calibri" panose="020F0502020204030204" pitchFamily="34" charset="0"/>
              </a:rPr>
              <a:t>(</a:t>
            </a:r>
            <a:r>
              <a:rPr lang="en-US" sz="2000" b="1" i="1" dirty="0">
                <a:solidFill>
                  <a:srgbClr val="0000C0"/>
                </a:solidFill>
                <a:latin typeface="Calibri" panose="020F0502020204030204" pitchFamily="34" charset="0"/>
                <a:cs typeface="Calibri" panose="020F0502020204030204" pitchFamily="34" charset="0"/>
              </a:rPr>
              <a:t>FILEPATH</a:t>
            </a:r>
            <a:r>
              <a:rPr lang="en-US" sz="2000" b="1" i="1" dirty="0">
                <a:solidFill>
                  <a:srgbClr val="000000"/>
                </a:solidFill>
                <a:latin typeface="Calibri" panose="020F0502020204030204" pitchFamily="34" charset="0"/>
                <a:cs typeface="Calibri" panose="020F0502020204030204" pitchFamily="34" charset="0"/>
              </a:rPr>
              <a:t>, </a:t>
            </a:r>
            <a:r>
              <a:rPr lang="en-US" sz="2000" b="1" i="1" dirty="0">
                <a:solidFill>
                  <a:srgbClr val="2A00FF"/>
                </a:solidFill>
                <a:latin typeface="Calibri" panose="020F0502020204030204" pitchFamily="34" charset="0"/>
                <a:cs typeface="Calibri" panose="020F0502020204030204" pitchFamily="34" charset="0"/>
              </a:rPr>
              <a:t>"I love my country and my people"</a:t>
            </a:r>
            <a:r>
              <a:rPr lang="en-US" sz="2000" b="1" i="1" dirty="0">
                <a:solidFill>
                  <a:srgbClr val="000000"/>
                </a:solidFill>
                <a:latin typeface="Calibri" panose="020F0502020204030204" pitchFamily="34" charset="0"/>
                <a:cs typeface="Calibri" panose="020F0502020204030204" pitchFamily="34" charset="0"/>
              </a:rPr>
              <a:t>, 31);</a:t>
            </a:r>
          </a:p>
          <a:p>
            <a:pPr algn="l"/>
            <a:r>
              <a:rPr lang="en-IN" sz="2000" dirty="0">
                <a:solidFill>
                  <a:srgbClr val="000000"/>
                </a:solidFill>
                <a:latin typeface="Calibri" panose="020F0502020204030204" pitchFamily="34" charset="0"/>
                <a:cs typeface="Calibri" panose="020F0502020204030204" pitchFamily="34" charset="0"/>
              </a:rPr>
              <a:t>	}</a:t>
            </a:r>
          </a:p>
          <a:p>
            <a:pPr algn="l"/>
            <a:r>
              <a:rPr lang="en-IN" sz="2000" b="1" dirty="0">
                <a:solidFill>
                  <a:srgbClr val="7F0055"/>
                </a:solidFill>
                <a:latin typeface="Calibri" panose="020F0502020204030204" pitchFamily="34" charset="0"/>
                <a:cs typeface="Calibri" panose="020F0502020204030204" pitchFamily="34" charset="0"/>
              </a:rPr>
              <a:t>	catch</a:t>
            </a:r>
            <a:r>
              <a:rPr lang="en-IN" sz="2000" b="1" dirty="0">
                <a:solidFill>
                  <a:srgbClr val="000000"/>
                </a:solidFill>
                <a:latin typeface="Calibri" panose="020F0502020204030204" pitchFamily="34" charset="0"/>
                <a:cs typeface="Calibri" panose="020F0502020204030204" pitchFamily="34" charset="0"/>
              </a:rPr>
              <a:t> (</a:t>
            </a:r>
            <a:r>
              <a:rPr lang="en-IN" sz="2000" b="1" dirty="0" err="1">
                <a:solidFill>
                  <a:srgbClr val="000000"/>
                </a:solidFill>
                <a:latin typeface="Calibri" panose="020F0502020204030204" pitchFamily="34" charset="0"/>
                <a:cs typeface="Calibri" panose="020F0502020204030204" pitchFamily="34" charset="0"/>
              </a:rPr>
              <a:t>IOException</a:t>
            </a:r>
            <a:r>
              <a:rPr lang="en-IN" sz="2000" b="1" dirty="0">
                <a:solidFill>
                  <a:srgbClr val="000000"/>
                </a:solidFill>
                <a:latin typeface="Calibri" panose="020F0502020204030204" pitchFamily="34" charset="0"/>
                <a:cs typeface="Calibri" panose="020F0502020204030204" pitchFamily="34" charset="0"/>
              </a:rPr>
              <a:t> </a:t>
            </a:r>
            <a:r>
              <a:rPr lang="en-IN" sz="2000" b="1" dirty="0">
                <a:solidFill>
                  <a:srgbClr val="6A3E3E"/>
                </a:solidFill>
                <a:latin typeface="Calibri" panose="020F0502020204030204" pitchFamily="34" charset="0"/>
                <a:cs typeface="Calibri" panose="020F0502020204030204" pitchFamily="34" charset="0"/>
              </a:rPr>
              <a:t>e</a:t>
            </a:r>
            <a:r>
              <a:rPr lang="en-IN" sz="2000" b="1"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	{</a:t>
            </a:r>
          </a:p>
          <a:p>
            <a:pPr algn="l"/>
            <a:r>
              <a:rPr lang="en-IN" sz="2000" dirty="0">
                <a:solidFill>
                  <a:srgbClr val="6A3E3E"/>
                </a:solidFill>
                <a:latin typeface="Calibri" panose="020F0502020204030204" pitchFamily="34" charset="0"/>
                <a:cs typeface="Calibri" panose="020F0502020204030204" pitchFamily="34" charset="0"/>
              </a:rPr>
              <a:t>		</a:t>
            </a:r>
            <a:r>
              <a:rPr lang="en-IN" sz="2000" dirty="0" err="1">
                <a:solidFill>
                  <a:srgbClr val="6A3E3E"/>
                </a:solidFill>
                <a:latin typeface="Calibri" panose="020F0502020204030204" pitchFamily="34" charset="0"/>
                <a:cs typeface="Calibri" panose="020F0502020204030204" pitchFamily="34" charset="0"/>
              </a:rPr>
              <a:t>e</a:t>
            </a:r>
            <a:r>
              <a:rPr lang="en-IN" sz="2000" dirty="0" err="1">
                <a:solidFill>
                  <a:srgbClr val="000000"/>
                </a:solidFill>
                <a:latin typeface="Calibri" panose="020F0502020204030204" pitchFamily="34" charset="0"/>
                <a:cs typeface="Calibri" panose="020F0502020204030204" pitchFamily="34" charset="0"/>
              </a:rPr>
              <a:t>.printStackTrace</a:t>
            </a:r>
            <a:r>
              <a:rPr lang="en-IN" sz="2000"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	}</a:t>
            </a:r>
          </a:p>
          <a:p>
            <a:pPr algn="l"/>
            <a:r>
              <a:rPr lang="en-IN" sz="2000" dirty="0">
                <a:solidFill>
                  <a:srgbClr val="000000"/>
                </a:solidFill>
                <a:latin typeface="Calibri" panose="020F0502020204030204" pitchFamily="34" charset="0"/>
                <a:cs typeface="Calibri" panose="020F0502020204030204" pitchFamily="34" charset="0"/>
              </a:rPr>
              <a:t>}</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6168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F58DA6-0B09-448A-95FE-273078A7B986}"/>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xmlns="" id="{EC6C5749-D844-4B5A-9BE6-A9E4697C3F6B}"/>
              </a:ext>
            </a:extLst>
          </p:cNvPr>
          <p:cNvSpPr/>
          <p:nvPr/>
        </p:nvSpPr>
        <p:spPr>
          <a:xfrm>
            <a:off x="1" y="1"/>
            <a:ext cx="9144000" cy="73682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rgbClr val="7F0055"/>
                </a:solidFill>
                <a:latin typeface="Calibri" panose="020F0502020204030204" pitchFamily="34" charset="0"/>
                <a:cs typeface="Calibri" panose="020F0502020204030204" pitchFamily="34" charset="0"/>
              </a:rPr>
              <a:t>private</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static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byte</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readFromFile</a:t>
            </a:r>
            <a:r>
              <a:rPr lang="en-US" sz="2000" b="1" dirty="0">
                <a:solidFill>
                  <a:srgbClr val="000000"/>
                </a:solidFill>
                <a:latin typeface="Calibri" panose="020F0502020204030204" pitchFamily="34" charset="0"/>
                <a:cs typeface="Calibri" panose="020F0502020204030204" pitchFamily="34" charset="0"/>
              </a:rPr>
              <a:t>(String </a:t>
            </a:r>
            <a:r>
              <a:rPr lang="en-US" sz="2000" b="1" dirty="0" err="1">
                <a:solidFill>
                  <a:srgbClr val="6A3E3E"/>
                </a:solidFill>
                <a:latin typeface="Calibri" panose="020F0502020204030204" pitchFamily="34" charset="0"/>
                <a:cs typeface="Calibri" panose="020F0502020204030204" pitchFamily="34" charset="0"/>
              </a:rPr>
              <a:t>filePath</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int</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6A3E3E"/>
                </a:solidFill>
                <a:latin typeface="Calibri" panose="020F0502020204030204" pitchFamily="34" charset="0"/>
                <a:cs typeface="Calibri" panose="020F0502020204030204" pitchFamily="34" charset="0"/>
              </a:rPr>
              <a:t>position</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int</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6A3E3E"/>
                </a:solidFill>
                <a:latin typeface="Calibri" panose="020F0502020204030204" pitchFamily="34" charset="0"/>
                <a:cs typeface="Calibri" panose="020F0502020204030204" pitchFamily="34" charset="0"/>
              </a:rPr>
              <a:t>size</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throws</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IOException</a:t>
            </a:r>
            <a:endParaRPr lang="en-US" sz="2000" b="1" dirty="0">
              <a:solidFill>
                <a:srgbClr val="000000"/>
              </a:solidFill>
              <a:latin typeface="Calibri" panose="020F0502020204030204" pitchFamily="34" charset="0"/>
              <a:cs typeface="Calibri" panose="020F0502020204030204" pitchFamily="34" charset="0"/>
            </a:endParaRPr>
          </a:p>
          <a:p>
            <a:pPr algn="l"/>
            <a:r>
              <a:rPr lang="en-IN" sz="2000" dirty="0">
                <a:solidFill>
                  <a:srgbClr val="000000"/>
                </a:solidFill>
                <a:latin typeface="Calibri" panose="020F0502020204030204" pitchFamily="34" charset="0"/>
                <a:cs typeface="Calibri" panose="020F0502020204030204" pitchFamily="34" charset="0"/>
              </a:rPr>
              <a:t>{</a:t>
            </a:r>
          </a:p>
          <a:p>
            <a:pPr algn="l"/>
            <a:r>
              <a:rPr lang="en-US" sz="2000" dirty="0" err="1">
                <a:solidFill>
                  <a:srgbClr val="000000"/>
                </a:solidFill>
                <a:latin typeface="Calibri" panose="020F0502020204030204" pitchFamily="34" charset="0"/>
                <a:cs typeface="Calibri" panose="020F0502020204030204" pitchFamily="34" charset="0"/>
              </a:rPr>
              <a:t>RandomAccessFile</a:t>
            </a:r>
            <a:r>
              <a:rPr lang="en-US" sz="2000" dirty="0">
                <a:solidFill>
                  <a:srgbClr val="000000"/>
                </a:solidFill>
                <a:latin typeface="Calibri" panose="020F0502020204030204" pitchFamily="34" charset="0"/>
                <a:cs typeface="Calibri" panose="020F0502020204030204" pitchFamily="34" charset="0"/>
              </a:rPr>
              <a:t> </a:t>
            </a:r>
            <a:r>
              <a:rPr lang="en-US" sz="2000" dirty="0">
                <a:solidFill>
                  <a:srgbClr val="6A3E3E"/>
                </a:solidFill>
                <a:latin typeface="Calibri" panose="020F0502020204030204" pitchFamily="34" charset="0"/>
                <a:cs typeface="Calibri" panose="020F0502020204030204" pitchFamily="34" charset="0"/>
              </a:rPr>
              <a:t>file</a:t>
            </a:r>
            <a:r>
              <a:rPr lang="en-US" sz="2000" dirty="0">
                <a:solidFill>
                  <a:srgbClr val="000000"/>
                </a:solidFill>
                <a:latin typeface="Calibri" panose="020F0502020204030204" pitchFamily="34" charset="0"/>
                <a:cs typeface="Calibri" panose="020F0502020204030204" pitchFamily="34" charset="0"/>
              </a:rPr>
              <a:t> = </a:t>
            </a:r>
            <a:r>
              <a:rPr lang="en-US" sz="2000" b="1" dirty="0">
                <a:solidFill>
                  <a:srgbClr val="7F0055"/>
                </a:solidFill>
                <a:latin typeface="Calibri" panose="020F0502020204030204" pitchFamily="34" charset="0"/>
                <a:cs typeface="Calibri" panose="020F0502020204030204" pitchFamily="34" charset="0"/>
              </a:rPr>
              <a:t>new</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RandomAccessFile</a:t>
            </a:r>
            <a:r>
              <a:rPr lang="en-US" sz="2000" b="1" dirty="0">
                <a:solidFill>
                  <a:srgbClr val="000000"/>
                </a:solidFill>
                <a:latin typeface="Calibri" panose="020F0502020204030204" pitchFamily="34" charset="0"/>
                <a:cs typeface="Calibri" panose="020F0502020204030204" pitchFamily="34" charset="0"/>
              </a:rPr>
              <a:t>(</a:t>
            </a:r>
            <a:r>
              <a:rPr lang="en-US" sz="2000" b="1" dirty="0" err="1">
                <a:solidFill>
                  <a:srgbClr val="6A3E3E"/>
                </a:solidFill>
                <a:latin typeface="Calibri" panose="020F0502020204030204" pitchFamily="34" charset="0"/>
                <a:cs typeface="Calibri" panose="020F0502020204030204" pitchFamily="34" charset="0"/>
              </a:rPr>
              <a:t>filePath</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2A00FF"/>
                </a:solidFill>
                <a:latin typeface="Calibri" panose="020F0502020204030204" pitchFamily="34" charset="0"/>
                <a:cs typeface="Calibri" panose="020F0502020204030204" pitchFamily="34" charset="0"/>
              </a:rPr>
              <a:t>"r"</a:t>
            </a:r>
            <a:r>
              <a:rPr lang="en-US" sz="2000" b="1" dirty="0">
                <a:solidFill>
                  <a:srgbClr val="000000"/>
                </a:solidFill>
                <a:latin typeface="Calibri" panose="020F0502020204030204" pitchFamily="34" charset="0"/>
                <a:cs typeface="Calibri" panose="020F0502020204030204" pitchFamily="34" charset="0"/>
              </a:rPr>
              <a:t>);</a:t>
            </a:r>
          </a:p>
          <a:p>
            <a:pPr algn="l"/>
            <a:r>
              <a:rPr lang="en-IN" sz="2000" dirty="0" err="1">
                <a:solidFill>
                  <a:srgbClr val="6A3E3E"/>
                </a:solidFill>
                <a:latin typeface="Calibri" panose="020F0502020204030204" pitchFamily="34" charset="0"/>
                <a:cs typeface="Calibri" panose="020F0502020204030204" pitchFamily="34" charset="0"/>
              </a:rPr>
              <a:t>file</a:t>
            </a:r>
            <a:r>
              <a:rPr lang="en-IN" sz="2000" dirty="0" err="1">
                <a:solidFill>
                  <a:srgbClr val="000000"/>
                </a:solidFill>
                <a:latin typeface="Calibri" panose="020F0502020204030204" pitchFamily="34" charset="0"/>
                <a:cs typeface="Calibri" panose="020F0502020204030204" pitchFamily="34" charset="0"/>
              </a:rPr>
              <a:t>.seek</a:t>
            </a:r>
            <a:r>
              <a:rPr lang="en-IN" sz="2000" dirty="0">
                <a:solidFill>
                  <a:srgbClr val="000000"/>
                </a:solidFill>
                <a:latin typeface="Calibri" panose="020F0502020204030204" pitchFamily="34" charset="0"/>
                <a:cs typeface="Calibri" panose="020F0502020204030204" pitchFamily="34" charset="0"/>
              </a:rPr>
              <a:t>(</a:t>
            </a:r>
            <a:r>
              <a:rPr lang="en-IN" sz="2000" dirty="0">
                <a:solidFill>
                  <a:srgbClr val="6A3E3E"/>
                </a:solidFill>
                <a:latin typeface="Calibri" panose="020F0502020204030204" pitchFamily="34" charset="0"/>
                <a:cs typeface="Calibri" panose="020F0502020204030204" pitchFamily="34" charset="0"/>
              </a:rPr>
              <a:t>position</a:t>
            </a:r>
            <a:r>
              <a:rPr lang="en-IN" sz="2000" dirty="0">
                <a:solidFill>
                  <a:srgbClr val="000000"/>
                </a:solidFill>
                <a:latin typeface="Calibri" panose="020F0502020204030204" pitchFamily="34" charset="0"/>
                <a:cs typeface="Calibri" panose="020F0502020204030204" pitchFamily="34" charset="0"/>
              </a:rPr>
              <a:t>);</a:t>
            </a:r>
          </a:p>
          <a:p>
            <a:pPr algn="l"/>
            <a:r>
              <a:rPr lang="en-US" sz="2000" b="1" dirty="0">
                <a:solidFill>
                  <a:srgbClr val="7F0055"/>
                </a:solidFill>
                <a:latin typeface="Calibri" panose="020F0502020204030204" pitchFamily="34" charset="0"/>
                <a:cs typeface="Calibri" panose="020F0502020204030204" pitchFamily="34" charset="0"/>
              </a:rPr>
              <a:t>byte</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6A3E3E"/>
                </a:solidFill>
                <a:latin typeface="Calibri" panose="020F0502020204030204" pitchFamily="34" charset="0"/>
                <a:cs typeface="Calibri" panose="020F0502020204030204" pitchFamily="34" charset="0"/>
              </a:rPr>
              <a:t>bytes</a:t>
            </a:r>
            <a:r>
              <a:rPr lang="en-US" sz="2000" b="1" dirty="0">
                <a:solidFill>
                  <a:srgbClr val="000000"/>
                </a:solidFill>
                <a:latin typeface="Calibri" panose="020F0502020204030204" pitchFamily="34" charset="0"/>
                <a:cs typeface="Calibri" panose="020F0502020204030204" pitchFamily="34" charset="0"/>
              </a:rPr>
              <a:t> = </a:t>
            </a:r>
            <a:r>
              <a:rPr lang="en-US" sz="2000" b="1" dirty="0">
                <a:solidFill>
                  <a:srgbClr val="7F0055"/>
                </a:solidFill>
                <a:latin typeface="Calibri" panose="020F0502020204030204" pitchFamily="34" charset="0"/>
                <a:cs typeface="Calibri" panose="020F0502020204030204" pitchFamily="34" charset="0"/>
              </a:rPr>
              <a:t>new</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byte</a:t>
            </a:r>
            <a:r>
              <a:rPr lang="en-US" sz="2000" b="1" dirty="0">
                <a:solidFill>
                  <a:srgbClr val="000000"/>
                </a:solidFill>
                <a:latin typeface="Calibri" panose="020F0502020204030204" pitchFamily="34" charset="0"/>
                <a:cs typeface="Calibri" panose="020F0502020204030204" pitchFamily="34" charset="0"/>
              </a:rPr>
              <a:t>[</a:t>
            </a:r>
            <a:r>
              <a:rPr lang="en-US" sz="2000" b="1" dirty="0">
                <a:solidFill>
                  <a:srgbClr val="6A3E3E"/>
                </a:solidFill>
                <a:latin typeface="Calibri" panose="020F0502020204030204" pitchFamily="34" charset="0"/>
                <a:cs typeface="Calibri" panose="020F0502020204030204" pitchFamily="34" charset="0"/>
              </a:rPr>
              <a:t>size</a:t>
            </a:r>
            <a:r>
              <a:rPr lang="en-US" sz="2000" b="1" dirty="0">
                <a:solidFill>
                  <a:srgbClr val="000000"/>
                </a:solidFill>
                <a:latin typeface="Calibri" panose="020F0502020204030204" pitchFamily="34" charset="0"/>
                <a:cs typeface="Calibri" panose="020F0502020204030204" pitchFamily="34" charset="0"/>
              </a:rPr>
              <a:t>];</a:t>
            </a:r>
          </a:p>
          <a:p>
            <a:pPr algn="l"/>
            <a:r>
              <a:rPr lang="en-IN" sz="2000" dirty="0" err="1">
                <a:solidFill>
                  <a:srgbClr val="6A3E3E"/>
                </a:solidFill>
                <a:latin typeface="Calibri" panose="020F0502020204030204" pitchFamily="34" charset="0"/>
                <a:cs typeface="Calibri" panose="020F0502020204030204" pitchFamily="34" charset="0"/>
              </a:rPr>
              <a:t>file</a:t>
            </a:r>
            <a:r>
              <a:rPr lang="en-IN" sz="2000" dirty="0" err="1">
                <a:solidFill>
                  <a:srgbClr val="000000"/>
                </a:solidFill>
                <a:latin typeface="Calibri" panose="020F0502020204030204" pitchFamily="34" charset="0"/>
                <a:cs typeface="Calibri" panose="020F0502020204030204" pitchFamily="34" charset="0"/>
              </a:rPr>
              <a:t>.read</a:t>
            </a:r>
            <a:r>
              <a:rPr lang="en-IN" sz="2000" dirty="0">
                <a:solidFill>
                  <a:srgbClr val="000000"/>
                </a:solidFill>
                <a:latin typeface="Calibri" panose="020F0502020204030204" pitchFamily="34" charset="0"/>
                <a:cs typeface="Calibri" panose="020F0502020204030204" pitchFamily="34" charset="0"/>
              </a:rPr>
              <a:t>(</a:t>
            </a:r>
            <a:r>
              <a:rPr lang="en-IN" sz="2000" dirty="0">
                <a:solidFill>
                  <a:srgbClr val="6A3E3E"/>
                </a:solidFill>
                <a:latin typeface="Calibri" panose="020F0502020204030204" pitchFamily="34" charset="0"/>
                <a:cs typeface="Calibri" panose="020F0502020204030204" pitchFamily="34" charset="0"/>
              </a:rPr>
              <a:t>bytes</a:t>
            </a:r>
            <a:r>
              <a:rPr lang="en-IN" sz="2000" dirty="0">
                <a:solidFill>
                  <a:srgbClr val="000000"/>
                </a:solidFill>
                <a:latin typeface="Calibri" panose="020F0502020204030204" pitchFamily="34" charset="0"/>
                <a:cs typeface="Calibri" panose="020F0502020204030204" pitchFamily="34" charset="0"/>
              </a:rPr>
              <a:t>);</a:t>
            </a:r>
          </a:p>
          <a:p>
            <a:pPr algn="l"/>
            <a:r>
              <a:rPr lang="en-IN" sz="2000" dirty="0" err="1">
                <a:solidFill>
                  <a:srgbClr val="6A3E3E"/>
                </a:solidFill>
                <a:latin typeface="Calibri" panose="020F0502020204030204" pitchFamily="34" charset="0"/>
                <a:cs typeface="Calibri" panose="020F0502020204030204" pitchFamily="34" charset="0"/>
              </a:rPr>
              <a:t>file</a:t>
            </a:r>
            <a:r>
              <a:rPr lang="en-IN" sz="2000" dirty="0" err="1">
                <a:solidFill>
                  <a:srgbClr val="000000"/>
                </a:solidFill>
                <a:latin typeface="Calibri" panose="020F0502020204030204" pitchFamily="34" charset="0"/>
                <a:cs typeface="Calibri" panose="020F0502020204030204" pitchFamily="34" charset="0"/>
              </a:rPr>
              <a:t>.close</a:t>
            </a:r>
            <a:r>
              <a:rPr lang="en-IN" sz="2000" dirty="0">
                <a:solidFill>
                  <a:srgbClr val="000000"/>
                </a:solidFill>
                <a:latin typeface="Calibri" panose="020F0502020204030204" pitchFamily="34" charset="0"/>
                <a:cs typeface="Calibri" panose="020F0502020204030204" pitchFamily="34" charset="0"/>
              </a:rPr>
              <a:t>();</a:t>
            </a:r>
          </a:p>
          <a:p>
            <a:pPr algn="l"/>
            <a:r>
              <a:rPr lang="en-IN" sz="2000" b="1" dirty="0">
                <a:solidFill>
                  <a:srgbClr val="7F0055"/>
                </a:solidFill>
                <a:latin typeface="Calibri" panose="020F0502020204030204" pitchFamily="34" charset="0"/>
                <a:cs typeface="Calibri" panose="020F0502020204030204" pitchFamily="34" charset="0"/>
              </a:rPr>
              <a:t>return</a:t>
            </a:r>
            <a:r>
              <a:rPr lang="en-IN" sz="2000" b="1" dirty="0">
                <a:solidFill>
                  <a:srgbClr val="000000"/>
                </a:solidFill>
                <a:latin typeface="Calibri" panose="020F0502020204030204" pitchFamily="34" charset="0"/>
                <a:cs typeface="Calibri" panose="020F0502020204030204" pitchFamily="34" charset="0"/>
              </a:rPr>
              <a:t> </a:t>
            </a:r>
            <a:r>
              <a:rPr lang="en-IN" sz="2000" b="1" dirty="0">
                <a:solidFill>
                  <a:srgbClr val="6A3E3E"/>
                </a:solidFill>
                <a:latin typeface="Calibri" panose="020F0502020204030204" pitchFamily="34" charset="0"/>
                <a:cs typeface="Calibri" panose="020F0502020204030204" pitchFamily="34" charset="0"/>
              </a:rPr>
              <a:t>bytes</a:t>
            </a:r>
            <a:r>
              <a:rPr lang="en-IN" sz="2000" b="1"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a:t>
            </a:r>
          </a:p>
          <a:p>
            <a:pPr algn="l"/>
            <a:endParaRPr lang="en-IN" sz="2000" dirty="0">
              <a:latin typeface="Calibri" panose="020F0502020204030204" pitchFamily="34" charset="0"/>
              <a:cs typeface="Calibri" panose="020F0502020204030204" pitchFamily="34" charset="0"/>
            </a:endParaRPr>
          </a:p>
          <a:p>
            <a:pPr algn="l"/>
            <a:r>
              <a:rPr lang="en-US" sz="2000" b="1" dirty="0">
                <a:solidFill>
                  <a:srgbClr val="7F0055"/>
                </a:solidFill>
                <a:latin typeface="Calibri" panose="020F0502020204030204" pitchFamily="34" charset="0"/>
                <a:cs typeface="Calibri" panose="020F0502020204030204" pitchFamily="34" charset="0"/>
              </a:rPr>
              <a:t>private</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static</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void</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writeToFile</a:t>
            </a:r>
            <a:r>
              <a:rPr lang="en-US" sz="2000" b="1" dirty="0">
                <a:solidFill>
                  <a:srgbClr val="000000"/>
                </a:solidFill>
                <a:latin typeface="Calibri" panose="020F0502020204030204" pitchFamily="34" charset="0"/>
                <a:cs typeface="Calibri" panose="020F0502020204030204" pitchFamily="34" charset="0"/>
              </a:rPr>
              <a:t>(String </a:t>
            </a:r>
            <a:r>
              <a:rPr lang="en-US" sz="2000" b="1" dirty="0" err="1">
                <a:solidFill>
                  <a:srgbClr val="6A3E3E"/>
                </a:solidFill>
                <a:latin typeface="Calibri" panose="020F0502020204030204" pitchFamily="34" charset="0"/>
                <a:cs typeface="Calibri" panose="020F0502020204030204" pitchFamily="34" charset="0"/>
              </a:rPr>
              <a:t>filePath</a:t>
            </a:r>
            <a:r>
              <a:rPr lang="en-US" sz="2000" b="1" dirty="0">
                <a:solidFill>
                  <a:srgbClr val="000000"/>
                </a:solidFill>
                <a:latin typeface="Calibri" panose="020F0502020204030204" pitchFamily="34" charset="0"/>
                <a:cs typeface="Calibri" panose="020F0502020204030204" pitchFamily="34" charset="0"/>
              </a:rPr>
              <a:t>, String </a:t>
            </a:r>
            <a:r>
              <a:rPr lang="en-US" sz="2000" b="1" dirty="0">
                <a:solidFill>
                  <a:srgbClr val="6A3E3E"/>
                </a:solidFill>
                <a:latin typeface="Calibri" panose="020F0502020204030204" pitchFamily="34" charset="0"/>
                <a:cs typeface="Calibri" panose="020F0502020204030204" pitchFamily="34" charset="0"/>
              </a:rPr>
              <a:t>data</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int</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6A3E3E"/>
                </a:solidFill>
                <a:latin typeface="Calibri" panose="020F0502020204030204" pitchFamily="34" charset="0"/>
                <a:cs typeface="Calibri" panose="020F0502020204030204" pitchFamily="34" charset="0"/>
              </a:rPr>
              <a:t>position</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7F0055"/>
                </a:solidFill>
                <a:latin typeface="Calibri" panose="020F0502020204030204" pitchFamily="34" charset="0"/>
                <a:cs typeface="Calibri" panose="020F0502020204030204" pitchFamily="34" charset="0"/>
              </a:rPr>
              <a:t>throws</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IOException</a:t>
            </a:r>
            <a:endParaRPr lang="en-US" sz="2000" b="1" dirty="0">
              <a:solidFill>
                <a:srgbClr val="000000"/>
              </a:solidFill>
              <a:latin typeface="Calibri" panose="020F0502020204030204" pitchFamily="34" charset="0"/>
              <a:cs typeface="Calibri" panose="020F0502020204030204" pitchFamily="34" charset="0"/>
            </a:endParaRPr>
          </a:p>
          <a:p>
            <a:pPr algn="l"/>
            <a:r>
              <a:rPr lang="en-IN" sz="2000" dirty="0">
                <a:solidFill>
                  <a:srgbClr val="000000"/>
                </a:solidFill>
                <a:latin typeface="Calibri" panose="020F0502020204030204" pitchFamily="34" charset="0"/>
                <a:cs typeface="Calibri" panose="020F0502020204030204" pitchFamily="34" charset="0"/>
              </a:rPr>
              <a:t>{</a:t>
            </a:r>
          </a:p>
          <a:p>
            <a:pPr algn="l"/>
            <a:r>
              <a:rPr lang="en-US" sz="2000" dirty="0" err="1">
                <a:solidFill>
                  <a:srgbClr val="000000"/>
                </a:solidFill>
                <a:latin typeface="Calibri" panose="020F0502020204030204" pitchFamily="34" charset="0"/>
                <a:cs typeface="Calibri" panose="020F0502020204030204" pitchFamily="34" charset="0"/>
              </a:rPr>
              <a:t>RandomAccessFile</a:t>
            </a:r>
            <a:r>
              <a:rPr lang="en-US" sz="2000" dirty="0">
                <a:solidFill>
                  <a:srgbClr val="000000"/>
                </a:solidFill>
                <a:latin typeface="Calibri" panose="020F0502020204030204" pitchFamily="34" charset="0"/>
                <a:cs typeface="Calibri" panose="020F0502020204030204" pitchFamily="34" charset="0"/>
              </a:rPr>
              <a:t> </a:t>
            </a:r>
            <a:r>
              <a:rPr lang="en-US" sz="2000" dirty="0">
                <a:solidFill>
                  <a:srgbClr val="6A3E3E"/>
                </a:solidFill>
                <a:latin typeface="Calibri" panose="020F0502020204030204" pitchFamily="34" charset="0"/>
                <a:cs typeface="Calibri" panose="020F0502020204030204" pitchFamily="34" charset="0"/>
              </a:rPr>
              <a:t>file</a:t>
            </a:r>
            <a:r>
              <a:rPr lang="en-US" sz="2000" dirty="0">
                <a:solidFill>
                  <a:srgbClr val="000000"/>
                </a:solidFill>
                <a:latin typeface="Calibri" panose="020F0502020204030204" pitchFamily="34" charset="0"/>
                <a:cs typeface="Calibri" panose="020F0502020204030204" pitchFamily="34" charset="0"/>
              </a:rPr>
              <a:t> = </a:t>
            </a:r>
            <a:r>
              <a:rPr lang="en-US" sz="2000" b="1" dirty="0">
                <a:solidFill>
                  <a:srgbClr val="7F0055"/>
                </a:solidFill>
                <a:latin typeface="Calibri" panose="020F0502020204030204" pitchFamily="34" charset="0"/>
                <a:cs typeface="Calibri" panose="020F0502020204030204" pitchFamily="34" charset="0"/>
              </a:rPr>
              <a:t>new</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RandomAccessFile</a:t>
            </a:r>
            <a:r>
              <a:rPr lang="en-US" sz="2000" b="1" dirty="0">
                <a:solidFill>
                  <a:srgbClr val="000000"/>
                </a:solidFill>
                <a:latin typeface="Calibri" panose="020F0502020204030204" pitchFamily="34" charset="0"/>
                <a:cs typeface="Calibri" panose="020F0502020204030204" pitchFamily="34" charset="0"/>
              </a:rPr>
              <a:t>(</a:t>
            </a:r>
            <a:r>
              <a:rPr lang="en-US" sz="2000" b="1" dirty="0" err="1">
                <a:solidFill>
                  <a:srgbClr val="6A3E3E"/>
                </a:solidFill>
                <a:latin typeface="Calibri" panose="020F0502020204030204" pitchFamily="34" charset="0"/>
                <a:cs typeface="Calibri" panose="020F0502020204030204" pitchFamily="34" charset="0"/>
              </a:rPr>
              <a:t>filePath</a:t>
            </a:r>
            <a:r>
              <a:rPr lang="en-US" sz="2000" b="1" dirty="0">
                <a:solidFill>
                  <a:srgbClr val="000000"/>
                </a:solidFill>
                <a:latin typeface="Calibri" panose="020F0502020204030204" pitchFamily="34" charset="0"/>
                <a:cs typeface="Calibri" panose="020F0502020204030204" pitchFamily="34" charset="0"/>
              </a:rPr>
              <a:t>, </a:t>
            </a:r>
            <a:r>
              <a:rPr lang="en-US" sz="2000" b="1" dirty="0">
                <a:solidFill>
                  <a:srgbClr val="2A00FF"/>
                </a:solidFill>
                <a:latin typeface="Calibri" panose="020F0502020204030204" pitchFamily="34" charset="0"/>
                <a:cs typeface="Calibri" panose="020F0502020204030204" pitchFamily="34" charset="0"/>
              </a:rPr>
              <a:t>"</a:t>
            </a:r>
            <a:r>
              <a:rPr lang="en-US" sz="2000" b="1" dirty="0" err="1">
                <a:solidFill>
                  <a:srgbClr val="2A00FF"/>
                </a:solidFill>
                <a:latin typeface="Calibri" panose="020F0502020204030204" pitchFamily="34" charset="0"/>
                <a:cs typeface="Calibri" panose="020F0502020204030204" pitchFamily="34" charset="0"/>
              </a:rPr>
              <a:t>rw</a:t>
            </a:r>
            <a:r>
              <a:rPr lang="en-US" sz="2000" b="1" dirty="0">
                <a:solidFill>
                  <a:srgbClr val="2A00FF"/>
                </a:solidFill>
                <a:latin typeface="Calibri" panose="020F0502020204030204" pitchFamily="34" charset="0"/>
                <a:cs typeface="Calibri" panose="020F0502020204030204" pitchFamily="34" charset="0"/>
              </a:rPr>
              <a:t>"</a:t>
            </a:r>
            <a:r>
              <a:rPr lang="en-US" sz="2000" b="1" dirty="0">
                <a:solidFill>
                  <a:srgbClr val="000000"/>
                </a:solidFill>
                <a:latin typeface="Calibri" panose="020F0502020204030204" pitchFamily="34" charset="0"/>
                <a:cs typeface="Calibri" panose="020F0502020204030204" pitchFamily="34" charset="0"/>
              </a:rPr>
              <a:t>);</a:t>
            </a:r>
          </a:p>
          <a:p>
            <a:pPr algn="l"/>
            <a:r>
              <a:rPr lang="en-IN" sz="2000" dirty="0" err="1">
                <a:solidFill>
                  <a:srgbClr val="6A3E3E"/>
                </a:solidFill>
                <a:latin typeface="Calibri" panose="020F0502020204030204" pitchFamily="34" charset="0"/>
                <a:cs typeface="Calibri" panose="020F0502020204030204" pitchFamily="34" charset="0"/>
              </a:rPr>
              <a:t>file</a:t>
            </a:r>
            <a:r>
              <a:rPr lang="en-IN" sz="2000" dirty="0" err="1">
                <a:solidFill>
                  <a:srgbClr val="000000"/>
                </a:solidFill>
                <a:latin typeface="Calibri" panose="020F0502020204030204" pitchFamily="34" charset="0"/>
                <a:cs typeface="Calibri" panose="020F0502020204030204" pitchFamily="34" charset="0"/>
              </a:rPr>
              <a:t>.seek</a:t>
            </a:r>
            <a:r>
              <a:rPr lang="en-IN" sz="2000" dirty="0">
                <a:solidFill>
                  <a:srgbClr val="000000"/>
                </a:solidFill>
                <a:latin typeface="Calibri" panose="020F0502020204030204" pitchFamily="34" charset="0"/>
                <a:cs typeface="Calibri" panose="020F0502020204030204" pitchFamily="34" charset="0"/>
              </a:rPr>
              <a:t>(</a:t>
            </a:r>
            <a:r>
              <a:rPr lang="en-IN" sz="2000" dirty="0">
                <a:solidFill>
                  <a:srgbClr val="6A3E3E"/>
                </a:solidFill>
                <a:latin typeface="Calibri" panose="020F0502020204030204" pitchFamily="34" charset="0"/>
                <a:cs typeface="Calibri" panose="020F0502020204030204" pitchFamily="34" charset="0"/>
              </a:rPr>
              <a:t>position</a:t>
            </a:r>
            <a:r>
              <a:rPr lang="en-IN" sz="2000" dirty="0">
                <a:solidFill>
                  <a:srgbClr val="000000"/>
                </a:solidFill>
                <a:latin typeface="Calibri" panose="020F0502020204030204" pitchFamily="34" charset="0"/>
                <a:cs typeface="Calibri" panose="020F0502020204030204" pitchFamily="34" charset="0"/>
              </a:rPr>
              <a:t>);</a:t>
            </a:r>
          </a:p>
          <a:p>
            <a:pPr algn="l"/>
            <a:r>
              <a:rPr lang="en-IN" sz="2000" dirty="0" err="1">
                <a:solidFill>
                  <a:srgbClr val="6A3E3E"/>
                </a:solidFill>
                <a:latin typeface="Calibri" panose="020F0502020204030204" pitchFamily="34" charset="0"/>
                <a:cs typeface="Calibri" panose="020F0502020204030204" pitchFamily="34" charset="0"/>
              </a:rPr>
              <a:t>file</a:t>
            </a:r>
            <a:r>
              <a:rPr lang="en-IN" sz="2000" dirty="0" err="1">
                <a:solidFill>
                  <a:srgbClr val="000000"/>
                </a:solidFill>
                <a:latin typeface="Calibri" panose="020F0502020204030204" pitchFamily="34" charset="0"/>
                <a:cs typeface="Calibri" panose="020F0502020204030204" pitchFamily="34" charset="0"/>
              </a:rPr>
              <a:t>.write</a:t>
            </a:r>
            <a:r>
              <a:rPr lang="en-IN" sz="2000" dirty="0">
                <a:solidFill>
                  <a:srgbClr val="000000"/>
                </a:solidFill>
                <a:latin typeface="Calibri" panose="020F0502020204030204" pitchFamily="34" charset="0"/>
                <a:cs typeface="Calibri" panose="020F0502020204030204" pitchFamily="34" charset="0"/>
              </a:rPr>
              <a:t>(</a:t>
            </a:r>
            <a:r>
              <a:rPr lang="en-IN" sz="2000" dirty="0" err="1">
                <a:solidFill>
                  <a:srgbClr val="6A3E3E"/>
                </a:solidFill>
                <a:latin typeface="Calibri" panose="020F0502020204030204" pitchFamily="34" charset="0"/>
                <a:cs typeface="Calibri" panose="020F0502020204030204" pitchFamily="34" charset="0"/>
              </a:rPr>
              <a:t>data</a:t>
            </a:r>
            <a:r>
              <a:rPr lang="en-IN" sz="2000" dirty="0" err="1">
                <a:solidFill>
                  <a:srgbClr val="000000"/>
                </a:solidFill>
                <a:latin typeface="Calibri" panose="020F0502020204030204" pitchFamily="34" charset="0"/>
                <a:cs typeface="Calibri" panose="020F0502020204030204" pitchFamily="34" charset="0"/>
              </a:rPr>
              <a:t>.getBytes</a:t>
            </a:r>
            <a:r>
              <a:rPr lang="en-IN" sz="2000" dirty="0">
                <a:solidFill>
                  <a:srgbClr val="000000"/>
                </a:solidFill>
                <a:latin typeface="Calibri" panose="020F0502020204030204" pitchFamily="34" charset="0"/>
                <a:cs typeface="Calibri" panose="020F0502020204030204" pitchFamily="34" charset="0"/>
              </a:rPr>
              <a:t>());</a:t>
            </a:r>
          </a:p>
          <a:p>
            <a:pPr algn="l"/>
            <a:r>
              <a:rPr lang="en-IN" sz="2000" dirty="0" err="1">
                <a:solidFill>
                  <a:srgbClr val="6A3E3E"/>
                </a:solidFill>
                <a:latin typeface="Calibri" panose="020F0502020204030204" pitchFamily="34" charset="0"/>
                <a:cs typeface="Calibri" panose="020F0502020204030204" pitchFamily="34" charset="0"/>
              </a:rPr>
              <a:t>file</a:t>
            </a:r>
            <a:r>
              <a:rPr lang="en-IN" sz="2000" dirty="0" err="1">
                <a:solidFill>
                  <a:srgbClr val="000000"/>
                </a:solidFill>
                <a:latin typeface="Calibri" panose="020F0502020204030204" pitchFamily="34" charset="0"/>
                <a:cs typeface="Calibri" panose="020F0502020204030204" pitchFamily="34" charset="0"/>
              </a:rPr>
              <a:t>.close</a:t>
            </a:r>
            <a:r>
              <a:rPr lang="en-IN" sz="2000"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a:t>
            </a:r>
          </a:p>
          <a:p>
            <a:pPr algn="l"/>
            <a:r>
              <a:rPr lang="en-IN" sz="2000" dirty="0">
                <a:solidFill>
                  <a:srgbClr val="000000"/>
                </a:solidFill>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599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4C4617-57DE-4444-9DE6-1DB2134AAED3}"/>
              </a:ext>
            </a:extLst>
          </p:cNvPr>
          <p:cNvSpPr>
            <a:spLocks noGrp="1"/>
          </p:cNvSpPr>
          <p:nvPr>
            <p:ph idx="1"/>
          </p:nvPr>
        </p:nvSpPr>
        <p:spPr/>
        <p:txBody>
          <a:bodyPr>
            <a:normAutofit/>
          </a:bodyPr>
          <a:lstStyle/>
          <a:p>
            <a:pPr marL="0" indent="0" algn="ctr">
              <a:buNone/>
            </a:pPr>
            <a:endParaRPr lang="en-US" sz="9600" dirty="0"/>
          </a:p>
          <a:p>
            <a:pPr marL="0" indent="0" algn="ctr">
              <a:buNone/>
            </a:pPr>
            <a:r>
              <a:rPr lang="en-US" sz="9600" dirty="0"/>
              <a:t>THANK YOU</a:t>
            </a:r>
            <a:endParaRPr lang="en-IN" sz="9600" dirty="0"/>
          </a:p>
        </p:txBody>
      </p:sp>
    </p:spTree>
    <p:extLst>
      <p:ext uri="{BB962C8B-B14F-4D97-AF65-F5344CB8AC3E}">
        <p14:creationId xmlns:p14="http://schemas.microsoft.com/office/powerpoint/2010/main" val="374560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4169</Words>
  <Application>Microsoft Office PowerPoint</Application>
  <PresentationFormat>On-screen Show (4:3)</PresentationFormat>
  <Paragraphs>826</Paragraphs>
  <Slides>94</Slides>
  <Notes>0</Notes>
  <HiddenSlides>0</HiddenSlides>
  <MMClips>0</MMClips>
  <ScaleCrop>false</ScaleCrop>
  <HeadingPairs>
    <vt:vector size="4" baseType="variant">
      <vt:variant>
        <vt:lpstr>Theme</vt:lpstr>
      </vt:variant>
      <vt:variant>
        <vt:i4>2</vt:i4>
      </vt:variant>
      <vt:variant>
        <vt:lpstr>Slide Titles</vt:lpstr>
      </vt:variant>
      <vt:variant>
        <vt:i4>94</vt:i4>
      </vt:variant>
    </vt:vector>
  </HeadingPairs>
  <TitlesOfParts>
    <vt:vector size="96" baseType="lpstr">
      <vt:lpstr>Office Theme</vt:lpstr>
      <vt:lpstr>Retrospect</vt:lpstr>
      <vt:lpstr>UNIT - VI Graphics Programming &amp; File Handling  (6 hrs)</vt:lpstr>
      <vt:lpstr>Graphics class</vt:lpstr>
      <vt:lpstr>Graphics Programming Graphics Class</vt:lpstr>
      <vt:lpstr>Drawing methods of graphics class</vt:lpstr>
      <vt:lpstr>Drawing methods of graphics class</vt:lpstr>
      <vt:lpstr>Drawing methods of graphics class</vt:lpstr>
      <vt:lpstr>Drawing methods of graphics class</vt:lpstr>
      <vt:lpstr>Example of Graphics class</vt:lpstr>
      <vt:lpstr>PowerPoint Presentation</vt:lpstr>
      <vt:lpstr>PowerPoint Presentation</vt:lpstr>
      <vt:lpstr>Abstract Window Toolkit (AWT)</vt:lpstr>
      <vt:lpstr>Abstract Window Toolkit (AWT)</vt:lpstr>
      <vt:lpstr>AWT classes</vt:lpstr>
      <vt:lpstr>Hierarchy Of AWT</vt:lpstr>
      <vt:lpstr>Component &amp; Container</vt:lpstr>
      <vt:lpstr>Component</vt:lpstr>
      <vt:lpstr>Component</vt:lpstr>
      <vt:lpstr>Container</vt:lpstr>
      <vt:lpstr>Container</vt:lpstr>
      <vt:lpstr>Useful Methods of Component class</vt:lpstr>
      <vt:lpstr>Java AWT Example</vt:lpstr>
      <vt:lpstr>PowerPoint Presentation</vt:lpstr>
      <vt:lpstr>PowerPoint Presentation</vt:lpstr>
      <vt:lpstr>Java AWT Example using PANEL</vt:lpstr>
      <vt:lpstr>PowerPoint Presentation</vt:lpstr>
      <vt:lpstr>Java GUI Event Handling</vt:lpstr>
      <vt:lpstr>Components of Event Handling</vt:lpstr>
      <vt:lpstr>Event Sources and Their Listeners</vt:lpstr>
      <vt:lpstr>PowerPoint Presentation</vt:lpstr>
      <vt:lpstr>PowerPoint Presentation</vt:lpstr>
      <vt:lpstr>SWINGS</vt:lpstr>
      <vt:lpstr>SWINGS</vt:lpstr>
      <vt:lpstr>SWINGS</vt:lpstr>
      <vt:lpstr>A Swing API hierarchy in Java</vt:lpstr>
      <vt:lpstr>PowerPoint Presentation</vt:lpstr>
      <vt:lpstr>Java Swing Components</vt:lpstr>
      <vt:lpstr>Containers</vt:lpstr>
      <vt:lpstr>Containers</vt:lpstr>
      <vt:lpstr>JFrame In Java</vt:lpstr>
      <vt:lpstr>PowerPoint Presentation</vt:lpstr>
      <vt:lpstr>Stream Classes in Java</vt:lpstr>
      <vt:lpstr>Input and Output Streams (classes) in Java</vt:lpstr>
      <vt:lpstr>Byte Streams</vt:lpstr>
      <vt:lpstr>Byte Streams</vt:lpstr>
      <vt:lpstr> InputStream Classes in Java </vt:lpstr>
      <vt:lpstr>PowerPoint Presentation</vt:lpstr>
      <vt:lpstr>OutputStream Classes in Java  </vt:lpstr>
      <vt:lpstr>PowerPoint Presentation</vt:lpstr>
      <vt:lpstr>Character Streams</vt:lpstr>
      <vt:lpstr>Reader Stream Classes</vt:lpstr>
      <vt:lpstr>PowerPoint Presentation</vt:lpstr>
      <vt:lpstr>Writer Stream Classes</vt:lpstr>
      <vt:lpstr>PowerPoint Presentation</vt:lpstr>
      <vt:lpstr>Java Files</vt:lpstr>
      <vt:lpstr>Java Files</vt:lpstr>
      <vt:lpstr>PowerPoint Presentation</vt:lpstr>
      <vt:lpstr>Create a File</vt:lpstr>
      <vt:lpstr>PowerPoint Presentation</vt:lpstr>
      <vt:lpstr>Create a File</vt:lpstr>
      <vt:lpstr>Write To a File</vt:lpstr>
      <vt:lpstr>PowerPoint Presentation</vt:lpstr>
      <vt:lpstr>READ A FILE</vt:lpstr>
      <vt:lpstr>PowerPoint Presentation</vt:lpstr>
      <vt:lpstr>Read a File</vt:lpstr>
      <vt:lpstr>PowerPoint Presentation</vt:lpstr>
      <vt:lpstr>File</vt:lpstr>
      <vt:lpstr>FileInputStream in Java</vt:lpstr>
      <vt:lpstr>FileInputStream in Java</vt:lpstr>
      <vt:lpstr>PowerPoint Presentation</vt:lpstr>
      <vt:lpstr>PowerPoint Presentation</vt:lpstr>
      <vt:lpstr>FileOutputStream</vt:lpstr>
      <vt:lpstr>FileOutputStream</vt:lpstr>
      <vt:lpstr>PowerPoint Presentation</vt:lpstr>
      <vt:lpstr>PowerPoint Presentation</vt:lpstr>
      <vt:lpstr>PowerPoint Presentation</vt:lpstr>
      <vt:lpstr>Concatenating and Buffering files</vt:lpstr>
      <vt:lpstr>Concatenating and Buffering files</vt:lpstr>
      <vt:lpstr>BufferedInputStream</vt:lpstr>
      <vt:lpstr>BufferedInputStream</vt:lpstr>
      <vt:lpstr>Working of BufferedInputStream in Java</vt:lpstr>
      <vt:lpstr>PowerPoint Presentation</vt:lpstr>
      <vt:lpstr>Write a program to concatenate two file A &amp; B and concatenated data print on output screen.</vt:lpstr>
      <vt:lpstr>PowerPoint Presentation</vt:lpstr>
      <vt:lpstr>RandomAccessFile</vt:lpstr>
      <vt:lpstr>Benefits of Using Random Access File</vt:lpstr>
      <vt:lpstr>Access Modes</vt:lpstr>
      <vt:lpstr>RandomAccessFile</vt:lpstr>
      <vt:lpstr>Methods of RandomAccessFile</vt:lpstr>
      <vt:lpstr>Methods of RandomAccessFile</vt:lpstr>
      <vt:lpstr>Java RandomAccessFile read example</vt:lpstr>
      <vt:lpstr>Java RandomAccessFile write example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Tejaswini Deshmukh</dc:creator>
  <cp:lastModifiedBy>prec</cp:lastModifiedBy>
  <cp:revision>200</cp:revision>
  <dcterms:created xsi:type="dcterms:W3CDTF">2021-07-16T10:18:43Z</dcterms:created>
  <dcterms:modified xsi:type="dcterms:W3CDTF">2023-11-01T05:00:31Z</dcterms:modified>
</cp:coreProperties>
</file>