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6" r:id="rId2"/>
    <p:sldId id="2567" r:id="rId3"/>
    <p:sldId id="2568" r:id="rId4"/>
    <p:sldId id="2179" r:id="rId5"/>
    <p:sldId id="2569" r:id="rId6"/>
    <p:sldId id="2570" r:id="rId7"/>
    <p:sldId id="3815" r:id="rId8"/>
    <p:sldId id="3499" r:id="rId9"/>
    <p:sldId id="3816" r:id="rId10"/>
    <p:sldId id="3681" r:id="rId11"/>
    <p:sldId id="3744" r:id="rId12"/>
    <p:sldId id="3837" r:id="rId13"/>
    <p:sldId id="3838" r:id="rId14"/>
    <p:sldId id="2750" r:id="rId15"/>
    <p:sldId id="3839" r:id="rId16"/>
    <p:sldId id="3840"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8" userDrawn="1">
          <p15:clr>
            <a:srgbClr val="A4A3A4"/>
          </p15:clr>
        </p15:guide>
        <p15:guide id="2" orient="horz" pos="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K" initials="8" lastIdx="4" clrIdx="0"/>
  <p:cmAuthor id="2" name="K31421" initials="K" lastIdx="1" clrIdx="1"/>
  <p:cmAuthor id="3" name="hep" initials="h" lastIdx="32" clrIdx="2"/>
  <p:cmAuthor id="4" name="cpy" initials="c"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3C00"/>
    <a:srgbClr val="FF6737"/>
    <a:srgbClr val="CC3300"/>
    <a:srgbClr val="FFFDFD"/>
    <a:srgbClr val="DC9450"/>
    <a:srgbClr val="9A7470"/>
    <a:srgbClr val="ED7235"/>
    <a:srgbClr val="76CBF2"/>
    <a:srgbClr val="F6F9FE"/>
    <a:srgbClr val="67B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6" autoAdjust="0"/>
    <p:restoredTop sz="95244" autoAdjust="0"/>
  </p:normalViewPr>
  <p:slideViewPr>
    <p:cSldViewPr showGuides="1">
      <p:cViewPr varScale="1">
        <p:scale>
          <a:sx n="86" d="100"/>
          <a:sy n="86" d="100"/>
        </p:scale>
        <p:origin x="600" y="62"/>
      </p:cViewPr>
      <p:guideLst>
        <p:guide pos="2888"/>
        <p:guide orient="horz" pos="7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27894"/>
    </p:cViewPr>
  </p:sorterViewPr>
  <p:notesViewPr>
    <p:cSldViewPr>
      <p:cViewPr varScale="1">
        <p:scale>
          <a:sx n="84" d="100"/>
          <a:sy n="84" d="100"/>
        </p:scale>
        <p:origin x="3498" y="9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867B3-3E48-49E2-92A7-4443A58BED28}" type="datetimeFigureOut">
              <a:rPr lang="zh-CN" altLang="en-US" smtClean="0"/>
              <a:t>2024/5/26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E5956C-22E4-4232-B66F-85ECDE576E6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70D4F-9E4A-49DE-8109-90CDAC769F07}" type="datetimeFigureOut">
              <a:rPr lang="zh-CN" altLang="en-US" smtClean="0"/>
              <a:t>2024/5/26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C695A-5F97-42A9-BC5B-16E22B1DDB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D8C695A-5F97-42A9-BC5B-16E22B1DDB01}"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rgbClr val="FFFDFD"/>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2024/5/26</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extLst>
      <p:ext uri="{BB962C8B-B14F-4D97-AF65-F5344CB8AC3E}">
        <p14:creationId xmlns:p14="http://schemas.microsoft.com/office/powerpoint/2010/main" val="994908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685028" y="1055898"/>
            <a:ext cx="10821944" cy="5469446"/>
          </a:xfrm>
          <a:prstGeom prst="rect">
            <a:avLst/>
          </a:prstGeom>
          <a:noFill/>
        </p:spPr>
        <p:txBody>
          <a:bodyPr wrap="square">
            <a:spAutoFit/>
          </a:bodyPr>
          <a:lstStyle/>
          <a:p>
            <a:pPr algn="just">
              <a:lnSpc>
                <a:spcPct val="147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47000"/>
              </a:lnSpc>
            </a:pP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习近平新时代中国特色社会主义思想</a:t>
            </a:r>
            <a:r>
              <a:rPr lang="zh-CN" altLang="en-US" sz="2000" dirty="0">
                <a:latin typeface="微软雅黑" panose="020B0503020204020204" pitchFamily="34" charset="-122"/>
                <a:ea typeface="微软雅黑" panose="020B0503020204020204" pitchFamily="34" charset="-122"/>
              </a:rPr>
              <a:t>的创立背景</a:t>
            </a:r>
            <a:endParaRPr lang="en-US" altLang="zh-CN" sz="2000" dirty="0">
              <a:latin typeface="微软雅黑" panose="020B0503020204020204" pitchFamily="34" charset="-122"/>
              <a:ea typeface="微软雅黑" panose="020B0503020204020204" pitchFamily="34" charset="-122"/>
            </a:endParaRPr>
          </a:p>
          <a:p>
            <a:pPr algn="just">
              <a:lnSpc>
                <a:spcPct val="147000"/>
              </a:lnSpc>
            </a:pP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习近平新时代中国特色社会主义思想的科学体系</a:t>
            </a:r>
            <a:endParaRPr lang="en-US" altLang="zh-CN" sz="2000" dirty="0">
              <a:latin typeface="微软雅黑" panose="020B0503020204020204" pitchFamily="34" charset="-122"/>
              <a:ea typeface="微软雅黑" panose="020B0503020204020204" pitchFamily="34" charset="-122"/>
            </a:endParaRPr>
          </a:p>
          <a:p>
            <a:pPr algn="just">
              <a:lnSpc>
                <a:spcPct val="147000"/>
              </a:lnSpc>
            </a:pP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习近平新时代中国特色社会主义思想的</a:t>
            </a:r>
            <a:r>
              <a:rPr lang="zh-CN" altLang="en-US" sz="2000" dirty="0">
                <a:latin typeface="微软雅黑" panose="020B0503020204020204" pitchFamily="34" charset="-122"/>
                <a:ea typeface="微软雅黑" panose="020B0503020204020204" pitchFamily="34" charset="-122"/>
                <a:sym typeface="+mn-ea"/>
              </a:rPr>
              <a:t>历史地位</a:t>
            </a:r>
            <a:endParaRPr lang="en-US" altLang="zh-CN" sz="2000" dirty="0">
              <a:latin typeface="微软雅黑" panose="020B0503020204020204" pitchFamily="34" charset="-122"/>
              <a:ea typeface="微软雅黑" panose="020B0503020204020204" pitchFamily="34" charset="-122"/>
              <a:sym typeface="+mn-ea"/>
            </a:endParaRPr>
          </a:p>
          <a:p>
            <a:pPr algn="just">
              <a:lnSpc>
                <a:spcPct val="147000"/>
              </a:lnSpc>
            </a:pPr>
            <a:r>
              <a:rPr lang="en-US" altLang="zh-CN" sz="2000" dirty="0">
                <a:latin typeface="微软雅黑" panose="020B0503020204020204" pitchFamily="34" charset="-122"/>
                <a:ea typeface="微软雅黑" panose="020B0503020204020204" pitchFamily="34" charset="-122"/>
                <a:sym typeface="+mn-ea"/>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 深刻领悟“两个确立”的决定性意义</a:t>
            </a:r>
            <a:endParaRPr lang="en-US" altLang="zh-CN" sz="2000" dirty="0">
              <a:latin typeface="微软雅黑" panose="020B0503020204020204" pitchFamily="34" charset="-122"/>
              <a:ea typeface="微软雅黑" panose="020B0503020204020204" pitchFamily="34" charset="-122"/>
              <a:sym typeface="+mn-ea"/>
            </a:endParaRPr>
          </a:p>
          <a:p>
            <a:pPr algn="just">
              <a:lnSpc>
                <a:spcPct val="147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47000"/>
              </a:lnSpc>
            </a:pP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rPr>
              <a:t>如何理解“两个大局”同步交织、相互激荡？</a:t>
            </a:r>
          </a:p>
          <a:p>
            <a:pPr algn="just">
              <a:lnSpc>
                <a:spcPct val="147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如何理解“两个结合”的根本途径？</a:t>
            </a:r>
          </a:p>
          <a:p>
            <a:pPr indent="0" algn="just" fontAlgn="auto">
              <a:lnSpc>
                <a:spcPct val="147000"/>
              </a:lnSpc>
              <a:buClrTx/>
              <a:buSzTx/>
              <a:buFontTx/>
              <a:buNone/>
            </a:pPr>
            <a:r>
              <a:rPr lang="en-US" altLang="zh-CN" sz="2000" dirty="0">
                <a:latin typeface="微软雅黑" panose="020B0503020204020204" pitchFamily="34" charset="-122"/>
                <a:ea typeface="微软雅黑" panose="020B0503020204020204" pitchFamily="34" charset="-122"/>
                <a:sym typeface="+mn-ea"/>
              </a:rPr>
              <a:t>3.</a:t>
            </a:r>
            <a:r>
              <a:rPr lang="zh-CN" altLang="zh-CN" sz="2000" dirty="0">
                <a:latin typeface="微软雅黑" panose="020B0503020204020204" pitchFamily="34" charset="-122"/>
                <a:ea typeface="微软雅黑" panose="020B0503020204020204" pitchFamily="34" charset="-122"/>
                <a:sym typeface="+mn-ea"/>
              </a:rPr>
              <a:t>如何理解习近平新时代中国特色社会主义思想</a:t>
            </a:r>
            <a:r>
              <a:rPr lang="zh-CN" altLang="en-US" sz="2000" dirty="0">
                <a:latin typeface="微软雅黑" panose="020B0503020204020204" pitchFamily="34" charset="-122"/>
                <a:ea typeface="微软雅黑" panose="020B0503020204020204" pitchFamily="34" charset="-122"/>
                <a:sym typeface="+mn-ea"/>
              </a:rPr>
              <a:t>回答</a:t>
            </a:r>
            <a:r>
              <a:rPr lang="zh-CN" altLang="zh-CN" sz="2000" dirty="0">
                <a:latin typeface="微软雅黑" panose="020B0503020204020204" pitchFamily="34" charset="-122"/>
                <a:ea typeface="微软雅黑" panose="020B0503020204020204" pitchFamily="34" charset="-122"/>
                <a:sym typeface="+mn-ea"/>
              </a:rPr>
              <a:t>的</a:t>
            </a:r>
            <a:r>
              <a:rPr lang="zh-CN" altLang="en-US" sz="2000" dirty="0">
                <a:latin typeface="微软雅黑" panose="020B0503020204020204" pitchFamily="34" charset="-122"/>
                <a:ea typeface="微软雅黑" panose="020B0503020204020204" pitchFamily="34" charset="-122"/>
                <a:sym typeface="+mn-ea"/>
              </a:rPr>
              <a:t>重大</a:t>
            </a:r>
            <a:r>
              <a:rPr lang="zh-CN" altLang="zh-CN" sz="2000" dirty="0">
                <a:latin typeface="微软雅黑" panose="020B0503020204020204" pitchFamily="34" charset="-122"/>
                <a:ea typeface="微软雅黑" panose="020B0503020204020204" pitchFamily="34" charset="-122"/>
                <a:sym typeface="+mn-ea"/>
              </a:rPr>
              <a:t>时代课题及其科学体系？</a:t>
            </a:r>
            <a:endParaRPr lang="en-US" altLang="zh-CN" sz="2000" dirty="0">
              <a:latin typeface="微软雅黑" panose="020B0503020204020204" pitchFamily="34" charset="-122"/>
              <a:ea typeface="微软雅黑" panose="020B0503020204020204" pitchFamily="34" charset="-122"/>
              <a:sym typeface="+mn-ea"/>
            </a:endParaRPr>
          </a:p>
          <a:p>
            <a:pPr indent="0" algn="just" fontAlgn="auto">
              <a:lnSpc>
                <a:spcPct val="147000"/>
              </a:lnSpc>
              <a:buClrTx/>
              <a:buSzTx/>
              <a:buFontTx/>
              <a:buNone/>
            </a:pPr>
            <a:r>
              <a:rPr lang="en-US" altLang="zh-CN" sz="2000" dirty="0">
                <a:latin typeface="微软雅黑" panose="020B0503020204020204" pitchFamily="34" charset="-122"/>
                <a:ea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sym typeface="+mn-ea"/>
              </a:rPr>
              <a:t>为什么说</a:t>
            </a:r>
            <a:r>
              <a:rPr lang="zh-CN" altLang="zh-CN" sz="2000" dirty="0">
                <a:latin typeface="微软雅黑" panose="020B0503020204020204" pitchFamily="34" charset="-122"/>
                <a:ea typeface="微软雅黑" panose="020B0503020204020204" pitchFamily="34" charset="-122"/>
                <a:sym typeface="+mn-ea"/>
              </a:rPr>
              <a:t>习近平新时代中国特色社会主义思想</a:t>
            </a:r>
            <a:r>
              <a:rPr lang="zh-CN" altLang="en-US" sz="2000" dirty="0">
                <a:latin typeface="微软雅黑" panose="020B0503020204020204" pitchFamily="34" charset="-122"/>
                <a:ea typeface="微软雅黑" panose="020B0503020204020204" pitchFamily="34" charset="-122"/>
                <a:sym typeface="+mn-ea"/>
              </a:rPr>
              <a:t>是</a:t>
            </a:r>
            <a:r>
              <a:rPr lang="zh-CN" altLang="en-US" sz="2000" dirty="0">
                <a:latin typeface="微软雅黑" panose="020B0503020204020204" pitchFamily="34" charset="-122"/>
                <a:ea typeface="微软雅黑" panose="020B0503020204020204" pitchFamily="34" charset="-122"/>
              </a:rPr>
              <a:t>当代中国马克思主义、二十一世纪马克思主义？</a:t>
            </a:r>
            <a:endParaRPr lang="en-US" altLang="zh-CN" sz="2000" dirty="0">
              <a:latin typeface="微软雅黑" panose="020B0503020204020204" pitchFamily="34" charset="-122"/>
              <a:ea typeface="微软雅黑" panose="020B0503020204020204" pitchFamily="34" charset="-122"/>
            </a:endParaRPr>
          </a:p>
          <a:p>
            <a:pPr indent="0" algn="just" fontAlgn="auto">
              <a:lnSpc>
                <a:spcPct val="147000"/>
              </a:lnSpc>
              <a:buClrTx/>
              <a:buSzTx/>
              <a:buFontTx/>
              <a:buNone/>
            </a:pPr>
            <a:r>
              <a:rPr lang="en-US" altLang="zh-CN" sz="2000" dirty="0">
                <a:latin typeface="微软雅黑" panose="020B0503020204020204" pitchFamily="34" charset="-122"/>
                <a:ea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sym typeface="+mn-ea"/>
              </a:rPr>
              <a:t>为什么说</a:t>
            </a:r>
            <a:r>
              <a:rPr lang="zh-CN" altLang="zh-CN" sz="2000" dirty="0">
                <a:latin typeface="微软雅黑" panose="020B0503020204020204" pitchFamily="34" charset="-122"/>
                <a:ea typeface="微软雅黑" panose="020B0503020204020204" pitchFamily="34" charset="-122"/>
                <a:sym typeface="+mn-ea"/>
              </a:rPr>
              <a:t>习近平新时代中国特色社会主义思想</a:t>
            </a:r>
            <a:r>
              <a:rPr lang="zh-CN" altLang="en-US" sz="2000" dirty="0">
                <a:latin typeface="微软雅黑" panose="020B0503020204020204" pitchFamily="34" charset="-122"/>
                <a:ea typeface="微软雅黑" panose="020B0503020204020204" pitchFamily="34" charset="-122"/>
                <a:sym typeface="+mn-ea"/>
              </a:rPr>
              <a:t>是</a:t>
            </a:r>
            <a:r>
              <a:rPr lang="zh-CN" altLang="en-US" sz="2000" dirty="0">
                <a:latin typeface="微软雅黑" panose="020B0503020204020204" pitchFamily="34" charset="-122"/>
                <a:ea typeface="微软雅黑" panose="020B0503020204020204" pitchFamily="34" charset="-122"/>
              </a:rPr>
              <a:t>中华文化和中国精神的时代精华？</a:t>
            </a:r>
            <a:endParaRPr lang="en-US" altLang="zh-CN" sz="2000" dirty="0">
              <a:latin typeface="微软雅黑" panose="020B0503020204020204" pitchFamily="34" charset="-122"/>
              <a:ea typeface="微软雅黑" panose="020B0503020204020204" pitchFamily="34" charset="-122"/>
              <a:sym typeface="+mn-ea"/>
            </a:endParaRPr>
          </a:p>
          <a:p>
            <a:pPr indent="0" algn="just" fontAlgn="auto">
              <a:lnSpc>
                <a:spcPct val="147000"/>
              </a:lnSpc>
              <a:buClrTx/>
              <a:buSzTx/>
              <a:buFontTx/>
              <a:buNone/>
            </a:pPr>
            <a:r>
              <a:rPr lang="en-US" altLang="zh-CN" sz="2000" dirty="0">
                <a:latin typeface="微软雅黑" panose="020B0503020204020204" pitchFamily="34" charset="-122"/>
                <a:ea typeface="微软雅黑" panose="020B0503020204020204" pitchFamily="34" charset="-122"/>
                <a:sym typeface="+mn-ea"/>
              </a:rPr>
              <a:t>6.</a:t>
            </a:r>
            <a:r>
              <a:rPr lang="zh-CN" altLang="en-US" sz="2000" dirty="0">
                <a:latin typeface="微软雅黑" panose="020B0503020204020204" pitchFamily="34" charset="-122"/>
                <a:ea typeface="微软雅黑" panose="020B0503020204020204" pitchFamily="34" charset="-122"/>
                <a:sym typeface="+mn-ea"/>
              </a:rPr>
              <a:t>如何理解</a:t>
            </a:r>
            <a:r>
              <a:rPr lang="zh-CN" altLang="zh-CN" sz="2000" dirty="0">
                <a:latin typeface="微软雅黑" panose="020B0503020204020204" pitchFamily="34" charset="-122"/>
                <a:ea typeface="微软雅黑" panose="020B0503020204020204" pitchFamily="34" charset="-122"/>
                <a:sym typeface="+mn-ea"/>
              </a:rPr>
              <a:t>习近平新时代中国特色社会主义思想实现了马克思主义中国化时代化新的飞跃？</a:t>
            </a:r>
            <a:endParaRPr lang="zh-CN" altLang="zh-CN" sz="2000" dirty="0">
              <a:latin typeface="微软雅黑" panose="020B0503020204020204" pitchFamily="34" charset="-122"/>
              <a:ea typeface="微软雅黑" panose="020B0503020204020204" pitchFamily="34" charset="-122"/>
            </a:endParaRP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332656"/>
            <a:ext cx="9073008" cy="576064"/>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导论</a:t>
            </a:r>
          </a:p>
        </p:txBody>
      </p:sp>
    </p:spTree>
    <p:extLst>
      <p:ext uri="{BB962C8B-B14F-4D97-AF65-F5344CB8AC3E}">
        <p14:creationId xmlns:p14="http://schemas.microsoft.com/office/powerpoint/2010/main" val="264775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E36A8F-9D93-122F-FD0C-08635B89FBAF}"/>
              </a:ext>
            </a:extLst>
          </p:cNvPr>
          <p:cNvSpPr txBox="1"/>
          <p:nvPr/>
        </p:nvSpPr>
        <p:spPr>
          <a:xfrm>
            <a:off x="812418" y="1626782"/>
            <a:ext cx="10279132" cy="4436727"/>
          </a:xfrm>
          <a:prstGeom prst="rect">
            <a:avLst/>
          </a:prstGeom>
          <a:noFill/>
        </p:spPr>
        <p:txBody>
          <a:bodyPr wrap="square">
            <a:spAutoFit/>
          </a:bodyPr>
          <a:lstStyle/>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全面依法治国的重大意义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中国特色社会主义法治道路的核心要义和基本原则</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中国特色社会主义法治体系的主要内容</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加快推进法治中国建设的主要任务</a:t>
            </a:r>
            <a:endParaRPr lang="en-US" altLang="zh-CN" sz="2000" b="1"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0000"/>
              </a:lnSpc>
            </a:pPr>
            <a:r>
              <a:rPr lang="en-US" altLang="zh-CN" sz="2000" kern="100" dirty="0">
                <a:latin typeface="Calibri" panose="020F0502020204030204" charset="0"/>
                <a:ea typeface="微软雅黑" panose="020B0503020204020204" charset="-122"/>
                <a:cs typeface="Times New Roman" panose="02020603050405020304" pitchFamily="18" charset="0"/>
              </a:rPr>
              <a:t>1.</a:t>
            </a:r>
            <a:r>
              <a:rPr lang="zh-CN" altLang="en-US" sz="2000" kern="100" dirty="0">
                <a:latin typeface="Calibri" panose="020F0502020204030204" charset="0"/>
                <a:ea typeface="微软雅黑" panose="020B0503020204020204" charset="-122"/>
                <a:cs typeface="Times New Roman" panose="02020603050405020304" pitchFamily="18" charset="0"/>
              </a:rPr>
              <a:t>为什么说全面依法治国是国家治理的一场深刻革命</a:t>
            </a:r>
            <a:r>
              <a:rPr lang="zh-CN" altLang="en-US" sz="2000" kern="100" dirty="0">
                <a:latin typeface="Calibri" panose="020F0502020204030204" charset="0"/>
                <a:ea typeface="微软雅黑" panose="020B0503020204020204" charset="-122"/>
                <a:cs typeface="Times New Roman" panose="02020603050405020304" pitchFamily="18" charset="0"/>
                <a:sym typeface="+mn-ea"/>
              </a:rPr>
              <a:t>？</a:t>
            </a:r>
            <a:endParaRPr lang="zh-CN" altLang="en-US" sz="2000" kern="100" dirty="0">
              <a:latin typeface="Calibri" panose="020F0502020204030204" charset="0"/>
              <a:ea typeface="微软雅黑" panose="020B0503020204020204" charset="-122"/>
              <a:cs typeface="Times New Roman" panose="02020603050405020304" pitchFamily="18" charset="0"/>
            </a:endParaRPr>
          </a:p>
          <a:p>
            <a:pPr algn="just">
              <a:lnSpc>
                <a:spcPct val="160000"/>
              </a:lnSpc>
            </a:pPr>
            <a:r>
              <a:rPr lang="en-US" altLang="zh-CN" sz="2000" kern="100" dirty="0">
                <a:latin typeface="Calibri" panose="020F0502020204030204" charset="0"/>
                <a:ea typeface="微软雅黑" panose="020B0503020204020204" charset="-122"/>
                <a:cs typeface="Times New Roman" panose="02020603050405020304" pitchFamily="18" charset="0"/>
              </a:rPr>
              <a:t>2.</a:t>
            </a:r>
            <a:r>
              <a:rPr lang="zh-CN" altLang="en-US" sz="2000" kern="100" dirty="0">
                <a:latin typeface="Calibri" panose="020F0502020204030204" charset="0"/>
                <a:ea typeface="微软雅黑" panose="020B0503020204020204" charset="-122"/>
                <a:cs typeface="Times New Roman" panose="02020603050405020304" pitchFamily="18" charset="0"/>
              </a:rPr>
              <a:t>如何理解中国特色社会主义法治道路是全面依法治国的唯一正确道路</a:t>
            </a:r>
            <a:r>
              <a:rPr lang="zh-CN" altLang="zh-CN" sz="2000" kern="100" dirty="0">
                <a:latin typeface="Calibri" panose="020F0502020204030204" charset="0"/>
                <a:ea typeface="微软雅黑" panose="020B0503020204020204" charset="-122"/>
                <a:cs typeface="Times New Roman" panose="02020603050405020304" pitchFamily="18" charset="0"/>
              </a:rPr>
              <a:t>？</a:t>
            </a:r>
            <a:endParaRPr lang="en-US" altLang="zh-CN" sz="2000" kern="100" dirty="0">
              <a:latin typeface="Calibri" panose="020F0502020204030204" charset="0"/>
              <a:ea typeface="微软雅黑" panose="020B0503020204020204" charset="-122"/>
              <a:cs typeface="Times New Roman" panose="02020603050405020304" pitchFamily="18" charset="0"/>
            </a:endParaRPr>
          </a:p>
          <a:p>
            <a:pPr algn="just">
              <a:lnSpc>
                <a:spcPct val="160000"/>
              </a:lnSpc>
            </a:pPr>
            <a:r>
              <a:rPr lang="en-US" altLang="zh-CN" sz="2000" kern="100" dirty="0">
                <a:latin typeface="Calibri" panose="020F0502020204030204" charset="0"/>
                <a:ea typeface="微软雅黑" panose="020B0503020204020204" charset="-122"/>
                <a:cs typeface="Times New Roman" panose="02020603050405020304" pitchFamily="18" charset="0"/>
              </a:rPr>
              <a:t>3.</a:t>
            </a:r>
            <a:r>
              <a:rPr lang="zh-CN" altLang="en-US" sz="2000" kern="100" dirty="0">
                <a:latin typeface="Calibri" panose="020F0502020204030204" charset="0"/>
                <a:ea typeface="微软雅黑" panose="020B0503020204020204" charset="-122"/>
                <a:cs typeface="Times New Roman" panose="02020603050405020304" pitchFamily="18" charset="0"/>
              </a:rPr>
              <a:t>如何理解从“法制”到“法治”的发展</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4" name="对角圆角矩形 3">
            <a:extLst>
              <a:ext uri="{FF2B5EF4-FFF2-40B4-BE49-F238E27FC236}">
                <a16:creationId xmlns:a16="http://schemas.microsoft.com/office/drawing/2014/main" id="{BC260B83-25A7-CC25-BB9A-B2AAC2E71A78}"/>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全面依法治国</a:t>
            </a:r>
          </a:p>
        </p:txBody>
      </p:sp>
    </p:spTree>
    <p:extLst>
      <p:ext uri="{BB962C8B-B14F-4D97-AF65-F5344CB8AC3E}">
        <p14:creationId xmlns:p14="http://schemas.microsoft.com/office/powerpoint/2010/main" val="399633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9366D5-9441-CEF6-92AC-3C7DF155CE0C}"/>
              </a:ext>
            </a:extLst>
          </p:cNvPr>
          <p:cNvSpPr txBox="1"/>
          <p:nvPr/>
        </p:nvSpPr>
        <p:spPr>
          <a:xfrm>
            <a:off x="956434" y="1664732"/>
            <a:ext cx="10279132" cy="4198201"/>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p>
          <a:p>
            <a:pPr algn="just">
              <a:lnSpc>
                <a:spcPct val="150000"/>
              </a:lnSpc>
            </a:pPr>
            <a:r>
              <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sym typeface="+mn-ea"/>
              </a:rPr>
              <a:t>1.</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sym typeface="+mn-ea"/>
              </a:rPr>
              <a:t>文化自信是实现中华民族伟大复兴的强大精神力量</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rPr>
              <a:t>坚持马克思主义在意识形态领域指导地位的根本制度</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rPr>
              <a:t>培育和践行社会主义核心价值观的基本要求</a:t>
            </a:r>
            <a:endPar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rPr>
              <a:t>中华文明的突出特性</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为什么说文化自信是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一个国家、一个民族发展中最基本、最深沉、最持久的力量</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为什么要坚持马克思主义在意识形态领域指导地位的根本制度？</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charset="0"/>
                <a:ea typeface="微软雅黑" panose="020B0503020204020204" charset="-122"/>
                <a:cs typeface="Times New Roman" panose="02020603050405020304" pitchFamily="18" charset="0"/>
              </a:rPr>
              <a:t>如何理解和推动中华优秀传统文化的创造性转化、创新性发展</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5" name="对角圆角矩形 3">
            <a:extLst>
              <a:ext uri="{FF2B5EF4-FFF2-40B4-BE49-F238E27FC236}">
                <a16:creationId xmlns:a16="http://schemas.microsoft.com/office/drawing/2014/main" id="{D2B99718-BEFC-EC83-DE8F-41D169328067}"/>
              </a:ext>
            </a:extLst>
          </p:cNvPr>
          <p:cNvSpPr/>
          <p:nvPr/>
        </p:nvSpPr>
        <p:spPr>
          <a:xfrm flipH="1">
            <a:off x="1490894" y="759571"/>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建设社会主义文化强国</a:t>
            </a:r>
          </a:p>
        </p:txBody>
      </p:sp>
    </p:spTree>
    <p:extLst>
      <p:ext uri="{BB962C8B-B14F-4D97-AF65-F5344CB8AC3E}">
        <p14:creationId xmlns:p14="http://schemas.microsoft.com/office/powerpoint/2010/main" val="200307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767408" y="1988840"/>
            <a:ext cx="10821944" cy="3736536"/>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在发展中增进民生福祉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提高人民生活品质的主要着力点</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加强和创新社会治理的意义和要求</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为什么要增进民生福祉？</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如何理解在发展中增进民生福祉</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如何理解在推进社会治理现代化过程中要坚持共建共治共享</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以保障和改善民生为重点</a:t>
            </a: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加强社会建设</a:t>
            </a:r>
          </a:p>
        </p:txBody>
      </p:sp>
    </p:spTree>
    <p:extLst>
      <p:ext uri="{BB962C8B-B14F-4D97-AF65-F5344CB8AC3E}">
        <p14:creationId xmlns:p14="http://schemas.microsoft.com/office/powerpoint/2010/main" val="185782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9366D5-9441-CEF6-92AC-3C7DF155CE0C}"/>
              </a:ext>
            </a:extLst>
          </p:cNvPr>
          <p:cNvSpPr txBox="1"/>
          <p:nvPr/>
        </p:nvSpPr>
        <p:spPr>
          <a:xfrm>
            <a:off x="956434" y="1989795"/>
            <a:ext cx="10279132" cy="3274871"/>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p>
          <a:p>
            <a:pPr algn="just">
              <a:lnSpc>
                <a:spcPct val="150000"/>
              </a:lnSpc>
            </a:pPr>
            <a:r>
              <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sym typeface="+mn-ea"/>
              </a:rPr>
              <a:t>1.</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sym typeface="+mn-ea"/>
              </a:rPr>
              <a:t>绿水青山就是金山银山的科学内涵</a:t>
            </a:r>
            <a:endPar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sym typeface="+mn-ea"/>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建设美丽中国的主要任务</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全球环境治理的中国方案</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如何理解“生态兴则文明兴”？</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怎样加快发展方式绿色转型？</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5" name="对角圆角矩形 3">
            <a:extLst>
              <a:ext uri="{FF2B5EF4-FFF2-40B4-BE49-F238E27FC236}">
                <a16:creationId xmlns:a16="http://schemas.microsoft.com/office/drawing/2014/main" id="{D2B99718-BEFC-EC83-DE8F-41D169328067}"/>
              </a:ext>
            </a:extLst>
          </p:cNvPr>
          <p:cNvSpPr/>
          <p:nvPr/>
        </p:nvSpPr>
        <p:spPr>
          <a:xfrm flipH="1">
            <a:off x="1490894" y="759571"/>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建设社会主义生态文明</a:t>
            </a:r>
          </a:p>
        </p:txBody>
      </p:sp>
    </p:spTree>
    <p:extLst>
      <p:ext uri="{BB962C8B-B14F-4D97-AF65-F5344CB8AC3E}">
        <p14:creationId xmlns:p14="http://schemas.microsoft.com/office/powerpoint/2010/main" val="32008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C478E9-F6A7-AE2D-4AE2-AA300CC04DAF}"/>
              </a:ext>
            </a:extLst>
          </p:cNvPr>
          <p:cNvSpPr txBox="1"/>
          <p:nvPr/>
        </p:nvSpPr>
        <p:spPr>
          <a:xfrm>
            <a:off x="956434" y="1476200"/>
            <a:ext cx="10279132" cy="4929170"/>
          </a:xfrm>
          <a:prstGeom prst="rect">
            <a:avLst/>
          </a:prstGeom>
          <a:noFill/>
        </p:spPr>
        <p:txBody>
          <a:bodyPr wrap="square">
            <a:spAutoFit/>
          </a:bodyPr>
          <a:lstStyle/>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lgn="just">
              <a:lnSpc>
                <a:spcPct val="200000"/>
              </a:lnSpc>
              <a:defRPr/>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总体国家安全观的丰富内涵和指导意义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200000"/>
              </a:lnSpc>
              <a:defRPr/>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党在新时代的强军目标</a:t>
            </a:r>
          </a:p>
          <a:p>
            <a:pPr algn="just">
              <a:lnSpc>
                <a:spcPct val="200000"/>
              </a:lnSpc>
              <a:defRPr/>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“一国两制”的科学内涵和重大意义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200000"/>
              </a:lnSpc>
              <a:defRPr/>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0" algn="just">
              <a:lnSpc>
                <a:spcPct val="200000"/>
              </a:lnSpc>
              <a:defRPr/>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如何认识新时代我国国家安全形势的新变化？</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lvl="0" algn="just">
              <a:lnSpc>
                <a:spcPct val="200000"/>
              </a:lnSpc>
              <a:defRPr/>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为什么必须坚持党对人民军队的绝对领导？</a:t>
            </a:r>
            <a:endPar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a:p>
            <a:pPr lvl="0" algn="just">
              <a:lnSpc>
                <a:spcPct val="200000"/>
              </a:lnSpc>
              <a:defRPr/>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sym typeface="+mn-ea"/>
              </a:rPr>
              <a:t>3.</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sym typeface="+mn-ea"/>
              </a:rPr>
              <a:t>如何准确把握“一国”和“两制”的关系？</a:t>
            </a:r>
            <a:endParaRPr lang="zh-CN"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p:txBody>
      </p:sp>
      <p:sp>
        <p:nvSpPr>
          <p:cNvPr id="4" name="对角圆角矩形 3">
            <a:extLst>
              <a:ext uri="{FF2B5EF4-FFF2-40B4-BE49-F238E27FC236}">
                <a16:creationId xmlns:a16="http://schemas.microsoft.com/office/drawing/2014/main" id="{F47F9948-6438-6A95-3C14-CE222F4B1FB8}"/>
              </a:ext>
            </a:extLst>
          </p:cNvPr>
          <p:cNvSpPr/>
          <p:nvPr/>
        </p:nvSpPr>
        <p:spPr>
          <a:xfrm flipH="1">
            <a:off x="1490894" y="759571"/>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实现中华民族伟大复兴的重要保障</a:t>
            </a:r>
          </a:p>
        </p:txBody>
      </p:sp>
    </p:spTree>
    <p:extLst>
      <p:ext uri="{BB962C8B-B14F-4D97-AF65-F5344CB8AC3E}">
        <p14:creationId xmlns:p14="http://schemas.microsoft.com/office/powerpoint/2010/main" val="359944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9366D5-9441-CEF6-92AC-3C7DF155CE0C}"/>
              </a:ext>
            </a:extLst>
          </p:cNvPr>
          <p:cNvSpPr txBox="1"/>
          <p:nvPr/>
        </p:nvSpPr>
        <p:spPr>
          <a:xfrm>
            <a:off x="956434" y="1952836"/>
            <a:ext cx="10279132" cy="3736536"/>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当今世界正经历百年未有之大变局</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全面推进中国特色大国外交的原则和布局</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推动构建人类命运共同体的丰富内涵和实践成果</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新型国际关系“新”在何处？</a:t>
            </a:r>
            <a:endPar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如何理解人类命运共同体的内涵？</a:t>
            </a:r>
            <a:endPar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如何理解全人类共同价值的要义？</a:t>
            </a:r>
          </a:p>
        </p:txBody>
      </p:sp>
      <p:sp>
        <p:nvSpPr>
          <p:cNvPr id="5" name="对角圆角矩形 3">
            <a:extLst>
              <a:ext uri="{FF2B5EF4-FFF2-40B4-BE49-F238E27FC236}">
                <a16:creationId xmlns:a16="http://schemas.microsoft.com/office/drawing/2014/main" id="{D2B99718-BEFC-EC83-DE8F-41D169328067}"/>
              </a:ext>
            </a:extLst>
          </p:cNvPr>
          <p:cNvSpPr/>
          <p:nvPr/>
        </p:nvSpPr>
        <p:spPr>
          <a:xfrm flipH="1">
            <a:off x="1490894" y="759571"/>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中国特色大国外交和推动构建人类命运共同体</a:t>
            </a:r>
          </a:p>
        </p:txBody>
      </p:sp>
    </p:spTree>
    <p:extLst>
      <p:ext uri="{BB962C8B-B14F-4D97-AF65-F5344CB8AC3E}">
        <p14:creationId xmlns:p14="http://schemas.microsoft.com/office/powerpoint/2010/main" val="192140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9366D5-9441-CEF6-92AC-3C7DF155CE0C}"/>
              </a:ext>
            </a:extLst>
          </p:cNvPr>
          <p:cNvSpPr txBox="1"/>
          <p:nvPr/>
        </p:nvSpPr>
        <p:spPr>
          <a:xfrm>
            <a:off x="956434" y="1952836"/>
            <a:ext cx="10279132" cy="4198201"/>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全面从严治党是新时代党的建设的鲜明主题</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以党的政治建设统领党的建设各项工作</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indent="-358775"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反腐败斗争取得压倒性胜利并全面巩固</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indent="-358775" algn="just">
              <a:lnSpc>
                <a:spcPct val="150000"/>
              </a:lnSpc>
            </a:pPr>
            <a:r>
              <a:rPr lang="en-US" altLang="zh-CN" sz="2000" kern="100" dirty="0">
                <a:effectLst/>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effectLst/>
                <a:latin typeface="Calibri" panose="020F0502020204030204" pitchFamily="34" charset="0"/>
                <a:ea typeface="微软雅黑" panose="020B0503020204020204" pitchFamily="34" charset="-122"/>
                <a:cs typeface="Times New Roman" panose="02020603050405020304" pitchFamily="18" charset="0"/>
              </a:rPr>
              <a:t>党的自我革命是跳出历史周期率的第二个答案</a:t>
            </a:r>
            <a:endParaRPr lang="zh-CN" altLang="zh-CN" sz="2000" kern="100" dirty="0">
              <a:effectLst/>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如何理解全面从严治党的重大意义？</a:t>
            </a:r>
            <a:endPar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如何理解反腐败斗争取得压倒性胜利并全面巩固？</a:t>
            </a:r>
            <a:endPar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endParaRPr>
          </a:p>
          <a:p>
            <a:pPr>
              <a:lnSpc>
                <a:spcPct val="150000"/>
              </a:lnSpc>
            </a:pPr>
            <a:r>
              <a:rPr lang="en-US" altLang="zh-CN"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solidFill>
                  <a:prstClr val="black"/>
                </a:solidFill>
                <a:latin typeface="Calibri" panose="020F0502020204030204" pitchFamily="34" charset="0"/>
                <a:ea typeface="微软雅黑" panose="020B0503020204020204" pitchFamily="34" charset="-122"/>
                <a:cs typeface="Times New Roman" panose="02020603050405020304" pitchFamily="18" charset="0"/>
              </a:rPr>
              <a:t>为什么说党的自我革命是跳出历史周期率的第二个答案？</a:t>
            </a:r>
          </a:p>
        </p:txBody>
      </p:sp>
      <p:sp>
        <p:nvSpPr>
          <p:cNvPr id="5" name="对角圆角矩形 3">
            <a:extLst>
              <a:ext uri="{FF2B5EF4-FFF2-40B4-BE49-F238E27FC236}">
                <a16:creationId xmlns:a16="http://schemas.microsoft.com/office/drawing/2014/main" id="{D2B99718-BEFC-EC83-DE8F-41D169328067}"/>
              </a:ext>
            </a:extLst>
          </p:cNvPr>
          <p:cNvSpPr/>
          <p:nvPr/>
        </p:nvSpPr>
        <p:spPr>
          <a:xfrm flipH="1">
            <a:off x="1490894" y="759571"/>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全面从严治党</a:t>
            </a:r>
          </a:p>
        </p:txBody>
      </p:sp>
    </p:spTree>
    <p:extLst>
      <p:ext uri="{BB962C8B-B14F-4D97-AF65-F5344CB8AC3E}">
        <p14:creationId xmlns:p14="http://schemas.microsoft.com/office/powerpoint/2010/main" val="122650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685028" y="1523455"/>
            <a:ext cx="10821944" cy="5022272"/>
          </a:xfrm>
          <a:prstGeom prst="rect">
            <a:avLst/>
          </a:prstGeom>
          <a:noFill/>
        </p:spPr>
        <p:txBody>
          <a:bodyPr wrap="square">
            <a:spAutoFit/>
          </a:bodyPr>
          <a:lstStyle/>
          <a:p>
            <a:pPr algn="just">
              <a:lnSpc>
                <a:spcPct val="147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中国特色社会主义是历史和人民的选择</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中国特色社会主义新时代的科学内涵</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新时代伟大变革及其里程碑意义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全面贯彻党的基本理论、基本路线、基本方略</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5.</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统筹推进“五位一体”总体布局和协调推进“四个全面”战略布局</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为什么说</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中国特色社会主义具有深厚的历史渊源和广泛的现实基础？</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为什么要坚定中国特色社会主义道路自信、理论自信、制度自信和文化自信？</a:t>
            </a: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中国特色社会主义进入新时代的依据是什么？</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47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如何全面把握新时代伟大变革及其里程碑意义？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620688"/>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新时代坚持和发展中国特色社会主义</a:t>
            </a:r>
          </a:p>
        </p:txBody>
      </p:sp>
    </p:spTree>
    <p:extLst>
      <p:ext uri="{BB962C8B-B14F-4D97-AF65-F5344CB8AC3E}">
        <p14:creationId xmlns:p14="http://schemas.microsoft.com/office/powerpoint/2010/main" val="214784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685028" y="1625791"/>
            <a:ext cx="10821944" cy="4467505"/>
          </a:xfrm>
          <a:prstGeom prst="rect">
            <a:avLst/>
          </a:prstGeom>
          <a:noFill/>
        </p:spPr>
        <p:txBody>
          <a:bodyPr wrap="square">
            <a:spAutoFit/>
          </a:bodyPr>
          <a:lstStyle/>
          <a:p>
            <a:pPr algn="just">
              <a:lnSpc>
                <a:spcPct val="16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中华民族伟大复兴中国梦的内涵</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全面建成小康社会的里程碑意义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中国式现代化的中国特色、本质要求和重大原则</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推进中国式现代化需要正确处理的重大关系</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为什么说实现中华民族伟大复兴进入了不可逆转的历史进程</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如何理解中国式现代化的中国特色和本质要求</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为什么说中国式现代化创造了人类文明新形态？</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以中国式现代化全面推进中华民族伟大复兴</a:t>
            </a:r>
          </a:p>
        </p:txBody>
      </p:sp>
    </p:spTree>
    <p:extLst>
      <p:ext uri="{BB962C8B-B14F-4D97-AF65-F5344CB8AC3E}">
        <p14:creationId xmlns:p14="http://schemas.microsoft.com/office/powerpoint/2010/main" val="292301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62685" y="1468120"/>
            <a:ext cx="10279380" cy="5041265"/>
          </a:xfrm>
          <a:prstGeom prst="rect">
            <a:avLst/>
          </a:prstGeom>
          <a:noFill/>
        </p:spPr>
        <p:txBody>
          <a:bodyPr wrap="square">
            <a:noAutofit/>
          </a:bodyPr>
          <a:lstStyle/>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1.中国共产党领导是中国特色社会主义最本质的特征</a:t>
            </a: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2.党的领导是全面的、系统的、整体的</a:t>
            </a: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3.维护党中央权威和集中统一领导的重大意义和实践要求</a:t>
            </a: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4.党的领导制度是我国的根本领导制度</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1.为什么说中国共产党领导是中国特色社会主义制度的最大优势？</a:t>
            </a: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2.如何理解党是最高政治领导力量？</a:t>
            </a:r>
          </a:p>
          <a:p>
            <a:pPr algn="just">
              <a:lnSpc>
                <a:spcPct val="160000"/>
              </a:lnSpc>
              <a:buClrTx/>
              <a:buSzTx/>
              <a:buNone/>
            </a:pP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3.如何理解党的领导是全面的、系统的、整体的？</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4" name="对角圆角矩形 3"/>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坚持党的全面领导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770753" y="1780630"/>
            <a:ext cx="10821944" cy="4118179"/>
          </a:xfrm>
          <a:prstGeom prst="rect">
            <a:avLst/>
          </a:prstGeom>
          <a:noFill/>
        </p:spPr>
        <p:txBody>
          <a:bodyPr wrap="square">
            <a:spAutoFit/>
          </a:bodyPr>
          <a:lstStyle/>
          <a:p>
            <a:pPr algn="just">
              <a:lnSpc>
                <a:spcPct val="166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“江山就是人民，人民就是江山”的深刻内涵</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坚持人民至上的实践要求</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扎实推动全体人民共同富裕的原则和思路</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6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为什么必须坚持以人民为中心</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如何</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rPr>
              <a:t>理解坚持人民至上</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66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为什么要推动全体人民共同富裕取得更为明显的实质性进展？</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坚持以人民为中心</a:t>
            </a:r>
          </a:p>
        </p:txBody>
      </p:sp>
    </p:spTree>
    <p:extLst>
      <p:ext uri="{BB962C8B-B14F-4D97-AF65-F5344CB8AC3E}">
        <p14:creationId xmlns:p14="http://schemas.microsoft.com/office/powerpoint/2010/main" val="319872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770753" y="1780630"/>
            <a:ext cx="10821944" cy="4198201"/>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新时代全面深化改革开放是一场深刻革命</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坚持全面深化改革开放的正确方向</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全面深化改革总目标</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全面深化改革开放的正确方法论</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为什么说改革开放是决定当代中国前途命运的关键一招</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a:t>
            </a:r>
            <a:endParaRPr lang="zh-CN" altLang="en-US"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如何理解中国特色社会主义制度和国家治理体系的显著优势</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如何坚定不移扩大高水平对外开放？</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全面深化改革开放</a:t>
            </a:r>
          </a:p>
        </p:txBody>
      </p:sp>
    </p:spTree>
    <p:extLst>
      <p:ext uri="{BB962C8B-B14F-4D97-AF65-F5344CB8AC3E}">
        <p14:creationId xmlns:p14="http://schemas.microsoft.com/office/powerpoint/2010/main" val="106668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770753" y="1780630"/>
            <a:ext cx="10821944" cy="4198201"/>
          </a:xfrm>
          <a:prstGeom prst="rect">
            <a:avLst/>
          </a:prstGeom>
          <a:noFill/>
        </p:spPr>
        <p:txBody>
          <a:bodyPr wrap="square">
            <a:spAutoFit/>
          </a:bodyPr>
          <a:lstStyle/>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新发展理念的科学内涵和实践要求</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高质量发展的深刻内涵和重大意义</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坚持和完善社会主义基本经济制度</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构建以国内大循环为主体、国内国际双循环相互促进的新发展格局</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r>
              <a:rPr lang="zh-CN" altLang="en-US"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如何以新发展理念引领高质量发展</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sym typeface="+mn-ea"/>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sym typeface="+mn-ea"/>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如何理解“两个毫不动摇” </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为什么要构建新发展格局以及如何构建？</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推动高质量发展</a:t>
            </a:r>
          </a:p>
        </p:txBody>
      </p:sp>
    </p:spTree>
    <p:extLst>
      <p:ext uri="{BB962C8B-B14F-4D97-AF65-F5344CB8AC3E}">
        <p14:creationId xmlns:p14="http://schemas.microsoft.com/office/powerpoint/2010/main" val="25315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C478E9-F6A7-AE2D-4AE2-AA300CC04DAF}"/>
              </a:ext>
            </a:extLst>
          </p:cNvPr>
          <p:cNvSpPr txBox="1"/>
          <p:nvPr/>
        </p:nvSpPr>
        <p:spPr>
          <a:xfrm>
            <a:off x="1153767" y="1634476"/>
            <a:ext cx="10279132" cy="4505977"/>
          </a:xfrm>
          <a:prstGeom prst="rect">
            <a:avLst/>
          </a:prstGeom>
          <a:noFill/>
        </p:spPr>
        <p:txBody>
          <a:bodyPr wrap="square">
            <a:spAutoFit/>
          </a:bodyPr>
          <a:lstStyle/>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教育、科技、人才是全面建设社会主义现代化国家的基础性、战略性支撑</a:t>
            </a:r>
            <a:endParaRPr lang="zh-CN"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教育是国之大计、党之大计</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科技自立自强是国家强盛之基、安全之要</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4.</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人才是实现民族振兴、赢得国际竞争主动的战略资源</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200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1.</a:t>
            </a:r>
            <a:r>
              <a:rPr lang="zh-CN" altLang="en-US" sz="2000" kern="100" dirty="0">
                <a:solidFill>
                  <a:schemeClr val="tx1"/>
                </a:solidFill>
                <a:latin typeface="Calibri" charset="0"/>
                <a:ea typeface="微软雅黑" charset="-122"/>
                <a:cs typeface="Times New Roman" panose="02020503050405090304" pitchFamily="18" charset="0"/>
                <a:sym typeface="+mn-ea"/>
              </a:rPr>
              <a:t>如何坚持教育、科技、人才一体推进？</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rPr>
              <a:t>如何办好人民满意的教育？</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a:p>
            <a:pPr algn="just">
              <a:lnSpc>
                <a:spcPct val="150000"/>
              </a:lnSpc>
            </a:pPr>
            <a:r>
              <a:rPr lang="en-US" altLang="zh-CN" sz="2000" kern="100" dirty="0">
                <a:latin typeface="Calibri" panose="020F0502020204030204" pitchFamily="34" charset="0"/>
                <a:ea typeface="微软雅黑" panose="020B0503020204020204" pitchFamily="34" charset="-122"/>
                <a:cs typeface="Times New Roman" panose="02020603050405020304" pitchFamily="18" charset="0"/>
              </a:rPr>
              <a:t>3.</a:t>
            </a:r>
            <a:r>
              <a:rPr lang="zh-CN" altLang="en-US" sz="2000" kern="100" dirty="0">
                <a:latin typeface="Calibri" panose="020F0502020204030204" pitchFamily="34" charset="0"/>
                <a:ea typeface="微软雅黑" panose="020B0503020204020204" pitchFamily="34" charset="-122"/>
                <a:cs typeface="Times New Roman" panose="02020603050405020304" pitchFamily="18" charset="0"/>
              </a:rPr>
              <a:t>如何发挥新型举国体制优势</a:t>
            </a:r>
            <a:r>
              <a:rPr lang="zh-CN" altLang="zh-CN" sz="2000" kern="100" dirty="0">
                <a:latin typeface="Calibri" panose="020F0502020204030204" pitchFamily="3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pitchFamily="34" charset="0"/>
              <a:ea typeface="微软雅黑" panose="020B0503020204020204" pitchFamily="34" charset="-122"/>
              <a:cs typeface="Times New Roman" panose="02020603050405020304" pitchFamily="18" charset="0"/>
            </a:endParaRPr>
          </a:p>
        </p:txBody>
      </p:sp>
      <p:sp>
        <p:nvSpPr>
          <p:cNvPr id="3" name="对角圆角矩形 3">
            <a:extLst>
              <a:ext uri="{FF2B5EF4-FFF2-40B4-BE49-F238E27FC236}">
                <a16:creationId xmlns:a16="http://schemas.microsoft.com/office/drawing/2014/main" id="{B49D6CF1-2D6F-FADC-807E-BD47F7772F4B}"/>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社会主义现代化建设的教育、科技、人才战略</a:t>
            </a:r>
          </a:p>
        </p:txBody>
      </p:sp>
    </p:spTree>
    <p:extLst>
      <p:ext uri="{BB962C8B-B14F-4D97-AF65-F5344CB8AC3E}">
        <p14:creationId xmlns:p14="http://schemas.microsoft.com/office/powerpoint/2010/main" val="309917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6B425-60F7-62E7-2AA8-ED2798F8A151}"/>
              </a:ext>
            </a:extLst>
          </p:cNvPr>
          <p:cNvSpPr txBox="1"/>
          <p:nvPr/>
        </p:nvSpPr>
        <p:spPr>
          <a:xfrm>
            <a:off x="1153483" y="1760364"/>
            <a:ext cx="10279132" cy="4550733"/>
          </a:xfrm>
          <a:prstGeom prst="rect">
            <a:avLst/>
          </a:prstGeom>
          <a:noFill/>
        </p:spPr>
        <p:txBody>
          <a:bodyPr wrap="square">
            <a:spAutoFit/>
          </a:bodyPr>
          <a:lstStyle/>
          <a:p>
            <a:pPr algn="just">
              <a:lnSpc>
                <a:spcPct val="125000"/>
              </a:lnSpc>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【重点识记】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Bef>
                <a:spcPct val="20000"/>
              </a:spcBef>
              <a:spcAft>
                <a:spcPts val="600"/>
              </a:spcAft>
              <a:buClr>
                <a:srgbClr val="C00000"/>
              </a:buClr>
              <a:buSzPct val="80000"/>
              <a:tabLst>
                <a:tab pos="457200" algn="l"/>
              </a:tabLst>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坚定不移走中国特色社会主义政治发展道路</a:t>
            </a:r>
            <a:endParaRPr lang="zh-CN" altLang="zh-CN" sz="2000" dirty="0">
              <a:latin typeface="微软雅黑" panose="020B0503020204020204" pitchFamily="34" charset="-122"/>
              <a:ea typeface="微软雅黑" panose="020B0503020204020204" pitchFamily="34" charset="-122"/>
            </a:endParaRPr>
          </a:p>
          <a:p>
            <a:pPr algn="just">
              <a:lnSpc>
                <a:spcPct val="125000"/>
              </a:lnSpc>
              <a:spcBef>
                <a:spcPct val="20000"/>
              </a:spcBef>
              <a:spcAft>
                <a:spcPts val="600"/>
              </a:spcAft>
              <a:buClr>
                <a:srgbClr val="C00000"/>
              </a:buClr>
              <a:buSzPct val="80000"/>
              <a:tabLst>
                <a:tab pos="457200" algn="l"/>
              </a:tabLst>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全过程人民民主是社会主义民主政治的本质属性</a:t>
            </a:r>
            <a:endParaRPr lang="en-US" altLang="zh-CN" sz="2000" dirty="0">
              <a:latin typeface="微软雅黑" panose="020B0503020204020204" pitchFamily="34" charset="-122"/>
              <a:ea typeface="微软雅黑" panose="020B0503020204020204" pitchFamily="34" charset="-122"/>
            </a:endParaRPr>
          </a:p>
          <a:p>
            <a:pPr algn="just">
              <a:lnSpc>
                <a:spcPct val="125000"/>
              </a:lnSpc>
              <a:spcBef>
                <a:spcPct val="20000"/>
              </a:spcBef>
              <a:spcAft>
                <a:spcPts val="600"/>
              </a:spcAft>
              <a:buClr>
                <a:srgbClr val="C00000"/>
              </a:buClr>
              <a:buSzPct val="80000"/>
              <a:tabLst>
                <a:tab pos="457200" algn="l"/>
              </a:tabLst>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人民当家作主制度体系的主要内容</a:t>
            </a:r>
            <a:endParaRPr lang="en-US" altLang="zh-CN" sz="2000" dirty="0">
              <a:latin typeface="微软雅黑" panose="020B0503020204020204" pitchFamily="34" charset="-122"/>
              <a:ea typeface="微软雅黑" panose="020B0503020204020204" pitchFamily="34" charset="-122"/>
            </a:endParaRPr>
          </a:p>
          <a:p>
            <a:pPr algn="just">
              <a:lnSpc>
                <a:spcPct val="125000"/>
              </a:lnSpc>
              <a:spcBef>
                <a:spcPct val="20000"/>
              </a:spcBef>
              <a:spcAft>
                <a:spcPts val="600"/>
              </a:spcAft>
              <a:buClr>
                <a:srgbClr val="C00000"/>
              </a:buClr>
              <a:buSzPct val="80000"/>
              <a:tabLst>
                <a:tab pos="457200" algn="l"/>
              </a:tabLst>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巩固和发展新时代爱国统一战线的重要意义</a:t>
            </a:r>
            <a:endParaRPr lang="zh-CN" altLang="zh-CN" sz="2000" dirty="0">
              <a:latin typeface="微软雅黑" panose="020B0503020204020204" pitchFamily="34" charset="-122"/>
              <a:ea typeface="微软雅黑" panose="020B0503020204020204" pitchFamily="34" charset="-122"/>
            </a:endParaRPr>
          </a:p>
          <a:p>
            <a:pPr algn="just">
              <a:lnSpc>
                <a:spcPct val="125000"/>
              </a:lnSpc>
              <a:spcBef>
                <a:spcPct val="20000"/>
              </a:spcBef>
              <a:spcAft>
                <a:spcPts val="600"/>
              </a:spcAft>
              <a:buClr>
                <a:srgbClr val="C00000"/>
              </a:buClr>
              <a:buSzPct val="80000"/>
              <a:tabLst>
                <a:tab pos="457200" algn="l"/>
              </a:tabLst>
            </a:pPr>
            <a:r>
              <a:rPr lang="zh-CN" altLang="zh-CN" sz="2000" b="1" kern="100" dirty="0">
                <a:effectLst/>
                <a:latin typeface="Calibri" panose="020F0502020204030204" pitchFamily="34" charset="0"/>
                <a:ea typeface="微软雅黑" panose="020B0503020204020204" pitchFamily="34" charset="-122"/>
                <a:cs typeface="Times New Roman" panose="02020603050405020304" pitchFamily="18" charset="0"/>
              </a:rPr>
              <a:t>【重点阐释】</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ct val="125000"/>
              </a:lnSpc>
              <a:spcBef>
                <a:spcPct val="20000"/>
              </a:spcBef>
              <a:spcAft>
                <a:spcPts val="600"/>
              </a:spcAft>
              <a:buClr>
                <a:srgbClr val="C00000"/>
              </a:buClr>
              <a:buSzPct val="80000"/>
              <a:buNone/>
              <a:tabLst>
                <a:tab pos="457200" algn="l"/>
              </a:tabLst>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.如何理解全过程人民民主是全链条、全方位、全覆盖的民主？</a:t>
            </a:r>
          </a:p>
          <a:p>
            <a:pPr algn="just" fontAlgn="auto">
              <a:lnSpc>
                <a:spcPct val="125000"/>
              </a:lnSpc>
              <a:spcBef>
                <a:spcPct val="20000"/>
              </a:spcBef>
              <a:spcAft>
                <a:spcPts val="600"/>
              </a:spcAft>
              <a:buClr>
                <a:srgbClr val="C00000"/>
              </a:buClr>
              <a:buSzPct val="80000"/>
              <a:buNone/>
              <a:tabLst>
                <a:tab pos="457200" algn="l"/>
              </a:tabLst>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.如何理解全过程人民民主是最广泛、最真实、最管用的民主？</a:t>
            </a:r>
            <a:endParaRPr lang="en-US" altLang="zh-CN" sz="2000" dirty="0">
              <a:latin typeface="微软雅黑" panose="020B0503020204020204" pitchFamily="34" charset="-122"/>
              <a:ea typeface="微软雅黑" panose="020B0503020204020204" pitchFamily="34" charset="-122"/>
            </a:endParaRPr>
          </a:p>
          <a:p>
            <a:pPr algn="just" fontAlgn="auto">
              <a:lnSpc>
                <a:spcPct val="125000"/>
              </a:lnSpc>
              <a:spcBef>
                <a:spcPct val="20000"/>
              </a:spcBef>
              <a:spcAft>
                <a:spcPts val="600"/>
              </a:spcAft>
              <a:buClr>
                <a:srgbClr val="C00000"/>
              </a:buClr>
              <a:buSzPct val="80000"/>
              <a:buNone/>
              <a:tabLst>
                <a:tab pos="457200" algn="l"/>
              </a:tabLst>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如何理解党的领导、人民当家作主、依法治国的有机统一？</a:t>
            </a:r>
          </a:p>
        </p:txBody>
      </p:sp>
      <p:sp>
        <p:nvSpPr>
          <p:cNvPr id="4" name="对角圆角矩形 3">
            <a:extLst>
              <a:ext uri="{FF2B5EF4-FFF2-40B4-BE49-F238E27FC236}">
                <a16:creationId xmlns:a16="http://schemas.microsoft.com/office/drawing/2014/main" id="{D0FB58C5-DCE9-5373-D165-1C567672FA55}"/>
              </a:ext>
            </a:extLst>
          </p:cNvPr>
          <p:cNvSpPr/>
          <p:nvPr/>
        </p:nvSpPr>
        <p:spPr>
          <a:xfrm flipH="1">
            <a:off x="1415480" y="764704"/>
            <a:ext cx="9073008" cy="703072"/>
          </a:xfrm>
          <a:prstGeom prst="round2DiagRect">
            <a:avLst/>
          </a:prstGeom>
          <a:gradFill>
            <a:gsLst>
              <a:gs pos="0">
                <a:srgbClr val="C00000"/>
              </a:gs>
              <a:gs pos="100000">
                <a:srgbClr val="AC251C"/>
              </a:gs>
            </a:gsLst>
            <a:lin ang="0" scaled="0"/>
          </a:gradFill>
          <a:ln>
            <a:noFill/>
          </a:ln>
          <a:effectLst>
            <a:outerShdw blurRad="50800" dist="38100" algn="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发展全过程人民民主</a:t>
            </a:r>
          </a:p>
        </p:txBody>
      </p:sp>
    </p:spTree>
    <p:extLst>
      <p:ext uri="{BB962C8B-B14F-4D97-AF65-F5344CB8AC3E}">
        <p14:creationId xmlns:p14="http://schemas.microsoft.com/office/powerpoint/2010/main" val="3705151877"/>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efe9fad4-de23-4550-8988-68540495ac10"/>
  <p:tag name="COMMONDATA" val="eyJoZGlkIjoiYzBiM2E4NTYwYWRlMTQ2NmU5ZTQ5NDQ0MTM1YWU0Y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a:spAutoFit/>
      </a:bodyPr>
      <a:lstStyle>
        <a:defPPr algn="just">
          <a:defRPr sz="2000" dirty="0">
            <a:solidFill>
              <a:schemeClr val="tx1">
                <a:lumMod val="85000"/>
                <a:lumOff val="1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1496</Words>
  <Application>Microsoft Office PowerPoint</Application>
  <PresentationFormat>宽屏</PresentationFormat>
  <Paragraphs>160</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lenovo lenovo</cp:lastModifiedBy>
  <cp:revision>84</cp:revision>
  <dcterms:created xsi:type="dcterms:W3CDTF">2023-01-01T02:51:00Z</dcterms:created>
  <dcterms:modified xsi:type="dcterms:W3CDTF">2024-05-26T03:41:44Z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2801659A794F4E109F454B7BE8404C15_13</vt:lpwstr>
  </property>
</Properties>
</file>