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99"/>
  </p:notesMasterIdLst>
  <p:sldIdLst>
    <p:sldId id="2545" r:id="rId2"/>
    <p:sldId id="2724" r:id="rId3"/>
    <p:sldId id="2653" r:id="rId4"/>
    <p:sldId id="2550" r:id="rId5"/>
    <p:sldId id="2657" r:id="rId6"/>
    <p:sldId id="2554" r:id="rId7"/>
    <p:sldId id="2555" r:id="rId8"/>
    <p:sldId id="2559" r:id="rId9"/>
    <p:sldId id="2562" r:id="rId10"/>
    <p:sldId id="2563" r:id="rId11"/>
    <p:sldId id="2566" r:id="rId12"/>
    <p:sldId id="2572" r:id="rId13"/>
    <p:sldId id="2573" r:id="rId14"/>
    <p:sldId id="2580" r:id="rId15"/>
    <p:sldId id="2567" r:id="rId16"/>
    <p:sldId id="2658" r:id="rId17"/>
    <p:sldId id="2576" r:id="rId18"/>
    <p:sldId id="2664" r:id="rId19"/>
    <p:sldId id="2560" r:id="rId20"/>
    <p:sldId id="2665" r:id="rId21"/>
    <p:sldId id="2667" r:id="rId22"/>
    <p:sldId id="2725" r:id="rId23"/>
    <p:sldId id="2726" r:id="rId24"/>
    <p:sldId id="2727" r:id="rId25"/>
    <p:sldId id="2672" r:id="rId26"/>
    <p:sldId id="2673" r:id="rId27"/>
    <p:sldId id="2674" r:id="rId28"/>
    <p:sldId id="2675" r:id="rId29"/>
    <p:sldId id="2676" r:id="rId30"/>
    <p:sldId id="2690" r:id="rId31"/>
    <p:sldId id="2728" r:id="rId32"/>
    <p:sldId id="2691" r:id="rId33"/>
    <p:sldId id="2689" r:id="rId34"/>
    <p:sldId id="2713" r:id="rId35"/>
    <p:sldId id="2714" r:id="rId36"/>
    <p:sldId id="2729" r:id="rId37"/>
    <p:sldId id="2541" r:id="rId38"/>
    <p:sldId id="2542" r:id="rId39"/>
    <p:sldId id="2654" r:id="rId40"/>
    <p:sldId id="2546" r:id="rId41"/>
    <p:sldId id="2543" r:id="rId42"/>
    <p:sldId id="2544" r:id="rId43"/>
    <p:sldId id="2551" r:id="rId44"/>
    <p:sldId id="2553" r:id="rId45"/>
    <p:sldId id="2659" r:id="rId46"/>
    <p:sldId id="2557" r:id="rId47"/>
    <p:sldId id="2558" r:id="rId48"/>
    <p:sldId id="2561" r:id="rId49"/>
    <p:sldId id="2564" r:id="rId50"/>
    <p:sldId id="2568" r:id="rId51"/>
    <p:sldId id="2569" r:id="rId52"/>
    <p:sldId id="2570" r:id="rId53"/>
    <p:sldId id="2574" r:id="rId54"/>
    <p:sldId id="2575" r:id="rId55"/>
    <p:sldId id="2703" r:id="rId56"/>
    <p:sldId id="2577" r:id="rId57"/>
    <p:sldId id="2578" r:id="rId58"/>
    <p:sldId id="2579" r:id="rId59"/>
    <p:sldId id="2581" r:id="rId60"/>
    <p:sldId id="2582" r:id="rId61"/>
    <p:sldId id="2584" r:id="rId62"/>
    <p:sldId id="2585" r:id="rId63"/>
    <p:sldId id="2586" r:id="rId64"/>
    <p:sldId id="2587" r:id="rId65"/>
    <p:sldId id="2588" r:id="rId66"/>
    <p:sldId id="2661" r:id="rId67"/>
    <p:sldId id="2662" r:id="rId68"/>
    <p:sldId id="2663" r:id="rId69"/>
    <p:sldId id="2666" r:id="rId70"/>
    <p:sldId id="2668" r:id="rId71"/>
    <p:sldId id="2677" r:id="rId72"/>
    <p:sldId id="2720" r:id="rId73"/>
    <p:sldId id="2678" r:id="rId74"/>
    <p:sldId id="2679" r:id="rId75"/>
    <p:sldId id="2682" r:id="rId76"/>
    <p:sldId id="2719" r:id="rId77"/>
    <p:sldId id="2683" r:id="rId78"/>
    <p:sldId id="2684" r:id="rId79"/>
    <p:sldId id="2685" r:id="rId80"/>
    <p:sldId id="2686" r:id="rId81"/>
    <p:sldId id="2687" r:id="rId82"/>
    <p:sldId id="2695" r:id="rId83"/>
    <p:sldId id="2692" r:id="rId84"/>
    <p:sldId id="2693" r:id="rId85"/>
    <p:sldId id="2721" r:id="rId86"/>
    <p:sldId id="2694" r:id="rId87"/>
    <p:sldId id="2718" r:id="rId88"/>
    <p:sldId id="2722" r:id="rId89"/>
    <p:sldId id="2697" r:id="rId90"/>
    <p:sldId id="2698" r:id="rId91"/>
    <p:sldId id="2699" r:id="rId92"/>
    <p:sldId id="2700" r:id="rId93"/>
    <p:sldId id="2701" r:id="rId94"/>
    <p:sldId id="2702" r:id="rId95"/>
    <p:sldId id="2704" r:id="rId96"/>
    <p:sldId id="2715" r:id="rId97"/>
    <p:sldId id="2717"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EE5"/>
    <a:srgbClr val="4F81BD"/>
    <a:srgbClr val="3A74B9"/>
    <a:srgbClr val="0000CC"/>
    <a:srgbClr val="FFFEEB"/>
    <a:srgbClr val="1E3EE0"/>
    <a:srgbClr val="CE5207"/>
    <a:srgbClr val="CD4714"/>
    <a:srgbClr val="DA5E0B"/>
    <a:srgbClr val="3D95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2" autoAdjust="0"/>
    <p:restoredTop sz="88394" autoAdjust="0"/>
  </p:normalViewPr>
  <p:slideViewPr>
    <p:cSldViewPr>
      <p:cViewPr varScale="1">
        <p:scale>
          <a:sx n="87" d="100"/>
          <a:sy n="87" d="100"/>
        </p:scale>
        <p:origin x="45" y="1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580C1-4A0A-48C5-B2D6-585489F12580}" type="datetimeFigureOut">
              <a:rPr lang="zh-CN" altLang="en-US" smtClean="0"/>
              <a:pPr/>
              <a:t>2023-06-22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75E21-3254-463D-A2D3-608025BCF4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2023-06-22</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6"/>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2023-06-22</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2023-06-22</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2023-06-22</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a:prstGeom prst="rect">
            <a:avLst/>
          </a:prstGeo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2023-06-22</a:t>
            </a:fld>
            <a:endParaRPr lang="zh-CN" altLang="en-US"/>
          </a:p>
        </p:txBody>
      </p:sp>
      <p:sp>
        <p:nvSpPr>
          <p:cNvPr id="8" name="页脚占位符 7"/>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2023-06-22</a:t>
            </a:fld>
            <a:endParaRPr lang="zh-CN" altLang="en-US"/>
          </a:p>
        </p:txBody>
      </p:sp>
      <p:sp>
        <p:nvSpPr>
          <p:cNvPr id="4" name="页脚占位符 3"/>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2023-06-22</a:t>
            </a:fld>
            <a:endParaRPr lang="zh-CN" altLang="en-US"/>
          </a:p>
        </p:txBody>
      </p:sp>
      <p:sp>
        <p:nvSpPr>
          <p:cNvPr id="3" name="页脚占位符 2"/>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57B7232-471C-9C24-AA18-30F8761E4B6E}"/>
              </a:ext>
            </a:extLst>
          </p:cNvPr>
          <p:cNvSpPr txBox="1"/>
          <p:nvPr/>
        </p:nvSpPr>
        <p:spPr>
          <a:xfrm>
            <a:off x="1559496" y="98072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5EB10E5-3A43-E612-AE37-1ADECB3EF9F9}"/>
              </a:ext>
            </a:extLst>
          </p:cNvPr>
          <p:cNvSpPr txBox="1"/>
          <p:nvPr/>
        </p:nvSpPr>
        <p:spPr>
          <a:xfrm>
            <a:off x="335360" y="98072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4" name="文本框 13">
            <a:extLst>
              <a:ext uri="{FF2B5EF4-FFF2-40B4-BE49-F238E27FC236}">
                <a16:creationId xmlns:a16="http://schemas.microsoft.com/office/drawing/2014/main" id="{E9EF9149-994C-6DBE-2315-9BB7DB3D32C1}"/>
              </a:ext>
            </a:extLst>
          </p:cNvPr>
          <p:cNvSpPr txBox="1"/>
          <p:nvPr/>
        </p:nvSpPr>
        <p:spPr>
          <a:xfrm>
            <a:off x="335360" y="243086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5" name="文本框 14">
            <a:extLst>
              <a:ext uri="{FF2B5EF4-FFF2-40B4-BE49-F238E27FC236}">
                <a16:creationId xmlns:a16="http://schemas.microsoft.com/office/drawing/2014/main" id="{8DC96ADD-439C-5B2B-6FB8-C9184A3A2440}"/>
              </a:ext>
            </a:extLst>
          </p:cNvPr>
          <p:cNvSpPr txBox="1"/>
          <p:nvPr/>
        </p:nvSpPr>
        <p:spPr>
          <a:xfrm>
            <a:off x="1559496" y="2348880"/>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共同富裕是社会主义的本质要求</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是中国式现代化的重要特征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党的十九届五中全会对扎实推动共同富裕作出了重大战略部署</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明确提出了推进共同富裕的</a:t>
            </a:r>
            <a:r>
              <a:rPr lang="en-US" altLang="zh-CN" sz="2400" kern="100" dirty="0">
                <a:latin typeface="微软雅黑" panose="020B0503020204020204" pitchFamily="34" charset="-122"/>
                <a:ea typeface="微软雅黑" panose="020B0503020204020204" pitchFamily="34" charset="-122"/>
              </a:rPr>
              <a:t>2035</a:t>
            </a:r>
            <a:r>
              <a:rPr lang="zh-CN" altLang="en-US" sz="2400" kern="100" dirty="0">
                <a:latin typeface="微软雅黑" panose="020B0503020204020204" pitchFamily="34" charset="-122"/>
                <a:ea typeface="微软雅黑" panose="020B0503020204020204" pitchFamily="34" charset="-122"/>
              </a:rPr>
              <a:t>年远景目标。这一目标是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全体人民共同富裕基本实现</a:t>
            </a: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全体人民共同富裕取得更为明显的实质性进展</a:t>
            </a: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全体人民共同富裕全面实现</a:t>
            </a: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全面发展全体人民共同富裕同步实现</a:t>
            </a:r>
          </a:p>
        </p:txBody>
      </p:sp>
      <p:sp>
        <p:nvSpPr>
          <p:cNvPr id="16" name="文本框 15">
            <a:extLst>
              <a:ext uri="{FF2B5EF4-FFF2-40B4-BE49-F238E27FC236}">
                <a16:creationId xmlns:a16="http://schemas.microsoft.com/office/drawing/2014/main" id="{BC329A90-D471-EF19-B221-D6D9DB17C992}"/>
              </a:ext>
            </a:extLst>
          </p:cNvPr>
          <p:cNvSpPr txBox="1"/>
          <p:nvPr/>
        </p:nvSpPr>
        <p:spPr>
          <a:xfrm>
            <a:off x="6528048" y="3249850"/>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17D81583-DE28-6A8D-C7B5-5A6525850390}"/>
              </a:ext>
            </a:extLst>
          </p:cNvPr>
          <p:cNvSpPr txBox="1"/>
          <p:nvPr/>
        </p:nvSpPr>
        <p:spPr>
          <a:xfrm>
            <a:off x="335360" y="165149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18" name="文本框 17">
            <a:extLst>
              <a:ext uri="{FF2B5EF4-FFF2-40B4-BE49-F238E27FC236}">
                <a16:creationId xmlns:a16="http://schemas.microsoft.com/office/drawing/2014/main" id="{5BF36BCC-8522-1643-1F88-4A3F4BC35515}"/>
              </a:ext>
            </a:extLst>
          </p:cNvPr>
          <p:cNvSpPr txBox="1"/>
          <p:nvPr/>
        </p:nvSpPr>
        <p:spPr>
          <a:xfrm>
            <a:off x="1558008" y="165149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11386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nSpc>
                <a:spcPct val="130000"/>
              </a:lnSpc>
            </a:pPr>
            <a:r>
              <a:rPr lang="en-US" altLang="zh-CN" sz="2400" kern="100" dirty="0">
                <a:latin typeface="微软雅黑" panose="020B0503020204020204" pitchFamily="34" charset="-122"/>
                <a:ea typeface="微软雅黑" panose="020B0503020204020204" pitchFamily="34" charset="-122"/>
              </a:rPr>
              <a:t>2018</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月，中华人民共和国国务院新闻办公室发布了</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关于中美经贸摩擦的事实与中方立场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白皮书。白皮书指出，中美两国经济发展阶段、经济制度不同，存在经贸摩擦是正常的，关键是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如何增加进口、消除逆差、管控分歧</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如何增加出口、降低关税、管控分歧</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如何增进互信、促进合作、管控分歧</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如何加强合作、加征关税、管控分歧</a:t>
            </a:r>
          </a:p>
        </p:txBody>
      </p:sp>
      <p:sp>
        <p:nvSpPr>
          <p:cNvPr id="5" name="文本框 4">
            <a:extLst>
              <a:ext uri="{FF2B5EF4-FFF2-40B4-BE49-F238E27FC236}">
                <a16:creationId xmlns:a16="http://schemas.microsoft.com/office/drawing/2014/main" id="{60495C87-5D47-E81E-059F-CE6A3FE6BE74}"/>
              </a:ext>
            </a:extLst>
          </p:cNvPr>
          <p:cNvSpPr txBox="1"/>
          <p:nvPr/>
        </p:nvSpPr>
        <p:spPr>
          <a:xfrm>
            <a:off x="8112224" y="312477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65024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经济建设是全党的中心工作，坚特以经济建设为中心不动摇，就必须经持以经济体制改革为重点不动摇，当前，我国深化体制改革的重点是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建立更加有效的区域协调发展新机制</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扩大优质增量供给，实现供需动态平衡</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加快培育国际经济合作和竞争新优势</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完善产权制度和要素市场化配置</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063552"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07755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849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年是“十三五”规划开局之年，也是推进供给侧结构性改革的攻坚之年，推进供给侧结构性改革是适应我国经济发展新常态的重大改革，其根本目的是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推进“去产能、去库存、去杠杆、降成本、补短板”</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提高供给质量满足需要</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深化价格、财税、金融、社保等领域基础性改革</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加快政府职能转变</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359696"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30610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876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随着工业化、城镇化的深入推进，大量农民转向非农产业，我国农村土地流转现象日益普遍，农业经营方式发生深刻变化，截至</a:t>
            </a: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6</a:t>
            </a:r>
            <a:r>
              <a:rPr lang="zh-CN" altLang="en-US" sz="2400" kern="100" dirty="0">
                <a:latin typeface="微软雅黑" panose="020B0503020204020204" pitchFamily="34" charset="-122"/>
                <a:ea typeface="微软雅黑" panose="020B0503020204020204" pitchFamily="34" charset="-122"/>
              </a:rPr>
              <a:t>月，全国家庭承包经营耕地流转已超过</a:t>
            </a:r>
            <a:r>
              <a:rPr lang="en-US" altLang="zh-CN" sz="2400" kern="100" dirty="0">
                <a:latin typeface="微软雅黑" panose="020B0503020204020204" pitchFamily="34" charset="-122"/>
                <a:ea typeface="微软雅黑" panose="020B0503020204020204" pitchFamily="34" charset="-122"/>
              </a:rPr>
              <a:t>30%</a:t>
            </a:r>
            <a:r>
              <a:rPr lang="zh-CN" altLang="en-US" sz="2400" kern="100" dirty="0">
                <a:latin typeface="微软雅黑" panose="020B0503020204020204" pitchFamily="34" charset="-122"/>
                <a:ea typeface="微软雅黑" panose="020B0503020204020204" pitchFamily="34" charset="-122"/>
              </a:rPr>
              <a:t>，流转土地</a:t>
            </a:r>
            <a:r>
              <a:rPr lang="en-US" altLang="zh-CN" sz="2400" kern="100" dirty="0">
                <a:latin typeface="微软雅黑" panose="020B0503020204020204" pitchFamily="34" charset="-122"/>
                <a:ea typeface="微软雅黑" panose="020B0503020204020204" pitchFamily="34" charset="-122"/>
              </a:rPr>
              <a:t>4.6</a:t>
            </a:r>
            <a:r>
              <a:rPr lang="zh-CN" altLang="en-US" sz="2400" kern="100" dirty="0">
                <a:latin typeface="微软雅黑" panose="020B0503020204020204" pitchFamily="34" charset="-122"/>
                <a:ea typeface="微软雅黑" panose="020B0503020204020204" pitchFamily="34" charset="-122"/>
              </a:rPr>
              <a:t>亿亩。当前，为解决拥有土地承包经营权的人不再种地、种地的人又没有相应权利这一突出问题，我国在深化农村改革方面作出的重大制度创新是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实行农村耕地保护制度</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实行农村土地所有权、承包权、经营权分置</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实行农村家庭联产承包责任制</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实行农村集体经营性建设用地入市</a:t>
            </a:r>
          </a:p>
        </p:txBody>
      </p:sp>
      <p:sp>
        <p:nvSpPr>
          <p:cNvPr id="5" name="文本框 4">
            <a:extLst>
              <a:ext uri="{FF2B5EF4-FFF2-40B4-BE49-F238E27FC236}">
                <a16:creationId xmlns:a16="http://schemas.microsoft.com/office/drawing/2014/main" id="{60495C87-5D47-E81E-059F-CE6A3FE6BE74}"/>
              </a:ext>
            </a:extLst>
          </p:cNvPr>
          <p:cNvSpPr txBox="1"/>
          <p:nvPr/>
        </p:nvSpPr>
        <p:spPr>
          <a:xfrm>
            <a:off x="8544272" y="4061457"/>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149832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888355"/>
          </a:xfrm>
          <a:prstGeom prst="rect">
            <a:avLst/>
          </a:prstGeom>
          <a:noFill/>
        </p:spPr>
        <p:txBody>
          <a:bodyPr wrap="square">
            <a:spAutoFit/>
          </a:bodyPr>
          <a:lstStyle/>
          <a:p>
            <a:pPr>
              <a:lnSpc>
                <a:spcPct val="130000"/>
              </a:lnSpc>
            </a:pPr>
            <a:r>
              <a:rPr lang="zh-CN" altLang="en-US" sz="2300" dirty="0">
                <a:latin typeface="微软雅黑" panose="020B0503020204020204" pitchFamily="34" charset="-122"/>
                <a:ea typeface="微软雅黑" panose="020B0503020204020204" pitchFamily="34" charset="-122"/>
              </a:rPr>
              <a:t>城镇化是现代化的必由之路，解决好人的问题是推进城镇化的关键，当前，我国实现城镇化的首要任务是</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推进农业转移人口市民化</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使土地的城镇优先于人口的城镇化</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促进农村劳动力向非农产业的转移</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实现“人的无差别发展”</a:t>
            </a:r>
          </a:p>
        </p:txBody>
      </p:sp>
      <p:sp>
        <p:nvSpPr>
          <p:cNvPr id="5" name="文本框 4">
            <a:extLst>
              <a:ext uri="{FF2B5EF4-FFF2-40B4-BE49-F238E27FC236}">
                <a16:creationId xmlns:a16="http://schemas.microsoft.com/office/drawing/2014/main" id="{60495C87-5D47-E81E-059F-CE6A3FE6BE74}"/>
              </a:ext>
            </a:extLst>
          </p:cNvPr>
          <p:cNvSpPr txBox="1"/>
          <p:nvPr/>
        </p:nvSpPr>
        <p:spPr>
          <a:xfrm>
            <a:off x="5591944" y="260884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82805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党的十八大以来，我国大力实施创新驱动发展战略，加快创新型国家建设步伐，成果丰硕，天宫、蛟龙、天眼、悟空、墨子、大飞机等重大科技成果相继问世，我国实施创新驱动发展战略所坚持的方针是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原始创新、集成创新、引进消化吸收再创新</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企业为主体、市场为主导、产学研相结合</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自主创新、重点跨越、支撑发展、引领未来</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集中力量、重点突破、实现跨越式发展</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696400" y="316897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52719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2021</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27</a:t>
            </a:r>
            <a:r>
              <a:rPr lang="zh-CN" altLang="en-US" sz="2400" kern="100" dirty="0">
                <a:latin typeface="微软雅黑" panose="020B0503020204020204" pitchFamily="34" charset="-122"/>
                <a:ea typeface="微软雅黑" panose="020B0503020204020204" pitchFamily="34" charset="-122"/>
              </a:rPr>
              <a:t>日至</a:t>
            </a:r>
            <a:r>
              <a:rPr lang="en-US" altLang="zh-CN" sz="2400" kern="100" dirty="0">
                <a:latin typeface="微软雅黑" panose="020B0503020204020204" pitchFamily="34" charset="-122"/>
                <a:ea typeface="微软雅黑" panose="020B0503020204020204" pitchFamily="34" charset="-122"/>
              </a:rPr>
              <a:t>28</a:t>
            </a:r>
            <a:r>
              <a:rPr lang="zh-CN" altLang="en-US" sz="2400" kern="100" dirty="0">
                <a:latin typeface="微软雅黑" panose="020B0503020204020204" pitchFamily="34" charset="-122"/>
                <a:ea typeface="微软雅黑" panose="020B0503020204020204" pitchFamily="34" charset="-122"/>
              </a:rPr>
              <a:t>日</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中央人才工作会议在北京举行。中共中央总书记、国家主席、中央军委主席习近平出席会议并发表重要讲话</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强调要坚持党管人才</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坚持面向世界科技前沿、面向经济主战场、面向国家重大需求、面向人民生命健康</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深入实施新时代人才强国战略，全方位培养、引进、用好人才，加快建设</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世界重要人才中心和创新高地</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北京、上海、 粵港澳大湾区建设高水平人才高地</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一批国家实验室和新型研发机构</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中心城市吸引和聚集人才的平台</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898268"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2385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04879"/>
          </a:xfrm>
          <a:prstGeom prst="rect">
            <a:avLst/>
          </a:prstGeom>
          <a:noFill/>
        </p:spPr>
        <p:txBody>
          <a:bodyPr wrap="square">
            <a:spAutoFit/>
          </a:bodyPr>
          <a:lstStyle/>
          <a:p>
            <a:pPr>
              <a:lnSpc>
                <a:spcPct val="150000"/>
              </a:lnSpc>
            </a:pPr>
            <a:r>
              <a:rPr lang="en-US" altLang="zh-CN" sz="2300" dirty="0">
                <a:latin typeface="微软雅黑" panose="020B0503020204020204" pitchFamily="34" charset="-122"/>
                <a:ea typeface="微软雅黑" panose="020B0503020204020204" pitchFamily="34" charset="-122"/>
              </a:rPr>
              <a:t>2015</a:t>
            </a:r>
            <a:r>
              <a:rPr lang="zh-CN" altLang="en-US" sz="2300" dirty="0">
                <a:latin typeface="微软雅黑" panose="020B0503020204020204" pitchFamily="34" charset="-122"/>
                <a:ea typeface="微软雅黑" panose="020B0503020204020204" pitchFamily="34" charset="-122"/>
              </a:rPr>
              <a:t>年</a:t>
            </a:r>
            <a:r>
              <a:rPr lang="en-US" altLang="zh-CN" sz="2300" dirty="0">
                <a:latin typeface="微软雅黑" panose="020B0503020204020204" pitchFamily="34" charset="-122"/>
                <a:ea typeface="微软雅黑" panose="020B0503020204020204" pitchFamily="34" charset="-122"/>
              </a:rPr>
              <a:t>10</a:t>
            </a:r>
            <a:r>
              <a:rPr lang="zh-CN" altLang="en-US" sz="2300" dirty="0">
                <a:latin typeface="微软雅黑" panose="020B0503020204020204" pitchFamily="34" charset="-122"/>
                <a:ea typeface="微软雅黑" panose="020B0503020204020204" pitchFamily="34" charset="-122"/>
              </a:rPr>
              <a:t>月</a:t>
            </a:r>
            <a:r>
              <a:rPr lang="en-US" altLang="zh-CN" sz="2300" dirty="0">
                <a:latin typeface="微软雅黑" panose="020B0503020204020204" pitchFamily="34" charset="-122"/>
                <a:ea typeface="微软雅黑" panose="020B0503020204020204" pitchFamily="34" charset="-122"/>
              </a:rPr>
              <a:t>26</a:t>
            </a:r>
            <a:r>
              <a:rPr lang="zh-CN" altLang="en-US" sz="2300" dirty="0">
                <a:latin typeface="微软雅黑" panose="020B0503020204020204" pitchFamily="34" charset="-122"/>
                <a:ea typeface="微软雅黑" panose="020B0503020204020204" pitchFamily="34" charset="-122"/>
              </a:rPr>
              <a:t>日至</a:t>
            </a:r>
            <a:r>
              <a:rPr lang="en-US" altLang="zh-CN" sz="2300" dirty="0">
                <a:latin typeface="微软雅黑" panose="020B0503020204020204" pitchFamily="34" charset="-122"/>
                <a:ea typeface="微软雅黑" panose="020B0503020204020204" pitchFamily="34" charset="-122"/>
              </a:rPr>
              <a:t>29</a:t>
            </a:r>
            <a:r>
              <a:rPr lang="zh-CN" altLang="en-US" sz="2300" dirty="0">
                <a:latin typeface="微软雅黑" panose="020B0503020204020204" pitchFamily="34" charset="-122"/>
                <a:ea typeface="微软雅黑" panose="020B0503020204020204" pitchFamily="34" charset="-122"/>
              </a:rPr>
              <a:t>日，中国共产党第十八届中央委员会第五次全体会议在北京举行。全会审议通过了</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a:lnSpc>
                <a:spcPct val="15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中共中央关于全面深化改革若干重大问题的决定</a:t>
            </a:r>
            <a:r>
              <a:rPr lang="en-US" altLang="zh-CN" sz="2400" kern="100" dirty="0">
                <a:latin typeface="微软雅黑" panose="020B0503020204020204" pitchFamily="34" charset="-122"/>
                <a:ea typeface="微软雅黑" panose="020B0503020204020204" pitchFamily="34" charset="-122"/>
              </a:rPr>
              <a:t>》</a:t>
            </a:r>
            <a:br>
              <a:rPr lang="zh-CN" altLang="en-US" sz="2400" kern="100" dirty="0">
                <a:latin typeface="微软雅黑" panose="020B0503020204020204" pitchFamily="34" charset="-122"/>
                <a:ea typeface="微软雅黑" panose="020B0503020204020204" pitchFamily="34" charset="-122"/>
              </a:rPr>
            </a:b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中共中央关于建立社会主义市场经济体制若千问题的决定</a:t>
            </a:r>
            <a:r>
              <a:rPr lang="en-US" altLang="zh-CN" sz="2400" kern="100" dirty="0">
                <a:latin typeface="微软雅黑" panose="020B0503020204020204" pitchFamily="34" charset="-122"/>
                <a:ea typeface="微软雅黑" panose="020B0503020204020204" pitchFamily="34" charset="-122"/>
              </a:rPr>
              <a:t>》</a:t>
            </a:r>
            <a:br>
              <a:rPr lang="zh-CN" altLang="en-US" sz="2400" kern="100" dirty="0">
                <a:latin typeface="微软雅黑" panose="020B0503020204020204" pitchFamily="34" charset="-122"/>
                <a:ea typeface="微软雅黑" panose="020B0503020204020204" pitchFamily="34" charset="-122"/>
              </a:rPr>
            </a:b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中共中央关于制定国民经济和社会发展笫十三个五年规划的建议</a:t>
            </a:r>
            <a:r>
              <a:rPr lang="en-US" altLang="zh-CN" sz="2400" kern="100" dirty="0">
                <a:latin typeface="微软雅黑" panose="020B0503020204020204" pitchFamily="34" charset="-122"/>
                <a:ea typeface="微软雅黑" panose="020B0503020204020204" pitchFamily="34" charset="-122"/>
              </a:rPr>
              <a:t>》</a:t>
            </a:r>
            <a:br>
              <a:rPr lang="zh-CN" altLang="en-US" sz="2400" kern="100" dirty="0">
                <a:latin typeface="微软雅黑" panose="020B0503020204020204" pitchFamily="34" charset="-122"/>
                <a:ea typeface="微软雅黑" panose="020B0503020204020204" pitchFamily="34" charset="-122"/>
              </a:rPr>
            </a:b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中共中央关于全面推进依法治国若干重大问题的决定</a:t>
            </a:r>
            <a:r>
              <a:rPr lang="en-US" altLang="zh-CN" sz="2400" kern="100" dirty="0">
                <a:latin typeface="微软雅黑" panose="020B0503020204020204" pitchFamily="34" charset="-122"/>
                <a:ea typeface="微软雅黑" panose="020B0503020204020204" pitchFamily="34" charset="-122"/>
              </a:rPr>
              <a:t>》</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0495C87-5D47-E81E-059F-CE6A3FE6BE74}"/>
              </a:ext>
            </a:extLst>
          </p:cNvPr>
          <p:cNvSpPr txBox="1"/>
          <p:nvPr/>
        </p:nvSpPr>
        <p:spPr>
          <a:xfrm>
            <a:off x="5591944" y="274851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40512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20</a:t>
            </a:r>
            <a:r>
              <a:rPr lang="zh-CN" altLang="en-US" sz="2400" kern="100" dirty="0">
                <a:latin typeface="微软雅黑" panose="020B0503020204020204" pitchFamily="34" charset="-122"/>
                <a:ea typeface="微软雅黑" panose="020B0503020204020204" pitchFamily="34" charset="-122"/>
              </a:rPr>
              <a:t>日，习近平在中央政协工作会议暨庆祝中国人民政治协商会议成立</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周年大会上的讲话中，提出了新时代加强和改进人民政协工作的总体要求，指出新时代做好人民政协工作的中心环节是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提高政治协商、民主监督、参政议政水平</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加强思想政治引领，广泛凝聚共识</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发挥好人民政协专门协商机构作用</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强化政协委员责任担当</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624392" y="313316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5508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实行人民民主，保证人民当家作主，实现形式是丰富多样的，经过长期探索，我国在通过依法选举让人民的代表来参与国家生活和社会生活管理的同时，找到了一种保证人民在日常政治生活中油广泛持续深入参加权力的特有民主形式，这一特有民主形式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竞争性民主</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协商民主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票决民主</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谈判民主</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176120"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12692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57B7232-471C-9C24-AA18-30F8761E4B6E}"/>
              </a:ext>
            </a:extLst>
          </p:cNvPr>
          <p:cNvSpPr txBox="1"/>
          <p:nvPr/>
        </p:nvSpPr>
        <p:spPr>
          <a:xfrm>
            <a:off x="1559496" y="98072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5EB10E5-3A43-E612-AE37-1ADECB3EF9F9}"/>
              </a:ext>
            </a:extLst>
          </p:cNvPr>
          <p:cNvSpPr txBox="1"/>
          <p:nvPr/>
        </p:nvSpPr>
        <p:spPr>
          <a:xfrm>
            <a:off x="335360" y="98072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4" name="文本框 13">
            <a:extLst>
              <a:ext uri="{FF2B5EF4-FFF2-40B4-BE49-F238E27FC236}">
                <a16:creationId xmlns:a16="http://schemas.microsoft.com/office/drawing/2014/main" id="{E9EF9149-994C-6DBE-2315-9BB7DB3D32C1}"/>
              </a:ext>
            </a:extLst>
          </p:cNvPr>
          <p:cNvSpPr txBox="1"/>
          <p:nvPr/>
        </p:nvSpPr>
        <p:spPr>
          <a:xfrm>
            <a:off x="335360" y="243086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5" name="文本框 14">
            <a:extLst>
              <a:ext uri="{FF2B5EF4-FFF2-40B4-BE49-F238E27FC236}">
                <a16:creationId xmlns:a16="http://schemas.microsoft.com/office/drawing/2014/main" id="{8DC96ADD-439C-5B2B-6FB8-C9184A3A2440}"/>
              </a:ext>
            </a:extLst>
          </p:cNvPr>
          <p:cNvSpPr txBox="1"/>
          <p:nvPr/>
        </p:nvSpPr>
        <p:spPr>
          <a:xfrm>
            <a:off x="1559496" y="2348880"/>
            <a:ext cx="10153128" cy="4010521"/>
          </a:xfrm>
          <a:prstGeom prst="rect">
            <a:avLst/>
          </a:prstGeom>
          <a:noFill/>
        </p:spPr>
        <p:txBody>
          <a:bodyPr wrap="square">
            <a:spAutoFit/>
          </a:bodyPr>
          <a:lstStyle/>
          <a:p>
            <a:pPr algn="just">
              <a:lnSpc>
                <a:spcPct val="130000"/>
              </a:lnSpc>
            </a:pPr>
            <a:r>
              <a:rPr lang="zh-CN" altLang="en-US" sz="2200" kern="100" dirty="0">
                <a:latin typeface="微软雅黑" panose="020B0503020204020204" pitchFamily="34" charset="-122"/>
                <a:ea typeface="微软雅黑" panose="020B0503020204020204" pitchFamily="34" charset="-122"/>
              </a:rPr>
              <a:t>共同富裕是中国特色社会主义的本质要求。分配制度是促进共同富裕的基础性制度。坚持按劳分配、多种分配方式并存，构建初次分配、再分配、第三次分配协调配套的制度体系，对于处理效率和公平关系，逐步缩小差距具有非常重要的意义。在这一制度体系中，除了健全完善初次分配、再分配机制外，还要重视发挥第三次分配的作用。当前，要做好第三次分配的作用，需要做的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提高劳动报酬在分配中比重</a:t>
            </a: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加大税收、社保、转移支付等的调节力度</a:t>
            </a: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引导、支持有意愿的有能力的企业、社会组织和个人积极参与公益慈善事业</a:t>
            </a: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健全劳动、资本、土地等生产要素按贡献决定报酬机制</a:t>
            </a:r>
          </a:p>
        </p:txBody>
      </p:sp>
      <p:sp>
        <p:nvSpPr>
          <p:cNvPr id="16" name="文本框 15">
            <a:extLst>
              <a:ext uri="{FF2B5EF4-FFF2-40B4-BE49-F238E27FC236}">
                <a16:creationId xmlns:a16="http://schemas.microsoft.com/office/drawing/2014/main" id="{BC329A90-D471-EF19-B221-D6D9DB17C992}"/>
              </a:ext>
            </a:extLst>
          </p:cNvPr>
          <p:cNvSpPr txBox="1"/>
          <p:nvPr/>
        </p:nvSpPr>
        <p:spPr>
          <a:xfrm>
            <a:off x="10196264" y="4030974"/>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17D81583-DE28-6A8D-C7B5-5A6525850390}"/>
              </a:ext>
            </a:extLst>
          </p:cNvPr>
          <p:cNvSpPr txBox="1"/>
          <p:nvPr/>
        </p:nvSpPr>
        <p:spPr>
          <a:xfrm>
            <a:off x="335360" y="165149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18" name="文本框 17">
            <a:extLst>
              <a:ext uri="{FF2B5EF4-FFF2-40B4-BE49-F238E27FC236}">
                <a16:creationId xmlns:a16="http://schemas.microsoft.com/office/drawing/2014/main" id="{5BF36BCC-8522-1643-1F88-4A3F4BC35515}"/>
              </a:ext>
            </a:extLst>
          </p:cNvPr>
          <p:cNvSpPr txBox="1"/>
          <p:nvPr/>
        </p:nvSpPr>
        <p:spPr>
          <a:xfrm>
            <a:off x="1558008" y="165149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05219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全面推进依法治国，涉及立法、执法、司法、守法等各个方面，涉及中国特色社会主义事业“五位一体”总体布局的各个领域，必须加强顶层设计、统筹谋划，在实际工作中必须有一个总揽全局、牵引各方的总抓手。全面依法治国的总抓手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依法治国和以德治国相结合</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建设中国特色社会主义法治体系</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坚持有法可依有法必依</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坚持科学立法严格执法</a:t>
            </a:r>
          </a:p>
        </p:txBody>
      </p:sp>
      <p:sp>
        <p:nvSpPr>
          <p:cNvPr id="5" name="文本框 4">
            <a:extLst>
              <a:ext uri="{FF2B5EF4-FFF2-40B4-BE49-F238E27FC236}">
                <a16:creationId xmlns:a16="http://schemas.microsoft.com/office/drawing/2014/main" id="{60495C87-5D47-E81E-059F-CE6A3FE6BE74}"/>
              </a:ext>
            </a:extLst>
          </p:cNvPr>
          <p:cNvSpPr txBox="1"/>
          <p:nvPr/>
        </p:nvSpPr>
        <p:spPr>
          <a:xfrm>
            <a:off x="5087888"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08573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习近平总书记在</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中共中央关于全面推进依法治国若干重大问题的决定</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的说明</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中医用英国哲学家培根的一段话：“一次不公正的审判，其恶果甚至超过十次犯罪。因为犯罪虽是无视法律</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好比污染了水流，而不公正的审判则毁坏法律</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好比污染了水源。”这说明公正司法的重要性。</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维护社会公平正义的决定因素</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社会公正的最终目标</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维护社会公平正义的最后一道防线</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社会公正的唯一标准</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279576"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4111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773965"/>
          </a:xfrm>
          <a:prstGeom prst="rect">
            <a:avLst/>
          </a:prstGeom>
          <a:noFill/>
        </p:spPr>
        <p:txBody>
          <a:bodyPr wrap="square">
            <a:spAutoFit/>
          </a:bodyPr>
          <a:lstStyle/>
          <a:p>
            <a:pPr>
              <a:lnSpc>
                <a:spcPct val="150000"/>
              </a:lnSpc>
            </a:pPr>
            <a:r>
              <a:rPr lang="zh-CN" altLang="en-US" sz="2300" dirty="0">
                <a:latin typeface="微软雅黑" panose="020B0503020204020204" pitchFamily="34" charset="-122"/>
                <a:ea typeface="微软雅黑" panose="020B0503020204020204" pitchFamily="34" charset="-122"/>
              </a:rPr>
              <a:t>坚持全面依法治国首先要</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a:lnSpc>
                <a:spcPct val="15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坚持依宪治国</a:t>
            </a:r>
          </a:p>
          <a:p>
            <a:pPr>
              <a:lnSpc>
                <a:spcPct val="15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坚持依法行政</a:t>
            </a:r>
          </a:p>
          <a:p>
            <a:pPr>
              <a:lnSpc>
                <a:spcPct val="15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坚持依法执政</a:t>
            </a:r>
          </a:p>
          <a:p>
            <a:pPr>
              <a:lnSpc>
                <a:spcPct val="15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坚持公正司法</a:t>
            </a:r>
          </a:p>
        </p:txBody>
      </p:sp>
      <p:sp>
        <p:nvSpPr>
          <p:cNvPr id="5" name="文本框 4">
            <a:extLst>
              <a:ext uri="{FF2B5EF4-FFF2-40B4-BE49-F238E27FC236}">
                <a16:creationId xmlns:a16="http://schemas.microsoft.com/office/drawing/2014/main" id="{60495C87-5D47-E81E-059F-CE6A3FE6BE74}"/>
              </a:ext>
            </a:extLst>
          </p:cNvPr>
          <p:cNvSpPr txBox="1"/>
          <p:nvPr/>
        </p:nvSpPr>
        <p:spPr>
          <a:xfrm>
            <a:off x="5195900" y="222929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7448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公民道德建设对提高人民思想觉悟、道德水准、文明素养，提高全社会文明程度具有至关重要的作用。适应新时代新要求，党中央根据变化了的形势和公民道德建设的新需要，于</a:t>
            </a: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年颁布了</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新时代公民道德建设实施纲要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，明确强调新时代公民道德建设的着力点是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弘扬民族精神和时代精神</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推动理想信念教育常态化制度化</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推进社会公德、职业道德、家庭美德、个人品德建设</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传承孝老爱亲、扶危济困、见义勇为等中华美德</a:t>
            </a:r>
          </a:p>
        </p:txBody>
      </p:sp>
      <p:sp>
        <p:nvSpPr>
          <p:cNvPr id="5" name="文本框 4">
            <a:extLst>
              <a:ext uri="{FF2B5EF4-FFF2-40B4-BE49-F238E27FC236}">
                <a16:creationId xmlns:a16="http://schemas.microsoft.com/office/drawing/2014/main" id="{60495C87-5D47-E81E-059F-CE6A3FE6BE74}"/>
              </a:ext>
            </a:extLst>
          </p:cNvPr>
          <p:cNvSpPr txBox="1"/>
          <p:nvPr/>
        </p:nvSpPr>
        <p:spPr>
          <a:xfrm>
            <a:off x="8832304" y="35697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43759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2022</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日，背景冬奥会、冬残奥会总结表彰大会在背景举行。习近平总书记强调，伟大事业孕育伟大精神，伟大精神推进伟大事业。我国广大参与者珍惜伟大时代赋予的机遇，在冬奥申办、筹办、举办的过程中，共同创造了北京冬奥精神。北京冬奥精神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更快、更高、更强、更团结</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胸怀大局、自信开放、迎难而上、追求卓越、共创未来</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勇气、决心、激励、平等</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一起向未来</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517854" y="358880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94562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1052736"/>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1052736"/>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502871"/>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420888"/>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文化软实力集中体现了一个国家基于文化而具有的凝聚力和生命力</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以及由此产生的吸引力和影响力。提高国家文化软实力需要强大的国际传播能力。我国加强国际传播能力建设的重要任务是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加快发展新型文化业态</a:t>
            </a: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推进中华传统文化创造性转化、创新性发展</a:t>
            </a: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推进社会主义先进文化深入人心，激发全民族文化创造活力</a:t>
            </a: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讲好中国故事，传播好中国声音，展示真实、立体、全面的中国</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536160" y="332185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72349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723498"/>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84307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中华传统美德是中华优秀文化的重要组成部分，其内容博大精深、源远流长。从</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诗经</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中的“夙夜在公到</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尚书</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中的以公灭私”，从西汉贾谊</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治安策</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中的“国而忘家，公而忘私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到宋代范仲淹</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岳阳楼记</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中的先天下之忧而忧，后天下之乐而乐”，再到清代林则徐的“苟利国家生死以，岂因祸福避趋之”，贯穿其中的传统美德是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强调知行合一</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注重躬行实践</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推崇</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仁爱</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原则，注重以和为贵</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重视整体利益</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强调责任奉献</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提倡人伦价值，重视道德义务</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896200"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9568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1983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文化强则中国强，建设社会主义文化强国是实现中华民族伟大复兴的必然要求，其关键是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增强全民族文化创造力</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发展新型文化业态</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提高全民族思想道德素质和科学文化素质</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提升国家文化软实力</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223792" y="260884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123005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公益性文化事业是保障公民基本文化权益的重要途径，大力发展公益文化事业始终坚持放到首位的是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社会效益</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经济效益</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繁荣文化市场</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创新文化体制</a:t>
            </a:r>
          </a:p>
        </p:txBody>
      </p:sp>
      <p:sp>
        <p:nvSpPr>
          <p:cNvPr id="5" name="文本框 4">
            <a:extLst>
              <a:ext uri="{FF2B5EF4-FFF2-40B4-BE49-F238E27FC236}">
                <a16:creationId xmlns:a16="http://schemas.microsoft.com/office/drawing/2014/main" id="{60495C87-5D47-E81E-059F-CE6A3FE6BE74}"/>
              </a:ext>
            </a:extLst>
          </p:cNvPr>
          <p:cNvSpPr txBox="1"/>
          <p:nvPr/>
        </p:nvSpPr>
        <p:spPr>
          <a:xfrm>
            <a:off x="5673341" y="260884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18138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我们要大力弘扬的时代精神是当代人民精神风貌的集中体现，是激发社会创造活力的强大力量。时代精神内涵十分丰富，其核心是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国际主义</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集体主义</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改革创新</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开拓进取</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624392" y="263216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82087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979587"/>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a:t>
            </a:r>
            <a:r>
              <a:rPr lang="zh-CN" altLang="en-US" sz="2400" kern="100" dirty="0">
                <a:latin typeface="微软雅黑" panose="020B0503020204020204" pitchFamily="34" charset="-122"/>
                <a:ea typeface="微软雅黑" panose="020B0503020204020204" pitchFamily="34" charset="-122"/>
              </a:rPr>
              <a:t>考研政治第</a:t>
            </a:r>
            <a:r>
              <a:rPr lang="en-US" altLang="zh-CN" sz="2400" kern="100" dirty="0">
                <a:latin typeface="微软雅黑" panose="020B0503020204020204" pitchFamily="34" charset="-122"/>
                <a:ea typeface="微软雅黑" panose="020B0503020204020204" pitchFamily="34" charset="-122"/>
              </a:rPr>
              <a:t>3</a:t>
            </a:r>
            <a:r>
              <a:rPr lang="zh-CN" altLang="en-US" sz="2400" kern="100" dirty="0">
                <a:latin typeface="微软雅黑" panose="020B0503020204020204" pitchFamily="34" charset="-122"/>
                <a:ea typeface="微软雅黑" panose="020B0503020204020204" pitchFamily="34" charset="-122"/>
              </a:rPr>
              <a:t>题</a:t>
            </a: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97958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42972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347739"/>
            <a:ext cx="10153128" cy="3886577"/>
          </a:xfrm>
          <a:prstGeom prst="rect">
            <a:avLst/>
          </a:prstGeom>
          <a:noFill/>
        </p:spPr>
        <p:txBody>
          <a:bodyPr wrap="square">
            <a:spAutoFit/>
          </a:bodyPr>
          <a:lstStyle/>
          <a:p>
            <a:pPr algn="just">
              <a:lnSpc>
                <a:spcPct val="130000"/>
              </a:lnSpc>
            </a:pPr>
            <a:r>
              <a:rPr lang="zh-CN" altLang="zh-CN" sz="2400" kern="100" dirty="0">
                <a:latin typeface="微软雅黑" panose="020B0503020204020204" pitchFamily="34" charset="-122"/>
                <a:ea typeface="微软雅黑" panose="020B0503020204020204" pitchFamily="34" charset="-122"/>
              </a:rPr>
              <a:t>坚持以人民为中心，就必须坚持人民主体地位，坚持立党为公、执政为民，践行全心全意为人民服务的根本宗旨，把党的群众路线贯彻到治国理政全部活动之中，把人民对美好生活的向往作为奋斗目标。“坚持以人民为中心”的理论基础是唯物史观关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总体的人在总体的历史过程中的主体地位的原理</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zh-CN" sz="2400" kern="100" dirty="0">
                <a:latin typeface="微软雅黑" panose="020B0503020204020204" pitchFamily="34" charset="-122"/>
                <a:ea typeface="微软雅黑" panose="020B0503020204020204" pitchFamily="34" charset="-122"/>
              </a:rPr>
              <a:t>人的本质是一切社会关系的总和的原理</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zh-CN" sz="2400" kern="100" dirty="0">
                <a:latin typeface="微软雅黑" panose="020B0503020204020204" pitchFamily="34" charset="-122"/>
                <a:ea typeface="微软雅黑" panose="020B0503020204020204" pitchFamily="34" charset="-122"/>
              </a:rPr>
              <a:t>人民群众的活动受到社会历史条件制约的原理</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zh-CN" sz="2400" kern="100" dirty="0">
                <a:latin typeface="微软雅黑" panose="020B0503020204020204" pitchFamily="34" charset="-122"/>
                <a:ea typeface="微软雅黑" panose="020B0503020204020204" pitchFamily="34" charset="-122"/>
              </a:rPr>
              <a:t>人民群众是历史的创造者的原理</a:t>
            </a:r>
          </a:p>
        </p:txBody>
      </p:sp>
      <p:sp>
        <p:nvSpPr>
          <p:cNvPr id="5" name="文本框 4">
            <a:extLst>
              <a:ext uri="{FF2B5EF4-FFF2-40B4-BE49-F238E27FC236}">
                <a16:creationId xmlns:a16="http://schemas.microsoft.com/office/drawing/2014/main" id="{60495C87-5D47-E81E-059F-CE6A3FE6BE74}"/>
              </a:ext>
            </a:extLst>
          </p:cNvPr>
          <p:cNvSpPr txBox="1"/>
          <p:nvPr/>
        </p:nvSpPr>
        <p:spPr>
          <a:xfrm>
            <a:off x="6264188" y="3789040"/>
            <a:ext cx="743744"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650349"/>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9496" y="1650349"/>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21632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8008" y="2194695"/>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党的十八大以来，为了更好适应我国国家安全面临的新形勢新任务，实现国家长治久安，我们党明确提出了总体国家安全观。总体国家安全观的宗旨是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政治安全 </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经济安全</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人民安全</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军事、文化、社会安全</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660501"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405130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8008" y="2194695"/>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坚持总体国家安全观，必须坚持国家利益至上，以人民安全为宗旨，以政治安全为根本，以经济安全为基础，以军事、科技、文化、社会安全为保障，以促进国际安全为依托，统筹外部安全和内部安全、国土安全和国民安全、传统安全和非传统安全、自身安全和共同安全，统筹维护国家安全和塑造国家安全。坚持总体国家安全观，归根到底是为了</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顺应世界变化发展的新趋势</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增强全民国家安全意识</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破解国家发展中遇到的安全难题</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确保中华民族伟大复兴进程不被迟滞甚至中断</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733892" y="4054883"/>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18342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2014</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日，中共中央党总书记、中央国家安全委员会主席习近平主持召开中央国家安全委员会第一次会议并发表重要讲话，他强调，全面传统安全威胁与非传统安全威胁交织的局面，要准确把握国家安全形势变化新特点新趋势，坚持</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共同安全观</a:t>
            </a:r>
          </a:p>
          <a:p>
            <a:pPr>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亚洲安全观</a:t>
            </a: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总体国家安全观</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地区集体安全观</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835860" y="364101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422569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70655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7065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156685"/>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074702"/>
            <a:ext cx="10153128" cy="4450642"/>
          </a:xfrm>
          <a:prstGeom prst="rect">
            <a:avLst/>
          </a:prstGeom>
          <a:noFill/>
        </p:spPr>
        <p:txBody>
          <a:bodyPr wrap="square">
            <a:spAutoFit/>
          </a:bodyPr>
          <a:lstStyle/>
          <a:p>
            <a:pPr algn="just">
              <a:lnSpc>
                <a:spcPct val="130000"/>
              </a:lnSpc>
            </a:pPr>
            <a:r>
              <a:rPr lang="en-US" altLang="zh-CN" sz="2200" kern="100" dirty="0">
                <a:latin typeface="微软雅黑" panose="020B0503020204020204" pitchFamily="34" charset="-122"/>
                <a:ea typeface="微软雅黑" panose="020B0503020204020204" pitchFamily="34" charset="-122"/>
              </a:rPr>
              <a:t>1979</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1</a:t>
            </a:r>
            <a:r>
              <a:rPr lang="zh-CN" altLang="en-US" sz="2200" kern="100" dirty="0">
                <a:latin typeface="微软雅黑" panose="020B0503020204020204" pitchFamily="34" charset="-122"/>
                <a:ea typeface="微软雅黑" panose="020B0503020204020204" pitchFamily="34" charset="-122"/>
              </a:rPr>
              <a:t>日</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全国人民代表大会常务委员会发表</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告台湾同胞书</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，郑重宣示争取祖国和平统一的大政方针，揭开了两岸关系发展新的历史篇章。</a:t>
            </a:r>
            <a:r>
              <a:rPr lang="en-US" altLang="zh-CN" sz="2200" kern="100" dirty="0">
                <a:latin typeface="微软雅黑" panose="020B0503020204020204" pitchFamily="34" charset="-122"/>
                <a:ea typeface="微软雅黑" panose="020B0503020204020204" pitchFamily="34" charset="-122"/>
              </a:rPr>
              <a:t>2019</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2</a:t>
            </a:r>
            <a:r>
              <a:rPr lang="zh-CN" altLang="en-US" sz="2200" kern="100" dirty="0">
                <a:latin typeface="微软雅黑" panose="020B0503020204020204" pitchFamily="34" charset="-122"/>
                <a:ea typeface="微软雅黑" panose="020B0503020204020204" pitchFamily="34" charset="-122"/>
              </a:rPr>
              <a:t>日</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习近平在</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告台湾同胞书</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发表</a:t>
            </a:r>
            <a:r>
              <a:rPr lang="en-US" altLang="zh-CN" sz="2200" kern="100" dirty="0">
                <a:latin typeface="微软雅黑" panose="020B0503020204020204" pitchFamily="34" charset="-122"/>
                <a:ea typeface="微软雅黑" panose="020B0503020204020204" pitchFamily="34" charset="-122"/>
              </a:rPr>
              <a:t>40</a:t>
            </a:r>
            <a:r>
              <a:rPr lang="zh-CN" altLang="en-US" sz="2200" kern="100" dirty="0">
                <a:latin typeface="微软雅黑" panose="020B0503020204020204" pitchFamily="34" charset="-122"/>
                <a:ea typeface="微软雅黑" panose="020B0503020204020204" pitchFamily="34" charset="-122"/>
              </a:rPr>
              <a:t>周年纪念会上的讲话中指出</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在一个中国原则基础上</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台湾任何政党、团体同我们的交往都不存在障碍。以对话取代对抗、以合作取代争斗、以双赢取代零和</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两岸关系才能行稳致远。”影响两岸关系行稳致远的总根子是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两岸对历史现状缺乏认同</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两岸长期存在的政治分歧</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台独”分裂势力的存在</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外部势力的干涉</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719736" y="423494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3773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37731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68643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高度重视和不断加强党的自身建设，是中国共产党从小到大、由弱到强，从挫折中奋起，在战胜困难中不断成熟的一大法宝，也是党领导的伟大事业不断取得胜利的根本保证。中国特色社会主义进入新时代，党的建设的根本方针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全面加强党的执政本领</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坚持党要管党、全面从严治党</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坚持解放思想、改革创新</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全面推进党的政治建设</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887180" y="364502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48228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党群关系，关乎党和国家的存亡大计。为了实现党的十八大确定的奋斗目标，中共中央部署并在全党开展了党的群众路线教育实践活动。这次活动的主要内容是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建设学习型党组织</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保持共产党员先进性</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讲学习、讲政治、讲正气</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为民、务实、清廉</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223792"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6720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297144" cy="4188647"/>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作为无产阶级政党，如何永远得到人民的拥护和支持，如何跳出治乱兴衰周期率，实现长期执政，是中国共产党必须回答好、解决好的根本性问题。对于这一历史之问、时代之问，毛泽东统治在延安窑洞里给出了第一个答案，“只有让人民来监督政府，政府才不敢松懈，只有人人起来负责，才不会人亡政息。”经过党十八大以来的不懈努力，我党找到了第二个答案，这就是</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坚定理想</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自我革命</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把权力关进制度的笼子</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增强忧患意识</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0200456" y="3976021"/>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04978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zh-CN" sz="2400" kern="100" dirty="0">
                <a:latin typeface="微软雅黑" panose="020B0503020204020204" pitchFamily="34" charset="-122"/>
                <a:ea typeface="微软雅黑" panose="020B0503020204020204" pitchFamily="34" charset="-122"/>
              </a:rPr>
              <a:t>中国特色社会主义进入新时代，人民群众的新期待内容更广泛，不仅关注“ 有没有”，更关注“好不好”；不仅包括既有的物质文化需求，更包括在此基础上衍生出来的获得感、幸福感、安全感及尊严、权利等新需求。这一变化表明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我国社会主要矛盾发生了历史性变化</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zh-CN" sz="2400" kern="100" dirty="0">
                <a:latin typeface="微软雅黑" panose="020B0503020204020204" pitchFamily="34" charset="-122"/>
                <a:ea typeface="微软雅黑" panose="020B0503020204020204" pitchFamily="34" charset="-122"/>
              </a:rPr>
              <a:t>我国已经满足了人民“从有到优”的需求</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zh-CN" sz="2400" kern="100" dirty="0">
                <a:latin typeface="微软雅黑" panose="020B0503020204020204" pitchFamily="34" charset="-122"/>
                <a:ea typeface="微软雅黑" panose="020B0503020204020204" pitchFamily="34" charset="-122"/>
              </a:rPr>
              <a:t>人民群众对日益增长的物质文化需要出现了阶段性新特征</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zh-CN" sz="2400" kern="100" dirty="0">
                <a:latin typeface="微软雅黑" panose="020B0503020204020204" pitchFamily="34" charset="-122"/>
                <a:ea typeface="微软雅黑" panose="020B0503020204020204" pitchFamily="34" charset="-122"/>
              </a:rPr>
              <a:t>我国不平衡不充分的发展已成为制约满足人民需要的主要根源</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647728" y="3573016"/>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91125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zh-CN" sz="2400" kern="100" dirty="0">
                <a:latin typeface="微软雅黑" panose="020B0503020204020204" pitchFamily="34" charset="-122"/>
                <a:ea typeface="微软雅黑" panose="020B0503020204020204" pitchFamily="34" charset="-122"/>
              </a:rPr>
              <a:t>中国特色社会主义进入新时代，我国社会主要矛盾已经转化为人民日益增长的美好生活需要和不平衡不充分的发展之间的矛盾。但是，我国社会主要矛盾的变化没有改变我们对我国社会主义所处历史阶段的判断，依据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我国总体上仍处于不发达阶段</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zh-CN" sz="2400" kern="100" dirty="0">
                <a:latin typeface="微软雅黑" panose="020B0503020204020204" pitchFamily="34" charset="-122"/>
                <a:ea typeface="微软雅黑" panose="020B0503020204020204" pitchFamily="34" charset="-122"/>
              </a:rPr>
              <a:t>我国仍然面临极其复杂的国际环境</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zh-CN" sz="2400" kern="100" dirty="0">
                <a:latin typeface="微软雅黑" panose="020B0503020204020204" pitchFamily="34" charset="-122"/>
                <a:ea typeface="微软雅黑" panose="020B0503020204020204" pitchFamily="34" charset="-122"/>
              </a:rPr>
              <a:t>我国仍然是世界上最大的发展中国家</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zh-CN" sz="2400" kern="100" dirty="0">
                <a:latin typeface="微软雅黑" panose="020B0503020204020204" pitchFamily="34" charset="-122"/>
                <a:ea typeface="微软雅黑" panose="020B0503020204020204" pitchFamily="34" charset="-122"/>
              </a:rPr>
              <a:t>我国社会主要矛盾的变化只是社会主义初级阶段这个历史阶段中的变化</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847528" y="3573016"/>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2766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21</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0101"/>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习近平指出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当代中国的伟大社会变革，不是简单延续我国历史文化的母版，不是简单套用马克思主义经典作家设想的模板，不是其他国家社会义实践的再版，不是国外现代化发展的翻版。”这对我们理解科学社会主义一般原则的启示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科学社会主义是人类优秀文化传统的历史延续</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科学社会主义与资本主义产方式没有必然的联系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科学社会主义绝不是一成不变的教条</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科学社会主义在不同的时代具有不同的内容和形式</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151784"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951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98072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98072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43086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348880"/>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发展格局是经济现代化的路径选择</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是关系我国发展全局的重大战略任务。立足新发展阶段</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贯彻新发展理念</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要致力构建以国内大循环为主体、国内国际双循环相促进的新发展格局。构建新发展格局的关键在于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marR="0">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经济循环的畅通无阻</a:t>
            </a:r>
          </a:p>
          <a:p>
            <a:pPr marR="0">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市场主体的活力</a:t>
            </a:r>
          </a:p>
          <a:p>
            <a:pPr marR="0">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高水平的自立自强</a:t>
            </a:r>
          </a:p>
          <a:p>
            <a:pPr marR="0">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产业链供应链的优化升级</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0056440" y="327717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65149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65149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38406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57B7232-471C-9C24-AA18-30F8761E4B6E}"/>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5EB10E5-3A43-E612-AE37-1ADECB3EF9F9}"/>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4" name="文本框 13">
            <a:extLst>
              <a:ext uri="{FF2B5EF4-FFF2-40B4-BE49-F238E27FC236}">
                <a16:creationId xmlns:a16="http://schemas.microsoft.com/office/drawing/2014/main" id="{E9EF9149-994C-6DBE-2315-9BB7DB3D32C1}"/>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5" name="文本框 14">
            <a:extLst>
              <a:ext uri="{FF2B5EF4-FFF2-40B4-BE49-F238E27FC236}">
                <a16:creationId xmlns:a16="http://schemas.microsoft.com/office/drawing/2014/main" id="{8DC96ADD-439C-5B2B-6FB8-C9184A3A2440}"/>
              </a:ext>
            </a:extLst>
          </p:cNvPr>
          <p:cNvSpPr txBox="1"/>
          <p:nvPr/>
        </p:nvSpPr>
        <p:spPr>
          <a:xfrm>
            <a:off x="1559496" y="2204864"/>
            <a:ext cx="10153128" cy="4252511"/>
          </a:xfrm>
          <a:prstGeom prst="rect">
            <a:avLst/>
          </a:prstGeom>
          <a:noFill/>
        </p:spPr>
        <p:txBody>
          <a:bodyPr wrap="square">
            <a:spAutoFit/>
          </a:bodyPr>
          <a:lstStyle/>
          <a:p>
            <a:pPr algn="just">
              <a:lnSpc>
                <a:spcPct val="130000"/>
              </a:lnSpc>
            </a:pPr>
            <a:r>
              <a:rPr lang="zh-CN" altLang="en-US" sz="2100" kern="100" dirty="0">
                <a:latin typeface="微软雅黑" panose="020B0503020204020204" pitchFamily="34" charset="-122"/>
                <a:ea typeface="微软雅黑" panose="020B0503020204020204" pitchFamily="34" charset="-122"/>
              </a:rPr>
              <a:t>消除贫困，改善民生，逐步实现共同富裕，是社会主义的本质要求，是我们党的重要使命，新中国成立</a:t>
            </a:r>
            <a:r>
              <a:rPr lang="en-US" altLang="zh-CN" sz="2100" kern="100" dirty="0">
                <a:latin typeface="微软雅黑" panose="020B0503020204020204" pitchFamily="34" charset="-122"/>
                <a:ea typeface="微软雅黑" panose="020B0503020204020204" pitchFamily="34" charset="-122"/>
              </a:rPr>
              <a:t>70</a:t>
            </a:r>
            <a:r>
              <a:rPr lang="zh-CN" altLang="en-US" sz="2100" kern="100" dirty="0">
                <a:latin typeface="微软雅黑" panose="020B0503020204020204" pitchFamily="34" charset="-122"/>
                <a:ea typeface="微软雅黑" panose="020B0503020204020204" pitchFamily="34" charset="-122"/>
              </a:rPr>
              <a:t>余年，我国已有</a:t>
            </a:r>
            <a:r>
              <a:rPr lang="en-US" altLang="zh-CN" sz="2100" kern="100" dirty="0">
                <a:latin typeface="微软雅黑" panose="020B0503020204020204" pitchFamily="34" charset="-122"/>
                <a:ea typeface="微软雅黑" panose="020B0503020204020204" pitchFamily="34" charset="-122"/>
              </a:rPr>
              <a:t>7</a:t>
            </a:r>
            <a:r>
              <a:rPr lang="zh-CN" altLang="en-US" sz="2100" kern="100" dirty="0">
                <a:latin typeface="微软雅黑" panose="020B0503020204020204" pitchFamily="34" charset="-122"/>
                <a:ea typeface="微软雅黑" panose="020B0503020204020204" pitchFamily="34" charset="-122"/>
              </a:rPr>
              <a:t>亿多人摆脱贫困，占全球减贫人口的</a:t>
            </a:r>
            <a:r>
              <a:rPr lang="en-US" altLang="zh-CN" sz="2100" kern="100" dirty="0">
                <a:latin typeface="微软雅黑" panose="020B0503020204020204" pitchFamily="34" charset="-122"/>
                <a:ea typeface="微软雅黑" panose="020B0503020204020204" pitchFamily="34" charset="-122"/>
              </a:rPr>
              <a:t>70%</a:t>
            </a:r>
            <a:r>
              <a:rPr lang="zh-CN" altLang="en-US" sz="2100" kern="100" dirty="0">
                <a:latin typeface="微软雅黑" panose="020B0503020204020204" pitchFamily="34" charset="-122"/>
                <a:ea typeface="微软雅黑" panose="020B0503020204020204" pitchFamily="34" charset="-122"/>
              </a:rPr>
              <a:t>以上，中国是第一个完成联合国千年发展目标中减贫目标的发展中国家，也是唯一一个实现了经济较快增长，与大规模减贫同步，综合国力增强与人民生活水平提高同步，这一历史跨越的发展中国家。进入新时代，为了确保到</a:t>
            </a:r>
            <a:r>
              <a:rPr lang="en-US" altLang="zh-CN" sz="2100" kern="100" dirty="0">
                <a:latin typeface="微软雅黑" panose="020B0503020204020204" pitchFamily="34" charset="-122"/>
                <a:ea typeface="微软雅黑" panose="020B0503020204020204" pitchFamily="34" charset="-122"/>
              </a:rPr>
              <a:t>2020</a:t>
            </a:r>
            <a:r>
              <a:rPr lang="zh-CN" altLang="en-US" sz="2100" kern="100" dirty="0">
                <a:latin typeface="微软雅黑" panose="020B0503020204020204" pitchFamily="34" charset="-122"/>
                <a:ea typeface="微软雅黑" panose="020B0503020204020204" pitchFamily="34" charset="-122"/>
              </a:rPr>
              <a:t>年现行标准下农村贫困人口实现脱贫，贫困县全部摘帽的目标，我国的重要举措是</a:t>
            </a:r>
            <a:r>
              <a:rPr lang="en-US" altLang="zh-CN" sz="2100" kern="100" dirty="0">
                <a:latin typeface="微软雅黑" panose="020B0503020204020204" pitchFamily="34" charset="-122"/>
                <a:ea typeface="微软雅黑" panose="020B0503020204020204" pitchFamily="34" charset="-122"/>
              </a:rPr>
              <a:t>(                      )</a:t>
            </a:r>
            <a:r>
              <a:rPr lang="zh-CN" altLang="en-US" sz="2100" kern="100" dirty="0">
                <a:latin typeface="微软雅黑" panose="020B0503020204020204" pitchFamily="34" charset="-122"/>
                <a:ea typeface="微软雅黑" panose="020B0503020204020204" pitchFamily="34" charset="-122"/>
              </a:rPr>
              <a:t>。</a:t>
            </a:r>
            <a:endParaRPr lang="en-US" altLang="zh-CN" sz="2100" kern="100" dirty="0">
              <a:latin typeface="微软雅黑" panose="020B0503020204020204" pitchFamily="34" charset="-122"/>
              <a:ea typeface="微软雅黑" panose="020B0503020204020204" pitchFamily="34" charset="-122"/>
            </a:endParaRPr>
          </a:p>
          <a:p>
            <a:pPr>
              <a:lnSpc>
                <a:spcPct val="130000"/>
              </a:lnSpc>
            </a:pPr>
            <a:r>
              <a:rPr lang="en-US" altLang="zh-CN" sz="2100" kern="100" dirty="0">
                <a:latin typeface="微软雅黑" panose="020B0503020204020204" pitchFamily="34" charset="-122"/>
                <a:ea typeface="微软雅黑" panose="020B0503020204020204" pitchFamily="34" charset="-122"/>
              </a:rPr>
              <a:t>A.</a:t>
            </a:r>
            <a:r>
              <a:rPr lang="zh-CN" altLang="en-US" sz="2100" kern="100" dirty="0">
                <a:latin typeface="微软雅黑" panose="020B0503020204020204" pitchFamily="34" charset="-122"/>
                <a:ea typeface="微软雅黑" panose="020B0503020204020204" pitchFamily="34" charset="-122"/>
              </a:rPr>
              <a:t>坚持精准扶贫，精准脱贫</a:t>
            </a:r>
          </a:p>
          <a:p>
            <a:pPr>
              <a:lnSpc>
                <a:spcPct val="130000"/>
              </a:lnSpc>
            </a:pPr>
            <a:r>
              <a:rPr lang="en-US" altLang="zh-CN" sz="2100" kern="100" dirty="0">
                <a:latin typeface="微软雅黑" panose="020B0503020204020204" pitchFamily="34" charset="-122"/>
                <a:ea typeface="微软雅黑" panose="020B0503020204020204" pitchFamily="34" charset="-122"/>
              </a:rPr>
              <a:t>B.</a:t>
            </a:r>
            <a:r>
              <a:rPr lang="zh-CN" altLang="en-US" sz="2100" kern="100" dirty="0">
                <a:latin typeface="微软雅黑" panose="020B0503020204020204" pitchFamily="34" charset="-122"/>
                <a:ea typeface="微软雅黑" panose="020B0503020204020204" pitchFamily="34" charset="-122"/>
              </a:rPr>
              <a:t>强化党政一把手负总责的责任制</a:t>
            </a:r>
            <a:endParaRPr lang="en-US" altLang="zh-CN" sz="2100" kern="100" dirty="0">
              <a:latin typeface="微软雅黑" panose="020B0503020204020204" pitchFamily="34" charset="-122"/>
              <a:ea typeface="微软雅黑" panose="020B0503020204020204" pitchFamily="34" charset="-122"/>
            </a:endParaRPr>
          </a:p>
          <a:p>
            <a:pPr>
              <a:lnSpc>
                <a:spcPct val="130000"/>
              </a:lnSpc>
            </a:pPr>
            <a:r>
              <a:rPr lang="en-US" altLang="zh-CN" sz="2100" kern="100" dirty="0">
                <a:latin typeface="微软雅黑" panose="020B0503020204020204" pitchFamily="34" charset="-122"/>
                <a:ea typeface="微软雅黑" panose="020B0503020204020204" pitchFamily="34" charset="-122"/>
              </a:rPr>
              <a:t>C.</a:t>
            </a:r>
            <a:r>
              <a:rPr lang="zh-CN" altLang="en-US" sz="2100" kern="100" dirty="0">
                <a:latin typeface="微软雅黑" panose="020B0503020204020204" pitchFamily="34" charset="-122"/>
                <a:ea typeface="微软雅黑" panose="020B0503020204020204" pitchFamily="34" charset="-122"/>
              </a:rPr>
              <a:t>注重扶贫同扶志扶智相结合</a:t>
            </a:r>
          </a:p>
          <a:p>
            <a:pPr>
              <a:lnSpc>
                <a:spcPct val="130000"/>
              </a:lnSpc>
            </a:pPr>
            <a:r>
              <a:rPr lang="en-US" altLang="zh-CN" sz="2100" kern="100" dirty="0">
                <a:latin typeface="微软雅黑" panose="020B0503020204020204" pitchFamily="34" charset="-122"/>
                <a:ea typeface="微软雅黑" panose="020B0503020204020204" pitchFamily="34" charset="-122"/>
              </a:rPr>
              <a:t>D.</a:t>
            </a:r>
            <a:r>
              <a:rPr lang="zh-CN" altLang="en-US" sz="2100" kern="100" dirty="0">
                <a:latin typeface="微软雅黑" panose="020B0503020204020204" pitchFamily="34" charset="-122"/>
                <a:ea typeface="微软雅黑" panose="020B0503020204020204" pitchFamily="34" charset="-122"/>
              </a:rPr>
              <a:t>重点攻克深度贫困地区脱贫任务</a:t>
            </a:r>
          </a:p>
        </p:txBody>
      </p:sp>
      <p:sp>
        <p:nvSpPr>
          <p:cNvPr id="16" name="文本框 15">
            <a:extLst>
              <a:ext uri="{FF2B5EF4-FFF2-40B4-BE49-F238E27FC236}">
                <a16:creationId xmlns:a16="http://schemas.microsoft.com/office/drawing/2014/main" id="{BC329A90-D471-EF19-B221-D6D9DB17C992}"/>
              </a:ext>
            </a:extLst>
          </p:cNvPr>
          <p:cNvSpPr txBox="1"/>
          <p:nvPr/>
        </p:nvSpPr>
        <p:spPr>
          <a:xfrm>
            <a:off x="7968208" y="4221088"/>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17D81583-DE28-6A8D-C7B5-5A6525850390}"/>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18" name="文本框 17">
            <a:extLst>
              <a:ext uri="{FF2B5EF4-FFF2-40B4-BE49-F238E27FC236}">
                <a16:creationId xmlns:a16="http://schemas.microsoft.com/office/drawing/2014/main" id="{5BF36BCC-8522-1643-1F88-4A3F4BC35515}"/>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03016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718476"/>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29</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718476"/>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168611"/>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086628"/>
            <a:ext cx="10153128" cy="4366708"/>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2013</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月，十八届三中全会在北京举行，通过</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中共中央关于全面深化改革若干重大问题的决定</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，对全面深化改革作出顶层设计和总体规划。</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中共中央关于党的百年奋斗重大成就和历史经验的决议</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指出十一届三中全会是划时代的</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十八届三中全会也是划时代的。十八届三中全会是划时代的，是因为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实现改革有局部探索、破冰突围到系统集成，全面深化的转变</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开启了改革开放和建设社会主义现代化的新时期</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开创了我国改革开放新局面</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确定建立社会主义市场经济体制</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719736" y="39468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38923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389238"/>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71795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深圳经济特区是我国改革开放的排头兵和重要窗口。</a:t>
            </a: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月，中共中央、国务院印发</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关于支持深圳建设中国特色社会主义先行示范区的意见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，要求深圳建设成为高质量发展高地，法治城市示范，城市文明典范，民生幸福标杆，可持续发展先锋。支持深圳建设中国特色社会主义先行示范区，有利于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更好实施粤港澳大湾区战略，丰富“一国两制”事业发展新实践</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在更高起点，更高层次，更高目标上推进改革开放</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率先探索全面建设社会主义现代化国家新路径</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破解制约建成小康社会重点难点问题</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647728"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73445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876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在庆祝中国共产党成立</a:t>
            </a:r>
            <a:r>
              <a:rPr lang="en-US" altLang="zh-CN" sz="2400" kern="100" dirty="0">
                <a:latin typeface="微软雅黑" panose="020B0503020204020204" pitchFamily="34" charset="-122"/>
                <a:ea typeface="微软雅黑" panose="020B0503020204020204" pitchFamily="34" charset="-122"/>
              </a:rPr>
              <a:t>95</a:t>
            </a:r>
            <a:r>
              <a:rPr lang="zh-CN" altLang="en-US" sz="2400" kern="100" dirty="0">
                <a:latin typeface="微软雅黑" panose="020B0503020204020204" pitchFamily="34" charset="-122"/>
                <a:ea typeface="微软雅黑" panose="020B0503020204020204" pitchFamily="34" charset="-122"/>
              </a:rPr>
              <a:t>周年大会上，习近平总书记强调指出：“坚持不忘初心、继续前进，要坚持党的基本路线不动摇，不断把中国特色社会主义伟大事业推向前进。”改革开放以来，党和国家领导人一再强调要毫不动摇地坚持党的基本路线，这主要是因为，实践已经证明党的基本路线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思想路线的核心</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兴国、立国、强国的重大法宝</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实现科学发展的政治保证</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党和国家的生命线，人民的幸福线</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739516" y="4066078"/>
            <a:ext cx="1800200" cy="646331"/>
          </a:xfrm>
          <a:prstGeom prst="rect">
            <a:avLst/>
          </a:prstGeom>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5246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728521"/>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发展数字经济是把握新一轮科技革命和产业变革新机遇的战略选择。据</a:t>
            </a:r>
            <a:r>
              <a:rPr lang="en-US" altLang="zh-CN" sz="2300" kern="100" dirty="0">
                <a:latin typeface="微软雅黑" panose="020B0503020204020204" pitchFamily="34" charset="-122"/>
                <a:ea typeface="微软雅黑" panose="020B0503020204020204" pitchFamily="34" charset="-122"/>
              </a:rPr>
              <a:t>2021</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8</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2</a:t>
            </a:r>
            <a:r>
              <a:rPr lang="zh-CN" altLang="en-US" sz="2300" kern="100" dirty="0">
                <a:latin typeface="微软雅黑" panose="020B0503020204020204" pitchFamily="34" charset="-122"/>
                <a:ea typeface="微软雅黑" panose="020B0503020204020204" pitchFamily="34" charset="-122"/>
              </a:rPr>
              <a:t>日，中国信息通信研究院发布的</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全球数字经济白皮书</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统计显示，</a:t>
            </a:r>
            <a:r>
              <a:rPr lang="en-US" altLang="zh-CN" sz="2300" kern="100" dirty="0">
                <a:latin typeface="微软雅黑" panose="020B0503020204020204" pitchFamily="34" charset="-122"/>
                <a:ea typeface="微软雅黑" panose="020B0503020204020204" pitchFamily="34" charset="-122"/>
              </a:rPr>
              <a:t>2020</a:t>
            </a:r>
            <a:r>
              <a:rPr lang="zh-CN" altLang="en-US" sz="2300" kern="100" dirty="0">
                <a:latin typeface="微软雅黑" panose="020B0503020204020204" pitchFamily="34" charset="-122"/>
                <a:ea typeface="微软雅黑" panose="020B0503020204020204" pitchFamily="34" charset="-122"/>
              </a:rPr>
              <a:t>年我国数字经济规模近</a:t>
            </a:r>
            <a:r>
              <a:rPr lang="en-US" altLang="zh-CN" sz="2300" kern="100" dirty="0">
                <a:latin typeface="微软雅黑" panose="020B0503020204020204" pitchFamily="34" charset="-122"/>
                <a:ea typeface="微软雅黑" panose="020B0503020204020204" pitchFamily="34" charset="-122"/>
              </a:rPr>
              <a:t>5.4</a:t>
            </a:r>
            <a:r>
              <a:rPr lang="zh-CN" altLang="en-US" sz="2300" kern="100" dirty="0">
                <a:latin typeface="微软雅黑" panose="020B0503020204020204" pitchFamily="34" charset="-122"/>
                <a:ea typeface="微软雅黑" panose="020B0503020204020204" pitchFamily="34" charset="-122"/>
              </a:rPr>
              <a:t>万亿美元，居世界第二位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同比增长</a:t>
            </a:r>
            <a:r>
              <a:rPr lang="en-US" altLang="zh-CN" sz="2300" kern="100" dirty="0">
                <a:latin typeface="微软雅黑" panose="020B0503020204020204" pitchFamily="34" charset="-122"/>
                <a:ea typeface="微软雅黑" panose="020B0503020204020204" pitchFamily="34" charset="-122"/>
              </a:rPr>
              <a:t>9.6%</a:t>
            </a:r>
            <a:r>
              <a:rPr lang="zh-CN" altLang="en-US" sz="2300" kern="100" dirty="0">
                <a:latin typeface="微软雅黑" panose="020B0503020204020204" pitchFamily="34" charset="-122"/>
                <a:ea typeface="微软雅黑" panose="020B0503020204020204" pitchFamily="34" charset="-122"/>
              </a:rPr>
              <a:t>，增速位于全球第一。 我国数字经济健康发展有利于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推动建设现代化经济体系</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推动构建新发展格局</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推动化解发展中的根本制约因素</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推动构筑国家竞争新优势</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896200"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1930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188647"/>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2021</a:t>
            </a:r>
            <a:r>
              <a:rPr lang="zh-CN" altLang="en-US" sz="2300" kern="100" dirty="0">
                <a:latin typeface="微软雅黑" panose="020B0503020204020204" pitchFamily="34" charset="-122"/>
                <a:ea typeface="微软雅黑" panose="020B0503020204020204" pitchFamily="34" charset="-122"/>
              </a:rPr>
              <a:t>年是中国加入世界贸易组织</a:t>
            </a:r>
            <a:r>
              <a:rPr lang="en-US" altLang="zh-CN" sz="2300" kern="100" dirty="0">
                <a:latin typeface="微软雅黑" panose="020B0503020204020204" pitchFamily="34" charset="-122"/>
                <a:ea typeface="微软雅黑" panose="020B0503020204020204" pitchFamily="34" charset="-122"/>
              </a:rPr>
              <a:t>20</a:t>
            </a:r>
            <a:r>
              <a:rPr lang="zh-CN" altLang="en-US" sz="2300" kern="100" dirty="0">
                <a:latin typeface="微软雅黑" panose="020B0503020204020204" pitchFamily="34" charset="-122"/>
                <a:ea typeface="微软雅黑" panose="020B0503020204020204" pitchFamily="34" charset="-122"/>
              </a:rPr>
              <a:t>周年。</a:t>
            </a:r>
            <a:r>
              <a:rPr lang="en-US" altLang="zh-CN" sz="2300" kern="100" dirty="0">
                <a:latin typeface="微软雅黑" panose="020B0503020204020204" pitchFamily="34" charset="-122"/>
                <a:ea typeface="微软雅黑" panose="020B0503020204020204" pitchFamily="34" charset="-122"/>
              </a:rPr>
              <a:t>20 </a:t>
            </a:r>
            <a:r>
              <a:rPr lang="zh-CN" altLang="en-US" sz="2300" kern="100" dirty="0">
                <a:latin typeface="微软雅黑" panose="020B0503020204020204" pitchFamily="34" charset="-122"/>
                <a:ea typeface="微软雅黑" panose="020B0503020204020204" pitchFamily="34" charset="-122"/>
              </a:rPr>
              <a:t>年来，中国经济总量从世界第六位上升到第二位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货物贸易从世界第六位上升到第一位</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服务贸易从世界第十</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位上升到第二位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利用外资稳居发展中国家首位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对外直接投资从世界第二</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十六位 上升到第一位。 目前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中国已成为</a:t>
            </a:r>
            <a:r>
              <a:rPr lang="en-US" altLang="zh-CN" sz="2300" kern="100" dirty="0">
                <a:latin typeface="微软雅黑" panose="020B0503020204020204" pitchFamily="34" charset="-122"/>
                <a:ea typeface="微软雅黑" panose="020B0503020204020204" pitchFamily="34" charset="-122"/>
              </a:rPr>
              <a:t>50</a:t>
            </a:r>
            <a:r>
              <a:rPr lang="zh-CN" altLang="en-US" sz="2300" kern="100" dirty="0">
                <a:latin typeface="微软雅黑" panose="020B0503020204020204" pitchFamily="34" charset="-122"/>
                <a:ea typeface="微软雅黑" panose="020B0503020204020204" pitchFamily="34" charset="-122"/>
              </a:rPr>
              <a:t>多个国家和地区的最大贸易伙伴、</a:t>
            </a:r>
            <a:r>
              <a:rPr lang="en-US" altLang="zh-CN" sz="2300" kern="100" dirty="0">
                <a:latin typeface="微软雅黑" panose="020B0503020204020204" pitchFamily="34" charset="-122"/>
                <a:ea typeface="微软雅黑" panose="020B0503020204020204" pitchFamily="34" charset="-122"/>
              </a:rPr>
              <a:t>120 </a:t>
            </a:r>
            <a:r>
              <a:rPr lang="zh-CN" altLang="en-US" sz="2300" kern="100" dirty="0">
                <a:latin typeface="微软雅黑" panose="020B0503020204020204" pitchFamily="34" charset="-122"/>
                <a:ea typeface="微软雅黑" panose="020B0503020204020204" pitchFamily="34" charset="-122"/>
              </a:rPr>
              <a:t>多个国家和地区的前三大贸易伙伴。中国入世</a:t>
            </a:r>
            <a:r>
              <a:rPr lang="en-US" altLang="zh-CN" sz="2300" kern="100" dirty="0">
                <a:latin typeface="微软雅黑" panose="020B0503020204020204" pitchFamily="34" charset="-122"/>
                <a:ea typeface="微软雅黑" panose="020B0503020204020204" pitchFamily="34" charset="-122"/>
              </a:rPr>
              <a:t>20</a:t>
            </a:r>
            <a:r>
              <a:rPr lang="zh-CN" altLang="en-US" sz="2300" kern="100" dirty="0">
                <a:latin typeface="微软雅黑" panose="020B0503020204020204" pitchFamily="34" charset="-122"/>
                <a:ea typeface="微软雅黑" panose="020B0503020204020204" pitchFamily="34" charset="-122"/>
              </a:rPr>
              <a:t>年的历史充分证明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我国经济已经实现了由高速增长向高质量发展转变</a:t>
            </a: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以开放促改革、促发展是我国现代化建设的重要法宝</a:t>
            </a: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坚持开放合作才能获得更多发展机遇和更大发展空间</a:t>
            </a: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我国是多边贸易体制的坚定支持者、积极参与者和重要贡献者</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0283563" y="3976021"/>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51488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348143"/>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我国经济发展新动能的持续壮大声明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 </a:t>
            </a:r>
            <a:r>
              <a:rPr lang="zh-CN" altLang="en-US" sz="2300" kern="100" dirty="0">
                <a:latin typeface="微软雅黑" panose="020B0503020204020204" pitchFamily="34" charset="-122"/>
                <a:ea typeface="微软雅黑" panose="020B0503020204020204" pitchFamily="34" charset="-122"/>
              </a:rPr>
              <a:t>创新驱动了引领作用进一步加强</a:t>
            </a:r>
          </a:p>
          <a:p>
            <a:pPr>
              <a:lnSpc>
                <a:spcPct val="130000"/>
              </a:lnSpc>
            </a:pPr>
            <a:r>
              <a:rPr lang="en-US" altLang="zh-CN" sz="2300" kern="100" dirty="0">
                <a:latin typeface="微软雅黑" panose="020B0503020204020204" pitchFamily="34" charset="-122"/>
                <a:ea typeface="微软雅黑" panose="020B0503020204020204" pitchFamily="34" charset="-122"/>
              </a:rPr>
              <a:t>B. </a:t>
            </a:r>
            <a:r>
              <a:rPr lang="zh-CN" altLang="en-US" sz="2300" kern="100" dirty="0">
                <a:latin typeface="微软雅黑" panose="020B0503020204020204" pitchFamily="34" charset="-122"/>
                <a:ea typeface="微软雅黑" panose="020B0503020204020204" pitchFamily="34" charset="-122"/>
              </a:rPr>
              <a:t>供给的结构效果取得了显著绩效</a:t>
            </a:r>
          </a:p>
          <a:p>
            <a:pPr>
              <a:lnSpc>
                <a:spcPct val="130000"/>
              </a:lnSpc>
            </a:pPr>
            <a:r>
              <a:rPr lang="en-US" altLang="zh-CN" sz="2300" kern="100" dirty="0">
                <a:latin typeface="微软雅黑" panose="020B0503020204020204" pitchFamily="34" charset="-122"/>
                <a:ea typeface="微软雅黑" panose="020B0503020204020204" pitchFamily="34" charset="-122"/>
              </a:rPr>
              <a:t>C. </a:t>
            </a:r>
            <a:r>
              <a:rPr lang="zh-CN" altLang="en-US" sz="2300" kern="100" dirty="0">
                <a:latin typeface="微软雅黑" panose="020B0503020204020204" pitchFamily="34" charset="-122"/>
                <a:ea typeface="微软雅黑" panose="020B0503020204020204" pitchFamily="34" charset="-122"/>
              </a:rPr>
              <a:t>数字经济已成为我国经济高质量发展的新引擎</a:t>
            </a:r>
          </a:p>
          <a:p>
            <a:pPr>
              <a:lnSpc>
                <a:spcPct val="130000"/>
              </a:lnSpc>
            </a:pPr>
            <a:r>
              <a:rPr lang="en-US" altLang="zh-CN" sz="2300" kern="100" dirty="0">
                <a:latin typeface="微软雅黑" panose="020B0503020204020204" pitchFamily="34" charset="-122"/>
                <a:ea typeface="微软雅黑" panose="020B0503020204020204" pitchFamily="34" charset="-122"/>
              </a:rPr>
              <a:t>D. </a:t>
            </a:r>
            <a:r>
              <a:rPr lang="zh-CN" altLang="en-US" sz="2300" kern="100" dirty="0">
                <a:latin typeface="微软雅黑" panose="020B0503020204020204" pitchFamily="34" charset="-122"/>
                <a:ea typeface="微软雅黑" panose="020B0503020204020204" pitchFamily="34" charset="-122"/>
              </a:rPr>
              <a:t>现代化经济已经生成</a:t>
            </a:r>
          </a:p>
        </p:txBody>
      </p:sp>
      <p:sp>
        <p:nvSpPr>
          <p:cNvPr id="5" name="文本框 4">
            <a:extLst>
              <a:ext uri="{FF2B5EF4-FFF2-40B4-BE49-F238E27FC236}">
                <a16:creationId xmlns:a16="http://schemas.microsoft.com/office/drawing/2014/main" id="{60495C87-5D47-E81E-059F-CE6A3FE6BE74}"/>
              </a:ext>
            </a:extLst>
          </p:cNvPr>
          <p:cNvSpPr txBox="1"/>
          <p:nvPr/>
        </p:nvSpPr>
        <p:spPr>
          <a:xfrm>
            <a:off x="6499026" y="2194513"/>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07355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46429"/>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2020</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11</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15</a:t>
            </a:r>
            <a:r>
              <a:rPr lang="zh-CN" altLang="en-US" sz="2300" kern="100" dirty="0">
                <a:latin typeface="微软雅黑" panose="020B0503020204020204" pitchFamily="34" charset="-122"/>
                <a:ea typeface="微软雅黑" panose="020B0503020204020204" pitchFamily="34" charset="-122"/>
              </a:rPr>
              <a:t>日，东盟 </a:t>
            </a:r>
            <a:r>
              <a:rPr lang="en-US" altLang="zh-CN" sz="2300" kern="100" dirty="0">
                <a:latin typeface="微软雅黑" panose="020B0503020204020204" pitchFamily="34" charset="-122"/>
                <a:ea typeface="微软雅黑" panose="020B0503020204020204" pitchFamily="34" charset="-122"/>
              </a:rPr>
              <a:t>16 </a:t>
            </a:r>
            <a:r>
              <a:rPr lang="zh-CN" altLang="en-US" sz="2300" kern="100" dirty="0">
                <a:latin typeface="微软雅黑" panose="020B0503020204020204" pitchFamily="34" charset="-122"/>
                <a:ea typeface="微软雅黑" panose="020B0503020204020204" pitchFamily="34" charset="-122"/>
              </a:rPr>
              <a:t>国与中，日，韩，澳和新西兰正式签署</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区域全面经济伙伴关系稳定</a:t>
            </a:r>
            <a:r>
              <a:rPr lang="en-US" altLang="zh-CN" sz="2300" kern="100" dirty="0">
                <a:latin typeface="微软雅黑" panose="020B0503020204020204" pitchFamily="34" charset="-122"/>
                <a:ea typeface="微软雅黑" panose="020B0503020204020204" pitchFamily="34" charset="-122"/>
              </a:rPr>
              <a:t>》(RECP)</a:t>
            </a:r>
            <a:r>
              <a:rPr lang="zh-CN" altLang="en-US" sz="2300" kern="100" dirty="0">
                <a:latin typeface="微软雅黑" panose="020B0503020204020204" pitchFamily="34" charset="-122"/>
                <a:ea typeface="微软雅黑" panose="020B0503020204020204" pitchFamily="34" charset="-122"/>
              </a:rPr>
              <a:t>，全球最大贸易区诞生其重要意义主要体现在</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 </a:t>
            </a:r>
            <a:r>
              <a:rPr lang="zh-CN" altLang="en-US" sz="2300" kern="100" dirty="0">
                <a:latin typeface="微软雅黑" panose="020B0503020204020204" pitchFamily="34" charset="-122"/>
                <a:ea typeface="微软雅黑" panose="020B0503020204020204" pitchFamily="34" charset="-122"/>
              </a:rPr>
              <a:t>将为区域乃至全球经济复苏注入新动能</a:t>
            </a:r>
          </a:p>
          <a:p>
            <a:pPr>
              <a:lnSpc>
                <a:spcPct val="130000"/>
              </a:lnSpc>
            </a:pPr>
            <a:r>
              <a:rPr lang="en-US" altLang="zh-CN" sz="2300" kern="100" dirty="0">
                <a:latin typeface="微软雅黑" panose="020B0503020204020204" pitchFamily="34" charset="-122"/>
                <a:ea typeface="微软雅黑" panose="020B0503020204020204" pitchFamily="34" charset="-122"/>
              </a:rPr>
              <a:t>B. </a:t>
            </a:r>
            <a:r>
              <a:rPr lang="zh-CN" altLang="en-US" sz="2300" kern="100" dirty="0">
                <a:latin typeface="微软雅黑" panose="020B0503020204020204" pitchFamily="34" charset="-122"/>
                <a:ea typeface="微软雅黑" panose="020B0503020204020204" pitchFamily="34" charset="-122"/>
              </a:rPr>
              <a:t>开启了区域经济一体化新篇章</a:t>
            </a:r>
          </a:p>
          <a:p>
            <a:pPr>
              <a:lnSpc>
                <a:spcPct val="130000"/>
              </a:lnSpc>
            </a:pPr>
            <a:r>
              <a:rPr lang="en-US" altLang="zh-CN" sz="2300" kern="100" dirty="0">
                <a:latin typeface="微软雅黑" panose="020B0503020204020204" pitchFamily="34" charset="-122"/>
                <a:ea typeface="微软雅黑" panose="020B0503020204020204" pitchFamily="34" charset="-122"/>
              </a:rPr>
              <a:t>C. </a:t>
            </a:r>
            <a:r>
              <a:rPr lang="zh-CN" altLang="en-US" sz="2300" kern="100" dirty="0">
                <a:latin typeface="微软雅黑" panose="020B0503020204020204" pitchFamily="34" charset="-122"/>
                <a:ea typeface="微软雅黑" panose="020B0503020204020204" pitchFamily="34" charset="-122"/>
              </a:rPr>
              <a:t>全球贸易投资自由化、便利化取得压倒性优势</a:t>
            </a:r>
          </a:p>
          <a:p>
            <a:pPr>
              <a:lnSpc>
                <a:spcPct val="130000"/>
              </a:lnSpc>
            </a:pPr>
            <a:r>
              <a:rPr lang="en-US" altLang="zh-CN" sz="2300" kern="100" dirty="0">
                <a:latin typeface="微软雅黑" panose="020B0503020204020204" pitchFamily="34" charset="-122"/>
                <a:ea typeface="微软雅黑" panose="020B0503020204020204" pitchFamily="34" charset="-122"/>
              </a:rPr>
              <a:t>D. </a:t>
            </a:r>
            <a:r>
              <a:rPr lang="zh-CN" altLang="en-US" sz="2300" kern="100" dirty="0">
                <a:latin typeface="微软雅黑" panose="020B0503020204020204" pitchFamily="34" charset="-122"/>
                <a:ea typeface="微软雅黑" panose="020B0503020204020204" pitchFamily="34" charset="-122"/>
              </a:rPr>
              <a:t>将更好地发挥中国作为亚太地区价值新中心节点作用</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847528"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47209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21</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b="0" i="0" dirty="0">
                <a:solidFill>
                  <a:srgbClr val="333333"/>
                </a:solidFill>
                <a:effectLst/>
                <a:latin typeface="微软雅黑" panose="020B0503020204020204" pitchFamily="34" charset="-122"/>
                <a:ea typeface="微软雅黑" panose="020B0503020204020204" pitchFamily="34" charset="-122"/>
              </a:rPr>
              <a:t>为了加强对各国垄断资本的协调和制约。第二次世界大战后，国际垄断资本建立了国际货币基金组织，世界银行和世界贸易组织等国际经济机构。这些国际经济机构在协调和合作的基础上促进了经济全球化的发展，主要表现在</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A.</a:t>
            </a:r>
            <a:r>
              <a:rPr lang="zh-CN" altLang="en-US" sz="2400" b="0" i="0" dirty="0">
                <a:solidFill>
                  <a:srgbClr val="333333"/>
                </a:solidFill>
                <a:effectLst/>
                <a:latin typeface="微软雅黑" panose="020B0503020204020204" pitchFamily="34" charset="-122"/>
                <a:ea typeface="微软雅黑" panose="020B0503020204020204" pitchFamily="34" charset="-122"/>
              </a:rPr>
              <a:t>加强了各国和各经济体之间的联系</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B.</a:t>
            </a:r>
            <a:r>
              <a:rPr lang="zh-CN" altLang="en-US" sz="2400" b="0" i="0" dirty="0">
                <a:solidFill>
                  <a:srgbClr val="333333"/>
                </a:solidFill>
                <a:effectLst/>
                <a:latin typeface="微软雅黑" panose="020B0503020204020204" pitchFamily="34" charset="-122"/>
                <a:ea typeface="微软雅黑" panose="020B0503020204020204" pitchFamily="34" charset="-122"/>
              </a:rPr>
              <a:t>推动了商品和服务贸易的迅速增加</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C.</a:t>
            </a:r>
            <a:r>
              <a:rPr lang="zh-CN" altLang="en-US" sz="2400" b="0" i="0" dirty="0">
                <a:solidFill>
                  <a:srgbClr val="333333"/>
                </a:solidFill>
                <a:effectLst/>
                <a:latin typeface="微软雅黑" panose="020B0503020204020204" pitchFamily="34" charset="-122"/>
                <a:ea typeface="微软雅黑" panose="020B0503020204020204" pitchFamily="34" charset="-122"/>
              </a:rPr>
              <a:t>有效应对全球性经济波动和经济危机</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D.</a:t>
            </a:r>
            <a:r>
              <a:rPr lang="zh-CN" altLang="en-US" sz="2400" b="0" i="0" dirty="0">
                <a:solidFill>
                  <a:srgbClr val="333333"/>
                </a:solidFill>
                <a:effectLst/>
                <a:latin typeface="微软雅黑" panose="020B0503020204020204" pitchFamily="34" charset="-122"/>
                <a:ea typeface="微软雅黑" panose="020B0503020204020204" pitchFamily="34" charset="-122"/>
              </a:rPr>
              <a:t>加快了资本和技术等要素的国际流动</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0495C87-5D47-E81E-059F-CE6A3FE6BE74}"/>
              </a:ext>
            </a:extLst>
          </p:cNvPr>
          <p:cNvSpPr txBox="1"/>
          <p:nvPr/>
        </p:nvSpPr>
        <p:spPr>
          <a:xfrm>
            <a:off x="2855640"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09586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54868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54868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1998815"/>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16832"/>
            <a:ext cx="10153128" cy="4720331"/>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改革开放</a:t>
            </a:r>
            <a:r>
              <a:rPr lang="en-US" altLang="zh-CN" sz="2300" dirty="0">
                <a:solidFill>
                  <a:srgbClr val="333333"/>
                </a:solidFill>
                <a:latin typeface="微软雅黑" panose="020B0503020204020204" pitchFamily="34" charset="-122"/>
                <a:ea typeface="微软雅黑" panose="020B0503020204020204" pitchFamily="34" charset="-122"/>
              </a:rPr>
              <a:t>40</a:t>
            </a:r>
            <a:r>
              <a:rPr lang="zh-CN" altLang="en-US" sz="2300" dirty="0">
                <a:solidFill>
                  <a:srgbClr val="333333"/>
                </a:solidFill>
                <a:latin typeface="微软雅黑" panose="020B0503020204020204" pitchFamily="34" charset="-122"/>
                <a:ea typeface="微软雅黑" panose="020B0503020204020204" pitchFamily="34" charset="-122"/>
              </a:rPr>
              <a:t>年来，我国民营经济从小到大、从弱到强，不断发展壮大。截止</a:t>
            </a:r>
            <a:r>
              <a:rPr lang="en-US" altLang="zh-CN" sz="2300" dirty="0">
                <a:solidFill>
                  <a:srgbClr val="333333"/>
                </a:solidFill>
                <a:latin typeface="微软雅黑" panose="020B0503020204020204" pitchFamily="34" charset="-122"/>
                <a:ea typeface="微软雅黑" panose="020B0503020204020204" pitchFamily="34" charset="-122"/>
              </a:rPr>
              <a:t>2017</a:t>
            </a:r>
            <a:r>
              <a:rPr lang="zh-CN" altLang="en-US" sz="2300" dirty="0">
                <a:solidFill>
                  <a:srgbClr val="333333"/>
                </a:solidFill>
                <a:latin typeface="微软雅黑" panose="020B0503020204020204" pitchFamily="34" charset="-122"/>
                <a:ea typeface="微软雅黑" panose="020B0503020204020204" pitchFamily="34" charset="-122"/>
              </a:rPr>
              <a:t>年底，我国民营企业数量超过</a:t>
            </a:r>
            <a:r>
              <a:rPr lang="en-US" altLang="zh-CN" sz="2300" dirty="0">
                <a:solidFill>
                  <a:srgbClr val="333333"/>
                </a:solidFill>
                <a:latin typeface="微软雅黑" panose="020B0503020204020204" pitchFamily="34" charset="-122"/>
                <a:ea typeface="微软雅黑" panose="020B0503020204020204" pitchFamily="34" charset="-122"/>
              </a:rPr>
              <a:t>2700</a:t>
            </a:r>
            <a:r>
              <a:rPr lang="zh-CN" altLang="en-US" sz="2300" dirty="0">
                <a:solidFill>
                  <a:srgbClr val="333333"/>
                </a:solidFill>
                <a:latin typeface="微软雅黑" panose="020B0503020204020204" pitchFamily="34" charset="-122"/>
                <a:ea typeface="微软雅黑" panose="020B0503020204020204" pitchFamily="34" charset="-122"/>
              </a:rPr>
              <a:t>万家，个体工商户超过</a:t>
            </a:r>
            <a:r>
              <a:rPr lang="en-US" altLang="zh-CN" sz="2300" dirty="0">
                <a:solidFill>
                  <a:srgbClr val="333333"/>
                </a:solidFill>
                <a:latin typeface="微软雅黑" panose="020B0503020204020204" pitchFamily="34" charset="-122"/>
                <a:ea typeface="微软雅黑" panose="020B0503020204020204" pitchFamily="34" charset="-122"/>
              </a:rPr>
              <a:t>6500</a:t>
            </a:r>
            <a:r>
              <a:rPr lang="zh-CN" altLang="en-US" sz="2300" dirty="0">
                <a:solidFill>
                  <a:srgbClr val="333333"/>
                </a:solidFill>
                <a:latin typeface="微软雅黑" panose="020B0503020204020204" pitchFamily="34" charset="-122"/>
                <a:ea typeface="微软雅黑" panose="020B0503020204020204" pitchFamily="34" charset="-122"/>
              </a:rPr>
              <a:t>万户，注册资本超过</a:t>
            </a:r>
            <a:r>
              <a:rPr lang="en-US" altLang="zh-CN" sz="2300" dirty="0">
                <a:solidFill>
                  <a:srgbClr val="333333"/>
                </a:solidFill>
                <a:latin typeface="微软雅黑" panose="020B0503020204020204" pitchFamily="34" charset="-122"/>
                <a:ea typeface="微软雅黑" panose="020B0503020204020204" pitchFamily="34" charset="-122"/>
              </a:rPr>
              <a:t>165</a:t>
            </a:r>
            <a:r>
              <a:rPr lang="zh-CN" altLang="en-US" sz="2300" dirty="0">
                <a:solidFill>
                  <a:srgbClr val="333333"/>
                </a:solidFill>
                <a:latin typeface="微软雅黑" panose="020B0503020204020204" pitchFamily="34" charset="-122"/>
                <a:ea typeface="微软雅黑" panose="020B0503020204020204" pitchFamily="34" charset="-122"/>
              </a:rPr>
              <a:t>万亿元。概括起来说，民营经济具有“五六七八九”的特征，即贡献了</a:t>
            </a:r>
            <a:r>
              <a:rPr lang="en-US" altLang="zh-CN" sz="2300" dirty="0">
                <a:solidFill>
                  <a:srgbClr val="333333"/>
                </a:solidFill>
                <a:latin typeface="微软雅黑" panose="020B0503020204020204" pitchFamily="34" charset="-122"/>
                <a:ea typeface="微软雅黑" panose="020B0503020204020204" pitchFamily="34" charset="-122"/>
              </a:rPr>
              <a:t>50%</a:t>
            </a:r>
            <a:r>
              <a:rPr lang="zh-CN" altLang="en-US" sz="2300" dirty="0">
                <a:solidFill>
                  <a:srgbClr val="333333"/>
                </a:solidFill>
                <a:latin typeface="微软雅黑" panose="020B0503020204020204" pitchFamily="34" charset="-122"/>
                <a:ea typeface="微软雅黑" panose="020B0503020204020204" pitchFamily="34" charset="-122"/>
              </a:rPr>
              <a:t>以上的税收，</a:t>
            </a:r>
            <a:r>
              <a:rPr lang="en-US" altLang="zh-CN" sz="2300" dirty="0">
                <a:solidFill>
                  <a:srgbClr val="333333"/>
                </a:solidFill>
                <a:latin typeface="微软雅黑" panose="020B0503020204020204" pitchFamily="34" charset="-122"/>
                <a:ea typeface="微软雅黑" panose="020B0503020204020204" pitchFamily="34" charset="-122"/>
              </a:rPr>
              <a:t>60%</a:t>
            </a:r>
            <a:r>
              <a:rPr lang="zh-CN" altLang="en-US" sz="2300" dirty="0">
                <a:solidFill>
                  <a:srgbClr val="333333"/>
                </a:solidFill>
                <a:latin typeface="微软雅黑" panose="020B0503020204020204" pitchFamily="34" charset="-122"/>
                <a:ea typeface="微软雅黑" panose="020B0503020204020204" pitchFamily="34" charset="-122"/>
              </a:rPr>
              <a:t>以上的国内生产总值，</a:t>
            </a:r>
            <a:r>
              <a:rPr lang="en-US" altLang="zh-CN" sz="2300" dirty="0">
                <a:solidFill>
                  <a:srgbClr val="333333"/>
                </a:solidFill>
                <a:latin typeface="微软雅黑" panose="020B0503020204020204" pitchFamily="34" charset="-122"/>
                <a:ea typeface="微软雅黑" panose="020B0503020204020204" pitchFamily="34" charset="-122"/>
              </a:rPr>
              <a:t>70%</a:t>
            </a:r>
            <a:r>
              <a:rPr lang="zh-CN" altLang="en-US" sz="2300" dirty="0">
                <a:solidFill>
                  <a:srgbClr val="333333"/>
                </a:solidFill>
                <a:latin typeface="微软雅黑" panose="020B0503020204020204" pitchFamily="34" charset="-122"/>
                <a:ea typeface="微软雅黑" panose="020B0503020204020204" pitchFamily="34" charset="-122"/>
              </a:rPr>
              <a:t>以上的技术创新成果，</a:t>
            </a:r>
            <a:r>
              <a:rPr lang="en-US" altLang="zh-CN" sz="2300" dirty="0">
                <a:solidFill>
                  <a:srgbClr val="333333"/>
                </a:solidFill>
                <a:latin typeface="微软雅黑" panose="020B0503020204020204" pitchFamily="34" charset="-122"/>
                <a:ea typeface="微软雅黑" panose="020B0503020204020204" pitchFamily="34" charset="-122"/>
              </a:rPr>
              <a:t>80%</a:t>
            </a:r>
            <a:r>
              <a:rPr lang="zh-CN" altLang="en-US" sz="2300" dirty="0">
                <a:solidFill>
                  <a:srgbClr val="333333"/>
                </a:solidFill>
                <a:latin typeface="微软雅黑" panose="020B0503020204020204" pitchFamily="34" charset="-122"/>
                <a:ea typeface="微软雅黑" panose="020B0503020204020204" pitchFamily="34" charset="-122"/>
              </a:rPr>
              <a:t>以上的城镇劳动就业，</a:t>
            </a:r>
            <a:r>
              <a:rPr lang="en-US" altLang="zh-CN" sz="2300" dirty="0">
                <a:solidFill>
                  <a:srgbClr val="333333"/>
                </a:solidFill>
                <a:latin typeface="微软雅黑" panose="020B0503020204020204" pitchFamily="34" charset="-122"/>
                <a:ea typeface="微软雅黑" panose="020B0503020204020204" pitchFamily="34" charset="-122"/>
              </a:rPr>
              <a:t>90%</a:t>
            </a:r>
            <a:r>
              <a:rPr lang="zh-CN" altLang="en-US" sz="2300" dirty="0">
                <a:solidFill>
                  <a:srgbClr val="333333"/>
                </a:solidFill>
                <a:latin typeface="微软雅黑" panose="020B0503020204020204" pitchFamily="34" charset="-122"/>
                <a:ea typeface="微软雅黑" panose="020B0503020204020204" pitchFamily="34" charset="-122"/>
              </a:rPr>
              <a:t>以上的企业数量。我国经济发展能够创造中国奇迹，民营经济功不可没。这表明，民营经济已成为</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建设现代化经济体系的重要主体</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推动社会主义市场经济发展的重要力量</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实现中华民族伟大复兴中国梦的重要力量</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控制国民经济命脉的主导力量</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552384" y="424121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1944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1944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85427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62068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07082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88840"/>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解决好“三农”问题始终是全党工作的重中之重。新时代脱贫攻坚目标任务完成以后，“二农”工作重心将历史性地转向全面推进乡村振兴。</a:t>
            </a:r>
            <a:r>
              <a:rPr lang="en-US" altLang="zh-CN" sz="2400" kern="100" dirty="0">
                <a:latin typeface="微软雅黑" panose="020B0503020204020204" pitchFamily="34" charset="-122"/>
                <a:ea typeface="微软雅黑" panose="020B0503020204020204" pitchFamily="34" charset="-122"/>
              </a:rPr>
              <a:t>2021 </a:t>
            </a:r>
            <a:r>
              <a:rPr lang="zh-CN" altLang="en-US" sz="2400" kern="100" dirty="0">
                <a:latin typeface="微软雅黑" panose="020B0503020204020204" pitchFamily="34" charset="-122"/>
                <a:ea typeface="微软雅黑" panose="020B0503020204020204" pitchFamily="34" charset="-122"/>
              </a:rPr>
              <a:t>年的中央一号文件对全面推进乡村振兴，加快农业农村现代化作了进一步的部署。 根据这一部署</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十四五”时期“三农”工作摆在首要位置的是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依托乡村特色优势资源，打造农业全产业链</a:t>
            </a: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扩大农村需求，畅通城乡经济循环</a:t>
            </a: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补齐农业农村短板弱项，推动城乡协调发展</a:t>
            </a: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巩固拓展脱贫攻坚成果，守住防止规模性返贫底线</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063552" y="384902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914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7963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54868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54868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1998815"/>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16832"/>
            <a:ext cx="10153128" cy="4726807"/>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积极发展混合所有制经济，是完善我国基本经济制度的重要途径。</a:t>
            </a:r>
            <a:r>
              <a:rPr lang="en-US" altLang="zh-CN" sz="2300" dirty="0">
                <a:solidFill>
                  <a:srgbClr val="333333"/>
                </a:solidFill>
                <a:latin typeface="微软雅黑" panose="020B0503020204020204" pitchFamily="34" charset="-122"/>
                <a:ea typeface="微软雅黑" panose="020B0503020204020204" pitchFamily="34" charset="-122"/>
              </a:rPr>
              <a:t>2017</a:t>
            </a:r>
            <a:r>
              <a:rPr lang="zh-CN" altLang="en-US" sz="2300" dirty="0">
                <a:solidFill>
                  <a:srgbClr val="333333"/>
                </a:solidFill>
                <a:latin typeface="微软雅黑" panose="020B0503020204020204" pitchFamily="34" charset="-122"/>
                <a:ea typeface="微软雅黑" panose="020B0503020204020204" pitchFamily="34" charset="-122"/>
              </a:rPr>
              <a:t>年</a:t>
            </a:r>
            <a:r>
              <a:rPr lang="en-US" altLang="zh-CN" sz="2300" dirty="0">
                <a:solidFill>
                  <a:srgbClr val="333333"/>
                </a:solidFill>
                <a:latin typeface="微软雅黑" panose="020B0503020204020204" pitchFamily="34" charset="-122"/>
                <a:ea typeface="微软雅黑" panose="020B0503020204020204" pitchFamily="34" charset="-122"/>
              </a:rPr>
              <a:t>9</a:t>
            </a:r>
            <a:r>
              <a:rPr lang="zh-CN" altLang="en-US" sz="2300" dirty="0">
                <a:solidFill>
                  <a:srgbClr val="333333"/>
                </a:solidFill>
                <a:latin typeface="微软雅黑" panose="020B0503020204020204" pitchFamily="34" charset="-122"/>
                <a:ea typeface="微软雅黑" panose="020B0503020204020204" pitchFamily="34" charset="-122"/>
              </a:rPr>
              <a:t>月</a:t>
            </a:r>
            <a:r>
              <a:rPr lang="en-US" altLang="zh-CN" sz="2300" dirty="0">
                <a:solidFill>
                  <a:srgbClr val="333333"/>
                </a:solidFill>
                <a:latin typeface="微软雅黑" panose="020B0503020204020204" pitchFamily="34" charset="-122"/>
                <a:ea typeface="微软雅黑" panose="020B0503020204020204" pitchFamily="34" charset="-122"/>
              </a:rPr>
              <a:t>11</a:t>
            </a:r>
            <a:r>
              <a:rPr lang="zh-CN" altLang="en-US" sz="2300" dirty="0">
                <a:solidFill>
                  <a:srgbClr val="333333"/>
                </a:solidFill>
                <a:latin typeface="微软雅黑" panose="020B0503020204020204" pitchFamily="34" charset="-122"/>
                <a:ea typeface="微软雅黑" panose="020B0503020204020204" pitchFamily="34" charset="-122"/>
              </a:rPr>
              <a:t>日，我国首条由民营资本控股的高铁</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杭绍台高铁项目在浙江杭州签约。该项目预计总投资超过</a:t>
            </a:r>
            <a:r>
              <a:rPr lang="en-US" altLang="zh-CN" sz="2300" dirty="0">
                <a:solidFill>
                  <a:srgbClr val="333333"/>
                </a:solidFill>
                <a:latin typeface="微软雅黑" panose="020B0503020204020204" pitchFamily="34" charset="-122"/>
                <a:ea typeface="微软雅黑" panose="020B0503020204020204" pitchFamily="34" charset="-122"/>
              </a:rPr>
              <a:t>400</a:t>
            </a:r>
            <a:r>
              <a:rPr lang="zh-CN" altLang="en-US" sz="2300" dirty="0">
                <a:solidFill>
                  <a:srgbClr val="333333"/>
                </a:solidFill>
                <a:latin typeface="微软雅黑" panose="020B0503020204020204" pitchFamily="34" charset="-122"/>
                <a:ea typeface="微软雅黑" panose="020B0503020204020204" pitchFamily="34" charset="-122"/>
              </a:rPr>
              <a:t>亿元。其中民营联合体占比</a:t>
            </a:r>
            <a:r>
              <a:rPr lang="en-US" altLang="zh-CN" sz="2300" dirty="0">
                <a:solidFill>
                  <a:srgbClr val="333333"/>
                </a:solidFill>
                <a:latin typeface="微软雅黑" panose="020B0503020204020204" pitchFamily="34" charset="-122"/>
                <a:ea typeface="微软雅黑" panose="020B0503020204020204" pitchFamily="34" charset="-122"/>
              </a:rPr>
              <a:t>51%</a:t>
            </a:r>
            <a:r>
              <a:rPr lang="zh-CN" altLang="en-US" sz="2300" dirty="0">
                <a:solidFill>
                  <a:srgbClr val="333333"/>
                </a:solidFill>
                <a:latin typeface="微软雅黑" panose="020B0503020204020204" pitchFamily="34" charset="-122"/>
                <a:ea typeface="微软雅黑" panose="020B0503020204020204" pitchFamily="34" charset="-122"/>
              </a:rPr>
              <a:t>，中国铁路总公司占比</a:t>
            </a:r>
            <a:r>
              <a:rPr lang="en-US" altLang="zh-CN" sz="2300" dirty="0">
                <a:solidFill>
                  <a:srgbClr val="333333"/>
                </a:solidFill>
                <a:latin typeface="微软雅黑" panose="020B0503020204020204" pitchFamily="34" charset="-122"/>
                <a:ea typeface="微软雅黑" panose="020B0503020204020204" pitchFamily="34" charset="-122"/>
              </a:rPr>
              <a:t>15%</a:t>
            </a:r>
            <a:r>
              <a:rPr lang="zh-CN" altLang="en-US" sz="2300" dirty="0">
                <a:solidFill>
                  <a:srgbClr val="333333"/>
                </a:solidFill>
                <a:latin typeface="微软雅黑" panose="020B0503020204020204" pitchFamily="34" charset="-122"/>
                <a:ea typeface="微软雅黑" panose="020B0503020204020204" pitchFamily="34" charset="-122"/>
              </a:rPr>
              <a:t>，各级地方政府合计占比</a:t>
            </a:r>
            <a:r>
              <a:rPr lang="en-US" altLang="zh-CN" sz="2300" dirty="0">
                <a:solidFill>
                  <a:srgbClr val="333333"/>
                </a:solidFill>
                <a:latin typeface="微软雅黑" panose="020B0503020204020204" pitchFamily="34" charset="-122"/>
                <a:ea typeface="微软雅黑" panose="020B0503020204020204" pitchFamily="34" charset="-122"/>
              </a:rPr>
              <a:t>34%</a:t>
            </a:r>
            <a:r>
              <a:rPr lang="zh-CN" altLang="en-US" sz="2300" dirty="0">
                <a:solidFill>
                  <a:srgbClr val="333333"/>
                </a:solidFill>
                <a:latin typeface="微软雅黑" panose="020B0503020204020204" pitchFamily="34" charset="-122"/>
                <a:ea typeface="微软雅黑" panose="020B0503020204020204" pitchFamily="34" charset="-122"/>
              </a:rPr>
              <a:t>。本项目坚持风险分担、利益共享原则，构建政府和社会资本都能接受的投资回报机制。这是我国发展所有制经济的一个典型案例。发展混合所有制经济有利于</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改善企业股权结构和公司治理结构</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各种所有制资本取长补短、互相促进、共同发展</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发挥国有资本的带动力和影响力</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各种所有制企业公平参与市场竞争</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032104" y="414908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1944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1944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36628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606774"/>
          </a:xfrm>
          <a:prstGeom prst="rect">
            <a:avLst/>
          </a:prstGeom>
          <a:noFill/>
        </p:spPr>
        <p:txBody>
          <a:bodyPr wrap="square">
            <a:spAutoFit/>
          </a:bodyPr>
          <a:lstStyle/>
          <a:p>
            <a:pPr algn="just">
              <a:lnSpc>
                <a:spcPct val="130000"/>
              </a:lnSpc>
            </a:pPr>
            <a:r>
              <a:rPr lang="zh-CN" altLang="en-US" sz="2200" dirty="0">
                <a:solidFill>
                  <a:srgbClr val="333333"/>
                </a:solidFill>
                <a:latin typeface="微软雅黑" panose="020B0503020204020204" pitchFamily="34" charset="-122"/>
                <a:ea typeface="微软雅黑" panose="020B0503020204020204" pitchFamily="34" charset="-122"/>
              </a:rPr>
              <a:t>全面提高对外开放水平，需要实施更为主动的开放战略。近年来。我国坚持引进来和走出去并重。全面开放进一步深化，据统计，</a:t>
            </a:r>
            <a:r>
              <a:rPr lang="en-US" altLang="zh-CN" sz="2200" dirty="0">
                <a:solidFill>
                  <a:srgbClr val="333333"/>
                </a:solidFill>
                <a:latin typeface="微软雅黑" panose="020B0503020204020204" pitchFamily="34" charset="-122"/>
                <a:ea typeface="微软雅黑" panose="020B0503020204020204" pitchFamily="34" charset="-122"/>
              </a:rPr>
              <a:t>2016</a:t>
            </a:r>
            <a:r>
              <a:rPr lang="zh-CN" altLang="en-US" sz="2200" dirty="0">
                <a:solidFill>
                  <a:srgbClr val="333333"/>
                </a:solidFill>
                <a:latin typeface="微软雅黑" panose="020B0503020204020204" pitchFamily="34" charset="-122"/>
                <a:ea typeface="微软雅黑" panose="020B0503020204020204" pitchFamily="34" charset="-122"/>
              </a:rPr>
              <a:t>年中国企业对外直接投资</a:t>
            </a:r>
            <a:r>
              <a:rPr lang="en-US" altLang="zh-CN" sz="2200" dirty="0">
                <a:solidFill>
                  <a:srgbClr val="333333"/>
                </a:solidFill>
                <a:latin typeface="微软雅黑" panose="020B0503020204020204" pitchFamily="34" charset="-122"/>
                <a:ea typeface="微软雅黑" panose="020B0503020204020204" pitchFamily="34" charset="-122"/>
              </a:rPr>
              <a:t>1832</a:t>
            </a:r>
            <a:r>
              <a:rPr lang="zh-CN" altLang="en-US" sz="2200" dirty="0">
                <a:solidFill>
                  <a:srgbClr val="333333"/>
                </a:solidFill>
                <a:latin typeface="微软雅黑" panose="020B0503020204020204" pitchFamily="34" charset="-122"/>
                <a:ea typeface="微软雅黑" panose="020B0503020204020204" pitchFamily="34" charset="-122"/>
              </a:rPr>
              <a:t>亿美元，连续两年位列世界第二，中国境外企业销售额</a:t>
            </a:r>
            <a:r>
              <a:rPr lang="en-US" altLang="zh-CN" sz="2200" dirty="0">
                <a:solidFill>
                  <a:srgbClr val="333333"/>
                </a:solidFill>
                <a:latin typeface="微软雅黑" panose="020B0503020204020204" pitchFamily="34" charset="-122"/>
                <a:ea typeface="微软雅黑" panose="020B0503020204020204" pitchFamily="34" charset="-122"/>
              </a:rPr>
              <a:t>1.5</a:t>
            </a:r>
            <a:r>
              <a:rPr lang="zh-CN" altLang="en-US" sz="2200" dirty="0">
                <a:solidFill>
                  <a:srgbClr val="333333"/>
                </a:solidFill>
                <a:latin typeface="微软雅黑" panose="020B0503020204020204" pitchFamily="34" charset="-122"/>
                <a:ea typeface="微软雅黑" panose="020B0503020204020204" pitchFamily="34" charset="-122"/>
              </a:rPr>
              <a:t>万亿美元，向所在国缴纳税费</a:t>
            </a:r>
            <a:r>
              <a:rPr lang="en-US" altLang="zh-CN" sz="2200" dirty="0">
                <a:solidFill>
                  <a:srgbClr val="333333"/>
                </a:solidFill>
                <a:latin typeface="微软雅黑" panose="020B0503020204020204" pitchFamily="34" charset="-122"/>
                <a:ea typeface="微软雅黑" panose="020B0503020204020204" pitchFamily="34" charset="-122"/>
              </a:rPr>
              <a:t>400</a:t>
            </a:r>
            <a:r>
              <a:rPr lang="zh-CN" altLang="en-US" sz="2200" dirty="0">
                <a:solidFill>
                  <a:srgbClr val="333333"/>
                </a:solidFill>
                <a:latin typeface="微软雅黑" panose="020B0503020204020204" pitchFamily="34" charset="-122"/>
                <a:ea typeface="微软雅黑" panose="020B0503020204020204" pitchFamily="34" charset="-122"/>
              </a:rPr>
              <a:t>亿美元，雇佣外方员工</a:t>
            </a:r>
            <a:r>
              <a:rPr lang="en-US" altLang="zh-CN" sz="2200" dirty="0">
                <a:solidFill>
                  <a:srgbClr val="333333"/>
                </a:solidFill>
                <a:latin typeface="微软雅黑" panose="020B0503020204020204" pitchFamily="34" charset="-122"/>
                <a:ea typeface="微软雅黑" panose="020B0503020204020204" pitchFamily="34" charset="-122"/>
              </a:rPr>
              <a:t>150</a:t>
            </a:r>
            <a:r>
              <a:rPr lang="zh-CN" altLang="en-US" sz="2200" dirty="0">
                <a:solidFill>
                  <a:srgbClr val="333333"/>
                </a:solidFill>
                <a:latin typeface="微软雅黑" panose="020B0503020204020204" pitchFamily="34" charset="-122"/>
                <a:ea typeface="微软雅黑" panose="020B0503020204020204" pitchFamily="34" charset="-122"/>
              </a:rPr>
              <a:t>万人</a:t>
            </a:r>
            <a:r>
              <a:rPr lang="en-US" altLang="zh-CN" sz="2200" dirty="0">
                <a:solidFill>
                  <a:srgbClr val="333333"/>
                </a:solidFill>
                <a:latin typeface="微软雅黑" panose="020B0503020204020204" pitchFamily="34" charset="-122"/>
                <a:ea typeface="微软雅黑" panose="020B0503020204020204" pitchFamily="34" charset="-122"/>
              </a:rPr>
              <a:t>;</a:t>
            </a:r>
            <a:r>
              <a:rPr lang="zh-CN" altLang="en-US" sz="2200" dirty="0">
                <a:solidFill>
                  <a:srgbClr val="333333"/>
                </a:solidFill>
                <a:latin typeface="微软雅黑" panose="020B0503020204020204" pitchFamily="34" charset="-122"/>
                <a:ea typeface="微软雅黑" panose="020B0503020204020204" pitchFamily="34" charset="-122"/>
              </a:rPr>
              <a:t>我国高技术服务业实际使用外资超过</a:t>
            </a:r>
            <a:r>
              <a:rPr lang="en-US" altLang="zh-CN" sz="2200" dirty="0">
                <a:solidFill>
                  <a:srgbClr val="333333"/>
                </a:solidFill>
                <a:latin typeface="微软雅黑" panose="020B0503020204020204" pitchFamily="34" charset="-122"/>
                <a:ea typeface="微软雅黑" panose="020B0503020204020204" pitchFamily="34" charset="-122"/>
              </a:rPr>
              <a:t>955</a:t>
            </a:r>
            <a:r>
              <a:rPr lang="zh-CN" altLang="en-US" sz="2200" dirty="0">
                <a:solidFill>
                  <a:srgbClr val="333333"/>
                </a:solidFill>
                <a:latin typeface="微软雅黑" panose="020B0503020204020204" pitchFamily="34" charset="-122"/>
                <a:ea typeface="微软雅黑" panose="020B0503020204020204" pitchFamily="34" charset="-122"/>
              </a:rPr>
              <a:t>亿元人民币。同比增长</a:t>
            </a:r>
            <a:r>
              <a:rPr lang="en-US" altLang="zh-CN" sz="2200" dirty="0">
                <a:solidFill>
                  <a:srgbClr val="333333"/>
                </a:solidFill>
                <a:latin typeface="微软雅黑" panose="020B0503020204020204" pitchFamily="34" charset="-122"/>
                <a:ea typeface="微软雅黑" panose="020B0503020204020204" pitchFamily="34" charset="-122"/>
              </a:rPr>
              <a:t>86%</a:t>
            </a:r>
            <a:r>
              <a:rPr lang="zh-CN" altLang="en-US" sz="2200" dirty="0">
                <a:solidFill>
                  <a:srgbClr val="333333"/>
                </a:solidFill>
                <a:latin typeface="微软雅黑" panose="020B0503020204020204" pitchFamily="34" charset="-122"/>
                <a:ea typeface="微软雅黑" panose="020B0503020204020204" pitchFamily="34" charset="-122"/>
              </a:rPr>
              <a:t>，在全球引资东道主中排名第三位，高附加值以及服务行业的外国直接投资流入量持续增长，这表明</a:t>
            </a:r>
            <a:r>
              <a:rPr lang="en-US" altLang="zh-CN" sz="2200" dirty="0">
                <a:solidFill>
                  <a:srgbClr val="333333"/>
                </a:solidFill>
                <a:latin typeface="微软雅黑" panose="020B0503020204020204" pitchFamily="34" charset="-122"/>
                <a:ea typeface="微软雅黑" panose="020B0503020204020204" pitchFamily="34" charset="-122"/>
              </a:rPr>
              <a:t>(                   )</a:t>
            </a:r>
            <a:r>
              <a:rPr lang="zh-CN" altLang="en-US" sz="2200" dirty="0">
                <a:solidFill>
                  <a:srgbClr val="333333"/>
                </a:solidFill>
                <a:latin typeface="微软雅黑" panose="020B0503020204020204" pitchFamily="34" charset="-122"/>
                <a:ea typeface="微软雅黑" panose="020B0503020204020204" pitchFamily="34" charset="-122"/>
              </a:rPr>
              <a:t>。</a:t>
            </a:r>
            <a:endParaRPr lang="en-US" altLang="zh-CN" sz="22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A.</a:t>
            </a:r>
            <a:r>
              <a:rPr lang="zh-CN" altLang="en-US" sz="2200" dirty="0">
                <a:solidFill>
                  <a:srgbClr val="333333"/>
                </a:solidFill>
                <a:latin typeface="微软雅黑" panose="020B0503020204020204" pitchFamily="34" charset="-122"/>
                <a:ea typeface="微软雅黑" panose="020B0503020204020204" pitchFamily="34" charset="-122"/>
              </a:rPr>
              <a:t>我国对外直接投资已经完全转向高端</a:t>
            </a: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B.</a:t>
            </a:r>
            <a:r>
              <a:rPr lang="zh-CN" altLang="en-US" sz="2200" dirty="0">
                <a:solidFill>
                  <a:srgbClr val="333333"/>
                </a:solidFill>
                <a:latin typeface="微软雅黑" panose="020B0503020204020204" pitchFamily="34" charset="-122"/>
                <a:ea typeface="微软雅黑" panose="020B0503020204020204" pitchFamily="34" charset="-122"/>
              </a:rPr>
              <a:t>我国防范经济风险和外部冲击的能力已经形成</a:t>
            </a: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C.</a:t>
            </a:r>
            <a:r>
              <a:rPr lang="zh-CN" altLang="en-US" sz="2200" dirty="0">
                <a:solidFill>
                  <a:srgbClr val="333333"/>
                </a:solidFill>
                <a:latin typeface="微软雅黑" panose="020B0503020204020204" pitchFamily="34" charset="-122"/>
                <a:ea typeface="微软雅黑" panose="020B0503020204020204" pitchFamily="34" charset="-122"/>
              </a:rPr>
              <a:t>我国吸引外资的结构和质量正在不断优化</a:t>
            </a: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D.</a:t>
            </a:r>
            <a:r>
              <a:rPr lang="zh-CN" altLang="en-US" sz="2200" dirty="0">
                <a:solidFill>
                  <a:srgbClr val="333333"/>
                </a:solidFill>
                <a:latin typeface="微软雅黑" panose="020B0503020204020204" pitchFamily="34" charset="-122"/>
                <a:ea typeface="微软雅黑" panose="020B0503020204020204" pitchFamily="34" charset="-122"/>
              </a:rPr>
              <a:t>我国国际投资合作水平进一步提高</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281158" y="438462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6079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2017</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4</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1</a:t>
            </a:r>
            <a:r>
              <a:rPr lang="zh-CN" altLang="en-US" sz="2400" dirty="0">
                <a:solidFill>
                  <a:srgbClr val="333333"/>
                </a:solidFill>
                <a:latin typeface="微软雅黑" panose="020B0503020204020204" pitchFamily="34" charset="-122"/>
                <a:ea typeface="微软雅黑" panose="020B0503020204020204" pitchFamily="34" charset="-122"/>
              </a:rPr>
              <a:t>日，中共中央、国务院发布通知，决定设立河北雄安新区。这是以习近平同志为核心的党中央作出的一项重大的历史性战略选择，是千年大计、国家大事。雄安新区的设立有利于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集中疏解北京的非首都功能</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调整优化京津冀城市布局和空间结构</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探索沿海和内地对外开放新模式</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探索人口经济密集地区优化开发新模式</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824192" y="313316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668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62068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07082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88840"/>
            <a:ext cx="10153128" cy="4728859"/>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“一带一路”倡议提出三年来，已经有</a:t>
            </a:r>
            <a:r>
              <a:rPr lang="en-US" altLang="zh-CN" sz="2300" dirty="0">
                <a:solidFill>
                  <a:srgbClr val="333333"/>
                </a:solidFill>
                <a:latin typeface="微软雅黑" panose="020B0503020204020204" pitchFamily="34" charset="-122"/>
                <a:ea typeface="微软雅黑" panose="020B0503020204020204" pitchFamily="34" charset="-122"/>
              </a:rPr>
              <a:t>100</a:t>
            </a:r>
            <a:r>
              <a:rPr lang="zh-CN" altLang="en-US" sz="2300" dirty="0">
                <a:solidFill>
                  <a:srgbClr val="333333"/>
                </a:solidFill>
                <a:latin typeface="微软雅黑" panose="020B0503020204020204" pitchFamily="34" charset="-122"/>
                <a:ea typeface="微软雅黑" panose="020B0503020204020204" pitchFamily="34" charset="-122"/>
              </a:rPr>
              <a:t>多个国家和国际组织参与其中，我国同沿线</a:t>
            </a:r>
            <a:r>
              <a:rPr lang="en-US" altLang="zh-CN" sz="2300" dirty="0">
                <a:solidFill>
                  <a:srgbClr val="333333"/>
                </a:solidFill>
                <a:latin typeface="微软雅黑" panose="020B0503020204020204" pitchFamily="34" charset="-122"/>
                <a:ea typeface="微软雅黑" panose="020B0503020204020204" pitchFamily="34" charset="-122"/>
              </a:rPr>
              <a:t>30</a:t>
            </a:r>
            <a:r>
              <a:rPr lang="zh-CN" altLang="en-US" sz="2300" dirty="0">
                <a:solidFill>
                  <a:srgbClr val="333333"/>
                </a:solidFill>
                <a:latin typeface="微软雅黑" panose="020B0503020204020204" pitchFamily="34" charset="-122"/>
                <a:ea typeface="微软雅黑" panose="020B0503020204020204" pitchFamily="34" charset="-122"/>
              </a:rPr>
              <a:t>多个国家签署共建合作协议、与</a:t>
            </a:r>
            <a:r>
              <a:rPr lang="en-US" altLang="zh-CN" sz="2300" dirty="0">
                <a:solidFill>
                  <a:srgbClr val="333333"/>
                </a:solidFill>
                <a:latin typeface="微软雅黑" panose="020B0503020204020204" pitchFamily="34" charset="-122"/>
                <a:ea typeface="微软雅黑" panose="020B0503020204020204" pitchFamily="34" charset="-122"/>
              </a:rPr>
              <a:t>20</a:t>
            </a:r>
            <a:r>
              <a:rPr lang="zh-CN" altLang="en-US" sz="2300" dirty="0">
                <a:solidFill>
                  <a:srgbClr val="333333"/>
                </a:solidFill>
                <a:latin typeface="微软雅黑" panose="020B0503020204020204" pitchFamily="34" charset="-122"/>
                <a:ea typeface="微软雅黑" panose="020B0503020204020204" pitchFamily="34" charset="-122"/>
              </a:rPr>
              <a:t>多个国家开展了国际产能合作，一批有影响的标志性项目逐步落地。截止</a:t>
            </a:r>
            <a:r>
              <a:rPr lang="en-US" altLang="zh-CN" sz="2300" dirty="0">
                <a:solidFill>
                  <a:srgbClr val="333333"/>
                </a:solidFill>
                <a:latin typeface="微软雅黑" panose="020B0503020204020204" pitchFamily="34" charset="-122"/>
                <a:ea typeface="微软雅黑" panose="020B0503020204020204" pitchFamily="34" charset="-122"/>
              </a:rPr>
              <a:t>2016</a:t>
            </a:r>
            <a:r>
              <a:rPr lang="zh-CN" altLang="en-US" sz="2300" dirty="0">
                <a:solidFill>
                  <a:srgbClr val="333333"/>
                </a:solidFill>
                <a:latin typeface="微软雅黑" panose="020B0503020204020204" pitchFamily="34" charset="-122"/>
                <a:ea typeface="微软雅黑" panose="020B0503020204020204" pitchFamily="34" charset="-122"/>
              </a:rPr>
              <a:t>年</a:t>
            </a:r>
            <a:r>
              <a:rPr lang="en-US" altLang="zh-CN" sz="2300" dirty="0">
                <a:solidFill>
                  <a:srgbClr val="333333"/>
                </a:solidFill>
                <a:latin typeface="微软雅黑" panose="020B0503020204020204" pitchFamily="34" charset="-122"/>
                <a:ea typeface="微软雅黑" panose="020B0503020204020204" pitchFamily="34" charset="-122"/>
              </a:rPr>
              <a:t>7</a:t>
            </a:r>
            <a:r>
              <a:rPr lang="zh-CN" altLang="en-US" sz="2300" dirty="0">
                <a:solidFill>
                  <a:srgbClr val="333333"/>
                </a:solidFill>
                <a:latin typeface="微软雅黑" panose="020B0503020204020204" pitchFamily="34" charset="-122"/>
                <a:ea typeface="微软雅黑" panose="020B0503020204020204" pitchFamily="34" charset="-122"/>
              </a:rPr>
              <a:t>月，我国对“一带一路”相关国家的投资累计已达</a:t>
            </a:r>
            <a:r>
              <a:rPr lang="en-US" altLang="zh-CN" sz="2300" dirty="0">
                <a:solidFill>
                  <a:srgbClr val="333333"/>
                </a:solidFill>
                <a:latin typeface="微软雅黑" panose="020B0503020204020204" pitchFamily="34" charset="-122"/>
                <a:ea typeface="微软雅黑" panose="020B0503020204020204" pitchFamily="34" charset="-122"/>
              </a:rPr>
              <a:t>511</a:t>
            </a:r>
            <a:r>
              <a:rPr lang="zh-CN" altLang="en-US" sz="2300" dirty="0">
                <a:solidFill>
                  <a:srgbClr val="333333"/>
                </a:solidFill>
                <a:latin typeface="微软雅黑" panose="020B0503020204020204" pitchFamily="34" charset="-122"/>
                <a:ea typeface="微软雅黑" panose="020B0503020204020204" pitchFamily="34" charset="-122"/>
              </a:rPr>
              <a:t>亿美元，占同期对外直接投资总额的</a:t>
            </a:r>
            <a:r>
              <a:rPr lang="en-US" altLang="zh-CN" sz="2300" dirty="0">
                <a:solidFill>
                  <a:srgbClr val="333333"/>
                </a:solidFill>
                <a:latin typeface="微软雅黑" panose="020B0503020204020204" pitchFamily="34" charset="-122"/>
                <a:ea typeface="微软雅黑" panose="020B0503020204020204" pitchFamily="34" charset="-122"/>
              </a:rPr>
              <a:t>12%</a:t>
            </a:r>
            <a:r>
              <a:rPr lang="zh-CN" altLang="en-US" sz="2300" dirty="0">
                <a:solidFill>
                  <a:srgbClr val="333333"/>
                </a:solidFill>
                <a:latin typeface="微软雅黑" panose="020B0503020204020204" pitchFamily="34" charset="-122"/>
                <a:ea typeface="微软雅黑" panose="020B0503020204020204" pitchFamily="34" charset="-122"/>
              </a:rPr>
              <a:t>，与沿线国家新签承包工程合同</a:t>
            </a:r>
            <a:r>
              <a:rPr lang="en-US" altLang="zh-CN" sz="2300" dirty="0">
                <a:solidFill>
                  <a:srgbClr val="333333"/>
                </a:solidFill>
                <a:latin typeface="微软雅黑" panose="020B0503020204020204" pitchFamily="34" charset="-122"/>
                <a:ea typeface="微软雅黑" panose="020B0503020204020204" pitchFamily="34" charset="-122"/>
              </a:rPr>
              <a:t>1.25</a:t>
            </a:r>
            <a:r>
              <a:rPr lang="zh-CN" altLang="en-US" sz="2300" dirty="0">
                <a:solidFill>
                  <a:srgbClr val="333333"/>
                </a:solidFill>
                <a:latin typeface="微软雅黑" panose="020B0503020204020204" pitchFamily="34" charset="-122"/>
                <a:ea typeface="微软雅黑" panose="020B0503020204020204" pitchFamily="34" charset="-122"/>
              </a:rPr>
              <a:t>万份，累计合同额</a:t>
            </a:r>
            <a:r>
              <a:rPr lang="en-US" altLang="zh-CN" sz="2300" dirty="0">
                <a:solidFill>
                  <a:srgbClr val="333333"/>
                </a:solidFill>
                <a:latin typeface="微软雅黑" panose="020B0503020204020204" pitchFamily="34" charset="-122"/>
                <a:ea typeface="微软雅黑" panose="020B0503020204020204" pitchFamily="34" charset="-122"/>
              </a:rPr>
              <a:t>2790</a:t>
            </a:r>
            <a:r>
              <a:rPr lang="zh-CN" altLang="en-US" sz="2300" dirty="0">
                <a:solidFill>
                  <a:srgbClr val="333333"/>
                </a:solidFill>
                <a:latin typeface="微软雅黑" panose="020B0503020204020204" pitchFamily="34" charset="-122"/>
                <a:ea typeface="微软雅黑" panose="020B0503020204020204" pitchFamily="34" charset="-122"/>
              </a:rPr>
              <a:t>亿美元。我国推进“一带一路”建设旨在</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统筹国内国际两个大局</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打造开放、包容、均衡、普惠的区域经济合作架构</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促进沿线各国共用繁荣</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探索国际合作及全球治理新模式</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791744" y="422108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914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28724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党的十八届五中全会提出“创新、协调、绿色、开放、共享”的新发展理念，把创新作为引领发展的动力。在这一新发展理念的指导下，</a:t>
            </a:r>
            <a:r>
              <a:rPr lang="en-US" altLang="zh-CN" sz="2400" dirty="0">
                <a:solidFill>
                  <a:srgbClr val="333333"/>
                </a:solidFill>
                <a:latin typeface="微软雅黑" panose="020B0503020204020204" pitchFamily="34" charset="-122"/>
                <a:ea typeface="微软雅黑" panose="020B0503020204020204" pitchFamily="34" charset="-122"/>
              </a:rPr>
              <a:t>2016</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5</a:t>
            </a:r>
            <a:r>
              <a:rPr lang="zh-CN" altLang="en-US" sz="2400" dirty="0">
                <a:solidFill>
                  <a:srgbClr val="333333"/>
                </a:solidFill>
                <a:latin typeface="微软雅黑" panose="020B0503020204020204" pitchFamily="34" charset="-122"/>
                <a:ea typeface="微软雅黑" panose="020B0503020204020204" pitchFamily="34" charset="-122"/>
              </a:rPr>
              <a:t>月党中央和国务院颁布了</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国家创新驱动发展战略纲要</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，把创新作为引领发展的动力是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蓄势核心竞争力的</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然选择</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构建和谐世界的内在要求</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引领经济发展新常态的根本之策</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分析世界发展历程和总结我国改革开放实践得出的结论</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151784"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70988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20</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3728521"/>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a:t>
            </a:r>
            <a:r>
              <a:rPr lang="zh-CN" altLang="en-US" sz="2300" kern="100" dirty="0">
                <a:latin typeface="微软雅黑" panose="020B0503020204020204" pitchFamily="34" charset="-122"/>
                <a:ea typeface="微软雅黑" panose="020B0503020204020204" pitchFamily="34" charset="-122"/>
              </a:rPr>
              <a:t>世纪</a:t>
            </a:r>
            <a:r>
              <a:rPr lang="en-US" altLang="zh-CN" sz="2300" kern="100" dirty="0">
                <a:latin typeface="微软雅黑" panose="020B0503020204020204" pitchFamily="34" charset="-122"/>
                <a:ea typeface="微软雅黑" panose="020B0503020204020204" pitchFamily="34" charset="-122"/>
              </a:rPr>
              <a:t>80</a:t>
            </a:r>
            <a:r>
              <a:rPr lang="zh-CN" altLang="en-US" sz="2300" kern="100" dirty="0">
                <a:latin typeface="微软雅黑" panose="020B0503020204020204" pitchFamily="34" charset="-122"/>
                <a:ea typeface="微软雅黑" panose="020B0503020204020204" pitchFamily="34" charset="-122"/>
              </a:rPr>
              <a:t>年代以来，随着冷战的结束，分割的世界经济体系也随之被打破，技术，资本、商品等真正实现了全球范围的流动，各国之间的经济联系日益密切，相互合作、相互依存大大加强，世界进入到经济全球化迅猛发展的新时代。促使经济全球化迅猛发展的因素有</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科学技术的进步和生产力的快速发展</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出现了适宜于全球化的企业组织形式</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企业不断进行的技术创新与管理创新</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各国经济体制变革供给出的有利制度条件</a:t>
            </a:r>
          </a:p>
        </p:txBody>
      </p:sp>
      <p:sp>
        <p:nvSpPr>
          <p:cNvPr id="5" name="文本框 4">
            <a:extLst>
              <a:ext uri="{FF2B5EF4-FFF2-40B4-BE49-F238E27FC236}">
                <a16:creationId xmlns:a16="http://schemas.microsoft.com/office/drawing/2014/main" id="{60495C87-5D47-E81E-059F-CE6A3FE6BE74}"/>
              </a:ext>
            </a:extLst>
          </p:cNvPr>
          <p:cNvSpPr txBox="1"/>
          <p:nvPr/>
        </p:nvSpPr>
        <p:spPr>
          <a:xfrm>
            <a:off x="6023992"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75209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在全面深化改革中，我国提出了一系列放活民间投资的普惠政策，如保障民企平等使用土地、减免税收，扩大民间投资在电网、电信、铁路等非竞争性领域的参与力度等。实施这些政策的目的是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保证各种所有制经济依法平等使用生产要素</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鼓励所有民企建立现代企业制度</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保证各种所有制经济公平公正参与市场竞争</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允许各种所有制经济实行企业员工持股</a:t>
            </a:r>
          </a:p>
        </p:txBody>
      </p:sp>
      <p:sp>
        <p:nvSpPr>
          <p:cNvPr id="5" name="文本框 4">
            <a:extLst>
              <a:ext uri="{FF2B5EF4-FFF2-40B4-BE49-F238E27FC236}">
                <a16:creationId xmlns:a16="http://schemas.microsoft.com/office/drawing/2014/main" id="{60495C87-5D47-E81E-059F-CE6A3FE6BE74}"/>
              </a:ext>
            </a:extLst>
          </p:cNvPr>
          <p:cNvSpPr txBox="1"/>
          <p:nvPr/>
        </p:nvSpPr>
        <p:spPr>
          <a:xfrm>
            <a:off x="8544272" y="310402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6942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从</a:t>
            </a:r>
            <a:r>
              <a:rPr lang="en-US" altLang="zh-CN" sz="2400" dirty="0">
                <a:solidFill>
                  <a:srgbClr val="333333"/>
                </a:solidFill>
                <a:latin typeface="微软雅黑" panose="020B0503020204020204" pitchFamily="34" charset="-122"/>
                <a:ea typeface="微软雅黑" panose="020B0503020204020204" pitchFamily="34" charset="-122"/>
              </a:rPr>
              <a:t>2013</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3</a:t>
            </a:r>
            <a:r>
              <a:rPr lang="zh-CN" altLang="en-US" sz="2400" dirty="0">
                <a:solidFill>
                  <a:srgbClr val="333333"/>
                </a:solidFill>
                <a:latin typeface="微软雅黑" panose="020B0503020204020204" pitchFamily="34" charset="-122"/>
                <a:ea typeface="微软雅黑" panose="020B0503020204020204" pitchFamily="34" charset="-122"/>
              </a:rPr>
              <a:t>月到</a:t>
            </a:r>
            <a:r>
              <a:rPr lang="en-US" altLang="zh-CN" sz="2400" dirty="0">
                <a:solidFill>
                  <a:srgbClr val="333333"/>
                </a:solidFill>
                <a:latin typeface="微软雅黑" panose="020B0503020204020204" pitchFamily="34" charset="-122"/>
                <a:ea typeface="微软雅黑" panose="020B0503020204020204" pitchFamily="34" charset="-122"/>
              </a:rPr>
              <a:t>2015</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7</a:t>
            </a:r>
            <a:r>
              <a:rPr lang="zh-CN" altLang="en-US" sz="2400" dirty="0">
                <a:solidFill>
                  <a:srgbClr val="333333"/>
                </a:solidFill>
                <a:latin typeface="微软雅黑" panose="020B0503020204020204" pitchFamily="34" charset="-122"/>
                <a:ea typeface="微软雅黑" panose="020B0503020204020204" pitchFamily="34" charset="-122"/>
              </a:rPr>
              <a:t>月，李克强总理主持召开了</a:t>
            </a:r>
            <a:r>
              <a:rPr lang="en-US" altLang="zh-CN" sz="2400" dirty="0">
                <a:solidFill>
                  <a:srgbClr val="333333"/>
                </a:solidFill>
                <a:latin typeface="微软雅黑" panose="020B0503020204020204" pitchFamily="34" charset="-122"/>
                <a:ea typeface="微软雅黑" panose="020B0503020204020204" pitchFamily="34" charset="-122"/>
              </a:rPr>
              <a:t>101</a:t>
            </a:r>
            <a:r>
              <a:rPr lang="zh-CN" altLang="en-US" sz="2400" dirty="0">
                <a:solidFill>
                  <a:srgbClr val="333333"/>
                </a:solidFill>
                <a:latin typeface="微软雅黑" panose="020B0503020204020204" pitchFamily="34" charset="-122"/>
                <a:ea typeface="微软雅黑" panose="020B0503020204020204" pitchFamily="34" charset="-122"/>
              </a:rPr>
              <a:t>次国务院常务会议，其中有</a:t>
            </a:r>
            <a:r>
              <a:rPr lang="en-US" altLang="zh-CN" sz="2400" dirty="0">
                <a:solidFill>
                  <a:srgbClr val="333333"/>
                </a:solidFill>
                <a:latin typeface="微软雅黑" panose="020B0503020204020204" pitchFamily="34" charset="-122"/>
                <a:ea typeface="微软雅黑" panose="020B0503020204020204" pitchFamily="34" charset="-122"/>
              </a:rPr>
              <a:t>46</a:t>
            </a:r>
            <a:r>
              <a:rPr lang="zh-CN" altLang="en-US" sz="2400" dirty="0">
                <a:solidFill>
                  <a:srgbClr val="333333"/>
                </a:solidFill>
                <a:latin typeface="微软雅黑" panose="020B0503020204020204" pitchFamily="34" charset="-122"/>
                <a:ea typeface="微软雅黑" panose="020B0503020204020204" pitchFamily="34" charset="-122"/>
              </a:rPr>
              <a:t>次会议部署简政放权，取消和下放了</a:t>
            </a:r>
            <a:r>
              <a:rPr lang="en-US" altLang="zh-CN" sz="2400" dirty="0">
                <a:solidFill>
                  <a:srgbClr val="333333"/>
                </a:solidFill>
                <a:latin typeface="微软雅黑" panose="020B0503020204020204" pitchFamily="34" charset="-122"/>
                <a:ea typeface="微软雅黑" panose="020B0503020204020204" pitchFamily="34" charset="-122"/>
              </a:rPr>
              <a:t>800</a:t>
            </a:r>
            <a:r>
              <a:rPr lang="zh-CN" altLang="en-US" sz="2400" dirty="0">
                <a:solidFill>
                  <a:srgbClr val="333333"/>
                </a:solidFill>
                <a:latin typeface="微软雅黑" panose="020B0503020204020204" pitchFamily="34" charset="-122"/>
                <a:ea typeface="微软雅黑" panose="020B0503020204020204" pitchFamily="34" charset="-122"/>
              </a:rPr>
              <a:t>多项行政审批事项。他还用</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大道至简，有权不可任性</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用政府权利</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减法</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换取市场活力的</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乘法</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等生动而深刻的话语回应了公众对简政放权的期待。简政放权旨在</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处理好政府语病市场关系，加快完善社会主义市场经济体制</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减少审批环节，降低市场交易成本</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激发市场主体内在活力和社会创造力</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提高政府治理能力和治理水平</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919536"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19718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2015</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11</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30</a:t>
            </a:r>
            <a:r>
              <a:rPr lang="zh-CN" altLang="en-US" sz="2400" dirty="0">
                <a:solidFill>
                  <a:srgbClr val="333333"/>
                </a:solidFill>
                <a:latin typeface="微软雅黑" panose="020B0503020204020204" pitchFamily="34" charset="-122"/>
                <a:ea typeface="微软雅黑" panose="020B0503020204020204" pitchFamily="34" charset="-122"/>
              </a:rPr>
              <a:t>日，国际货币基金组织执行董事会批准人民币加入特别提款权（</a:t>
            </a:r>
            <a:r>
              <a:rPr lang="en-US" altLang="zh-CN" sz="2400" dirty="0">
                <a:solidFill>
                  <a:srgbClr val="333333"/>
                </a:solidFill>
                <a:latin typeface="微软雅黑" panose="020B0503020204020204" pitchFamily="34" charset="-122"/>
                <a:ea typeface="微软雅黑" panose="020B0503020204020204" pitchFamily="34" charset="-122"/>
              </a:rPr>
              <a:t>SDR</a:t>
            </a:r>
            <a:r>
              <a:rPr lang="zh-CN" altLang="en-US" sz="2400" dirty="0">
                <a:solidFill>
                  <a:srgbClr val="333333"/>
                </a:solidFill>
                <a:latin typeface="微软雅黑" panose="020B0503020204020204" pitchFamily="34" charset="-122"/>
                <a:ea typeface="微软雅黑" panose="020B0503020204020204" pitchFamily="34" charset="-122"/>
              </a:rPr>
              <a:t>）货币篮子，新的货币篮子将于</a:t>
            </a:r>
            <a:r>
              <a:rPr lang="en-US" altLang="zh-CN" sz="2400" dirty="0">
                <a:solidFill>
                  <a:srgbClr val="333333"/>
                </a:solidFill>
                <a:latin typeface="微软雅黑" panose="020B0503020204020204" pitchFamily="34" charset="-122"/>
                <a:ea typeface="微软雅黑" panose="020B0503020204020204" pitchFamily="34" charset="-122"/>
              </a:rPr>
              <a:t>2016</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10</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1</a:t>
            </a:r>
            <a:r>
              <a:rPr lang="zh-CN" altLang="en-US" sz="2400" dirty="0">
                <a:solidFill>
                  <a:srgbClr val="333333"/>
                </a:solidFill>
                <a:latin typeface="微软雅黑" panose="020B0503020204020204" pitchFamily="34" charset="-122"/>
                <a:ea typeface="微软雅黑" panose="020B0503020204020204" pitchFamily="34" charset="-122"/>
              </a:rPr>
              <a:t>日正式生效。人民币成为除美元、欧元、日元和英镑之外</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入篮</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的第五种货币，世界货币秩序</a:t>
            </a:r>
            <a:r>
              <a:rPr lang="en-US" altLang="zh-CN" sz="2400" dirty="0">
                <a:solidFill>
                  <a:srgbClr val="333333"/>
                </a:solidFill>
                <a:latin typeface="微软雅黑" panose="020B0503020204020204" pitchFamily="34" charset="-122"/>
                <a:ea typeface="微软雅黑" panose="020B0503020204020204" pitchFamily="34" charset="-122"/>
              </a:rPr>
              <a:t>16</a:t>
            </a:r>
            <a:r>
              <a:rPr lang="zh-CN" altLang="en-US" sz="2400" dirty="0">
                <a:solidFill>
                  <a:srgbClr val="333333"/>
                </a:solidFill>
                <a:latin typeface="微软雅黑" panose="020B0503020204020204" pitchFamily="34" charset="-122"/>
                <a:ea typeface="微软雅黑" panose="020B0503020204020204" pitchFamily="34" charset="-122"/>
              </a:rPr>
              <a:t>年来第一次发生改变。人民币</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入篮</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对世界经济的重大意义主要在于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有助于增强</a:t>
            </a:r>
            <a:r>
              <a:rPr lang="en-US" altLang="zh-CN" sz="2400" dirty="0">
                <a:solidFill>
                  <a:srgbClr val="333333"/>
                </a:solidFill>
                <a:latin typeface="微软雅黑" panose="020B0503020204020204" pitchFamily="34" charset="-122"/>
                <a:ea typeface="微软雅黑" panose="020B0503020204020204" pitchFamily="34" charset="-122"/>
              </a:rPr>
              <a:t>SDR</a:t>
            </a:r>
            <a:r>
              <a:rPr lang="zh-CN" altLang="en-US" sz="2400" dirty="0">
                <a:solidFill>
                  <a:srgbClr val="333333"/>
                </a:solidFill>
                <a:latin typeface="微软雅黑" panose="020B0503020204020204" pitchFamily="34" charset="-122"/>
                <a:ea typeface="微软雅黑" panose="020B0503020204020204" pitchFamily="34" charset="-122"/>
              </a:rPr>
              <a:t>的代表性和吸引力，完善现行国际货币体系</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中国的经济地位得到国际认可，全球经济格局发生积极变化</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人民币短期内将成为在全球金融市场上使用水平最高的货币</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有助于维护全球金融稳定和完善全球经济治理</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063552"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64029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2014 </a:t>
            </a:r>
            <a:r>
              <a:rPr lang="zh-CN" altLang="en-US" sz="2400" dirty="0">
                <a:solidFill>
                  <a:srgbClr val="333333"/>
                </a:solidFill>
                <a:latin typeface="微软雅黑" panose="020B0503020204020204" pitchFamily="34" charset="-122"/>
                <a:ea typeface="微软雅黑" panose="020B0503020204020204" pitchFamily="34" charset="-122"/>
              </a:rPr>
              <a:t>年 </a:t>
            </a:r>
            <a:r>
              <a:rPr lang="en-US" altLang="zh-CN" sz="2400" dirty="0">
                <a:solidFill>
                  <a:srgbClr val="333333"/>
                </a:solidFill>
                <a:latin typeface="微软雅黑" panose="020B0503020204020204" pitchFamily="34" charset="-122"/>
                <a:ea typeface="微软雅黑" panose="020B0503020204020204" pitchFamily="34" charset="-122"/>
              </a:rPr>
              <a:t>5 </a:t>
            </a:r>
            <a:r>
              <a:rPr lang="zh-CN" altLang="en-US" sz="2400" dirty="0">
                <a:solidFill>
                  <a:srgbClr val="333333"/>
                </a:solidFill>
                <a:latin typeface="微软雅黑" panose="020B0503020204020204" pitchFamily="34" charset="-122"/>
                <a:ea typeface="微软雅黑" panose="020B0503020204020204" pitchFamily="34" charset="-122"/>
              </a:rPr>
              <a:t>月 </a:t>
            </a:r>
            <a:r>
              <a:rPr lang="en-US" altLang="zh-CN" sz="2400" dirty="0">
                <a:solidFill>
                  <a:srgbClr val="333333"/>
                </a:solidFill>
                <a:latin typeface="微软雅黑" panose="020B0503020204020204" pitchFamily="34" charset="-122"/>
                <a:ea typeface="微软雅黑" panose="020B0503020204020204" pitchFamily="34" charset="-122"/>
              </a:rPr>
              <a:t>22 </a:t>
            </a:r>
            <a:r>
              <a:rPr lang="zh-CN" altLang="en-US" sz="2400" dirty="0">
                <a:solidFill>
                  <a:srgbClr val="333333"/>
                </a:solidFill>
                <a:latin typeface="微软雅黑" panose="020B0503020204020204" pitchFamily="34" charset="-122"/>
                <a:ea typeface="微软雅黑" panose="020B0503020204020204" pitchFamily="34" charset="-122"/>
              </a:rPr>
              <a:t>日，习近平在上海召开的外国专家座谈会上指出，“要实行更加开放的人才政策，不唯地域地引进人才，不求所有开发人才，不拘一格用好人才。”当前，我们之所以比历史上任何时期都更加强调重视人才，用好人才，是因为人才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第一资源和国家战略资源</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先进生产力的集中体现</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国家竞争力的重要体现</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推进中国特色社会主义亊业的关键因素</a:t>
            </a:r>
          </a:p>
        </p:txBody>
      </p:sp>
      <p:sp>
        <p:nvSpPr>
          <p:cNvPr id="5" name="文本框 4">
            <a:extLst>
              <a:ext uri="{FF2B5EF4-FFF2-40B4-BE49-F238E27FC236}">
                <a16:creationId xmlns:a16="http://schemas.microsoft.com/office/drawing/2014/main" id="{60495C87-5D47-E81E-059F-CE6A3FE6BE74}"/>
              </a:ext>
            </a:extLst>
          </p:cNvPr>
          <p:cNvSpPr txBox="1"/>
          <p:nvPr/>
        </p:nvSpPr>
        <p:spPr>
          <a:xfrm>
            <a:off x="5951984"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2516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构建新发展格局，是以习近平同志为核心的党中央积极应对国际国内形势变化，与时俱进提升我国经济发展水平，塑造国际经济全球和竞争新优势提出的战略决策，这一发展格局是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以体制机制创新为主体，利用好国际国内两个市场</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以维护和平稳定为主体，促进国际国内经济复苏</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以国内大循环为主体，国内国际双循环相互促进</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以发展先进制造业为主体，促进产业结构优化升级</a:t>
            </a:r>
          </a:p>
        </p:txBody>
      </p:sp>
      <p:sp>
        <p:nvSpPr>
          <p:cNvPr id="5" name="文本框 4">
            <a:extLst>
              <a:ext uri="{FF2B5EF4-FFF2-40B4-BE49-F238E27FC236}">
                <a16:creationId xmlns:a16="http://schemas.microsoft.com/office/drawing/2014/main" id="{60495C87-5D47-E81E-059F-CE6A3FE6BE74}"/>
              </a:ext>
            </a:extLst>
          </p:cNvPr>
          <p:cNvSpPr txBox="1"/>
          <p:nvPr/>
        </p:nvSpPr>
        <p:spPr>
          <a:xfrm>
            <a:off x="6636060"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22204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268733"/>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到</a:t>
            </a:r>
            <a:r>
              <a:rPr lang="en-US" altLang="zh-CN" sz="2300" dirty="0">
                <a:solidFill>
                  <a:srgbClr val="333333"/>
                </a:solidFill>
                <a:latin typeface="微软雅黑" panose="020B0503020204020204" pitchFamily="34" charset="-122"/>
                <a:ea typeface="微软雅黑" panose="020B0503020204020204" pitchFamily="34" charset="-122"/>
              </a:rPr>
              <a:t>2012</a:t>
            </a:r>
            <a:r>
              <a:rPr lang="zh-CN" altLang="en-US" sz="2300" dirty="0">
                <a:solidFill>
                  <a:srgbClr val="333333"/>
                </a:solidFill>
                <a:latin typeface="微软雅黑" panose="020B0503020204020204" pitchFamily="34" charset="-122"/>
                <a:ea typeface="微软雅黑" panose="020B0503020204020204" pitchFamily="34" charset="-122"/>
              </a:rPr>
              <a:t>年底，我国仍在耕地上从事农业生产经营的农民家庭约</a:t>
            </a:r>
            <a:r>
              <a:rPr lang="en-US" altLang="zh-CN" sz="2300" dirty="0">
                <a:solidFill>
                  <a:srgbClr val="333333"/>
                </a:solidFill>
                <a:latin typeface="微软雅黑" panose="020B0503020204020204" pitchFamily="34" charset="-122"/>
                <a:ea typeface="微软雅黑" panose="020B0503020204020204" pitchFamily="34" charset="-122"/>
              </a:rPr>
              <a:t>1.9</a:t>
            </a:r>
            <a:r>
              <a:rPr lang="zh-CN" altLang="en-US" sz="2300" dirty="0">
                <a:solidFill>
                  <a:srgbClr val="333333"/>
                </a:solidFill>
                <a:latin typeface="微软雅黑" panose="020B0503020204020204" pitchFamily="34" charset="-122"/>
                <a:ea typeface="微软雅黑" panose="020B0503020204020204" pitchFamily="34" charset="-122"/>
              </a:rPr>
              <a:t>亿户，所经营的耕地面积占农村家庭承包耕地面积的</a:t>
            </a:r>
            <a:r>
              <a:rPr lang="en-US" altLang="zh-CN" sz="2300" dirty="0">
                <a:solidFill>
                  <a:srgbClr val="333333"/>
                </a:solidFill>
                <a:latin typeface="微软雅黑" panose="020B0503020204020204" pitchFamily="34" charset="-122"/>
                <a:ea typeface="微软雅黑" panose="020B0503020204020204" pitchFamily="34" charset="-122"/>
              </a:rPr>
              <a:t>92.5%;</a:t>
            </a:r>
            <a:r>
              <a:rPr lang="zh-CN" altLang="en-US" sz="2300" dirty="0">
                <a:solidFill>
                  <a:srgbClr val="333333"/>
                </a:solidFill>
                <a:latin typeface="微软雅黑" panose="020B0503020204020204" pitchFamily="34" charset="-122"/>
                <a:ea typeface="微软雅黑" panose="020B0503020204020204" pitchFamily="34" charset="-122"/>
              </a:rPr>
              <a:t>仍实行由集体统一经营的村、组约有</a:t>
            </a:r>
            <a:r>
              <a:rPr lang="en-US" altLang="zh-CN" sz="2300" dirty="0">
                <a:solidFill>
                  <a:srgbClr val="333333"/>
                </a:solidFill>
                <a:latin typeface="微软雅黑" panose="020B0503020204020204" pitchFamily="34" charset="-122"/>
                <a:ea typeface="微软雅黑" panose="020B0503020204020204" pitchFamily="34" charset="-122"/>
              </a:rPr>
              <a:t>2000</a:t>
            </a:r>
            <a:r>
              <a:rPr lang="zh-CN" altLang="en-US" sz="2300" dirty="0">
                <a:solidFill>
                  <a:srgbClr val="333333"/>
                </a:solidFill>
                <a:latin typeface="微软雅黑" panose="020B0503020204020204" pitchFamily="34" charset="-122"/>
                <a:ea typeface="微软雅黑" panose="020B0503020204020204" pitchFamily="34" charset="-122"/>
              </a:rPr>
              <a:t>个</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已发展起农民专业合作社</a:t>
            </a:r>
            <a:r>
              <a:rPr lang="en-US" altLang="zh-CN" sz="2300" dirty="0">
                <a:solidFill>
                  <a:srgbClr val="333333"/>
                </a:solidFill>
                <a:latin typeface="微软雅黑" panose="020B0503020204020204" pitchFamily="34" charset="-122"/>
                <a:ea typeface="微软雅黑" panose="020B0503020204020204" pitchFamily="34" charset="-122"/>
              </a:rPr>
              <a:t>68.9</a:t>
            </a:r>
            <a:r>
              <a:rPr lang="zh-CN" altLang="en-US" sz="2300" dirty="0">
                <a:solidFill>
                  <a:srgbClr val="333333"/>
                </a:solidFill>
                <a:latin typeface="微软雅黑" panose="020B0503020204020204" pitchFamily="34" charset="-122"/>
                <a:ea typeface="微软雅黑" panose="020B0503020204020204" pitchFamily="34" charset="-122"/>
              </a:rPr>
              <a:t>万个，入社成员</a:t>
            </a:r>
            <a:r>
              <a:rPr lang="en-US" altLang="zh-CN" sz="2300" dirty="0">
                <a:solidFill>
                  <a:srgbClr val="333333"/>
                </a:solidFill>
                <a:latin typeface="微软雅黑" panose="020B0503020204020204" pitchFamily="34" charset="-122"/>
                <a:ea typeface="微软雅黑" panose="020B0503020204020204" pitchFamily="34" charset="-122"/>
              </a:rPr>
              <a:t>5300</a:t>
            </a:r>
            <a:r>
              <a:rPr lang="zh-CN" altLang="en-US" sz="2300" dirty="0">
                <a:solidFill>
                  <a:srgbClr val="333333"/>
                </a:solidFill>
                <a:latin typeface="微软雅黑" panose="020B0503020204020204" pitchFamily="34" charset="-122"/>
                <a:ea typeface="微软雅黑" panose="020B0503020204020204" pitchFamily="34" charset="-122"/>
              </a:rPr>
              <a:t>多万户</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各类农业产业化经营组织</a:t>
            </a:r>
            <a:r>
              <a:rPr lang="en-US" altLang="zh-CN" sz="2300" dirty="0">
                <a:solidFill>
                  <a:srgbClr val="333333"/>
                </a:solidFill>
                <a:latin typeface="微软雅黑" panose="020B0503020204020204" pitchFamily="34" charset="-122"/>
                <a:ea typeface="微软雅黑" panose="020B0503020204020204" pitchFamily="34" charset="-122"/>
              </a:rPr>
              <a:t>30</a:t>
            </a:r>
            <a:r>
              <a:rPr lang="zh-CN" altLang="en-US" sz="2300" dirty="0">
                <a:solidFill>
                  <a:srgbClr val="333333"/>
                </a:solidFill>
                <a:latin typeface="微软雅黑" panose="020B0503020204020204" pitchFamily="34" charset="-122"/>
                <a:ea typeface="微软雅黑" panose="020B0503020204020204" pitchFamily="34" charset="-122"/>
              </a:rPr>
              <a:t>余万个，带动的农户约</a:t>
            </a:r>
            <a:r>
              <a:rPr lang="en-US" altLang="zh-CN" sz="2300" dirty="0">
                <a:solidFill>
                  <a:srgbClr val="333333"/>
                </a:solidFill>
                <a:latin typeface="微软雅黑" panose="020B0503020204020204" pitchFamily="34" charset="-122"/>
                <a:ea typeface="微软雅黑" panose="020B0503020204020204" pitchFamily="34" charset="-122"/>
              </a:rPr>
              <a:t>1.18</a:t>
            </a:r>
            <a:r>
              <a:rPr lang="zh-CN" altLang="en-US" sz="2300" dirty="0">
                <a:solidFill>
                  <a:srgbClr val="333333"/>
                </a:solidFill>
                <a:latin typeface="微软雅黑" panose="020B0503020204020204" pitchFamily="34" charset="-122"/>
                <a:ea typeface="微软雅黑" panose="020B0503020204020204" pitchFamily="34" charset="-122"/>
              </a:rPr>
              <a:t>亿户</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约有</a:t>
            </a:r>
            <a:r>
              <a:rPr lang="en-US" altLang="zh-CN" sz="2300" dirty="0">
                <a:solidFill>
                  <a:srgbClr val="333333"/>
                </a:solidFill>
                <a:latin typeface="微软雅黑" panose="020B0503020204020204" pitchFamily="34" charset="-122"/>
                <a:ea typeface="微软雅黑" panose="020B0503020204020204" pitchFamily="34" charset="-122"/>
              </a:rPr>
              <a:t>2556</a:t>
            </a:r>
            <a:r>
              <a:rPr lang="zh-CN" altLang="en-US" sz="2300" dirty="0">
                <a:solidFill>
                  <a:srgbClr val="333333"/>
                </a:solidFill>
                <a:latin typeface="微软雅黑" panose="020B0503020204020204" pitchFamily="34" charset="-122"/>
                <a:ea typeface="微软雅黑" panose="020B0503020204020204" pitchFamily="34" charset="-122"/>
              </a:rPr>
              <a:t>万亩耕地由企业租赁经营。上述现象表明在我国农村</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家庭承包经营仍然是最基本的经营形势</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土地的集体所有权性质已经发生变化</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农业经营主体呈现多样化趋势</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土地经营权的流转使农民失去了对土地的承包权</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680176" y="399953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237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54868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54868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1998815"/>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16832"/>
            <a:ext cx="10153128" cy="4728859"/>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国家统计局发布的最新数据显示，</a:t>
            </a:r>
            <a:r>
              <a:rPr lang="en-US" altLang="zh-CN" sz="2300" dirty="0">
                <a:solidFill>
                  <a:srgbClr val="333333"/>
                </a:solidFill>
                <a:latin typeface="微软雅黑" panose="020B0503020204020204" pitchFamily="34" charset="-122"/>
                <a:ea typeface="微软雅黑" panose="020B0503020204020204" pitchFamily="34" charset="-122"/>
              </a:rPr>
              <a:t>2014</a:t>
            </a:r>
            <a:r>
              <a:rPr lang="zh-CN" altLang="en-US" sz="2300" dirty="0">
                <a:solidFill>
                  <a:srgbClr val="333333"/>
                </a:solidFill>
                <a:latin typeface="微软雅黑" panose="020B0503020204020204" pitchFamily="34" charset="-122"/>
                <a:ea typeface="微软雅黑" panose="020B0503020204020204" pitchFamily="34" charset="-122"/>
              </a:rPr>
              <a:t>年前三季度我国</a:t>
            </a:r>
            <a:r>
              <a:rPr lang="en-US" altLang="zh-CN" sz="2300" dirty="0">
                <a:solidFill>
                  <a:srgbClr val="333333"/>
                </a:solidFill>
                <a:latin typeface="微软雅黑" panose="020B0503020204020204" pitchFamily="34" charset="-122"/>
                <a:ea typeface="微软雅黑" panose="020B0503020204020204" pitchFamily="34" charset="-122"/>
              </a:rPr>
              <a:t>GDP</a:t>
            </a:r>
            <a:r>
              <a:rPr lang="zh-CN" altLang="en-US" sz="2300" dirty="0">
                <a:solidFill>
                  <a:srgbClr val="333333"/>
                </a:solidFill>
                <a:latin typeface="微软雅黑" panose="020B0503020204020204" pitchFamily="34" charset="-122"/>
                <a:ea typeface="微软雅黑" panose="020B0503020204020204" pitchFamily="34" charset="-122"/>
              </a:rPr>
              <a:t>增长为</a:t>
            </a:r>
            <a:r>
              <a:rPr lang="en-US" altLang="zh-CN" sz="2300" dirty="0">
                <a:solidFill>
                  <a:srgbClr val="333333"/>
                </a:solidFill>
                <a:latin typeface="微软雅黑" panose="020B0503020204020204" pitchFamily="34" charset="-122"/>
                <a:ea typeface="微软雅黑" panose="020B0503020204020204" pitchFamily="34" charset="-122"/>
              </a:rPr>
              <a:t>7.4%</a:t>
            </a:r>
            <a:r>
              <a:rPr lang="zh-CN" altLang="en-US" sz="2300" dirty="0">
                <a:solidFill>
                  <a:srgbClr val="333333"/>
                </a:solidFill>
                <a:latin typeface="微软雅黑" panose="020B0503020204020204" pitchFamily="34" charset="-122"/>
                <a:ea typeface="微软雅黑" panose="020B0503020204020204" pitchFamily="34" charset="-122"/>
              </a:rPr>
              <a:t>，其中第三季度增长为</a:t>
            </a:r>
            <a:r>
              <a:rPr lang="en-US" altLang="zh-CN" sz="2300" dirty="0">
                <a:solidFill>
                  <a:srgbClr val="333333"/>
                </a:solidFill>
                <a:latin typeface="微软雅黑" panose="020B0503020204020204" pitchFamily="34" charset="-122"/>
                <a:ea typeface="微软雅黑" panose="020B0503020204020204" pitchFamily="34" charset="-122"/>
              </a:rPr>
              <a:t>7.3%</a:t>
            </a:r>
            <a:r>
              <a:rPr lang="zh-CN" altLang="en-US" sz="2300" dirty="0">
                <a:solidFill>
                  <a:srgbClr val="333333"/>
                </a:solidFill>
                <a:latin typeface="微软雅黑" panose="020B0503020204020204" pitchFamily="34" charset="-122"/>
                <a:ea typeface="微软雅黑" panose="020B0503020204020204" pitchFamily="34" charset="-122"/>
              </a:rPr>
              <a:t>，创下了</a:t>
            </a:r>
            <a:r>
              <a:rPr lang="en-US" altLang="zh-CN" sz="2300" dirty="0">
                <a:solidFill>
                  <a:srgbClr val="333333"/>
                </a:solidFill>
                <a:latin typeface="微软雅黑" panose="020B0503020204020204" pitchFamily="34" charset="-122"/>
                <a:ea typeface="微软雅黑" panose="020B0503020204020204" pitchFamily="34" charset="-122"/>
              </a:rPr>
              <a:t>2009</a:t>
            </a:r>
            <a:r>
              <a:rPr lang="zh-CN" altLang="en-US" sz="2300" dirty="0">
                <a:solidFill>
                  <a:srgbClr val="333333"/>
                </a:solidFill>
                <a:latin typeface="微软雅黑" panose="020B0503020204020204" pitchFamily="34" charset="-122"/>
                <a:ea typeface="微软雅黑" panose="020B0503020204020204" pitchFamily="34" charset="-122"/>
              </a:rPr>
              <a:t>年一季度以来的新低。总体上看，虽然经济增速有所减缓，但国民经济继续运行在合理区间，稳重有进的态势没有变，今后一个时段经济保持平稳较快发展的可能性仍比较大。这是一种趋势性的变化，是经济到了新的发展阶段表现出来的一种新常态。我国经济新常态的主要特点是</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经济结构不断优化升级</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中国经济对世界市场的需求减弱</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经济发展动力从要素驱动、投资驱动转向创新驱动</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经济增长速度从高速增长转为中速增长</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855640" y="414908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1944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1944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0273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坚持和完善社会主义初级阶段基本经济制度，必须毫不动摇巩固和发展公有制经济，必须毫不动摇鼓励、支持、引导非公有制经济发展。这是因为，公有制经济和非公有制经济都是我国</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 </a:t>
            </a:r>
            <a:r>
              <a:rPr lang="zh-CN" altLang="en-US" sz="2400" dirty="0">
                <a:solidFill>
                  <a:srgbClr val="333333"/>
                </a:solidFill>
                <a:latin typeface="微软雅黑" panose="020B0503020204020204" pitchFamily="34" charset="-122"/>
                <a:ea typeface="微软雅黑" panose="020B0503020204020204" pitchFamily="34" charset="-122"/>
              </a:rPr>
              <a:t>社会主义经济的重要组成部分</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 </a:t>
            </a:r>
            <a:r>
              <a:rPr lang="zh-CN" altLang="en-US" sz="2400" dirty="0">
                <a:solidFill>
                  <a:srgbClr val="333333"/>
                </a:solidFill>
                <a:latin typeface="微软雅黑" panose="020B0503020204020204" pitchFamily="34" charset="-122"/>
                <a:ea typeface="微软雅黑" panose="020B0503020204020204" pitchFamily="34" charset="-122"/>
              </a:rPr>
              <a:t>社会主义市场经济的重要组成部分</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 </a:t>
            </a:r>
            <a:r>
              <a:rPr lang="zh-CN" altLang="en-US" sz="2400" dirty="0">
                <a:solidFill>
                  <a:srgbClr val="333333"/>
                </a:solidFill>
                <a:latin typeface="微软雅黑" panose="020B0503020204020204" pitchFamily="34" charset="-122"/>
                <a:ea typeface="微软雅黑" panose="020B0503020204020204" pitchFamily="34" charset="-122"/>
              </a:rPr>
              <a:t>经济社会发展的重要基础</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 </a:t>
            </a:r>
            <a:r>
              <a:rPr lang="zh-CN" altLang="en-US" sz="2400" dirty="0">
                <a:solidFill>
                  <a:srgbClr val="333333"/>
                </a:solidFill>
                <a:latin typeface="微软雅黑" panose="020B0503020204020204" pitchFamily="34" charset="-122"/>
                <a:ea typeface="微软雅黑" panose="020B0503020204020204" pitchFamily="34" charset="-122"/>
              </a:rPr>
              <a:t>社会主义经济制度的基础</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104112" y="315030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401530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2013</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6</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6</a:t>
            </a:r>
            <a:r>
              <a:rPr lang="zh-CN" altLang="en-US" sz="2400" dirty="0">
                <a:solidFill>
                  <a:srgbClr val="333333"/>
                </a:solidFill>
                <a:latin typeface="微软雅黑" panose="020B0503020204020204" pitchFamily="34" charset="-122"/>
                <a:ea typeface="微软雅黑" panose="020B0503020204020204" pitchFamily="34" charset="-122"/>
              </a:rPr>
              <a:t>日，</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财富</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全球论 坛首次在中国西部内陆城市成都举行。这次论 坛以“中国的新未来”为主题，集中讨论了中国西部发展对中国未来发展的重要意义。“优先推进西部大开发”是党的十八大提出的重大战略部署，把西部大开发放在区域发展总体战略的优先位置，是因为西部发展有利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 </a:t>
            </a:r>
            <a:r>
              <a:rPr lang="zh-CN" altLang="en-US" sz="2400" dirty="0">
                <a:solidFill>
                  <a:srgbClr val="333333"/>
                </a:solidFill>
                <a:latin typeface="微软雅黑" panose="020B0503020204020204" pitchFamily="34" charset="-122"/>
                <a:ea typeface="微软雅黑" panose="020B0503020204020204" pitchFamily="34" charset="-122"/>
              </a:rPr>
              <a:t>增强西部地区的经济实力</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 </a:t>
            </a:r>
            <a:r>
              <a:rPr lang="zh-CN" altLang="en-US" sz="2400" dirty="0">
                <a:solidFill>
                  <a:srgbClr val="333333"/>
                </a:solidFill>
                <a:latin typeface="微软雅黑" panose="020B0503020204020204" pitchFamily="34" charset="-122"/>
                <a:ea typeface="微软雅黑" panose="020B0503020204020204" pitchFamily="34" charset="-122"/>
              </a:rPr>
              <a:t>缩小区域发展差距</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 </a:t>
            </a:r>
            <a:r>
              <a:rPr lang="zh-CN" altLang="en-US" sz="2400" dirty="0">
                <a:solidFill>
                  <a:srgbClr val="333333"/>
                </a:solidFill>
                <a:latin typeface="微软雅黑" panose="020B0503020204020204" pitchFamily="34" charset="-122"/>
                <a:ea typeface="微软雅黑" panose="020B0503020204020204" pitchFamily="34" charset="-122"/>
              </a:rPr>
              <a:t>扩大国有资本在西部地区社会总资产中的比重</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 </a:t>
            </a:r>
            <a:r>
              <a:rPr lang="zh-CN" altLang="en-US" sz="2400" dirty="0">
                <a:solidFill>
                  <a:srgbClr val="333333"/>
                </a:solidFill>
                <a:latin typeface="微软雅黑" panose="020B0503020204020204" pitchFamily="34" charset="-122"/>
                <a:ea typeface="微软雅黑" panose="020B0503020204020204" pitchFamily="34" charset="-122"/>
              </a:rPr>
              <a:t>形成优势互补、良性互动，协调有序的区域发展格局</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215680"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7346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近年来，我国企业“走出去”的步伐明显加快。非金融类对外直接投资从</a:t>
            </a:r>
            <a:r>
              <a:rPr lang="en-US" altLang="zh-CN" sz="2400" dirty="0">
                <a:solidFill>
                  <a:srgbClr val="333333"/>
                </a:solidFill>
                <a:latin typeface="微软雅黑" panose="020B0503020204020204" pitchFamily="34" charset="-122"/>
                <a:ea typeface="微软雅黑" panose="020B0503020204020204" pitchFamily="34" charset="-122"/>
              </a:rPr>
              <a:t>2007</a:t>
            </a:r>
            <a:r>
              <a:rPr lang="zh-CN" altLang="en-US" sz="2400" dirty="0">
                <a:solidFill>
                  <a:srgbClr val="333333"/>
                </a:solidFill>
                <a:latin typeface="微软雅黑" panose="020B0503020204020204" pitchFamily="34" charset="-122"/>
                <a:ea typeface="微软雅黑" panose="020B0503020204020204" pitchFamily="34" charset="-122"/>
              </a:rPr>
              <a:t>年的</a:t>
            </a:r>
            <a:r>
              <a:rPr lang="en-US" altLang="zh-CN" sz="2400" dirty="0">
                <a:solidFill>
                  <a:srgbClr val="333333"/>
                </a:solidFill>
                <a:latin typeface="微软雅黑" panose="020B0503020204020204" pitchFamily="34" charset="-122"/>
                <a:ea typeface="微软雅黑" panose="020B0503020204020204" pitchFamily="34" charset="-122"/>
              </a:rPr>
              <a:t>248</a:t>
            </a:r>
            <a:r>
              <a:rPr lang="zh-CN" altLang="en-US" sz="2400" dirty="0">
                <a:solidFill>
                  <a:srgbClr val="333333"/>
                </a:solidFill>
                <a:latin typeface="微软雅黑" panose="020B0503020204020204" pitchFamily="34" charset="-122"/>
                <a:ea typeface="微软雅黑" panose="020B0503020204020204" pitchFamily="34" charset="-122"/>
              </a:rPr>
              <a:t>亿美元上升到</a:t>
            </a:r>
            <a:r>
              <a:rPr lang="en-US" altLang="zh-CN" sz="2400" dirty="0">
                <a:solidFill>
                  <a:srgbClr val="333333"/>
                </a:solidFill>
                <a:latin typeface="微软雅黑" panose="020B0503020204020204" pitchFamily="34" charset="-122"/>
                <a:ea typeface="微软雅黑" panose="020B0503020204020204" pitchFamily="34" charset="-122"/>
              </a:rPr>
              <a:t>2012</a:t>
            </a:r>
            <a:r>
              <a:rPr lang="zh-CN" altLang="en-US" sz="2400" dirty="0">
                <a:solidFill>
                  <a:srgbClr val="333333"/>
                </a:solidFill>
                <a:latin typeface="微软雅黑" panose="020B0503020204020204" pitchFamily="34" charset="-122"/>
                <a:ea typeface="微软雅黑" panose="020B0503020204020204" pitchFamily="34" charset="-122"/>
              </a:rPr>
              <a:t>年的</a:t>
            </a:r>
            <a:r>
              <a:rPr lang="en-US" altLang="zh-CN" sz="2400" dirty="0">
                <a:solidFill>
                  <a:srgbClr val="333333"/>
                </a:solidFill>
                <a:latin typeface="微软雅黑" panose="020B0503020204020204" pitchFamily="34" charset="-122"/>
                <a:ea typeface="微软雅黑" panose="020B0503020204020204" pitchFamily="34" charset="-122"/>
              </a:rPr>
              <a:t>772</a:t>
            </a:r>
            <a:r>
              <a:rPr lang="zh-CN" altLang="en-US" sz="2400" dirty="0">
                <a:solidFill>
                  <a:srgbClr val="333333"/>
                </a:solidFill>
                <a:latin typeface="微软雅黑" panose="020B0503020204020204" pitchFamily="34" charset="-122"/>
                <a:ea typeface="微软雅黑" panose="020B0503020204020204" pitchFamily="34" charset="-122"/>
              </a:rPr>
              <a:t>亿美元，年均增长</a:t>
            </a:r>
            <a:r>
              <a:rPr lang="en-US" altLang="zh-CN" sz="2400" dirty="0">
                <a:solidFill>
                  <a:srgbClr val="333333"/>
                </a:solidFill>
                <a:latin typeface="微软雅黑" panose="020B0503020204020204" pitchFamily="34" charset="-122"/>
                <a:ea typeface="微软雅黑" panose="020B0503020204020204" pitchFamily="34" charset="-122"/>
              </a:rPr>
              <a:t>25.5%</a:t>
            </a:r>
            <a:r>
              <a:rPr lang="zh-CN" altLang="en-US" sz="2400" dirty="0">
                <a:solidFill>
                  <a:srgbClr val="333333"/>
                </a:solidFill>
                <a:latin typeface="微软雅黑" panose="020B0503020204020204" pitchFamily="34" charset="-122"/>
                <a:ea typeface="微软雅黑" panose="020B0503020204020204" pitchFamily="34" charset="-122"/>
              </a:rPr>
              <a:t>，跻身对外投资大国行列。我国企业“走出去”战略的重要意义是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增加我国企业国际化经营能力</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培育我国具有世界水平的跨国公司</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充分利用国外资源</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拓展我国经济发展空间</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912424" y="315258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40875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统筹区域发展，促进区域协调发展，是我国经济社会发展的一个重点原则，坚持这一原则有利于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扩大内需，拉动经济增长</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区域间优势互补，促进经济共同发展</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不同区域人民共享改革发展成果</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生产要素在区域间合理流动和配置</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655840" y="260884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424105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中国共产党自成立以来不断探索和发展适合中国国情的民主道路，使人民民主在东方大国落地生根、繁荣发展。党的十八大以来</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我们党不断深化对民主政治发展规律的认识，践行以人民为中心的发展思想，积极发展全过程人民民主。全过程人民民主</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是完整制度程序和完整参与实践有机统一的民主</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是全链条、全方位、全覆盖的民主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是最广泛、最真实</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最管用的社会主义民主</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实现了过程民主和成果民主、程序民主和实质民主、直接民主和间接民主、人民民主和国家意志相统一</a:t>
            </a:r>
          </a:p>
        </p:txBody>
      </p:sp>
      <p:sp>
        <p:nvSpPr>
          <p:cNvPr id="5" name="文本框 4">
            <a:extLst>
              <a:ext uri="{FF2B5EF4-FFF2-40B4-BE49-F238E27FC236}">
                <a16:creationId xmlns:a16="http://schemas.microsoft.com/office/drawing/2014/main" id="{60495C87-5D47-E81E-059F-CE6A3FE6BE74}"/>
              </a:ext>
            </a:extLst>
          </p:cNvPr>
          <p:cNvSpPr txBox="1"/>
          <p:nvPr/>
        </p:nvSpPr>
        <p:spPr>
          <a:xfrm>
            <a:off x="5735960" y="3538997"/>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29902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31</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010521"/>
          </a:xfrm>
          <a:prstGeom prst="rect">
            <a:avLst/>
          </a:prstGeom>
          <a:noFill/>
        </p:spPr>
        <p:txBody>
          <a:bodyPr wrap="square">
            <a:spAutoFit/>
          </a:bodyPr>
          <a:lstStyle/>
          <a:p>
            <a:pPr algn="just">
              <a:lnSpc>
                <a:spcPct val="130000"/>
              </a:lnSpc>
            </a:pPr>
            <a:r>
              <a:rPr lang="zh-CN" altLang="en-US" sz="2200" kern="100" dirty="0">
                <a:latin typeface="微软雅黑" panose="020B0503020204020204" pitchFamily="34" charset="-122"/>
                <a:ea typeface="微软雅黑" panose="020B0503020204020204" pitchFamily="34" charset="-122"/>
              </a:rPr>
              <a:t>习近平法治思想是全面依法治国的根本遵循和行动指南。</a:t>
            </a:r>
            <a:r>
              <a:rPr lang="en-US" altLang="zh-CN" sz="2200" kern="100" dirty="0">
                <a:latin typeface="微软雅黑" panose="020B0503020204020204" pitchFamily="34" charset="-122"/>
                <a:ea typeface="微软雅黑" panose="020B0503020204020204" pitchFamily="34" charset="-122"/>
              </a:rPr>
              <a:t>2020</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11</a:t>
            </a:r>
            <a:r>
              <a:rPr lang="zh-CN" altLang="en-US" sz="2200" kern="100" dirty="0">
                <a:latin typeface="微软雅黑" panose="020B0503020204020204" pitchFamily="34" charset="-122"/>
                <a:ea typeface="微软雅黑" panose="020B0503020204020204" pitchFamily="34" charset="-122"/>
              </a:rPr>
              <a:t>月，习近平在中央全面依法治国工作会议上，用“十一个坚持”对全面依法治国进行了系统阐释、部署，从全面依法治国的政治方向、战略地位、工作布局、主要任务、重大关系、重要保障等方面提出了一系列新理念新观点新论断。其中关于全面依法治国政治方向的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坚持党对全面依法治国的领导</a:t>
            </a: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坚持以人民为中心</a:t>
            </a: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坚持中国特色社会主义法治道路</a:t>
            </a: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坚持统筹推进国内法治和涉外法治</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791744" y="386104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66142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30</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450642"/>
          </a:xfrm>
          <a:prstGeom prst="rect">
            <a:avLst/>
          </a:prstGeom>
          <a:noFill/>
        </p:spPr>
        <p:txBody>
          <a:bodyPr wrap="square">
            <a:spAutoFit/>
          </a:bodyPr>
          <a:lstStyle/>
          <a:p>
            <a:pPr algn="just">
              <a:lnSpc>
                <a:spcPct val="130000"/>
              </a:lnSpc>
            </a:pPr>
            <a:r>
              <a:rPr lang="en-US" altLang="zh-CN" sz="2200" kern="100" dirty="0">
                <a:latin typeface="微软雅黑" panose="020B0503020204020204" pitchFamily="34" charset="-122"/>
                <a:ea typeface="微软雅黑" panose="020B0503020204020204" pitchFamily="34" charset="-122"/>
              </a:rPr>
              <a:t>2020 </a:t>
            </a:r>
            <a:r>
              <a:rPr lang="zh-CN" altLang="en-US" sz="2200" kern="100" dirty="0">
                <a:latin typeface="微软雅黑" panose="020B0503020204020204" pitchFamily="34" charset="-122"/>
                <a:ea typeface="微软雅黑" panose="020B0503020204020204" pitchFamily="34" charset="-122"/>
              </a:rPr>
              <a:t>年颁布的</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中华人民共和国民法典</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是新中国第一部以法典命名的法律， 这部法典共七编，</a:t>
            </a:r>
            <a:r>
              <a:rPr lang="en-US" altLang="zh-CN" sz="2200" kern="100" dirty="0">
                <a:latin typeface="微软雅黑" panose="020B0503020204020204" pitchFamily="34" charset="-122"/>
                <a:ea typeface="微软雅黑" panose="020B0503020204020204" pitchFamily="34" charset="-122"/>
              </a:rPr>
              <a:t>1260 </a:t>
            </a:r>
            <a:r>
              <a:rPr lang="zh-CN" altLang="en-US" sz="2200" kern="100" dirty="0">
                <a:latin typeface="微软雅黑" panose="020B0503020204020204" pitchFamily="34" charset="-122"/>
                <a:ea typeface="微软雅黑" panose="020B0503020204020204" pitchFamily="34" charset="-122"/>
              </a:rPr>
              <a:t>条，包括总则、物权、合同、人格权、婚姻、家庭、继承、侵权责任以及附则。被称为“社会生活的百科全书”。它系统地整合了新中国成立七十多年来司法实践中形成的民事法律规范，汲取和借鉴了中外优势法治建设的有益成果，是一部具有鲜明中国特色、实践特色、时代特色的民法典，开创了我国法典编纂立法的先河。编纂民法典的重大意义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 </a:t>
            </a:r>
            <a:r>
              <a:rPr lang="zh-CN" altLang="en-US" sz="2200" kern="100" dirty="0">
                <a:latin typeface="微软雅黑" panose="020B0503020204020204" pitchFamily="34" charset="-122"/>
                <a:ea typeface="微软雅黑" panose="020B0503020204020204" pitchFamily="34" charset="-122"/>
              </a:rPr>
              <a:t>推进全面依法治国，推进国家法律体系和治理能力现代化的重大举措</a:t>
            </a:r>
          </a:p>
          <a:p>
            <a:pPr>
              <a:lnSpc>
                <a:spcPct val="130000"/>
              </a:lnSpc>
            </a:pPr>
            <a:r>
              <a:rPr lang="en-US" altLang="zh-CN" sz="2200" kern="100" dirty="0">
                <a:latin typeface="微软雅黑" panose="020B0503020204020204" pitchFamily="34" charset="-122"/>
                <a:ea typeface="微软雅黑" panose="020B0503020204020204" pitchFamily="34" charset="-122"/>
              </a:rPr>
              <a:t>B. </a:t>
            </a:r>
            <a:r>
              <a:rPr lang="zh-CN" altLang="en-US" sz="2200" kern="100" dirty="0">
                <a:latin typeface="微软雅黑" panose="020B0503020204020204" pitchFamily="34" charset="-122"/>
                <a:ea typeface="微软雅黑" panose="020B0503020204020204" pitchFamily="34" charset="-122"/>
              </a:rPr>
              <a:t>坚持和完善中国特色社会主义制度的现实需求</a:t>
            </a:r>
          </a:p>
          <a:p>
            <a:pPr>
              <a:lnSpc>
                <a:spcPct val="130000"/>
              </a:lnSpc>
            </a:pPr>
            <a:r>
              <a:rPr lang="en-US" altLang="zh-CN" sz="2200" kern="100" dirty="0">
                <a:latin typeface="微软雅黑" panose="020B0503020204020204" pitchFamily="34" charset="-122"/>
                <a:ea typeface="微软雅黑" panose="020B0503020204020204" pitchFamily="34" charset="-122"/>
              </a:rPr>
              <a:t>C. </a:t>
            </a:r>
            <a:r>
              <a:rPr lang="zh-CN" altLang="en-US" sz="2200" kern="100" dirty="0">
                <a:latin typeface="微软雅黑" panose="020B0503020204020204" pitchFamily="34" charset="-122"/>
                <a:ea typeface="微软雅黑" panose="020B0503020204020204" pitchFamily="34" charset="-122"/>
              </a:rPr>
              <a:t>坚持和完善社会主义基本经济制度、推动经济高质量发展的客观要求</a:t>
            </a:r>
          </a:p>
          <a:p>
            <a:pPr>
              <a:lnSpc>
                <a:spcPct val="130000"/>
              </a:lnSpc>
            </a:pPr>
            <a:r>
              <a:rPr lang="en-US" altLang="zh-CN" sz="2200" kern="100" dirty="0">
                <a:latin typeface="微软雅黑" panose="020B0503020204020204" pitchFamily="34" charset="-122"/>
                <a:ea typeface="微软雅黑" panose="020B0503020204020204" pitchFamily="34" charset="-122"/>
              </a:rPr>
              <a:t>D. </a:t>
            </a:r>
            <a:r>
              <a:rPr lang="zh-CN" altLang="en-US" sz="2200" kern="100" dirty="0">
                <a:latin typeface="微软雅黑" panose="020B0503020204020204" pitchFamily="34" charset="-122"/>
                <a:ea typeface="微软雅黑" panose="020B0503020204020204" pitchFamily="34" charset="-122"/>
              </a:rPr>
              <a:t>增进人民福祉，维护广大人民根本利益的必然要求</a:t>
            </a:r>
          </a:p>
        </p:txBody>
      </p:sp>
      <p:sp>
        <p:nvSpPr>
          <p:cNvPr id="5" name="文本框 4">
            <a:extLst>
              <a:ext uri="{FF2B5EF4-FFF2-40B4-BE49-F238E27FC236}">
                <a16:creationId xmlns:a16="http://schemas.microsoft.com/office/drawing/2014/main" id="{60495C87-5D47-E81E-059F-CE6A3FE6BE74}"/>
              </a:ext>
            </a:extLst>
          </p:cNvPr>
          <p:cNvSpPr txBox="1"/>
          <p:nvPr/>
        </p:nvSpPr>
        <p:spPr>
          <a:xfrm>
            <a:off x="8112224" y="438462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701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国家治理体系是在党领导下管理国家的制度体系，是一整套紧密相连、相互协调的国家制度；国家治理能力则是运用国家制度管理社会各方面事务的能力。二者的关系主要表现为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提高国家治理能力可以充分发挥国家治理体系的效能</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好的国家治理体系能够提高国家治理能力</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国家治理体系和治理能力是相辅相成的有机整体</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国家治理体系越完备国家治理能力就一定越强</a:t>
            </a:r>
          </a:p>
        </p:txBody>
      </p:sp>
      <p:sp>
        <p:nvSpPr>
          <p:cNvPr id="5" name="文本框 4">
            <a:extLst>
              <a:ext uri="{FF2B5EF4-FFF2-40B4-BE49-F238E27FC236}">
                <a16:creationId xmlns:a16="http://schemas.microsoft.com/office/drawing/2014/main" id="{60495C87-5D47-E81E-059F-CE6A3FE6BE74}"/>
              </a:ext>
            </a:extLst>
          </p:cNvPr>
          <p:cNvSpPr txBox="1"/>
          <p:nvPr/>
        </p:nvSpPr>
        <p:spPr>
          <a:xfrm>
            <a:off x="6312024"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66519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改革开放初期，确立了公有制为主体的市场经济，多种所有制公共发展，按劳分配为主体，多种分配制度并存，社会市场经济制度等社会主义基本经济制度，这一基本经济制度中，坚持公有制的主体地位是因为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公有制是社会主义市场经济的重要组成部分</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公有制是我国经济社会发展的重要基础</a:t>
            </a: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生产资料所有制决定社会的基本性质和发展方向</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由生产资料所有制决定的分配方式能使一切社会成员实现全面发展</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0634017" y="314992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97591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450642"/>
          </a:xfrm>
          <a:prstGeom prst="rect">
            <a:avLst/>
          </a:prstGeom>
          <a:noFill/>
        </p:spPr>
        <p:txBody>
          <a:bodyPr wrap="square">
            <a:spAutoFit/>
          </a:bodyPr>
          <a:lstStyle/>
          <a:p>
            <a:pPr>
              <a:lnSpc>
                <a:spcPct val="130000"/>
              </a:lnSpc>
            </a:pPr>
            <a:r>
              <a:rPr lang="zh-CN" altLang="en-US" sz="2200" kern="100" dirty="0">
                <a:latin typeface="微软雅黑" panose="020B0503020204020204" pitchFamily="34" charset="-122"/>
                <a:ea typeface="微软雅黑" panose="020B0503020204020204" pitchFamily="34" charset="-122"/>
              </a:rPr>
              <a:t>与十一届全国人民代表大会相比，十二届人代会在代表结构与组成上，呈现“两升一降”的变化，来自一线的工人、农民代表</a:t>
            </a:r>
            <a:r>
              <a:rPr lang="en-US" altLang="zh-CN" sz="2200" kern="100" dirty="0">
                <a:latin typeface="微软雅黑" panose="020B0503020204020204" pitchFamily="34" charset="-122"/>
                <a:ea typeface="微软雅黑" panose="020B0503020204020204" pitchFamily="34" charset="-122"/>
              </a:rPr>
              <a:t>401</a:t>
            </a:r>
            <a:r>
              <a:rPr lang="zh-CN" altLang="en-US" sz="2200" kern="100" dirty="0">
                <a:latin typeface="微软雅黑" panose="020B0503020204020204" pitchFamily="34" charset="-122"/>
                <a:ea typeface="微软雅黑" panose="020B0503020204020204" pitchFamily="34" charset="-122"/>
              </a:rPr>
              <a:t>名，占代表总数的</a:t>
            </a:r>
            <a:r>
              <a:rPr lang="en-US" altLang="zh-CN" sz="2200" kern="100" dirty="0">
                <a:latin typeface="微软雅黑" panose="020B0503020204020204" pitchFamily="34" charset="-122"/>
                <a:ea typeface="微软雅黑" panose="020B0503020204020204" pitchFamily="34" charset="-122"/>
              </a:rPr>
              <a:t>13.42%</a:t>
            </a:r>
            <a:r>
              <a:rPr lang="zh-CN" altLang="en-US" sz="2200" kern="100" dirty="0">
                <a:latin typeface="微软雅黑" panose="020B0503020204020204" pitchFamily="34" charset="-122"/>
                <a:ea typeface="微软雅黑" panose="020B0503020204020204" pitchFamily="34" charset="-122"/>
              </a:rPr>
              <a:t>，提高了</a:t>
            </a:r>
            <a:r>
              <a:rPr lang="en-US" altLang="zh-CN" sz="2200" kern="100" dirty="0">
                <a:latin typeface="微软雅黑" panose="020B0503020204020204" pitchFamily="34" charset="-122"/>
                <a:ea typeface="微软雅黑" panose="020B0503020204020204" pitchFamily="34" charset="-122"/>
              </a:rPr>
              <a:t>5.18</a:t>
            </a:r>
            <a:r>
              <a:rPr lang="zh-CN" altLang="en-US" sz="2200" kern="100" dirty="0">
                <a:latin typeface="微软雅黑" panose="020B0503020204020204" pitchFamily="34" charset="-122"/>
                <a:ea typeface="微软雅黑" panose="020B0503020204020204" pitchFamily="34" charset="-122"/>
              </a:rPr>
              <a:t>个百分点</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专业技术人员代表</a:t>
            </a:r>
            <a:r>
              <a:rPr lang="en-US" altLang="zh-CN" sz="2200" kern="100" dirty="0">
                <a:latin typeface="微软雅黑" panose="020B0503020204020204" pitchFamily="34" charset="-122"/>
                <a:ea typeface="微软雅黑" panose="020B0503020204020204" pitchFamily="34" charset="-122"/>
              </a:rPr>
              <a:t>610</a:t>
            </a:r>
            <a:r>
              <a:rPr lang="zh-CN" altLang="en-US" sz="2200" kern="100" dirty="0">
                <a:latin typeface="微软雅黑" panose="020B0503020204020204" pitchFamily="34" charset="-122"/>
                <a:ea typeface="微软雅黑" panose="020B0503020204020204" pitchFamily="34" charset="-122"/>
              </a:rPr>
              <a:t>名，占代表总数的</a:t>
            </a:r>
            <a:r>
              <a:rPr lang="en-US" altLang="zh-CN" sz="2200" kern="100" dirty="0">
                <a:latin typeface="微软雅黑" panose="020B0503020204020204" pitchFamily="34" charset="-122"/>
                <a:ea typeface="微软雅黑" panose="020B0503020204020204" pitchFamily="34" charset="-122"/>
              </a:rPr>
              <a:t>20.42%</a:t>
            </a:r>
            <a:r>
              <a:rPr lang="zh-CN" altLang="en-US" sz="2200" kern="100" dirty="0">
                <a:latin typeface="微软雅黑" panose="020B0503020204020204" pitchFamily="34" charset="-122"/>
                <a:ea typeface="微软雅黑" panose="020B0503020204020204" pitchFamily="34" charset="-122"/>
              </a:rPr>
              <a:t>，提高了</a:t>
            </a:r>
            <a:r>
              <a:rPr lang="en-US" altLang="zh-CN" sz="2200" kern="100" dirty="0">
                <a:latin typeface="微软雅黑" panose="020B0503020204020204" pitchFamily="34" charset="-122"/>
                <a:ea typeface="微软雅黑" panose="020B0503020204020204" pitchFamily="34" charset="-122"/>
              </a:rPr>
              <a:t>1.2</a:t>
            </a:r>
            <a:r>
              <a:rPr lang="zh-CN" altLang="en-US" sz="2200" kern="100" dirty="0">
                <a:latin typeface="微软雅黑" panose="020B0503020204020204" pitchFamily="34" charset="-122"/>
                <a:ea typeface="微软雅黑" panose="020B0503020204020204" pitchFamily="34" charset="-122"/>
              </a:rPr>
              <a:t>个百分点</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党政领导干部代表</a:t>
            </a:r>
            <a:r>
              <a:rPr lang="en-US" altLang="zh-CN" sz="2200" kern="100" dirty="0">
                <a:latin typeface="微软雅黑" panose="020B0503020204020204" pitchFamily="34" charset="-122"/>
                <a:ea typeface="微软雅黑" panose="020B0503020204020204" pitchFamily="34" charset="-122"/>
              </a:rPr>
              <a:t>1042</a:t>
            </a:r>
            <a:r>
              <a:rPr lang="zh-CN" altLang="en-US" sz="2200" kern="100" dirty="0">
                <a:latin typeface="微软雅黑" panose="020B0503020204020204" pitchFamily="34" charset="-122"/>
                <a:ea typeface="微软雅黑" panose="020B0503020204020204" pitchFamily="34" charset="-122"/>
              </a:rPr>
              <a:t>名，占代表总数的</a:t>
            </a:r>
            <a:r>
              <a:rPr lang="en-US" altLang="zh-CN" sz="2200" kern="100" dirty="0">
                <a:latin typeface="微软雅黑" panose="020B0503020204020204" pitchFamily="34" charset="-122"/>
                <a:ea typeface="微软雅黑" panose="020B0503020204020204" pitchFamily="34" charset="-122"/>
              </a:rPr>
              <a:t>34.88%</a:t>
            </a:r>
            <a:r>
              <a:rPr lang="zh-CN" altLang="en-US" sz="2200" kern="100" dirty="0">
                <a:latin typeface="微软雅黑" panose="020B0503020204020204" pitchFamily="34" charset="-122"/>
                <a:ea typeface="微软雅黑" panose="020B0503020204020204" pitchFamily="34" charset="-122"/>
              </a:rPr>
              <a:t>，降低了</a:t>
            </a:r>
            <a:r>
              <a:rPr lang="en-US" altLang="zh-CN" sz="2200" kern="100" dirty="0">
                <a:latin typeface="微软雅黑" panose="020B0503020204020204" pitchFamily="34" charset="-122"/>
                <a:ea typeface="微软雅黑" panose="020B0503020204020204" pitchFamily="34" charset="-122"/>
              </a:rPr>
              <a:t>6.93</a:t>
            </a:r>
            <a:r>
              <a:rPr lang="zh-CN" altLang="en-US" sz="2200" kern="100" dirty="0">
                <a:latin typeface="微软雅黑" panose="020B0503020204020204" pitchFamily="34" charset="-122"/>
                <a:ea typeface="微软雅黑" panose="020B0503020204020204" pitchFamily="34" charset="-122"/>
              </a:rPr>
              <a:t>个百分点。提高基层人大代表特别是一线工人，农民，知识分子代表比例，降低党政领导干部代表比例，有利于</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推动人民群众最关心最直接最现实问题的解决</a:t>
            </a: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调动基层群众参政议政的积极性与主动性</a:t>
            </a: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保证人民群众直接参加国家管理</a:t>
            </a: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更为充分地发挥全国人大的民意反映与监督职能</a:t>
            </a:r>
          </a:p>
        </p:txBody>
      </p:sp>
      <p:sp>
        <p:nvSpPr>
          <p:cNvPr id="5" name="文本框 4">
            <a:extLst>
              <a:ext uri="{FF2B5EF4-FFF2-40B4-BE49-F238E27FC236}">
                <a16:creationId xmlns:a16="http://schemas.microsoft.com/office/drawing/2014/main" id="{60495C87-5D47-E81E-059F-CE6A3FE6BE74}"/>
              </a:ext>
            </a:extLst>
          </p:cNvPr>
          <p:cNvSpPr txBox="1"/>
          <p:nvPr/>
        </p:nvSpPr>
        <p:spPr>
          <a:xfrm>
            <a:off x="5015880" y="429309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664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坚定文化自信，是事关国运兴衰、事关文化安全、事关民族精神独立性的大问题。坚定中国特色社会主义道路自信、理论自信、制度自信，说到底就是要坚定文化自信。讲文化自信，我们有充分理由和充足底气，因为中国特色社会主义文化</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熔铸于生机勃勃的社会主义先进文化</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承继于激昂向上的革命文化</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源自于博大精深的中华优秀传统文化</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植根于中国特色社会主义伟大实践</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583832" y="364502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95306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坚持和发展马克思主义，必须同中华优秀传统文化相结合，中华优秀传统文化源远流长，博大精深是中华文明的智慧结晶，蕴含着天下为公、民为根本、为政为德、革故鼎新、任人唯贤、天人合一、自强不息、厚德载物、讲信修睦、亲仁善邻等思想观念，这些</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与马克思主义理论一脉相承</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同科学社会主义价值观主张是有高度契合性</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完整体现了马克思主义的主场观点和方法</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体现着中国人民的宇宙观、天下观、社会观、道德观</a:t>
            </a:r>
          </a:p>
        </p:txBody>
      </p:sp>
      <p:sp>
        <p:nvSpPr>
          <p:cNvPr id="5" name="文本框 4">
            <a:extLst>
              <a:ext uri="{FF2B5EF4-FFF2-40B4-BE49-F238E27FC236}">
                <a16:creationId xmlns:a16="http://schemas.microsoft.com/office/drawing/2014/main" id="{60495C87-5D47-E81E-059F-CE6A3FE6BE74}"/>
              </a:ext>
            </a:extLst>
          </p:cNvPr>
          <p:cNvSpPr txBox="1"/>
          <p:nvPr/>
        </p:nvSpPr>
        <p:spPr>
          <a:xfrm>
            <a:off x="7032104" y="364502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44163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30</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2018</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月，十三届全国人民代表大会第一次会议通过</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宪法修正案</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。把国家倡导的社会主义核心价值观正式写入宪法，进一步凸显了社会主义核心价值观的重大意义。社会主义核心价值观是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坚持和发展中国特色社会主义的价值遵循</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构建人类命运共同体的行动指南</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增进社会团结和谐的最大公约数</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提高国家文化软实力的迫切要求</a:t>
            </a:r>
          </a:p>
        </p:txBody>
      </p:sp>
      <p:sp>
        <p:nvSpPr>
          <p:cNvPr id="5" name="文本框 4">
            <a:extLst>
              <a:ext uri="{FF2B5EF4-FFF2-40B4-BE49-F238E27FC236}">
                <a16:creationId xmlns:a16="http://schemas.microsoft.com/office/drawing/2014/main" id="{60495C87-5D47-E81E-059F-CE6A3FE6BE74}"/>
              </a:ext>
            </a:extLst>
          </p:cNvPr>
          <p:cNvSpPr txBox="1"/>
          <p:nvPr/>
        </p:nvSpPr>
        <p:spPr>
          <a:xfrm>
            <a:off x="8408844" y="313316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32671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876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人类社会发展的历史表明，对一个民族、一个国家来说，最持久、最深层次的力量是全社会共同认可的核心价值观。面对世界范围思想文化交流交融交锋形势下价值观较量的新态势，面对改革开放和发展社会主义市场经济条件下思想意识多元多样多变的新特点，积极培育和践行社会主义核心价值观，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巩固马克思主义在意识形态领域的指导地位</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巩固全党全国人民团结奋斗的共同思想基础</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聚集实现中华民族伟大复兴中国梦的强大正能量</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促进人的全面发展和引领社会全面进步</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007768" y="406607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70158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62068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07082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88840"/>
            <a:ext cx="10153128" cy="4454553"/>
          </a:xfrm>
          <a:prstGeom prst="rect">
            <a:avLst/>
          </a:prstGeom>
          <a:noFill/>
        </p:spPr>
        <p:txBody>
          <a:bodyPr wrap="square">
            <a:spAutoFit/>
          </a:bodyPr>
          <a:lstStyle/>
          <a:p>
            <a:pPr algn="just">
              <a:lnSpc>
                <a:spcPct val="130000"/>
              </a:lnSpc>
            </a:pPr>
            <a:r>
              <a:rPr lang="zh-CN" altLang="en-US" sz="2000" kern="100" dirty="0">
                <a:latin typeface="微软雅黑" panose="020B0503020204020204" pitchFamily="34" charset="-122"/>
                <a:ea typeface="微软雅黑" panose="020B0503020204020204" pitchFamily="34" charset="-122"/>
              </a:rPr>
              <a:t>生态文明的核心是坚持人与自然和谐共生。</a:t>
            </a:r>
            <a:r>
              <a:rPr lang="en-US" altLang="zh-CN" sz="2000" kern="100" dirty="0">
                <a:latin typeface="微软雅黑" panose="020B0503020204020204" pitchFamily="34" charset="-122"/>
                <a:ea typeface="微软雅黑" panose="020B0503020204020204" pitchFamily="34" charset="-122"/>
              </a:rPr>
              <a:t>2021</a:t>
            </a:r>
            <a:r>
              <a:rPr lang="zh-CN" altLang="en-US" sz="2000" kern="100" dirty="0">
                <a:latin typeface="微软雅黑" panose="020B0503020204020204" pitchFamily="34" charset="-122"/>
                <a:ea typeface="微软雅黑" panose="020B0503020204020204" pitchFamily="34" charset="-122"/>
              </a:rPr>
              <a:t>年</a:t>
            </a:r>
            <a:r>
              <a:rPr lang="en-US" altLang="zh-CN" sz="2000" kern="100" dirty="0">
                <a:latin typeface="微软雅黑" panose="020B0503020204020204" pitchFamily="34" charset="-122"/>
                <a:ea typeface="微软雅黑" panose="020B0503020204020204" pitchFamily="34" charset="-122"/>
              </a:rPr>
              <a:t>4</a:t>
            </a:r>
            <a:r>
              <a:rPr lang="zh-CN" altLang="en-US" sz="2000" kern="100" dirty="0">
                <a:latin typeface="微软雅黑" panose="020B0503020204020204" pitchFamily="34" charset="-122"/>
                <a:ea typeface="微软雅黑" panose="020B0503020204020204" pitchFamily="34" charset="-122"/>
              </a:rPr>
              <a:t>月，群栖息在云南西双版纳国家级自然保护区的野生亚洲象，一路向北到达昆明，走过稻田、 穿过城镇，历时</a:t>
            </a:r>
            <a:r>
              <a:rPr lang="en-US" altLang="zh-CN" sz="2000" kern="100" dirty="0">
                <a:latin typeface="微软雅黑" panose="020B0503020204020204" pitchFamily="34" charset="-122"/>
                <a:ea typeface="微软雅黑" panose="020B0503020204020204" pitchFamily="34" charset="-122"/>
              </a:rPr>
              <a:t>110</a:t>
            </a:r>
            <a:r>
              <a:rPr lang="zh-CN" altLang="en-US" sz="2000" kern="100" dirty="0">
                <a:latin typeface="微软雅黑" panose="020B0503020204020204" pitchFamily="34" charset="-122"/>
                <a:ea typeface="微软雅黑" panose="020B0503020204020204" pitchFamily="34" charset="-122"/>
              </a:rPr>
              <a:t>多天，行进</a:t>
            </a:r>
            <a:r>
              <a:rPr lang="en-US" altLang="zh-CN" sz="2000" kern="100" dirty="0">
                <a:latin typeface="微软雅黑" panose="020B0503020204020204" pitchFamily="34" charset="-122"/>
                <a:ea typeface="微软雅黑" panose="020B0503020204020204" pitchFamily="34" charset="-122"/>
              </a:rPr>
              <a:t>1000</a:t>
            </a:r>
            <a:r>
              <a:rPr lang="zh-CN" altLang="en-US" sz="2000" kern="100" dirty="0">
                <a:latin typeface="微软雅黑" panose="020B0503020204020204" pitchFamily="34" charset="-122"/>
                <a:ea typeface="微软雅黑" panose="020B0503020204020204" pitchFamily="34" charset="-122"/>
              </a:rPr>
              <a:t>多公里。</a:t>
            </a:r>
            <a:r>
              <a:rPr lang="en-US" altLang="zh-CN" sz="2000" kern="100" dirty="0">
                <a:latin typeface="微软雅黑" panose="020B0503020204020204" pitchFamily="34" charset="-122"/>
                <a:ea typeface="微软雅黑" panose="020B0503020204020204" pitchFamily="34" charset="-122"/>
              </a:rPr>
              <a:t>8</a:t>
            </a:r>
            <a:r>
              <a:rPr lang="zh-CN" altLang="en-US" sz="2000" kern="100" dirty="0">
                <a:latin typeface="微软雅黑" panose="020B0503020204020204" pitchFamily="34" charset="-122"/>
                <a:ea typeface="微软雅黑" panose="020B0503020204020204" pitchFamily="34" charset="-122"/>
              </a:rPr>
              <a:t>月上旬</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北移的</a:t>
            </a:r>
            <a:r>
              <a:rPr lang="en-US" altLang="zh-CN" sz="2000" kern="100" dirty="0">
                <a:latin typeface="微软雅黑" panose="020B0503020204020204" pitchFamily="34" charset="-122"/>
                <a:ea typeface="微软雅黑" panose="020B0503020204020204" pitchFamily="34" charset="-122"/>
              </a:rPr>
              <a:t>15</a:t>
            </a:r>
            <a:r>
              <a:rPr lang="zh-CN" altLang="en-US" sz="2000" kern="100" dirty="0">
                <a:latin typeface="微软雅黑" panose="020B0503020204020204" pitchFamily="34" charset="-122"/>
                <a:ea typeface="微软雅黑" panose="020B0503020204020204" pitchFamily="34" charset="-122"/>
              </a:rPr>
              <a:t>头亚洲象全部安全南返。亚洲象群的迁移引起国内外和社会各界广泛关注。习近平主席在</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生物多样性公约</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第十五次缔约方大会领导人峰会上的主旨讲话中特别指出</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云南大象的北上及返回之旅，让我们看到了中国保护野生动物的成果。”中国政府一贯高度重视生物多样性保护</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不断加强和创新生物多样性保护举措。这些举措主要有</a:t>
            </a:r>
            <a:r>
              <a:rPr lang="en-US" altLang="zh-CN" sz="2000" kern="1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a:t>
            </a:r>
            <a:endParaRPr lang="en-US" altLang="zh-CN" sz="2000" kern="100" dirty="0">
              <a:latin typeface="微软雅黑" panose="020B0503020204020204" pitchFamily="34" charset="-122"/>
              <a:ea typeface="微软雅黑" panose="020B0503020204020204" pitchFamily="34" charset="-122"/>
            </a:endParaRPr>
          </a:p>
          <a:p>
            <a:pPr>
              <a:lnSpc>
                <a:spcPct val="130000"/>
              </a:lnSpc>
            </a:pPr>
            <a:r>
              <a:rPr lang="en-US" altLang="zh-CN" sz="2000" kern="100" dirty="0">
                <a:latin typeface="微软雅黑" panose="020B0503020204020204" pitchFamily="34" charset="-122"/>
                <a:ea typeface="微软雅黑" panose="020B0503020204020204" pitchFamily="34" charset="-122"/>
              </a:rPr>
              <a:t>A.</a:t>
            </a:r>
            <a:r>
              <a:rPr lang="zh-CN" altLang="en-US" sz="2000" kern="100" dirty="0">
                <a:latin typeface="微软雅黑" panose="020B0503020204020204" pitchFamily="34" charset="-122"/>
                <a:ea typeface="微软雅黑" panose="020B0503020204020204" pitchFamily="34" charset="-122"/>
              </a:rPr>
              <a:t>划定生态保护红线</a:t>
            </a:r>
          </a:p>
          <a:p>
            <a:pPr>
              <a:lnSpc>
                <a:spcPct val="130000"/>
              </a:lnSpc>
            </a:pPr>
            <a:r>
              <a:rPr lang="en-US" altLang="zh-CN" sz="2000" kern="100" dirty="0">
                <a:latin typeface="微软雅黑" panose="020B0503020204020204" pitchFamily="34" charset="-122"/>
                <a:ea typeface="微软雅黑" panose="020B0503020204020204" pitchFamily="34" charset="-122"/>
              </a:rPr>
              <a:t>B.</a:t>
            </a:r>
            <a:r>
              <a:rPr lang="zh-CN" altLang="en-US" sz="2000" kern="100" dirty="0">
                <a:latin typeface="微软雅黑" panose="020B0503020204020204" pitchFamily="34" charset="-122"/>
                <a:ea typeface="微软雅黑" panose="020B0503020204020204" pitchFamily="34" charset="-122"/>
              </a:rPr>
              <a:t>加大自然资源的开发利用</a:t>
            </a:r>
          </a:p>
          <a:p>
            <a:pPr>
              <a:lnSpc>
                <a:spcPct val="130000"/>
              </a:lnSpc>
            </a:pPr>
            <a:r>
              <a:rPr lang="en-US" altLang="zh-CN" sz="2000" kern="100" dirty="0">
                <a:latin typeface="微软雅黑" panose="020B0503020204020204" pitchFamily="34" charset="-122"/>
                <a:ea typeface="微软雅黑" panose="020B0503020204020204" pitchFamily="34" charset="-122"/>
              </a:rPr>
              <a:t>C.</a:t>
            </a:r>
            <a:r>
              <a:rPr lang="zh-CN" altLang="en-US" sz="2000" kern="100" dirty="0">
                <a:latin typeface="微软雅黑" panose="020B0503020204020204" pitchFamily="34" charset="-122"/>
                <a:ea typeface="微软雅黑" panose="020B0503020204020204" pitchFamily="34" charset="-122"/>
              </a:rPr>
              <a:t>建立生物安全风险防控和治理体系</a:t>
            </a:r>
          </a:p>
          <a:p>
            <a:pPr>
              <a:lnSpc>
                <a:spcPct val="130000"/>
              </a:lnSpc>
            </a:pPr>
            <a:r>
              <a:rPr lang="en-US" altLang="zh-CN" sz="2000" kern="100" dirty="0">
                <a:latin typeface="微软雅黑" panose="020B0503020204020204" pitchFamily="34" charset="-122"/>
                <a:ea typeface="微软雅黑" panose="020B0503020204020204" pitchFamily="34" charset="-122"/>
              </a:rPr>
              <a:t>D.</a:t>
            </a:r>
            <a:r>
              <a:rPr lang="zh-CN" altLang="en-US" sz="2000" kern="100" dirty="0">
                <a:latin typeface="微软雅黑" panose="020B0503020204020204" pitchFamily="34" charset="-122"/>
                <a:ea typeface="微软雅黑" panose="020B0503020204020204" pitchFamily="34" charset="-122"/>
              </a:rPr>
              <a:t>构建以国家公园为主体的自然保护地体系</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359696" y="429309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914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99800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62068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07082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88840"/>
            <a:ext cx="10153128" cy="4648773"/>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湿地保护是生态文明建设的重要内容。古往今来人类逐水而居，文明伴水而生，人类生产生活同湿地有着密切联系，十年来，我国大力推进生态文明建设，加强湿地保护修复，构建保护制度体系，出台</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湿地保护 法</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，使湿地生态状况得以持续改善，目前，我国湿地面积达到</a:t>
            </a:r>
            <a:r>
              <a:rPr lang="en-US" altLang="zh-CN" sz="2300" kern="100" dirty="0">
                <a:latin typeface="微软雅黑" panose="020B0503020204020204" pitchFamily="34" charset="-122"/>
                <a:ea typeface="微软雅黑" panose="020B0503020204020204" pitchFamily="34" charset="-122"/>
              </a:rPr>
              <a:t>5635</a:t>
            </a:r>
            <a:r>
              <a:rPr lang="zh-CN" altLang="en-US" sz="2300" kern="100" dirty="0">
                <a:latin typeface="微软雅黑" panose="020B0503020204020204" pitchFamily="34" charset="-122"/>
                <a:ea typeface="微软雅黑" panose="020B0503020204020204" pitchFamily="34" charset="-122"/>
              </a:rPr>
              <a:t>万公顷。在</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湿地公约</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认定的</a:t>
            </a:r>
            <a:r>
              <a:rPr lang="en-US" altLang="zh-CN" sz="2300" kern="100" dirty="0">
                <a:latin typeface="微软雅黑" panose="020B0503020204020204" pitchFamily="34" charset="-122"/>
                <a:ea typeface="微软雅黑" panose="020B0503020204020204" pitchFamily="34" charset="-122"/>
              </a:rPr>
              <a:t>43</a:t>
            </a:r>
            <a:r>
              <a:rPr lang="zh-CN" altLang="en-US" sz="2300" kern="100" dirty="0">
                <a:latin typeface="微软雅黑" panose="020B0503020204020204" pitchFamily="34" charset="-122"/>
                <a:ea typeface="微软雅黑" panose="020B0503020204020204" pitchFamily="34" charset="-122"/>
              </a:rPr>
              <a:t>个国际湿地城市中，我国</a:t>
            </a:r>
            <a:r>
              <a:rPr lang="en-US" altLang="zh-CN" sz="2300" kern="100" dirty="0">
                <a:latin typeface="微软雅黑" panose="020B0503020204020204" pitchFamily="34" charset="-122"/>
                <a:ea typeface="微软雅黑" panose="020B0503020204020204" pitchFamily="34" charset="-122"/>
              </a:rPr>
              <a:t>13</a:t>
            </a:r>
            <a:r>
              <a:rPr lang="zh-CN" altLang="en-US" sz="2300" kern="100" dirty="0">
                <a:latin typeface="微软雅黑" panose="020B0503020204020204" pitchFamily="34" charset="-122"/>
                <a:ea typeface="微软雅黑" panose="020B0503020204020204" pitchFamily="34" charset="-122"/>
              </a:rPr>
              <a:t>个城市入选，是全球入选国际湿地城市数量最多的国家。湿地保护有利于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促进人与自然和谐共生</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推行草原、森林、河流、湖泊、湿地休养生息</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提升生态系统多样性、稳定性、持续性</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发挥湿地功能，推进持续发展，应对气候变化</a:t>
            </a:r>
          </a:p>
        </p:txBody>
      </p:sp>
      <p:sp>
        <p:nvSpPr>
          <p:cNvPr id="5" name="文本框 4">
            <a:extLst>
              <a:ext uri="{FF2B5EF4-FFF2-40B4-BE49-F238E27FC236}">
                <a16:creationId xmlns:a16="http://schemas.microsoft.com/office/drawing/2014/main" id="{60495C87-5D47-E81E-059F-CE6A3FE6BE74}"/>
              </a:ext>
            </a:extLst>
          </p:cNvPr>
          <p:cNvSpPr txBox="1"/>
          <p:nvPr/>
        </p:nvSpPr>
        <p:spPr>
          <a:xfrm>
            <a:off x="5951984" y="422108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914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0723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从</a:t>
            </a:r>
            <a:r>
              <a:rPr lang="en-US" altLang="zh-CN" sz="2400" kern="100" dirty="0">
                <a:latin typeface="微软雅黑" panose="020B0503020204020204" pitchFamily="34" charset="-122"/>
                <a:ea typeface="微软雅黑" panose="020B0503020204020204" pitchFamily="34" charset="-122"/>
              </a:rPr>
              <a:t>1956</a:t>
            </a:r>
            <a:r>
              <a:rPr lang="zh-CN" altLang="en-US" sz="2400" kern="100" dirty="0">
                <a:latin typeface="微软雅黑" panose="020B0503020204020204" pitchFamily="34" charset="-122"/>
                <a:ea typeface="微软雅黑" panose="020B0503020204020204" pitchFamily="34" charset="-122"/>
              </a:rPr>
              <a:t>年我国建立第一个自然保护区鼎湖保护区，到目前全国已拥有了</a:t>
            </a:r>
            <a:r>
              <a:rPr lang="en-US" altLang="zh-CN" sz="2400" kern="100" dirty="0">
                <a:latin typeface="微软雅黑" panose="020B0503020204020204" pitchFamily="34" charset="-122"/>
                <a:ea typeface="微软雅黑" panose="020B0503020204020204" pitchFamily="34" charset="-122"/>
              </a:rPr>
              <a:t>2750</a:t>
            </a:r>
            <a:r>
              <a:rPr lang="zh-CN" altLang="en-US" sz="2400" kern="100" dirty="0">
                <a:latin typeface="微软雅黑" panose="020B0503020204020204" pitchFamily="34" charset="-122"/>
                <a:ea typeface="微软雅黑" panose="020B0503020204020204" pitchFamily="34" charset="-122"/>
              </a:rPr>
              <a:t>个自然保护区，面积</a:t>
            </a:r>
            <a:r>
              <a:rPr lang="en-US" altLang="zh-CN" sz="2400" kern="100" dirty="0">
                <a:latin typeface="微软雅黑" panose="020B0503020204020204" pitchFamily="34" charset="-122"/>
                <a:ea typeface="微软雅黑" panose="020B0503020204020204" pitchFamily="34" charset="-122"/>
              </a:rPr>
              <a:t>147</a:t>
            </a:r>
            <a:r>
              <a:rPr lang="zh-CN" altLang="en-US" sz="2400" kern="100" dirty="0">
                <a:latin typeface="微软雅黑" panose="020B0503020204020204" pitchFamily="34" charset="-122"/>
                <a:ea typeface="微软雅黑" panose="020B0503020204020204" pitchFamily="34" charset="-122"/>
              </a:rPr>
              <a:t>万平方公里，约占陆域国土面积</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，自党的十八届三中全会决定“建立国家公园体制”以来，涉及</a:t>
            </a:r>
            <a:r>
              <a:rPr lang="en-US" altLang="zh-CN" sz="2400" kern="100" dirty="0">
                <a:latin typeface="微软雅黑" panose="020B0503020204020204" pitchFamily="34" charset="-122"/>
                <a:ea typeface="微软雅黑" panose="020B0503020204020204" pitchFamily="34" charset="-122"/>
              </a:rPr>
              <a:t>12</a:t>
            </a:r>
            <a:r>
              <a:rPr lang="zh-CN" altLang="en-US" sz="2400" kern="100" dirty="0">
                <a:latin typeface="微软雅黑" panose="020B0503020204020204" pitchFamily="34" charset="-122"/>
                <a:ea typeface="微软雅黑" panose="020B0503020204020204" pitchFamily="34" charset="-122"/>
              </a:rPr>
              <a:t>个省，总面积约为</a:t>
            </a:r>
            <a:r>
              <a:rPr lang="en-US" altLang="zh-CN" sz="2400" kern="100" dirty="0">
                <a:latin typeface="微软雅黑" panose="020B0503020204020204" pitchFamily="34" charset="-122"/>
                <a:ea typeface="微软雅黑" panose="020B0503020204020204" pitchFamily="34" charset="-122"/>
              </a:rPr>
              <a:t>22.29</a:t>
            </a:r>
            <a:r>
              <a:rPr lang="zh-CN" altLang="en-US" sz="2400" kern="100" dirty="0">
                <a:latin typeface="微软雅黑" panose="020B0503020204020204" pitchFamily="34" charset="-122"/>
                <a:ea typeface="微软雅黑" panose="020B0503020204020204" pitchFamily="34" charset="-122"/>
              </a:rPr>
              <a:t>万平方公里，我国建立以国家公园为主体的自然保护地体系的意义是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推进自然生态保护，建立美丽新中国</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保护重要的自然生态系统和独特的自然遗产</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促进人与自然和谐共生</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维护国家生态安全</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423592"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66136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606774"/>
          </a:xfrm>
          <a:prstGeom prst="rect">
            <a:avLst/>
          </a:prstGeom>
          <a:noFill/>
        </p:spPr>
        <p:txBody>
          <a:bodyPr wrap="square">
            <a:spAutoFit/>
          </a:bodyPr>
          <a:lstStyle/>
          <a:p>
            <a:pPr>
              <a:lnSpc>
                <a:spcPct val="130000"/>
              </a:lnSpc>
            </a:pPr>
            <a:r>
              <a:rPr lang="zh-CN" altLang="en-US" sz="2200" kern="100" dirty="0">
                <a:latin typeface="微软雅黑" panose="020B0503020204020204" pitchFamily="34" charset="-122"/>
                <a:ea typeface="微软雅黑" panose="020B0503020204020204" pitchFamily="34" charset="-122"/>
              </a:rPr>
              <a:t>维护河湖健康生命，实现河湖功能永续利用，需要进一步加强河湖管理保护工作，落实属地责任，健全长效机制。</a:t>
            </a:r>
            <a:r>
              <a:rPr lang="en-US" altLang="zh-CN" sz="2200" kern="100" dirty="0">
                <a:latin typeface="微软雅黑" panose="020B0503020204020204" pitchFamily="34" charset="-122"/>
                <a:ea typeface="微软雅黑" panose="020B0503020204020204" pitchFamily="34" charset="-122"/>
              </a:rPr>
              <a:t>2016</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28</a:t>
            </a:r>
            <a:r>
              <a:rPr lang="zh-CN" altLang="en-US" sz="2200" kern="100" dirty="0">
                <a:latin typeface="微软雅黑" panose="020B0503020204020204" pitchFamily="34" charset="-122"/>
                <a:ea typeface="微软雅黑" panose="020B0503020204020204" pitchFamily="34" charset="-122"/>
              </a:rPr>
              <a:t>日，中共中央办公厅、国务院办公厅联合印发</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关于全面推行河长制的意见</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a:t>
            </a:r>
            <a:r>
              <a:rPr lang="en-US" altLang="zh-CN" sz="2200" kern="100" dirty="0">
                <a:latin typeface="微软雅黑" panose="020B0503020204020204" pitchFamily="34" charset="-122"/>
                <a:ea typeface="微软雅黑" panose="020B0503020204020204" pitchFamily="34" charset="-122"/>
              </a:rPr>
              <a:t>2017</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20</a:t>
            </a:r>
            <a:r>
              <a:rPr lang="zh-CN" altLang="en-US" sz="2200" kern="100" dirty="0">
                <a:latin typeface="微软雅黑" panose="020B0503020204020204" pitchFamily="34" charset="-122"/>
                <a:ea typeface="微软雅黑" panose="020B0503020204020204" pitchFamily="34" charset="-122"/>
              </a:rPr>
              <a:t>日召开的中央全面深化改革领导小组会议审议通过了</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关于在湖泊实施湖长制的指导意见</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。全面推行河长制、湖长制是建设生态文明制度体系的重要举措。我国生态文明制度体系建设主要包括</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完善部门职责分散交叉的环保监督体系</a:t>
            </a: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完善生态环境损害责任终身追究制度</a:t>
            </a: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完善生态环境保护管理制度</a:t>
            </a: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完善经济社会发展考核评价制度</a:t>
            </a:r>
          </a:p>
        </p:txBody>
      </p:sp>
      <p:sp>
        <p:nvSpPr>
          <p:cNvPr id="5" name="文本框 4">
            <a:extLst>
              <a:ext uri="{FF2B5EF4-FFF2-40B4-BE49-F238E27FC236}">
                <a16:creationId xmlns:a16="http://schemas.microsoft.com/office/drawing/2014/main" id="{60495C87-5D47-E81E-059F-CE6A3FE6BE74}"/>
              </a:ext>
            </a:extLst>
          </p:cNvPr>
          <p:cNvSpPr txBox="1"/>
          <p:nvPr/>
        </p:nvSpPr>
        <p:spPr>
          <a:xfrm>
            <a:off x="3431704" y="436510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99232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nSpc>
                <a:spcPct val="130000"/>
              </a:lnSpc>
            </a:pP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月以来，中央陆续派出环保督察组进驻各地进行现场督察，掀起了一场新治污问责风暴，环保督察，从环保部门牵头到中央主导从以查企业为主转变为“查督并举，以督政为主”，这是我国环境监管模式的重大变革和完善生态文明制度体系的重要举措。建立环保督察工作机制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完善领导干部目标责任考核制度</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落实环境保护主体责任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强化领导责任和监管责任</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处理好政府与市场的关系</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063552"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77862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074047"/>
          </a:xfrm>
          <a:prstGeom prst="rect">
            <a:avLst/>
          </a:prstGeom>
          <a:noFill/>
        </p:spPr>
        <p:txBody>
          <a:bodyPr wrap="square">
            <a:spAutoFit/>
          </a:bodyPr>
          <a:lstStyle/>
          <a:p>
            <a:pPr algn="l"/>
            <a:r>
              <a:rPr lang="zh-CN" altLang="en-US" sz="2400" kern="100" dirty="0">
                <a:latin typeface="微软雅黑" panose="020B0503020204020204" pitchFamily="34" charset="-122"/>
                <a:ea typeface="微软雅黑" panose="020B0503020204020204" pitchFamily="34" charset="-122"/>
              </a:rPr>
              <a:t>实体经济是一国经济的立身之本和财富之源，是国家强盛的重要支撑，党的十九大报告指出，建设现代化经济体系必须着力发展实体经济，全面提升实体经济发展水平，我国全面提升实体经济的重点是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加快发展先进制造业</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深化要素市场化配置改革</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加大人力资本培育力度</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持续推进“三去一降一补”</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408368" y="2908393"/>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2614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0101"/>
          </a:xfrm>
          <a:prstGeom prst="rect">
            <a:avLst/>
          </a:prstGeom>
          <a:noFill/>
        </p:spPr>
        <p:txBody>
          <a:bodyPr wrap="square">
            <a:spAutoFit/>
          </a:bodyPr>
          <a:lstStyle/>
          <a:p>
            <a:pPr>
              <a:lnSpc>
                <a:spcPct val="130000"/>
              </a:lnSpc>
            </a:pPr>
            <a:r>
              <a:rPr lang="en-US" altLang="zh-CN" sz="2400" kern="100" dirty="0">
                <a:latin typeface="微软雅黑" panose="020B0503020204020204" pitchFamily="34" charset="-122"/>
                <a:ea typeface="微软雅黑" panose="020B0503020204020204" pitchFamily="34" charset="-122"/>
              </a:rPr>
              <a:t>2013</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日，国家主席习近平在哈萨克斯坦纳扎尔耶夫大学发表演讲并回答学生提问时说：我们既要绿水青山、也要金山银山。宁要绿水青山，不要金山银山，而且绿水青山就是金山银山，这段话生动地反映了生态文明建设与经济建设之间的关系，即</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生态文明建设可以取代经济建设</a:t>
            </a:r>
          </a:p>
          <a:p>
            <a:pPr>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生态文明建设应与经济建设协同发展</a:t>
            </a: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生态环境是经济发展的重要基础</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生态优势可以转化为经济优势</a:t>
            </a:r>
          </a:p>
        </p:txBody>
      </p:sp>
      <p:sp>
        <p:nvSpPr>
          <p:cNvPr id="5" name="文本框 4">
            <a:extLst>
              <a:ext uri="{FF2B5EF4-FFF2-40B4-BE49-F238E27FC236}">
                <a16:creationId xmlns:a16="http://schemas.microsoft.com/office/drawing/2014/main" id="{60495C87-5D47-E81E-059F-CE6A3FE6BE74}"/>
              </a:ext>
            </a:extLst>
          </p:cNvPr>
          <p:cNvSpPr txBox="1"/>
          <p:nvPr/>
        </p:nvSpPr>
        <p:spPr>
          <a:xfrm>
            <a:off x="6528048"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7579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188647"/>
          </a:xfrm>
          <a:prstGeom prst="rect">
            <a:avLst/>
          </a:prstGeom>
          <a:noFill/>
        </p:spPr>
        <p:txBody>
          <a:bodyPr wrap="square">
            <a:spAutoFit/>
          </a:bodyPr>
          <a:lstStyle/>
          <a:p>
            <a:pPr>
              <a:lnSpc>
                <a:spcPct val="130000"/>
              </a:lnSpc>
            </a:pPr>
            <a:r>
              <a:rPr lang="en-US" altLang="zh-CN" sz="2300" kern="100" dirty="0">
                <a:latin typeface="微软雅黑" panose="020B0503020204020204" pitchFamily="34" charset="-122"/>
                <a:ea typeface="微软雅黑" panose="020B0503020204020204" pitchFamily="34" charset="-122"/>
              </a:rPr>
              <a:t>PM2.5</a:t>
            </a:r>
            <a:r>
              <a:rPr lang="zh-CN" altLang="en-US" sz="2300" kern="100" dirty="0">
                <a:latin typeface="微软雅黑" panose="020B0503020204020204" pitchFamily="34" charset="-122"/>
                <a:ea typeface="微软雅黑" panose="020B0503020204020204" pitchFamily="34" charset="-122"/>
              </a:rPr>
              <a:t>（细粒颗粒）这个大家原本很陌生的专有名词，因为</a:t>
            </a:r>
            <a:r>
              <a:rPr lang="en-US" altLang="zh-CN" sz="2300" kern="100" dirty="0">
                <a:latin typeface="微软雅黑" panose="020B0503020204020204" pitchFamily="34" charset="-122"/>
                <a:ea typeface="微软雅黑" panose="020B0503020204020204" pitchFamily="34" charset="-122"/>
              </a:rPr>
              <a:t>2011</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10</a:t>
            </a:r>
            <a:r>
              <a:rPr lang="zh-CN" altLang="en-US" sz="2300" kern="100" dirty="0">
                <a:latin typeface="微软雅黑" panose="020B0503020204020204" pitchFamily="34" charset="-122"/>
                <a:ea typeface="微软雅黑" panose="020B0503020204020204" pitchFamily="34" charset="-122"/>
              </a:rPr>
              <a:t>月我国多地灰霾天气造成严重大气污染而迅速成为社会热词。</a:t>
            </a:r>
            <a:r>
              <a:rPr lang="en-US" altLang="zh-CN" sz="2300" kern="100" dirty="0">
                <a:latin typeface="微软雅黑" panose="020B0503020204020204" pitchFamily="34" charset="-122"/>
                <a:ea typeface="微软雅黑" panose="020B0503020204020204" pitchFamily="34" charset="-122"/>
              </a:rPr>
              <a:t>2012</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2</a:t>
            </a:r>
            <a:r>
              <a:rPr lang="zh-CN" altLang="en-US" sz="2300" kern="100" dirty="0">
                <a:latin typeface="微软雅黑" panose="020B0503020204020204" pitchFamily="34" charset="-122"/>
                <a:ea typeface="微软雅黑" panose="020B0503020204020204" pitchFamily="34" charset="-122"/>
              </a:rPr>
              <a:t>月修订的</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环境空气质量标准</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增加了</a:t>
            </a:r>
            <a:r>
              <a:rPr lang="en-US" altLang="zh-CN" sz="2300" kern="100" dirty="0">
                <a:latin typeface="微软雅黑" panose="020B0503020204020204" pitchFamily="34" charset="-122"/>
                <a:ea typeface="微软雅黑" panose="020B0503020204020204" pitchFamily="34" charset="-122"/>
              </a:rPr>
              <a:t>PM2.5</a:t>
            </a:r>
            <a:r>
              <a:rPr lang="zh-CN" altLang="en-US" sz="2300" kern="100" dirty="0">
                <a:latin typeface="微软雅黑" panose="020B0503020204020204" pitchFamily="34" charset="-122"/>
                <a:ea typeface="微软雅黑" panose="020B0503020204020204" pitchFamily="34" charset="-122"/>
              </a:rPr>
              <a:t>指标，该指标随后又被写入政府工作报告。这既折射出当前我国环境污染的严重性，同时也反映了党和政府治理环境污染、建设生态文明的决心。十八大提出的生态文明建设新要求是</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加大自然生态系统和环境保护力度</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全面促进资源节约</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优化国土空间开发格局</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加强生态文明制度建设</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408368" y="3976021"/>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97408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中国人民解放军战区成立大会与</a:t>
            </a: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2</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a:t>
            </a:r>
            <a:r>
              <a:rPr lang="zh-CN" altLang="en-US" sz="2400" kern="100" dirty="0">
                <a:latin typeface="微软雅黑" panose="020B0503020204020204" pitchFamily="34" charset="-122"/>
                <a:ea typeface="微软雅黑" panose="020B0503020204020204" pitchFamily="34" charset="-122"/>
              </a:rPr>
              <a:t>日在北京隆重举行。中共中央总书记、国家主席、中共军委主席习近平向东部战区、南部战区、西部战区、北部战区、中部战区授予军旗并发布训令。建立五大战区及组建战区联合作战指挥机构是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全面实施改革强军战略的标志性举措</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构建我军联合作战体系的历史选择</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加强国际军事合作与交流的重大步骤</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为实现中国梦强军梦作出的战略决策</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439816" y="364502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59239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2020 </a:t>
            </a:r>
            <a:r>
              <a:rPr lang="zh-CN" altLang="en-US" sz="2400" kern="100" dirty="0">
                <a:latin typeface="微软雅黑" panose="020B0503020204020204" pitchFamily="34" charset="-122"/>
                <a:ea typeface="微软雅黑" panose="020B0503020204020204" pitchFamily="34" charset="-122"/>
              </a:rPr>
              <a:t>年 </a:t>
            </a:r>
            <a:r>
              <a:rPr lang="en-US" altLang="zh-CN" sz="2400" kern="100" dirty="0">
                <a:latin typeface="微软雅黑" panose="020B0503020204020204" pitchFamily="34" charset="-122"/>
                <a:ea typeface="微软雅黑" panose="020B0503020204020204" pitchFamily="34" charset="-122"/>
              </a:rPr>
              <a:t>6 </a:t>
            </a:r>
            <a:r>
              <a:rPr lang="zh-CN" altLang="en-US" sz="2400" kern="100" dirty="0">
                <a:latin typeface="微软雅黑" panose="020B0503020204020204" pitchFamily="34" charset="-122"/>
                <a:ea typeface="微软雅黑" panose="020B0503020204020204" pitchFamily="34" charset="-122"/>
              </a:rPr>
              <a:t>月 </a:t>
            </a:r>
            <a:r>
              <a:rPr lang="en-US" altLang="zh-CN" sz="2400" kern="100" dirty="0">
                <a:latin typeface="微软雅黑" panose="020B0503020204020204" pitchFamily="34" charset="-122"/>
                <a:ea typeface="微软雅黑" panose="020B0503020204020204" pitchFamily="34" charset="-122"/>
              </a:rPr>
              <a:t>30 </a:t>
            </a:r>
            <a:r>
              <a:rPr lang="zh-CN" altLang="en-US" sz="2400" kern="100" dirty="0">
                <a:latin typeface="微软雅黑" panose="020B0503020204020204" pitchFamily="34" charset="-122"/>
                <a:ea typeface="微软雅黑" panose="020B0503020204020204" pitchFamily="34" charset="-122"/>
              </a:rPr>
              <a:t>日，十三届全国人大常委会第二十次会议表决通过的</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中国人民共和国香港特别行政区维护国家安全法</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，是新形势下坚持和完善</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一国两制</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制度体系的标志性法律，其重大作用在于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有效应对各种反中乱港势力</a:t>
            </a:r>
          </a:p>
          <a:p>
            <a:pPr>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确保国家主权在香港收到严格保护</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弥补香港国安方面的立法缺失</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保障香港长治久安和长期繁荣稳定</a:t>
            </a:r>
          </a:p>
        </p:txBody>
      </p:sp>
      <p:sp>
        <p:nvSpPr>
          <p:cNvPr id="5" name="文本框 4">
            <a:extLst>
              <a:ext uri="{FF2B5EF4-FFF2-40B4-BE49-F238E27FC236}">
                <a16:creationId xmlns:a16="http://schemas.microsoft.com/office/drawing/2014/main" id="{60495C87-5D47-E81E-059F-CE6A3FE6BE74}"/>
              </a:ext>
            </a:extLst>
          </p:cNvPr>
          <p:cNvSpPr txBox="1"/>
          <p:nvPr/>
        </p:nvSpPr>
        <p:spPr>
          <a:xfrm>
            <a:off x="8616280" y="313316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36195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止暴制乱、恢复秩序是香港当前最紧迫的任务。贯彻落实“一国两制”方针，绝不能允许触碰的原则底线是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危害国家主权安全</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干扰内地与香港的民间交流</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挑战中央权力与香港特别行政区基本法权威</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利用香港对内地进行渗透破坏</a:t>
            </a:r>
          </a:p>
        </p:txBody>
      </p:sp>
      <p:sp>
        <p:nvSpPr>
          <p:cNvPr id="5" name="文本框 4">
            <a:extLst>
              <a:ext uri="{FF2B5EF4-FFF2-40B4-BE49-F238E27FC236}">
                <a16:creationId xmlns:a16="http://schemas.microsoft.com/office/drawing/2014/main" id="{60495C87-5D47-E81E-059F-CE6A3FE6BE74}"/>
              </a:ext>
            </a:extLst>
          </p:cNvPr>
          <p:cNvSpPr txBox="1"/>
          <p:nvPr/>
        </p:nvSpPr>
        <p:spPr>
          <a:xfrm>
            <a:off x="6312024" y="263691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1894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2022</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10</a:t>
            </a:r>
            <a:r>
              <a:rPr lang="zh-CN" altLang="en-US" sz="2400" kern="100" dirty="0">
                <a:latin typeface="微软雅黑" panose="020B0503020204020204" pitchFamily="34" charset="-122"/>
                <a:ea typeface="微软雅黑" panose="020B0503020204020204" pitchFamily="34" charset="-122"/>
              </a:rPr>
              <a:t>日，国务院台湾事务办公室，国务院新闻办公室发表</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台湾问题与新时代中国统一事业</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白皮书，该白皮书发表有利于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揭批台独分裂势力和外部势力勾连挑衅，企图损害中国主权和领土完整，阻挠破坏中国统一进程和恶劣言行</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最大限度争取两岸同胞，国际社会的理解和支持</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展现中国共产党和中国政府愿继续以最大诚意，尽最大努力争取和平统一的立场和态度</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提振全党全国各族人民矢志追求国家统一的精气神，增强岛内和海外反“独”促统力量的信心和勇气</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838928" y="263691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12850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全面准确地理解和把握“一国”与“两制”的关系，应在坚持“一国”基础上，实现“两制”之间的和谐相处、相互促进。为此，必须做到</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把维护中央权力和保障特别行政区高度自治权有机结合起来</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把坚持“一国”原则和尊重“两制”差异机结合起来</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把利用国际有利条件和发挥港澳优势有有机结合起来</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把发挥祖国内地坚强后盾作用和提高港澳自身竞争力有机结合起来</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739516"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75305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4450642"/>
          </a:xfrm>
          <a:prstGeom prst="rect">
            <a:avLst/>
          </a:prstGeom>
          <a:noFill/>
        </p:spPr>
        <p:txBody>
          <a:bodyPr wrap="square">
            <a:spAutoFit/>
          </a:bodyPr>
          <a:lstStyle/>
          <a:p>
            <a:pPr algn="just">
              <a:lnSpc>
                <a:spcPct val="130000"/>
              </a:lnSpc>
            </a:pPr>
            <a:r>
              <a:rPr lang="zh-CN" altLang="en-US" sz="2200" kern="100" dirty="0">
                <a:latin typeface="微软雅黑" panose="020B0503020204020204" pitchFamily="34" charset="-122"/>
                <a:ea typeface="微软雅黑" panose="020B0503020204020204" pitchFamily="34" charset="-122"/>
              </a:rPr>
              <a:t>开放是人类文明进的重要动力，是世界繁荣发展的必由之路。面对世界范围内保护主义抬头，逆全球化趋势加剧的现实中国于</a:t>
            </a:r>
            <a:r>
              <a:rPr lang="en-US" altLang="zh-CN" sz="2200" kern="100" dirty="0">
                <a:latin typeface="微软雅黑" panose="020B0503020204020204" pitchFamily="34" charset="-122"/>
                <a:ea typeface="微软雅黑" panose="020B0503020204020204" pitchFamily="34" charset="-122"/>
              </a:rPr>
              <a:t>2018-2022</a:t>
            </a:r>
            <a:r>
              <a:rPr lang="zh-CN" altLang="en-US" sz="2200" kern="100" dirty="0">
                <a:latin typeface="微软雅黑" panose="020B0503020204020204" pitchFamily="34" charset="-122"/>
                <a:ea typeface="微软雅黑" panose="020B0503020204020204" pitchFamily="34" charset="-122"/>
              </a:rPr>
              <a:t>年连续五年举办了五届世界上首个以进口为主题的国宝级国际进口博览会。前四届有</a:t>
            </a:r>
            <a:r>
              <a:rPr lang="en-US" altLang="zh-CN" sz="2200" kern="100" dirty="0">
                <a:latin typeface="微软雅黑" panose="020B0503020204020204" pitchFamily="34" charset="-122"/>
                <a:ea typeface="微软雅黑" panose="020B0503020204020204" pitchFamily="34" charset="-122"/>
              </a:rPr>
              <a:t>120</a:t>
            </a:r>
            <a:r>
              <a:rPr lang="zh-CN" altLang="en-US" sz="2200" kern="100" dirty="0">
                <a:latin typeface="微软雅黑" panose="020B0503020204020204" pitchFamily="34" charset="-122"/>
                <a:ea typeface="微软雅黑" panose="020B0503020204020204" pitchFamily="34" charset="-122"/>
              </a:rPr>
              <a:t>多家世界级</a:t>
            </a:r>
            <a:r>
              <a:rPr lang="en-US" altLang="zh-CN" sz="2200" kern="100" dirty="0">
                <a:latin typeface="微软雅黑" panose="020B0503020204020204" pitchFamily="34" charset="-122"/>
                <a:ea typeface="微软雅黑" panose="020B0503020204020204" pitchFamily="34" charset="-122"/>
              </a:rPr>
              <a:t>500</a:t>
            </a:r>
            <a:r>
              <a:rPr lang="zh-CN" altLang="en-US" sz="2200" kern="100" dirty="0">
                <a:latin typeface="微软雅黑" panose="020B0503020204020204" pitchFamily="34" charset="-122"/>
                <a:ea typeface="微软雅黑" panose="020B0503020204020204" pitchFamily="34" charset="-122"/>
              </a:rPr>
              <a:t>强及行业龙头企业连续参赛，累计意向成交额达</a:t>
            </a:r>
            <a:r>
              <a:rPr lang="en-US" altLang="zh-CN" sz="2200" kern="100" dirty="0">
                <a:latin typeface="微软雅黑" panose="020B0503020204020204" pitchFamily="34" charset="-122"/>
                <a:ea typeface="微软雅黑" panose="020B0503020204020204" pitchFamily="34" charset="-122"/>
              </a:rPr>
              <a:t>2700</a:t>
            </a:r>
            <a:r>
              <a:rPr lang="zh-CN" altLang="en-US" sz="2200" kern="100" dirty="0">
                <a:latin typeface="微软雅黑" panose="020B0503020204020204" pitchFamily="34" charset="-122"/>
                <a:ea typeface="微软雅黑" panose="020B0503020204020204" pitchFamily="34" charset="-122"/>
              </a:rPr>
              <a:t>多亿美元。今年参加的第五届中国国际进口博览会的世界</a:t>
            </a:r>
            <a:r>
              <a:rPr lang="en-US" altLang="zh-CN" sz="2200" kern="100" dirty="0">
                <a:latin typeface="微软雅黑" panose="020B0503020204020204" pitchFamily="34" charset="-122"/>
                <a:ea typeface="微软雅黑" panose="020B0503020204020204" pitchFamily="34" charset="-122"/>
              </a:rPr>
              <a:t>500</a:t>
            </a:r>
            <a:r>
              <a:rPr lang="zh-CN" altLang="en-US" sz="2200" kern="100" dirty="0">
                <a:latin typeface="微软雅黑" panose="020B0503020204020204" pitchFamily="34" charset="-122"/>
                <a:ea typeface="微软雅黑" panose="020B0503020204020204" pitchFamily="34" charset="-122"/>
              </a:rPr>
              <a:t>强和行业龙头超过</a:t>
            </a:r>
            <a:r>
              <a:rPr lang="en-US" altLang="zh-CN" sz="2200" kern="100" dirty="0">
                <a:latin typeface="微软雅黑" panose="020B0503020204020204" pitchFamily="34" charset="-122"/>
                <a:ea typeface="微软雅黑" panose="020B0503020204020204" pitchFamily="34" charset="-122"/>
              </a:rPr>
              <a:t>280</a:t>
            </a:r>
            <a:r>
              <a:rPr lang="zh-CN" altLang="en-US" sz="2200" kern="100" dirty="0">
                <a:latin typeface="微软雅黑" panose="020B0503020204020204" pitchFamily="34" charset="-122"/>
                <a:ea typeface="微软雅黑" panose="020B0503020204020204" pitchFamily="34" charset="-122"/>
              </a:rPr>
              <a:t>家，回头率近</a:t>
            </a:r>
            <a:r>
              <a:rPr lang="en-US" altLang="zh-CN" sz="2200" kern="100" dirty="0">
                <a:latin typeface="微软雅黑" panose="020B0503020204020204" pitchFamily="34" charset="-122"/>
                <a:ea typeface="微软雅黑" panose="020B0503020204020204" pitchFamily="34" charset="-122"/>
              </a:rPr>
              <a:t>90%</a:t>
            </a:r>
            <a:r>
              <a:rPr lang="zh-CN" altLang="en-US" sz="2200" kern="100" dirty="0">
                <a:latin typeface="微软雅黑" panose="020B0503020204020204" pitchFamily="34" charset="-122"/>
                <a:ea typeface="微软雅黑" panose="020B0503020204020204" pitchFamily="34" charset="-122"/>
              </a:rPr>
              <a:t>，累计意向成交</a:t>
            </a:r>
            <a:r>
              <a:rPr lang="en-US" altLang="zh-CN" sz="2200" kern="100" dirty="0">
                <a:latin typeface="微软雅黑" panose="020B0503020204020204" pitchFamily="34" charset="-122"/>
                <a:ea typeface="微软雅黑" panose="020B0503020204020204" pitchFamily="34" charset="-122"/>
              </a:rPr>
              <a:t>735.2</a:t>
            </a:r>
            <a:r>
              <a:rPr lang="zh-CN" altLang="en-US" sz="2200" kern="100" dirty="0">
                <a:latin typeface="微软雅黑" panose="020B0503020204020204" pitchFamily="34" charset="-122"/>
                <a:ea typeface="微软雅黑" panose="020B0503020204020204" pitchFamily="34" charset="-122"/>
              </a:rPr>
              <a:t>亿美元，中国国际进口博览会的成功举办充分表明，它正成为</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世界经济增长的引擎</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我国构建新发展格局的窗口</a:t>
            </a: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我国接近高水平对外开放的平台</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全球共享的国际公共产品</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0272464" y="436510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20556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905043"/>
          </a:xfrm>
          <a:prstGeom prst="rect">
            <a:avLst/>
          </a:prstGeom>
          <a:noFill/>
        </p:spPr>
        <p:txBody>
          <a:bodyPr wrap="square">
            <a:spAutoFit/>
          </a:bodyPr>
          <a:lstStyle/>
          <a:p>
            <a:pPr algn="just">
              <a:lnSpc>
                <a:spcPct val="150000"/>
              </a:lnSpc>
            </a:pPr>
            <a:r>
              <a:rPr lang="en-US" altLang="zh-CN" sz="2400" kern="100" dirty="0">
                <a:latin typeface="微软雅黑" panose="020B0503020204020204" pitchFamily="34" charset="-122"/>
                <a:ea typeface="微软雅黑" panose="020B0503020204020204" pitchFamily="34" charset="-122"/>
              </a:rPr>
              <a:t>2022</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日二十国集团领导人第十七次峰会在印度尼西亚巴厘岛举行，国家主席习近平出席并发表题为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共迎时代挑战，共建美好未来</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的重要讲话，倡议推动</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l">
              <a:lnSpc>
                <a:spcPct val="15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更具竞争的全球发展</a:t>
            </a:r>
          </a:p>
          <a:p>
            <a:pPr algn="l">
              <a:lnSpc>
                <a:spcPct val="15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更加包容的全球发展</a:t>
            </a:r>
          </a:p>
          <a:p>
            <a:pPr algn="l">
              <a:lnSpc>
                <a:spcPct val="15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更加普惠的全球发展</a:t>
            </a:r>
          </a:p>
          <a:p>
            <a:pPr algn="l">
              <a:lnSpc>
                <a:spcPct val="15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更有韧性的全球发展</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151784" y="328498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68186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654334"/>
          </a:xfrm>
          <a:prstGeom prst="rect">
            <a:avLst/>
          </a:prstGeom>
          <a:noFill/>
        </p:spPr>
        <p:txBody>
          <a:bodyPr wrap="square">
            <a:spAutoFit/>
          </a:bodyPr>
          <a:lstStyle/>
          <a:p>
            <a:pPr algn="just">
              <a:lnSpc>
                <a:spcPct val="130000"/>
              </a:lnSpc>
            </a:pPr>
            <a:r>
              <a:rPr lang="zh-CN" altLang="en-US" sz="2000" kern="100" dirty="0">
                <a:latin typeface="微软雅黑" panose="020B0503020204020204" pitchFamily="34" charset="-122"/>
                <a:ea typeface="微软雅黑" panose="020B0503020204020204" pitchFamily="34" charset="-122"/>
              </a:rPr>
              <a:t>人类各种文明之间的交流是推动世界和平发展的重要动力。习近平主席曾经在比利时布鲁日欧洲学院演讲时指出</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我们要建设文明其荣之桥，把中欧两大文明连接起来，正如中国人喜欢茶</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而比利时人喜爱啤酒</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样，茶的含蓄內敛和酒的热烈奔放代表了品味生命、解读世界的两种不同方式。但是，茶和酒并不是不可兼容的，既可以酒逢知己千杯少</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也可以品茶品味品人生。”习近平主席以茶酒巧喻不同文明之间的关系，旨在阐明</a:t>
            </a:r>
            <a:r>
              <a:rPr lang="en-US" altLang="zh-CN" sz="2000" kern="1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a:t>
            </a:r>
            <a:endParaRPr lang="en-US" altLang="zh-CN" sz="20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A.</a:t>
            </a:r>
            <a:r>
              <a:rPr lang="zh-CN" altLang="en-US" sz="2000" kern="100" dirty="0">
                <a:latin typeface="微软雅黑" panose="020B0503020204020204" pitchFamily="34" charset="-122"/>
                <a:ea typeface="微软雅黑" panose="020B0503020204020204" pitchFamily="34" charset="-122"/>
              </a:rPr>
              <a:t>人类文明多样性是世界的基本特征</a:t>
            </a: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B.</a:t>
            </a:r>
            <a:r>
              <a:rPr lang="zh-CN" altLang="en-US" sz="2000" kern="100" dirty="0">
                <a:latin typeface="微软雅黑" panose="020B0503020204020204" pitchFamily="34" charset="-122"/>
                <a:ea typeface="微软雅黑" panose="020B0503020204020204" pitchFamily="34" charset="-122"/>
              </a:rPr>
              <a:t>文明因多样而交流，因交流而互鉴</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因互鉴而发展</a:t>
            </a: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C.</a:t>
            </a:r>
            <a:r>
              <a:rPr lang="zh-CN" altLang="en-US" sz="2000" kern="100" dirty="0">
                <a:latin typeface="微软雅黑" panose="020B0503020204020204" pitchFamily="34" charset="-122"/>
                <a:ea typeface="微软雅黑" panose="020B0503020204020204" pitchFamily="34" charset="-122"/>
              </a:rPr>
              <a:t>不同文明凝聚着不同民族的智慧和贡献，没有高低优劣之分</a:t>
            </a: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D.</a:t>
            </a:r>
            <a:r>
              <a:rPr lang="zh-CN" altLang="en-US" sz="2000" kern="100" dirty="0">
                <a:latin typeface="微软雅黑" panose="020B0503020204020204" pitchFamily="34" charset="-122"/>
                <a:ea typeface="微软雅黑" panose="020B0503020204020204" pitchFamily="34" charset="-122"/>
              </a:rPr>
              <a:t>文明差异不应成为世界冲突的根源，而应成为人类文明进步的动力</a:t>
            </a:r>
          </a:p>
        </p:txBody>
      </p:sp>
      <p:sp>
        <p:nvSpPr>
          <p:cNvPr id="5" name="文本框 4">
            <a:extLst>
              <a:ext uri="{FF2B5EF4-FFF2-40B4-BE49-F238E27FC236}">
                <a16:creationId xmlns:a16="http://schemas.microsoft.com/office/drawing/2014/main" id="{60495C87-5D47-E81E-059F-CE6A3FE6BE74}"/>
              </a:ext>
            </a:extLst>
          </p:cNvPr>
          <p:cNvSpPr txBox="1"/>
          <p:nvPr/>
        </p:nvSpPr>
        <p:spPr>
          <a:xfrm>
            <a:off x="9838928" y="370886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51239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12710"/>
          </a:xfrm>
          <a:prstGeom prst="rect">
            <a:avLst/>
          </a:prstGeom>
          <a:noFill/>
        </p:spPr>
        <p:txBody>
          <a:bodyPr wrap="square">
            <a:spAutoFit/>
          </a:bodyPr>
          <a:lstStyle/>
          <a:p>
            <a:pPr algn="just"/>
            <a:r>
              <a:rPr lang="zh-CN" altLang="en-US" sz="2400" kern="100" dirty="0">
                <a:latin typeface="微软雅黑" panose="020B0503020204020204" pitchFamily="34" charset="-122"/>
                <a:ea typeface="微软雅黑" panose="020B0503020204020204" pitchFamily="34" charset="-122"/>
              </a:rPr>
              <a:t>党的十九大提出实施乡村振兴战略，是以习近平同志为核心的党中央着眼党和国家事业全局，深刻把握现代化建设规律和城乡关系变化特征，顺应亿万农民对美好生活的向往，对“三农”工作作出的重大决策部署，是新时代做好“三农”工作的总抓手。实施乡村振兴战略的根本目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确保国家粮食安全 </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建立新型土地承包关系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转移农村富余劳动力 </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推进农业农村现代化</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063552"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57822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2021</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16</a:t>
            </a:r>
            <a:r>
              <a:rPr lang="zh-CN" altLang="en-US" sz="2400" kern="100" dirty="0">
                <a:latin typeface="微软雅黑" panose="020B0503020204020204" pitchFamily="34" charset="-122"/>
                <a:ea typeface="微软雅黑" panose="020B0503020204020204" pitchFamily="34" charset="-122"/>
              </a:rPr>
              <a:t>日，中国国家主席习近平同美国总统拜登举行视频会晤，双方就事关中美关系发展的战略性、全局性、根本性间题以及共同关心的其他重要问题进行了充分、深入的沟通和交流。习近平强调，新时期中美相处应该坚持的原则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相互尊重</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和平共处</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合作共赢</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结伴不结盟</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798368"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421358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2020</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日，东盟 </a:t>
            </a:r>
            <a:r>
              <a:rPr lang="en-US" altLang="zh-CN" sz="2400" kern="100" dirty="0">
                <a:latin typeface="微软雅黑" panose="020B0503020204020204" pitchFamily="34" charset="-122"/>
                <a:ea typeface="微软雅黑" panose="020B0503020204020204" pitchFamily="34" charset="-122"/>
              </a:rPr>
              <a:t>16 </a:t>
            </a:r>
            <a:r>
              <a:rPr lang="zh-CN" altLang="en-US" sz="2400" kern="100" dirty="0">
                <a:latin typeface="微软雅黑" panose="020B0503020204020204" pitchFamily="34" charset="-122"/>
                <a:ea typeface="微软雅黑" panose="020B0503020204020204" pitchFamily="34" charset="-122"/>
              </a:rPr>
              <a:t>国与中，日，韩，澳和新西兰正式签署</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区域全面经济伙伴关系稳定</a:t>
            </a:r>
            <a:r>
              <a:rPr lang="en-US" altLang="zh-CN" sz="2400" kern="100" dirty="0">
                <a:latin typeface="微软雅黑" panose="020B0503020204020204" pitchFamily="34" charset="-122"/>
                <a:ea typeface="微软雅黑" panose="020B0503020204020204" pitchFamily="34" charset="-122"/>
              </a:rPr>
              <a:t>》(RECP)</a:t>
            </a:r>
            <a:r>
              <a:rPr lang="zh-CN" altLang="en-US" sz="2400" kern="100" dirty="0">
                <a:latin typeface="微软雅黑" panose="020B0503020204020204" pitchFamily="34" charset="-122"/>
                <a:ea typeface="微软雅黑" panose="020B0503020204020204" pitchFamily="34" charset="-122"/>
              </a:rPr>
              <a:t>，全球最大贸易区诞生其重要意义主要体现在</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l">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将为区域乃至全球经济复苏注入新动能</a:t>
            </a:r>
          </a:p>
          <a:p>
            <a:pPr algn="l">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开启了区域经济一体化新篇章</a:t>
            </a:r>
          </a:p>
          <a:p>
            <a:pPr algn="l">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全球贸易投资自由化、便利化取得压倒性优势</a:t>
            </a:r>
          </a:p>
          <a:p>
            <a:pPr algn="l">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将更好地发挥中国作为亚太地区价值新中心节点作用</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423592" y="3105834"/>
            <a:ext cx="1800200" cy="646331"/>
          </a:xfrm>
          <a:prstGeom prst="rect">
            <a:avLst/>
          </a:prstGeom>
          <a:noFill/>
        </p:spPr>
        <p:txBody>
          <a:bodyPr wrap="square">
            <a:spAutoFit/>
          </a:bodyPr>
          <a:lstStyle/>
          <a:p>
            <a:r>
              <a:rPr lang="en-US" altLang="zh-CN" sz="3600" b="1" kern="10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6578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年是中俄建交</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周年，应俄罗斯总统普京邀请，</a:t>
            </a:r>
            <a:r>
              <a:rPr lang="en-US" altLang="zh-CN" sz="2400" kern="100" dirty="0">
                <a:latin typeface="微软雅黑" panose="020B0503020204020204" pitchFamily="34" charset="-122"/>
                <a:ea typeface="微软雅黑" panose="020B0503020204020204" pitchFamily="34" charset="-122"/>
              </a:rPr>
              <a:t>6</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5</a:t>
            </a:r>
            <a:r>
              <a:rPr lang="zh-CN" altLang="en-US" sz="2400" kern="100" dirty="0">
                <a:latin typeface="微软雅黑" panose="020B0503020204020204" pitchFamily="34" charset="-122"/>
                <a:ea typeface="微软雅黑" panose="020B0503020204020204" pitchFamily="34" charset="-122"/>
              </a:rPr>
              <a:t>日至</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日，习近平主席对俄罗斯进行军事访问并出席第二十三届圣彼得堡国际经济论坛</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在中俄建交</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周年纪念大会讲话中</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习近平对”新时代的中俄关系</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提出的主张是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始终以互信为基石</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巩固彼此战略依托</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着力深化利益交融，拉紧共同利益纽带</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促进民心相通，夯实世代友好的民意基础</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要更加担当有为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携手维护世界和平安宁</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423592"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68075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3728521"/>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2018</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6</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22</a:t>
            </a:r>
            <a:r>
              <a:rPr lang="zh-CN" altLang="en-US" sz="2300" kern="100" dirty="0">
                <a:latin typeface="微软雅黑" panose="020B0503020204020204" pitchFamily="34" charset="-122"/>
                <a:ea typeface="微软雅黑" panose="020B0503020204020204" pitchFamily="34" charset="-122"/>
              </a:rPr>
              <a:t>日至</a:t>
            </a:r>
            <a:r>
              <a:rPr lang="en-US" altLang="zh-CN" sz="2300" kern="100" dirty="0">
                <a:latin typeface="微软雅黑" panose="020B0503020204020204" pitchFamily="34" charset="-122"/>
                <a:ea typeface="微软雅黑" panose="020B0503020204020204" pitchFamily="34" charset="-122"/>
              </a:rPr>
              <a:t>23</a:t>
            </a:r>
            <a:r>
              <a:rPr lang="zh-CN" altLang="en-US" sz="2300" kern="100" dirty="0">
                <a:latin typeface="微软雅黑" panose="020B0503020204020204" pitchFamily="34" charset="-122"/>
                <a:ea typeface="微软雅黑" panose="020B0503020204020204" pitchFamily="34" charset="-122"/>
              </a:rPr>
              <a:t>日，中央外事工作会议在北京召开，习近平总书记在会上发表重要讲话，强调要深入分析世界转型过渡期国际形势的演变规律，准确把握历史交汇期，我国外部环境的基本特征，统筹谋划和推进对外工作，其基本要求是</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既要把握国际环境总体稳定的大势，又要重视国际安全挑战错综复杂的局面</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既要把握经济全球化持续发展的大势，又要重视世界经济格局深刻演变的动向</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既要把握世界多极化加速推进的大势，又要重视大国关系深入调整的态势</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既要把握各种文明交流互鉴的大势，又要重视不同思想文化相互激荡的态势</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672780"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5850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3806555"/>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2017</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9</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5</a:t>
            </a:r>
            <a:r>
              <a:rPr lang="zh-CN" altLang="en-US" sz="2300" kern="100" dirty="0">
                <a:latin typeface="微软雅黑" panose="020B0503020204020204" pitchFamily="34" charset="-122"/>
                <a:ea typeface="微软雅黑" panose="020B0503020204020204" pitchFamily="34" charset="-122"/>
              </a:rPr>
              <a:t>日，新兴市场国家与发展中国家对话会在金砖国家领导人厦门会晤期间举行。金砖国家领导人和受邀的埃及、几内亚、墨西哥、塔吉克斯坦、泰国五国领导人出席会议，开启了“金砖</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合作模式，其重大意义在于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全面提升了金砖机制的代表性和影响力</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对南南合作形成了有机补充</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进一步推动可了全球治理体系的改善</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破解了南北对话的僵局</a:t>
            </a:r>
          </a:p>
        </p:txBody>
      </p:sp>
      <p:sp>
        <p:nvSpPr>
          <p:cNvPr id="5" name="文本框 4">
            <a:extLst>
              <a:ext uri="{FF2B5EF4-FFF2-40B4-BE49-F238E27FC236}">
                <a16:creationId xmlns:a16="http://schemas.microsoft.com/office/drawing/2014/main" id="{60495C87-5D47-E81E-059F-CE6A3FE6BE74}"/>
              </a:ext>
            </a:extLst>
          </p:cNvPr>
          <p:cNvSpPr txBox="1"/>
          <p:nvPr/>
        </p:nvSpPr>
        <p:spPr>
          <a:xfrm>
            <a:off x="1991544" y="350100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58827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3728521"/>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2015</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10</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16</a:t>
            </a:r>
            <a:r>
              <a:rPr lang="zh-CN" altLang="en-US" sz="2300" kern="100" dirty="0">
                <a:latin typeface="微软雅黑" panose="020B0503020204020204" pitchFamily="34" charset="-122"/>
                <a:ea typeface="微软雅黑" panose="020B0503020204020204" pitchFamily="34" charset="-122"/>
              </a:rPr>
              <a:t>日，中国铁路总公司牵头组成的中国企业联合体，与印度尼西亚维卡公司牵头的印尼国企联合体正式签署组建中印尼合资公司协议。该公司将负责印度尼西亚雅加达至万隆高速铁路项目的建设和运营。中国高铁走出国门、走向世界表明我国</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参会国际竞争能力明显增强</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自主创新能力显著提高</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国际投资合作水平日益提升</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传统产业结构调整得到根本性转变</a:t>
            </a:r>
          </a:p>
        </p:txBody>
      </p:sp>
      <p:sp>
        <p:nvSpPr>
          <p:cNvPr id="5" name="文本框 4">
            <a:extLst>
              <a:ext uri="{FF2B5EF4-FFF2-40B4-BE49-F238E27FC236}">
                <a16:creationId xmlns:a16="http://schemas.microsoft.com/office/drawing/2014/main" id="{60495C87-5D47-E81E-059F-CE6A3FE6BE74}"/>
              </a:ext>
            </a:extLst>
          </p:cNvPr>
          <p:cNvSpPr txBox="1"/>
          <p:nvPr/>
        </p:nvSpPr>
        <p:spPr>
          <a:xfrm>
            <a:off x="4293121"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1240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的十九大提出以党的政治建设为统领，全面推进党的政治建设、思想建设、组织建设、作风建设、纪律建设，把制度建设贯穿其中，并特别强调把党的政治建设摆在首位。之所以要把党的政治建设摆在首位，是因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旗帜鲜明讲政治是我们党作为马克思主义政党的根本要求</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坚定政治立场是党的根本宗旨</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政治建设是党的根本性建设，决定党的建设方向和效果</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政治属性是政党的第一属性</a:t>
            </a:r>
          </a:p>
        </p:txBody>
      </p:sp>
      <p:sp>
        <p:nvSpPr>
          <p:cNvPr id="5" name="文本框 4">
            <a:extLst>
              <a:ext uri="{FF2B5EF4-FFF2-40B4-BE49-F238E27FC236}">
                <a16:creationId xmlns:a16="http://schemas.microsoft.com/office/drawing/2014/main" id="{60495C87-5D47-E81E-059F-CE6A3FE6BE74}"/>
              </a:ext>
            </a:extLst>
          </p:cNvPr>
          <p:cNvSpPr txBox="1"/>
          <p:nvPr/>
        </p:nvSpPr>
        <p:spPr>
          <a:xfrm>
            <a:off x="2063552"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12036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严肃党内政治生活是我们党的优良传统和政治优势，也是全面从严治党的基础，党的十八届六中全会通过了</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关于新形势下党内政治生活的若干准则</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和</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中国共产党党内监督条例</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，提出了新形势下加强和规范党内政治生活的新要求，其主要内容是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着力维护党中央权威、保证党的团结统一、保持党的先进性和纯洁性</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着力增强党自我净化、自我完善、自我革新、自我提高能力</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着力提高党的领导水平和执政水平、增强拒腐防变和抵御风险能力</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着力增强政治生活的政治性、时代性、原则性、战斗性</a:t>
            </a:r>
          </a:p>
        </p:txBody>
      </p:sp>
      <p:sp>
        <p:nvSpPr>
          <p:cNvPr id="5" name="文本框 4">
            <a:extLst>
              <a:ext uri="{FF2B5EF4-FFF2-40B4-BE49-F238E27FC236}">
                <a16:creationId xmlns:a16="http://schemas.microsoft.com/office/drawing/2014/main" id="{60495C87-5D47-E81E-059F-CE6A3FE6BE74}"/>
              </a:ext>
            </a:extLst>
          </p:cNvPr>
          <p:cNvSpPr txBox="1"/>
          <p:nvPr/>
        </p:nvSpPr>
        <p:spPr>
          <a:xfrm>
            <a:off x="6168008" y="3555633"/>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25647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31443</TotalTime>
  <Words>12046</Words>
  <Application>Microsoft Office PowerPoint</Application>
  <PresentationFormat>宽屏</PresentationFormat>
  <Paragraphs>1051</Paragraphs>
  <Slides>97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97</vt:i4>
      </vt:variant>
    </vt:vector>
  </HeadingPairs>
  <TitlesOfParts>
    <vt:vector size="101"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甜 可乐</cp:lastModifiedBy>
  <cp:revision>3912</cp:revision>
  <dcterms:created xsi:type="dcterms:W3CDTF">2015-11-22T09:09:35Z</dcterms:created>
  <dcterms:modified xsi:type="dcterms:W3CDTF">2023-06-22T09:58:03Z</dcterms:modified>
</cp:coreProperties>
</file>