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5"/>
    <p:restoredTop sz="94660"/>
  </p:normalViewPr>
  <p:slideViewPr>
    <p:cSldViewPr snapToGrid="0">
      <p:cViewPr varScale="1">
        <p:scale>
          <a:sx n="160" d="100"/>
          <a:sy n="160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420-CDFC-9AE2-5801-2920723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3C9FA-2CC9-51DB-C8FA-EA54B51D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BBBD-E14D-4E21-327C-6397FA10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AE0-CD5F-BC2A-7B01-89E279AB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C6E8-CBE1-CFB2-5FCF-4700CE5A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711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32-0C3F-EDE7-3680-7E9D34D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73D8-E38B-B7F3-2B17-3F93D3B1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C144-8F2B-96DD-C053-ED95BF7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D6AE-E3B0-052C-4885-CD10C52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FDAD-EC9C-1C6B-FCA4-4AD085B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46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A026A-0869-CA64-7266-ADC6B9F5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F132-B9D1-1E76-B242-BC3019AA7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E0B4-4C5D-3B5C-B929-2246FEFD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19C6-0C84-D420-509E-905DCA35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EEAF-D055-3236-4545-B47502A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12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A81-DB55-53E0-43E7-E0E9931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3E0C-F7D4-9353-9A3D-B60E3D6A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04B-5F18-0847-E8D0-788C8EE4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4DE5-5448-11CB-0F1A-767B5BDE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5D22-6552-C4E6-F592-0A8AF23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82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EBAF-8715-D837-8454-3DE40CF8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2A22-0F41-1325-8332-459C3E5C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6E5F-985E-A76D-61C3-5F070FAE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3E51-612E-D045-1DC9-6A4D2D4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555D-862A-59E1-29D8-65ACFEA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50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38D-2975-33A2-3149-20A8C72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B88A-FD1A-AC37-25B6-CE1789AD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9A08-1AC5-34B6-BBE2-736A61DE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8B1E7-FC1B-00AE-8851-567E65F5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8C14-D995-B608-998F-786F8BC1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BF0D-B515-E627-184C-DBCC6D6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06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2CAA-31AF-72E2-B4F8-B037309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3B2-05A2-13C2-E51E-FCC8408D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A2CE-D8E7-7441-AAB0-1AE5089D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AFB8-9241-429B-3C79-DEA83218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8042E-BBCC-49A2-2ACF-B61FF4ACE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F677E-61D8-CF67-C09F-449DCF8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D84D-A179-6AEC-0142-C2F5AA0E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52C9-0941-D33A-E97A-9BA05DCE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4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D72-3E3E-AC5B-C9DC-0E4B10F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0A2B-C236-C01B-2C48-76E47C37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660C2-0596-B013-009E-B6394FE8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7F9A-F315-C443-3A41-74763092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57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2EA3C-3FA6-3366-4F9C-2158CC97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A91D4-CE3B-4AC7-FE5F-9C4CE114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38A0-DD11-BA5A-BA8D-05E1F75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9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B17C-E814-4617-4141-1967413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C38-2AA7-4C0F-B6C8-2305577A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3766-6EE8-4CDD-7077-29ADDDA6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DB43-BC6F-0226-CB53-717605F2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DD101-F623-99EE-0B52-A93B3AF6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E274-471A-0BA6-1ACF-B4A5F6D0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32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1E0-6A89-1CD2-3B07-16916D99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5563-1712-A13C-02F3-708EAFF2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D8BE-65B5-B7D6-6F7D-F3C214DF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C8C0-A225-A38F-F04B-BF198A84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6F76-C0FE-0865-2E6E-C7CCE585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2E70-B552-C992-763E-ECE821B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2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BF041-DF1A-CD72-7B40-90A8EEE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A277-8964-B7CC-458B-A2166EE1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562E-30E9-86B2-00C2-556D0261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8AD-5187-4A48-8F22-DA958356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EA40-2E81-FE6B-459D-6A59DDDA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72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ADB-4D66-3779-FC5F-93A7D0A1E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DL (Deep Learning)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7860-6071-6D56-AC2D-CD3753E45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421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0D5-3C47-3B73-DDCE-05E3F5D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50D9-6E24-DDBB-F452-0F45AA70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의</a:t>
            </a:r>
            <a:r>
              <a:rPr lang="ko-KR" altLang="en-US" dirty="0"/>
              <a:t> 일반해를 구하지 않음</a:t>
            </a:r>
            <a:endParaRPr lang="en-US" altLang="ko-KR" dirty="0"/>
          </a:p>
          <a:p>
            <a:r>
              <a:rPr lang="en-US" dirty="0"/>
              <a:t>Loss</a:t>
            </a:r>
            <a:r>
              <a:rPr lang="ko-KR" altLang="en-US" dirty="0" err="1"/>
              <a:t>를</a:t>
            </a:r>
            <a:r>
              <a:rPr lang="ko-KR" altLang="en-US" dirty="0"/>
              <a:t> 적절히 </a:t>
            </a:r>
            <a:r>
              <a:rPr lang="ko-KR" altLang="en-US" dirty="0" err="1"/>
              <a:t>짤수만</a:t>
            </a:r>
            <a:r>
              <a:rPr lang="ko-KR" altLang="en-US" dirty="0"/>
              <a:t> 있으면 어떤 식이든 학습가능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6756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E5F9-77DB-11C5-9659-47301E8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NN (Neural Network)</a:t>
            </a: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C7E2012C-5DAE-B425-B5ED-C858BB91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55" y="1462651"/>
            <a:ext cx="6221068" cy="34993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5E6B1-9376-377F-4789-F923E362B4D5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www.ibm.com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/think/topics/neural-networks</a:t>
            </a:r>
            <a:endParaRPr lang="en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6C34E-091B-8901-5CBA-21AD75AEF57D}"/>
              </a:ext>
            </a:extLst>
          </p:cNvPr>
          <p:cNvSpPr/>
          <p:nvPr/>
        </p:nvSpPr>
        <p:spPr>
          <a:xfrm>
            <a:off x="955827" y="3212327"/>
            <a:ext cx="857070" cy="857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B31451-7CA4-00E1-FD9E-5D3DDC20C5B1}"/>
              </a:ext>
            </a:extLst>
          </p:cNvPr>
          <p:cNvSpPr/>
          <p:nvPr/>
        </p:nvSpPr>
        <p:spPr>
          <a:xfrm>
            <a:off x="3439721" y="3212327"/>
            <a:ext cx="857070" cy="857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9B19A-E663-8F26-6F32-1151AB49B6D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812897" y="3640862"/>
            <a:ext cx="1626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664E6-98CD-9EF3-6D65-7658F3B2B4A4}"/>
              </a:ext>
            </a:extLst>
          </p:cNvPr>
          <p:cNvSpPr txBox="1"/>
          <p:nvPr/>
        </p:nvSpPr>
        <p:spPr>
          <a:xfrm>
            <a:off x="2351465" y="3271530"/>
            <a:ext cx="46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*w</a:t>
            </a:r>
          </a:p>
        </p:txBody>
      </p:sp>
      <p:pic>
        <p:nvPicPr>
          <p:cNvPr id="17" name="Picture 16" descr="A mathematical equation with numbers and lines&#10;&#10;AI-generated content may be incorrect.">
            <a:extLst>
              <a:ext uri="{FF2B5EF4-FFF2-40B4-BE49-F238E27FC236}">
                <a16:creationId xmlns:a16="http://schemas.microsoft.com/office/drawing/2014/main" id="{184F398C-76F2-80F5-96B0-3B340977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9" y="4880999"/>
            <a:ext cx="278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B145-47BC-720E-6FD1-8780868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DL Models</a:t>
            </a:r>
          </a:p>
        </p:txBody>
      </p:sp>
      <p:pic>
        <p:nvPicPr>
          <p:cNvPr id="6" name="Content Placeholder 5" descr="A comparison of a graph and a diagram&#10;&#10;AI-generated content may be incorrect.">
            <a:extLst>
              <a:ext uri="{FF2B5EF4-FFF2-40B4-BE49-F238E27FC236}">
                <a16:creationId xmlns:a16="http://schemas.microsoft.com/office/drawing/2014/main" id="{CD96F8EF-0961-E631-EA0F-775F507A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055" y="2470992"/>
            <a:ext cx="4501740" cy="2250870"/>
          </a:xfrm>
        </p:spPr>
      </p:pic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D7EDEF17-3246-D901-C604-FC2738FA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795" y="2552594"/>
            <a:ext cx="3863671" cy="216926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8D6276-4263-0087-6850-2587F9AC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1" y="2404385"/>
            <a:ext cx="3018474" cy="23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16C8-70C6-082E-F5B5-6489A8EB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2847"/>
            <a:ext cx="5157787" cy="823912"/>
          </a:xfrm>
        </p:spPr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 </a:t>
            </a:r>
            <a:r>
              <a:rPr lang="en-US" altLang="ko-KR" dirty="0"/>
              <a:t>(Analytical Method)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EECC8-DC03-0161-39FB-799D3104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2847"/>
            <a:ext cx="5183188" cy="823912"/>
          </a:xfrm>
        </p:spPr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 </a:t>
            </a:r>
            <a:r>
              <a:rPr lang="en-US" dirty="0"/>
              <a:t>(Numerical Method)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6322-AB98-07BC-AF44-17FAC660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16149"/>
            <a:ext cx="5183188" cy="457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0" indent="0">
              <a:buNone/>
            </a:pPr>
            <a:r>
              <a:rPr lang="en-KR" dirty="0"/>
              <a:t>특징)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근사적인 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많은 </a:t>
            </a:r>
            <a:r>
              <a:rPr lang="ko-KR" altLang="en-US" dirty="0" err="1"/>
              <a:t>연산량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76477AE-D638-4A1F-3CED-E25AD9FEB149}"/>
              </a:ext>
            </a:extLst>
          </p:cNvPr>
          <p:cNvSpPr txBox="1">
            <a:spLocks/>
          </p:cNvSpPr>
          <p:nvPr/>
        </p:nvSpPr>
        <p:spPr>
          <a:xfrm>
            <a:off x="836613" y="1616149"/>
            <a:ext cx="5183188" cy="457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수학적 모델을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일반해를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KR" dirty="0"/>
              <a:t>특징)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정확한 해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적은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069C-D76B-D0C6-5A46-9BA8907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F72A-F1AE-9C79-C8F9-DED98B8A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원으로 </a:t>
            </a:r>
            <a:r>
              <a:rPr lang="en-US" altLang="ko-KR" dirty="0"/>
              <a:t>a</a:t>
            </a:r>
            <a:r>
              <a:rPr lang="ko-KR" altLang="en-US" dirty="0"/>
              <a:t>원짜리 물건을 </a:t>
            </a:r>
            <a:r>
              <a:rPr lang="ko-KR" altLang="en-US" dirty="0" err="1"/>
              <a:t>몇개나</a:t>
            </a:r>
            <a:r>
              <a:rPr lang="ko-KR" altLang="en-US" dirty="0"/>
              <a:t> 살 수 있는가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dirty="0"/>
              <a:t>ax = b</a:t>
            </a:r>
          </a:p>
          <a:p>
            <a:pPr marL="0" indent="0">
              <a:buNone/>
            </a:pPr>
            <a:r>
              <a:rPr lang="en-US" dirty="0"/>
              <a:t>x = b/a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4574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EF27-A682-3325-44EC-D53137FA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A6F-EEFE-7C5A-2327-42D77E2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내일 기온 예측하기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??</a:t>
            </a:r>
          </a:p>
          <a:p>
            <a:pPr marL="0" indent="0">
              <a:buNone/>
            </a:pPr>
            <a:r>
              <a:rPr lang="en-US" dirty="0"/>
              <a:t>x = ???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108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AA3-D5E3-0BCD-0095-63C78A8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 (Gradient Descent)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245E3-A123-3A6E-F02D-6CB7A9F4D5CF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https://github.com/Y0rFa1se/2025-2-HAI-STUDY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715F-D310-F272-3ED5-BB36ADBD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18" y="18184"/>
            <a:ext cx="4856282" cy="6858000"/>
          </a:xfrm>
          <a:prstGeom prst="rect">
            <a:avLst/>
          </a:prstGeom>
        </p:spPr>
      </p:pic>
      <p:pic>
        <p:nvPicPr>
          <p:cNvPr id="9" name="Picture 8" descr="A graph of a line graph&#10;&#10;AI-generated content may be incorrect.">
            <a:extLst>
              <a:ext uri="{FF2B5EF4-FFF2-40B4-BE49-F238E27FC236}">
                <a16:creationId xmlns:a16="http://schemas.microsoft.com/office/drawing/2014/main" id="{26FD7144-C293-6A6D-BBDA-B8063F3F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1" y="2037629"/>
            <a:ext cx="3512509" cy="2634382"/>
          </a:xfrm>
          <a:prstGeom prst="rect">
            <a:avLst/>
          </a:prstGeom>
        </p:spPr>
      </p:pic>
      <p:pic>
        <p:nvPicPr>
          <p:cNvPr id="15" name="Picture 14" descr="A graph of loss function&#10;&#10;AI-generated content may be incorrect.">
            <a:extLst>
              <a:ext uri="{FF2B5EF4-FFF2-40B4-BE49-F238E27FC236}">
                <a16:creationId xmlns:a16="http://schemas.microsoft.com/office/drawing/2014/main" id="{961CC30F-21CF-3B13-0E7C-9F21370B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40" y="2037629"/>
            <a:ext cx="3512509" cy="2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234-5685-105D-D279-443BE2B6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TASK: </a:t>
            </a:r>
            <a:r>
              <a:rPr lang="ko-KR" altLang="en-US" dirty="0"/>
              <a:t>기울기 </a:t>
            </a:r>
            <a:r>
              <a:rPr lang="en-US" altLang="ko-KR" dirty="0"/>
              <a:t>Fitting (y=</a:t>
            </a:r>
            <a:r>
              <a:rPr lang="en-US" altLang="ko-KR" dirty="0" err="1"/>
              <a:t>wx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DDFB0385-4ECF-4480-6E0A-E313DC25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694" y="1690688"/>
            <a:ext cx="5283200" cy="4152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8866B-7E5E-8696-946A-00BFAD752D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Metric </a:t>
            </a:r>
            <a:r>
              <a:rPr lang="ko-KR" altLang="en-US" dirty="0"/>
              <a:t>필요 </a:t>
            </a:r>
            <a:r>
              <a:rPr lang="en-US" altLang="ko-KR" dirty="0"/>
              <a:t>(Loss Function)</a:t>
            </a:r>
            <a:endParaRPr lang="en-KR" dirty="0"/>
          </a:p>
        </p:txBody>
      </p:sp>
      <p:pic>
        <p:nvPicPr>
          <p:cNvPr id="13" name="Picture 12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182C01D6-63A6-F1FE-DABF-F0236E49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2290"/>
            <a:ext cx="4802588" cy="16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D02-59BB-3890-BFC7-8A78A0A8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Loss - Visualization</a:t>
            </a:r>
          </a:p>
        </p:txBody>
      </p:sp>
      <p:pic>
        <p:nvPicPr>
          <p:cNvPr id="5" name="Content Placeholder 4" descr="A graph of loss function&#10;&#10;AI-generated content may be incorrect.">
            <a:extLst>
              <a:ext uri="{FF2B5EF4-FFF2-40B4-BE49-F238E27FC236}">
                <a16:creationId xmlns:a16="http://schemas.microsoft.com/office/drawing/2014/main" id="{C82C6CD7-C878-1E95-0AAE-0CB15ADAB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0" y="2137648"/>
            <a:ext cx="5384800" cy="4152900"/>
          </a:xfrm>
        </p:spPr>
      </p:pic>
      <p:pic>
        <p:nvPicPr>
          <p:cNvPr id="7" name="Picture 6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3B97B195-3F65-32A9-3B94-BC387481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4" y="3337388"/>
            <a:ext cx="507551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7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F7AA-1237-F184-4E99-828C9C66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</a:t>
            </a:r>
          </a:p>
        </p:txBody>
      </p:sp>
      <p:pic>
        <p:nvPicPr>
          <p:cNvPr id="5" name="Content Placeholder 4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03DBD723-8738-F9AF-D090-3047D706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5065"/>
            <a:ext cx="3570356" cy="1231695"/>
          </a:xfrm>
        </p:spPr>
      </p:pic>
      <p:pic>
        <p:nvPicPr>
          <p:cNvPr id="7" name="Picture 6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DB2D1C76-C2A9-68F4-B505-89D773DD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57" y="1938536"/>
            <a:ext cx="5190266" cy="3724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7E6BF5-F610-0082-FC93-A3C8CE85199A}"/>
              </a:ext>
            </a:extLst>
          </p:cNvPr>
          <p:cNvSpPr txBox="1"/>
          <p:nvPr/>
        </p:nvSpPr>
        <p:spPr>
          <a:xfrm>
            <a:off x="725240" y="5931199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towardsdatascience.com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/back-to-basics-part-dos-linear-regression-cost-function-and-gradient-descent-e3d7d05c56fd/</a:t>
            </a:r>
            <a:endParaRPr lang="en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03F3-F508-1498-EAD1-4ECE2499D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81F4-DFB2-5D19-94C8-C4F8671E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 - V</a:t>
            </a:r>
            <a:r>
              <a:rPr lang="en-US" dirty="0" err="1"/>
              <a:t>isualization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9B11A-6270-9984-6D8F-1606D1DEAF74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https://github.com/Y0rFa1se/2025-2-HAI-STUDY</a:t>
            </a:r>
          </a:p>
        </p:txBody>
      </p:sp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F1A7DB8F-F34A-1D9B-85BA-706376A8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29" y="1546042"/>
            <a:ext cx="5461371" cy="4096029"/>
          </a:xfrm>
          <a:prstGeom prst="rect">
            <a:avLst/>
          </a:prstGeom>
        </p:spPr>
      </p:pic>
      <p:pic>
        <p:nvPicPr>
          <p:cNvPr id="13" name="Picture 12" descr="A graph of loss function&#10;&#10;AI-generated content may be incorrect.">
            <a:extLst>
              <a:ext uri="{FF2B5EF4-FFF2-40B4-BE49-F238E27FC236}">
                <a16:creationId xmlns:a16="http://schemas.microsoft.com/office/drawing/2014/main" id="{7169A41D-B97A-4649-CAF5-18AB6C65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1" y="1546042"/>
            <a:ext cx="5461371" cy="40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182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DL (Deep Learning)</vt:lpstr>
      <vt:lpstr>PowerPoint Presentation</vt:lpstr>
      <vt:lpstr>해석적 방법</vt:lpstr>
      <vt:lpstr>수치적 방법</vt:lpstr>
      <vt:lpstr>GD (Gradient Descent)</vt:lpstr>
      <vt:lpstr>TASK: 기울기 Fitting (y=wx)</vt:lpstr>
      <vt:lpstr>Loss - Visualization</vt:lpstr>
      <vt:lpstr>GD</vt:lpstr>
      <vt:lpstr>GD - Visualization</vt:lpstr>
      <vt:lpstr>Remark</vt:lpstr>
      <vt:lpstr>NN (Neural Network)</vt:lpstr>
      <vt:lpstr>DL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이은준</dc:creator>
  <cp:lastModifiedBy>이은준</cp:lastModifiedBy>
  <cp:revision>52</cp:revision>
  <dcterms:created xsi:type="dcterms:W3CDTF">2025-09-06T18:00:29Z</dcterms:created>
  <dcterms:modified xsi:type="dcterms:W3CDTF">2025-09-07T13:23:51Z</dcterms:modified>
</cp:coreProperties>
</file>