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83" r:id="rId3"/>
    <p:sldId id="256" r:id="rId4"/>
    <p:sldId id="296" r:id="rId5"/>
    <p:sldId id="290" r:id="rId6"/>
    <p:sldId id="302" r:id="rId7"/>
    <p:sldId id="289" r:id="rId8"/>
    <p:sldId id="3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616161"/>
    <a:srgbClr val="010005"/>
    <a:srgbClr val="1E211F"/>
    <a:srgbClr val="161617"/>
    <a:srgbClr val="05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5327" autoAdjust="0"/>
  </p:normalViewPr>
  <p:slideViewPr>
    <p:cSldViewPr snapToGrid="0">
      <p:cViewPr varScale="1">
        <p:scale>
          <a:sx n="57" d="100"/>
          <a:sy n="57" d="100"/>
        </p:scale>
        <p:origin x="168" y="1284"/>
      </p:cViewPr>
      <p:guideLst>
        <p:guide orient="horz" pos="2160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DE7E-F12E-4D39-BF4A-3CCA88C28FA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738D-0AD1-4F10-99D8-E7979E318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4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738D-0AD1-4F10-99D8-E7979E318A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1" r="9999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1" r="9999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1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3724977"/>
            <a:ext cx="12191999" cy="3137836"/>
          </a:xfrm>
          <a:prstGeom prst="rect">
            <a:avLst/>
          </a:prstGeom>
          <a:solidFill>
            <a:srgbClr val="161617"/>
          </a:solidFill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5C8C348-2666-4B3A-A7FF-66610A0EE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587141"/>
            <a:ext cx="12191999" cy="3137836"/>
          </a:xfrm>
          <a:prstGeom prst="rect">
            <a:avLst/>
          </a:prstGeom>
          <a:solidFill>
            <a:srgbClr val="161617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9BE37A-0E58-4E9A-915A-D76319721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0"/>
            <a:ext cx="12191999" cy="3137836"/>
          </a:xfrm>
          <a:prstGeom prst="rect">
            <a:avLst/>
          </a:prstGeom>
          <a:solidFill>
            <a:srgbClr val="161617"/>
          </a:solidFill>
        </p:spPr>
      </p:pic>
    </p:spTree>
    <p:extLst>
      <p:ext uri="{BB962C8B-B14F-4D97-AF65-F5344CB8AC3E}">
        <p14:creationId xmlns:p14="http://schemas.microsoft.com/office/powerpoint/2010/main" val="31103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7FE6-7AE6-434D-99D3-486EFBFC5A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6E67-5434-44FA-98D3-DE3015CBA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54" r:id="rId5"/>
    <p:sldLayoutId id="2147483655" r:id="rId6"/>
    <p:sldLayoutId id="2147483653" r:id="rId7"/>
    <p:sldLayoutId id="214748365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6782" y="3126680"/>
            <a:ext cx="592846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</a:rPr>
              <a:t>——</a:t>
            </a:r>
            <a:r>
              <a:rPr lang="zh-CN" altLang="en-US" sz="2500" dirty="0">
                <a:solidFill>
                  <a:schemeClr val="bg1"/>
                </a:solidFill>
              </a:rPr>
              <a:t>隐私政策文件智能</a:t>
            </a:r>
            <a:r>
              <a:rPr lang="en-US" altLang="zh-CN" sz="2500" dirty="0">
                <a:solidFill>
                  <a:schemeClr val="bg1"/>
                </a:solidFill>
              </a:rPr>
              <a:t>GDPR</a:t>
            </a:r>
            <a:r>
              <a:rPr lang="zh-CN" altLang="en-US" sz="2500" dirty="0">
                <a:solidFill>
                  <a:schemeClr val="bg1"/>
                </a:solidFill>
              </a:rPr>
              <a:t>缺陷分析</a:t>
            </a:r>
            <a:r>
              <a:rPr lang="en-US" altLang="zh-CN" sz="2500" dirty="0">
                <a:solidFill>
                  <a:schemeClr val="bg1"/>
                </a:solidFill>
              </a:rPr>
              <a:t>AI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140" y="1592798"/>
            <a:ext cx="7713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GDPR Analysis Assistant</a:t>
            </a:r>
            <a:endParaRPr lang="zh-CN" altLang="en-US" sz="48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4620" y="4634364"/>
            <a:ext cx="2611189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CDUT Dino</a:t>
            </a:r>
            <a:r>
              <a:rPr lang="zh-CN" altLang="en-US" sz="2000" dirty="0">
                <a:solidFill>
                  <a:schemeClr val="bg1"/>
                </a:solidFill>
              </a:rPr>
              <a:t>团队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0E09BF-0A12-4A17-92CC-82D6462C8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214">
            <a:off x="-1004039" y="891157"/>
            <a:ext cx="7153753" cy="63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6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1212" y="1129188"/>
            <a:ext cx="2398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</a:rPr>
              <a:t>CONTENTS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3592" y="1129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506868" y="1239718"/>
            <a:ext cx="0" cy="4318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466994" y="3809277"/>
            <a:ext cx="9619070" cy="1151556"/>
            <a:chOff x="1145684" y="2438654"/>
            <a:chExt cx="10266641" cy="1151556"/>
          </a:xfrm>
        </p:grpSpPr>
        <p:sp>
          <p:nvSpPr>
            <p:cNvPr id="4" name="文本框 3"/>
            <p:cNvSpPr txBox="1"/>
            <p:nvPr/>
          </p:nvSpPr>
          <p:spPr>
            <a:xfrm>
              <a:off x="1174519" y="25437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第一部分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850429" y="2438654"/>
              <a:ext cx="489671" cy="11335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851165" y="2438654"/>
              <a:ext cx="489671" cy="11335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8851901" y="2438654"/>
              <a:ext cx="489671" cy="11335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145684" y="3005435"/>
              <a:ext cx="1473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+mj-ea"/>
                  <a:ea typeface="+mj-ea"/>
                </a:rPr>
                <a:t>GDPR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87746" y="2543770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第二部分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48293" y="3005435"/>
              <a:ext cx="2294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+mj-ea"/>
                  <a:ea typeface="+mj-ea"/>
                </a:rPr>
                <a:t>Thoughts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88482" y="2543770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第三部分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56931" y="3005435"/>
              <a:ext cx="2278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+mj-ea"/>
                  <a:ea typeface="+mj-ea"/>
                </a:rPr>
                <a:t>Problems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89218" y="2543770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第四部分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781886" y="3005435"/>
              <a:ext cx="1630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+mj-ea"/>
                  <a:ea typeface="+mj-ea"/>
                </a:rPr>
                <a:t>Future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027032" y="1058306"/>
            <a:ext cx="4137936" cy="794468"/>
          </a:xfrm>
          <a:prstGeom prst="rect">
            <a:avLst/>
          </a:prstGeom>
          <a:ln>
            <a:solidFill>
              <a:srgbClr val="61616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478475" y="-1901401"/>
            <a:ext cx="5277407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1400" b="1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20988" y="2787551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What is the GDPR</a:t>
            </a:r>
            <a:endParaRPr lang="zh-CN" altLang="en-US" sz="44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0988" y="22404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3200" b="0" dirty="0">
                <a:latin typeface="+mn-ea"/>
                <a:ea typeface="+mn-ea"/>
              </a:rPr>
              <a:t>第一部分</a:t>
            </a:r>
          </a:p>
        </p:txBody>
      </p:sp>
      <p:sp>
        <p:nvSpPr>
          <p:cNvPr id="21" name="矩形 20"/>
          <p:cNvSpPr/>
          <p:nvPr/>
        </p:nvSpPr>
        <p:spPr>
          <a:xfrm>
            <a:off x="3248070" y="3556992"/>
            <a:ext cx="5360808" cy="162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- 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用户有权要求企业把自己的个人数据删除，如果资料已经被第三方获取，用户可以进一步要求它们删除。</a:t>
            </a:r>
            <a:endParaRPr lang="en-US" altLang="zh-CN" sz="1400" dirty="0">
              <a:solidFill>
                <a:srgbClr val="BDBDBD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- 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用户在个人隐私方面的知情权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- 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用户具有数据移植权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- 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个人数据泄露后，企业要在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72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小时内向监管部门报告，企业还要配备熟悉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GDPR</a:t>
            </a:r>
            <a:r>
              <a:rPr lang="zh-CN" altLang="en-US" sz="1400" dirty="0">
                <a:solidFill>
                  <a:srgbClr val="BDBDBD"/>
                </a:solidFill>
                <a:latin typeface="+mn-ea"/>
              </a:rPr>
              <a:t>条款的数据保护专员，和监管部门保持沟通。</a:t>
            </a:r>
          </a:p>
        </p:txBody>
      </p:sp>
    </p:spTree>
    <p:extLst>
      <p:ext uri="{BB962C8B-B14F-4D97-AF65-F5344CB8AC3E}">
        <p14:creationId xmlns:p14="http://schemas.microsoft.com/office/powerpoint/2010/main" val="26594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1766" y="954647"/>
            <a:ext cx="649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BDBDBD"/>
                </a:solidFill>
              </a:rPr>
              <a:t>What we should do</a:t>
            </a:r>
            <a:endParaRPr lang="zh-CN" altLang="en-US" sz="4800" dirty="0">
              <a:solidFill>
                <a:srgbClr val="BDBDB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7833" y="3136612"/>
            <a:ext cx="7016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the defect in  Privacy Policy by AI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91766" y="2786917"/>
            <a:ext cx="7611967" cy="3038150"/>
            <a:chOff x="1244166" y="3030814"/>
            <a:chExt cx="5290663" cy="181083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44166" y="3030814"/>
              <a:ext cx="529066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244166" y="4841645"/>
              <a:ext cx="529066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0537D7-7C7D-4CDB-982F-42986399F9EA}"/>
              </a:ext>
            </a:extLst>
          </p:cNvPr>
          <p:cNvSpPr txBox="1"/>
          <p:nvPr/>
        </p:nvSpPr>
        <p:spPr>
          <a:xfrm>
            <a:off x="1637833" y="4013605"/>
            <a:ext cx="8122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Judge the Privacy Policy is adapted to GDPR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301900" y="-2001797"/>
            <a:ext cx="5277407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1400" b="1" dirty="0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71400" b="1" dirty="0">
              <a:solidFill>
                <a:schemeClr val="tx1">
                  <a:lumMod val="75000"/>
                  <a:lumOff val="25000"/>
                  <a:alpha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7450" y="0"/>
            <a:ext cx="4414550" cy="53536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2471" y="2992457"/>
            <a:ext cx="574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The Thoughts of Us</a:t>
            </a:r>
            <a:endParaRPr lang="zh-CN" altLang="en-US" sz="44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2471" y="2445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3200" b="0">
                <a:latin typeface="+mn-ea"/>
                <a:ea typeface="+mn-ea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1222471" y="3761898"/>
            <a:ext cx="5994024" cy="239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A large number of privacy policy documents are collected and classified into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goodshape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,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fairlyok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 and pretty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muchbad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And extract the keywords that can be used as the distinguishing standard. Input into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excel.The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 keywords are converted into data, and the final weight is calculated according to the user-defined weight.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Do supervised learning according to the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label.Use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 lad + word2vec to extract similar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keywords.Finally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, KNN algorithm is used to predict the test data set.</a:t>
            </a:r>
            <a:endParaRPr lang="zh-CN" altLang="en-US" sz="1400" dirty="0">
              <a:solidFill>
                <a:srgbClr val="BDBD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00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7297" y="-2122782"/>
            <a:ext cx="5277407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1400" b="1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28768" y="2742200"/>
            <a:ext cx="407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The Problems</a:t>
            </a:r>
            <a:endParaRPr lang="zh-CN" altLang="en-US" sz="44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2930" y="21044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sz="3200" b="0">
                <a:latin typeface="+mn-ea"/>
                <a:ea typeface="+mn-ea"/>
              </a:rPr>
              <a:t>第三部分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3147556" y="3617519"/>
            <a:ext cx="5896889" cy="1364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Have never been exposed to Finnish before, and encountered great difficulties in identifying the privacy policy of Finnish.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Time is limited, not enough data sets were </a:t>
            </a:r>
            <a:r>
              <a:rPr lang="en-US" altLang="zh-CN" sz="1400" dirty="0" err="1">
                <a:solidFill>
                  <a:srgbClr val="BDBDBD"/>
                </a:solidFill>
                <a:latin typeface="+mn-ea"/>
              </a:rPr>
              <a:t>found.Previously</a:t>
            </a:r>
            <a:r>
              <a:rPr lang="en-US" altLang="zh-CN" sz="1400" dirty="0">
                <a:solidFill>
                  <a:srgbClr val="BDBDBD"/>
                </a:solidFill>
                <a:latin typeface="+mn-ea"/>
              </a:rPr>
              <a:t>, we seldom contact NLP and encounter some problems in the algorithm implementation.</a:t>
            </a:r>
            <a:endParaRPr lang="zh-CN" altLang="en-US" sz="1400" dirty="0">
              <a:solidFill>
                <a:srgbClr val="BDBDBD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1528" y="5072810"/>
            <a:ext cx="265329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GDPR Analysis Assistant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10308" y="-1901401"/>
            <a:ext cx="5277407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1400" b="1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011190"/>
            <a:ext cx="5418183" cy="91310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200748" y="2220136"/>
            <a:ext cx="4568852" cy="1905530"/>
            <a:chOff x="5845148" y="2107697"/>
            <a:chExt cx="4568852" cy="1905530"/>
          </a:xfrm>
        </p:grpSpPr>
        <p:sp>
          <p:nvSpPr>
            <p:cNvPr id="3" name="文本框 2"/>
            <p:cNvSpPr txBox="1"/>
            <p:nvPr/>
          </p:nvSpPr>
          <p:spPr>
            <a:xfrm>
              <a:off x="5845148" y="2654842"/>
              <a:ext cx="32420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The Future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45148" y="210769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800" b="1">
                  <a:solidFill>
                    <a:schemeClr val="bg1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r>
                <a:rPr lang="zh-CN" altLang="en-US" sz="3200" b="0">
                  <a:latin typeface="+mn-ea"/>
                  <a:ea typeface="+mn-ea"/>
                </a:rPr>
                <a:t>第四部分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845148" y="3424283"/>
              <a:ext cx="4568852" cy="588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BDBDBD"/>
                  </a:solidFill>
                  <a:latin typeface="+mn-ea"/>
                </a:rPr>
                <a:t>Optimization model and algorithm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BDBDBD"/>
                  </a:solidFill>
                  <a:latin typeface="+mn-ea"/>
                </a:rPr>
                <a:t>(KNN is not good enough for this model)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2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2108" y="3686887"/>
            <a:ext cx="448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</a:rPr>
              <a:t>——By </a:t>
            </a:r>
            <a:r>
              <a:rPr lang="en-US" altLang="zh-CN" sz="2800" dirty="0">
                <a:solidFill>
                  <a:schemeClr val="bg1"/>
                </a:solidFill>
              </a:rPr>
              <a:t>CDUT Dino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5357" y="2571660"/>
            <a:ext cx="4637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800" b="1" dirty="0">
                <a:solidFill>
                  <a:schemeClr val="bg1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THANKS</a:t>
            </a:r>
            <a:endParaRPr lang="zh-CN" altLang="en-US" sz="7800" b="1" dirty="0">
              <a:solidFill>
                <a:schemeClr val="bg1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C7243-DD24-4B1F-9DB8-3B9302877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214">
            <a:off x="-699239" y="1045056"/>
            <a:ext cx="7153753" cy="63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2015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1C23"/>
      </a:accent1>
      <a:accent2>
        <a:srgbClr val="2524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on PPT">
      <a:majorFont>
        <a:latin typeface="Segoe UI Light 8"/>
        <a:ea typeface="微软雅黑"/>
        <a:cs typeface=""/>
      </a:majorFont>
      <a:minorFont>
        <a:latin typeface="Segoe UI Light 8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rtlCol="0" anchor="ctr">
        <a:spAutoFit/>
      </a:bodyPr>
      <a:lstStyle>
        <a:defPPr algn="ctr">
          <a:defRPr sz="280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302</Words>
  <Application>Microsoft Office PowerPoint</Application>
  <PresentationFormat>宽屏</PresentationFormat>
  <Paragraphs>43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Segoe UI Light 8</vt:lpstr>
      <vt:lpstr>等线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王 松山</cp:lastModifiedBy>
  <cp:revision>148</cp:revision>
  <dcterms:created xsi:type="dcterms:W3CDTF">2015-12-29T08:06:59Z</dcterms:created>
  <dcterms:modified xsi:type="dcterms:W3CDTF">2020-11-08T06:43:05Z</dcterms:modified>
</cp:coreProperties>
</file>