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7" r:id="rId4"/>
    <p:sldId id="269" r:id="rId5"/>
    <p:sldId id="270" r:id="rId6"/>
    <p:sldId id="271" r:id="rId7"/>
    <p:sldId id="273" r:id="rId8"/>
    <p:sldId id="272" r:id="rId9"/>
    <p:sldId id="278" r:id="rId10"/>
    <p:sldId id="277" r:id="rId11"/>
    <p:sldId id="279" r:id="rId12"/>
    <p:sldId id="28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O7Nru1la4NI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vrijspreker.nl/wp/2006/06/wolf-in-schaapsklere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senate.be/doc/const_nl.html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evXansLSmoc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13B17-9A01-40E3-BF53-6E001305DF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democratie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9C81063-9E6C-4F9E-A05E-77A0043028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0980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A23FC21-78EA-4B15-B68D-F9D9FF5C5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 rechterlijke macht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B5E19A7-3DA8-44F8-9CC2-47B99C8229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Het gerecht</a:t>
            </a:r>
          </a:p>
        </p:txBody>
      </p:sp>
    </p:spTree>
    <p:extLst>
      <p:ext uri="{BB962C8B-B14F-4D97-AF65-F5344CB8AC3E}">
        <p14:creationId xmlns:p14="http://schemas.microsoft.com/office/powerpoint/2010/main" val="3073781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CF8983A-05E1-4E0A-ABBA-E85F79A53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727" y="382385"/>
            <a:ext cx="6335338" cy="1492132"/>
          </a:xfrm>
        </p:spPr>
        <p:txBody>
          <a:bodyPr>
            <a:normAutofit/>
          </a:bodyPr>
          <a:lstStyle/>
          <a:p>
            <a:r>
              <a:rPr lang="nl-NL"/>
              <a:t>Vrouwe justitia</a:t>
            </a:r>
            <a:endParaRPr lang="nl-NL" dirty="0"/>
          </a:p>
        </p:txBody>
      </p:sp>
      <p:pic>
        <p:nvPicPr>
          <p:cNvPr id="1026" name="Picture 2" descr="In Turkije draagt Vrouwe Justitia oogkleppen (COLUMN) - Turks Nieuws.NL">
            <a:hlinkClick r:id="rId2"/>
            <a:extLst>
              <a:ext uri="{FF2B5EF4-FFF2-40B4-BE49-F238E27FC236}">
                <a16:creationId xmlns:a16="http://schemas.microsoft.com/office/drawing/2014/main" id="{F52E5145-CBB2-4CB5-8133-577B5E2A09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000" b="97455" l="0" r="98361">
                        <a14:foregroundMark x1="30601" y1="7636" x2="40984" y2="14909"/>
                        <a14:foregroundMark x1="40984" y1="14909" x2="40984" y2="14909"/>
                        <a14:foregroundMark x1="38251" y1="5818" x2="38251" y2="5818"/>
                        <a14:foregroundMark x1="15301" y1="97091" x2="28415" y2="90909"/>
                        <a14:foregroundMark x1="28415" y1="90909" x2="40437" y2="89455"/>
                        <a14:foregroundMark x1="40437" y1="89455" x2="48087" y2="96000"/>
                        <a14:foregroundMark x1="48087" y1="96000" x2="49180" y2="97818"/>
                        <a14:foregroundMark x1="9836" y1="65818" x2="3825" y2="45455"/>
                        <a14:foregroundMark x1="3825" y1="45455" x2="9836" y2="29818"/>
                        <a14:foregroundMark x1="4372" y1="5091" x2="3825" y2="4000"/>
                        <a14:foregroundMark x1="3825" y1="32727" x2="3825" y2="32727"/>
                        <a14:foregroundMark x1="8743" y1="30182" x2="8743" y2="30182"/>
                        <a14:foregroundMark x1="546" y1="49455" x2="546" y2="48000"/>
                        <a14:foregroundMark x1="93443" y1="68364" x2="93989" y2="70182"/>
                        <a14:foregroundMark x1="98361" y1="65091" x2="98361" y2="65091"/>
                        <a14:foregroundMark x1="75956" y1="66182" x2="75956" y2="66182"/>
                        <a14:foregroundMark x1="24590" y1="25091" x2="24044" y2="23273"/>
                        <a14:foregroundMark x1="20219" y1="21455" x2="20219" y2="21455"/>
                        <a14:foregroundMark x1="80328" y1="49091" x2="80328" y2="49091"/>
                        <a14:foregroundMark x1="77049" y1="43636" x2="77049" y2="43636"/>
                        <a14:foregroundMark x1="49180" y1="92364" x2="49180" y2="92364"/>
                        <a14:foregroundMark x1="48087" y1="89091" x2="48087" y2="89091"/>
                        <a14:foregroundMark x1="49727" y1="90909" x2="49727" y2="909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7109" t="-779" r="-984" b="1"/>
          <a:stretch/>
        </p:blipFill>
        <p:spPr bwMode="auto">
          <a:xfrm>
            <a:off x="697090" y="382385"/>
            <a:ext cx="4309902" cy="6038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Freeform 6">
            <a:extLst>
              <a:ext uri="{FF2B5EF4-FFF2-40B4-BE49-F238E27FC236}">
                <a16:creationId xmlns:a16="http://schemas.microsoft.com/office/drawing/2014/main" id="{5402222E-F041-43A0-81BC-1B3F2EF76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1CE116DD-FCB8-4337-930F-1523E618A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5727" y="2286001"/>
            <a:ext cx="6335338" cy="3593591"/>
          </a:xfrm>
        </p:spPr>
        <p:txBody>
          <a:bodyPr>
            <a:normAutofit/>
          </a:bodyPr>
          <a:lstStyle/>
          <a:p>
            <a:r>
              <a:rPr lang="nl-NL" dirty="0"/>
              <a:t>Romeinse godin van gerechtigheid</a:t>
            </a:r>
          </a:p>
          <a:p>
            <a:r>
              <a:rPr lang="nl-NL" dirty="0"/>
              <a:t>Themis in de Griekse mythologie</a:t>
            </a:r>
          </a:p>
          <a:p>
            <a:r>
              <a:rPr lang="nl-NL" dirty="0"/>
              <a:t>Symbool rechtspraak 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/>
              <a:t>Blinddoek of gesloten ogen = gelijk vonnis voor iedereen </a:t>
            </a:r>
          </a:p>
          <a:p>
            <a:r>
              <a:rPr lang="nl-NL" dirty="0"/>
              <a:t>Weegschaal = bewijzen worden afgewogen </a:t>
            </a:r>
          </a:p>
          <a:p>
            <a:r>
              <a:rPr lang="nl-NL" dirty="0"/>
              <a:t>Zwaard = straf die ze uitdeelt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80D28A2-8EA4-4EF0-9056-3BDAA7290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46687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DA4927-AA2B-4540-87FB-EE7758BD5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Soorten misdrijven</a:t>
            </a:r>
          </a:p>
        </p:txBody>
      </p:sp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29052EE4-A834-4CBB-A22C-F2E61B12BFB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50950" y="2286000"/>
          <a:ext cx="10179048" cy="393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4762">
                  <a:extLst>
                    <a:ext uri="{9D8B030D-6E8A-4147-A177-3AD203B41FA5}">
                      <a16:colId xmlns:a16="http://schemas.microsoft.com/office/drawing/2014/main" val="530793992"/>
                    </a:ext>
                  </a:extLst>
                </a:gridCol>
                <a:gridCol w="2544762">
                  <a:extLst>
                    <a:ext uri="{9D8B030D-6E8A-4147-A177-3AD203B41FA5}">
                      <a16:colId xmlns:a16="http://schemas.microsoft.com/office/drawing/2014/main" val="2046851724"/>
                    </a:ext>
                  </a:extLst>
                </a:gridCol>
                <a:gridCol w="2544762">
                  <a:extLst>
                    <a:ext uri="{9D8B030D-6E8A-4147-A177-3AD203B41FA5}">
                      <a16:colId xmlns:a16="http://schemas.microsoft.com/office/drawing/2014/main" val="3228876329"/>
                    </a:ext>
                  </a:extLst>
                </a:gridCol>
                <a:gridCol w="2544762">
                  <a:extLst>
                    <a:ext uri="{9D8B030D-6E8A-4147-A177-3AD203B41FA5}">
                      <a16:colId xmlns:a16="http://schemas.microsoft.com/office/drawing/2014/main" val="2172436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Misdrijf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Voorbeelden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Bevoegde rechtbank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Straf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221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Overtreding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Vandalisme, verkeersovertreding, openbaar dronkenschap, nachtlawaai, beledigingen,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Politierechtbank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Gevangenisstraf, geldboete, alternatieve straf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54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Wanbedrijf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Diefstal, inbraak, afzetterij, valsmunterij, namaak van identiteitskaarten of reispassen, … 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Correctionele rechtbank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Gevangenisstraf, geldboete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156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Misdaad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doodslag, moord en (soms) brandstichting, …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Hof van Assisen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Gevangenisstraf + geldboete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028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7185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4E82B02-7841-4616-AE99-2AAC8D756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 rechtstaat 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D9B0373-107A-4CF9-A7A4-C18E18C5AD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93058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B4FFECA-0832-4FE3-B587-054A0F2D80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616F3BD-699A-4231-AF75-A41AFDD04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257" y="864911"/>
            <a:ext cx="9031484" cy="346728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nl-NL" sz="8000"/>
              <a:t>Schapen en wolven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65858E6-5C0F-4AAE-A1AC-29BA07FFE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7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4D206E5-6384-4835-8ECB-D4962352B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73314" y="5493376"/>
            <a:ext cx="8045373" cy="7422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1800">
              <a:solidFill>
                <a:srgbClr val="2A1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150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D6CE9D5-28BB-4329-B5E2-B06131F27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D9F7D40-5D59-4F59-A331-D8F7710A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Freeform 11">
            <a:extLst>
              <a:ext uri="{FF2B5EF4-FFF2-40B4-BE49-F238E27FC236}">
                <a16:creationId xmlns:a16="http://schemas.microsoft.com/office/drawing/2014/main" id="{E2B1BC2F-AEBF-4990-A7F9-197AAF28B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91E8D565-900B-4E2F-BA31-689FF097E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9328" y="457200"/>
            <a:ext cx="3090672" cy="1197864"/>
          </a:xfrm>
        </p:spPr>
        <p:txBody>
          <a:bodyPr anchor="b">
            <a:normAutofit/>
          </a:bodyPr>
          <a:lstStyle/>
          <a:p>
            <a:r>
              <a:rPr lang="nl-BE" sz="1900" dirty="0">
                <a:solidFill>
                  <a:schemeClr val="accent1"/>
                </a:solidFill>
              </a:rPr>
              <a:t>Democratische rechtstaat</a:t>
            </a:r>
          </a:p>
        </p:txBody>
      </p:sp>
      <p:pic>
        <p:nvPicPr>
          <p:cNvPr id="2050" name="Picture 2" descr="Politiek (crs)">
            <a:hlinkClick r:id="rId2"/>
            <a:extLst>
              <a:ext uri="{FF2B5EF4-FFF2-40B4-BE49-F238E27FC236}">
                <a16:creationId xmlns:a16="http://schemas.microsoft.com/office/drawing/2014/main" id="{92A7C698-C1FB-49AD-BCDF-FC83CDF4D4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690"/>
          <a:stretch/>
        </p:blipFill>
        <p:spPr bwMode="auto">
          <a:xfrm>
            <a:off x="926927" y="773488"/>
            <a:ext cx="5978273" cy="500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FF7A7A1D-B7A7-4EEF-ACE3-D8577409F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9328" y="1655065"/>
            <a:ext cx="3090672" cy="422452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nl-BE" sz="1600" dirty="0">
                <a:solidFill>
                  <a:schemeClr val="bg1"/>
                </a:solidFill>
              </a:rPr>
              <a:t>1. overgrote meerderheid moet regels aanvaarden en rechtvaardig vinden</a:t>
            </a:r>
          </a:p>
          <a:p>
            <a:pPr marL="342900" indent="-342900">
              <a:buFont typeface="+mj-lt"/>
              <a:buAutoNum type="arabicPeriod"/>
            </a:pPr>
            <a:r>
              <a:rPr lang="nl-BE" sz="1600" dirty="0">
                <a:solidFill>
                  <a:schemeClr val="bg1"/>
                </a:solidFill>
              </a:rPr>
              <a:t>2. democratie</a:t>
            </a:r>
          </a:p>
          <a:p>
            <a:pPr marL="342900" indent="-342900">
              <a:buFont typeface="+mj-lt"/>
              <a:buAutoNum type="arabicPeriod"/>
            </a:pPr>
            <a:r>
              <a:rPr lang="nl-BE" sz="1600" dirty="0">
                <a:solidFill>
                  <a:schemeClr val="bg1"/>
                </a:solidFill>
              </a:rPr>
              <a:t>3. vertrouwen dat regels worden toegepast </a:t>
            </a:r>
          </a:p>
          <a:p>
            <a:pPr marL="342900" indent="-342900">
              <a:buFont typeface="+mj-lt"/>
              <a:buAutoNum type="arabicPeriod"/>
            </a:pPr>
            <a:r>
              <a:rPr lang="nl-BE" sz="1600" dirty="0">
                <a:solidFill>
                  <a:schemeClr val="bg1"/>
                </a:solidFill>
              </a:rPr>
              <a:t>4. vrijheid en gelijkheid: geen uitzonderingen. </a:t>
            </a:r>
          </a:p>
          <a:p>
            <a:pPr marL="342900" indent="-342900">
              <a:buFont typeface="+mj-lt"/>
              <a:buAutoNum type="arabicPeriod"/>
            </a:pPr>
            <a:r>
              <a:rPr lang="nl-BE" sz="1600" dirty="0">
                <a:solidFill>
                  <a:schemeClr val="bg1"/>
                </a:solidFill>
              </a:rPr>
              <a:t>5. openbaarheid van bestuur</a:t>
            </a:r>
            <a:br>
              <a:rPr lang="nl-BE" sz="1600" dirty="0">
                <a:solidFill>
                  <a:schemeClr val="bg1"/>
                </a:solidFill>
              </a:rPr>
            </a:br>
            <a:br>
              <a:rPr lang="nl-BE" sz="1600" dirty="0">
                <a:solidFill>
                  <a:schemeClr val="bg1"/>
                </a:solidFill>
              </a:rPr>
            </a:br>
            <a:br>
              <a:rPr lang="nl-BE" sz="1600" dirty="0">
                <a:solidFill>
                  <a:schemeClr val="bg1"/>
                </a:solidFill>
              </a:rPr>
            </a:br>
            <a:r>
              <a:rPr lang="nl-BE" i="1" dirty="0">
                <a:solidFill>
                  <a:schemeClr val="bg1"/>
                </a:solidFill>
              </a:rPr>
              <a:t>Utopie?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26A05825-1124-4A36-AB4C-0D5EB6312EDD}"/>
              </a:ext>
            </a:extLst>
          </p:cNvPr>
          <p:cNvSpPr txBox="1"/>
          <p:nvPr/>
        </p:nvSpPr>
        <p:spPr>
          <a:xfrm>
            <a:off x="809200" y="608451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>
                <a:hlinkClick r:id="rId2"/>
              </a:rPr>
              <a:t>https://www.vrijspreker.nl/wp/2006/06/wolf-in-schaapskleren/</a:t>
            </a:r>
            <a:r>
              <a:rPr lang="nl-N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9580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Freeform 6">
            <a:extLst>
              <a:ext uri="{FF2B5EF4-FFF2-40B4-BE49-F238E27FC236}">
                <a16:creationId xmlns:a16="http://schemas.microsoft.com/office/drawing/2014/main" id="{BB8C1D0E-0B06-46C9-A8BD-A8E13FF99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D1ADC4A-8537-4084-99C7-F8D378A64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0916D041-4553-4CDA-B44A-34C763D173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19F5142-8834-455D-AF81-A3C562B69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5668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D3F3323E-17FD-41CA-B632-A32DC5EDC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5" name="Freeform 6">
            <a:extLst>
              <a:ext uri="{FF2B5EF4-FFF2-40B4-BE49-F238E27FC236}">
                <a16:creationId xmlns:a16="http://schemas.microsoft.com/office/drawing/2014/main" id="{1F0D9B0E-E48B-450C-9134-0435D96D0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302287" y="61344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545E1E5C-79A8-4A34-A821-8A7226997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950" y="1098388"/>
            <a:ext cx="6648249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9600"/>
              <a:t>De grondwet</a:t>
            </a:r>
          </a:p>
        </p:txBody>
      </p:sp>
      <p:pic>
        <p:nvPicPr>
          <p:cNvPr id="3074" name="Picture 2">
            <a:hlinkClick r:id="rId2"/>
            <a:extLst>
              <a:ext uri="{FF2B5EF4-FFF2-40B4-BE49-F238E27FC236}">
                <a16:creationId xmlns:a16="http://schemas.microsoft.com/office/drawing/2014/main" id="{2B6BAD3F-BEF9-4263-9A9B-BEEDBDED3E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6"/>
          <a:stretch/>
        </p:blipFill>
        <p:spPr bwMode="auto">
          <a:xfrm>
            <a:off x="7556684" y="10"/>
            <a:ext cx="463531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9175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B4FFECA-0832-4FE3-B587-054A0F2D80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D4A6447-708F-47FF-98F6-0219DCEA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257" y="864911"/>
            <a:ext cx="9031484" cy="346728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nl-NL" sz="8000" dirty="0"/>
              <a:t>De Scheiding der machten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65858E6-5C0F-4AAE-A1AC-29BA07FFE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7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738E3B0-AEA2-4A28-81F4-7318FFE50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73314" y="5493376"/>
            <a:ext cx="8045373" cy="7422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1800">
              <a:solidFill>
                <a:srgbClr val="2A1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0388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98AD482-27A4-454E-8A3A-84F73CBDA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2422E2-F15A-43AE-98F1-7210710B0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034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D1FC220F-93DD-458B-8BF8-FAEB8A0E0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1078378"/>
            <a:ext cx="2917551" cy="4701244"/>
          </a:xfrm>
        </p:spPr>
        <p:txBody>
          <a:bodyPr anchor="ctr">
            <a:normAutofit/>
          </a:bodyPr>
          <a:lstStyle/>
          <a:p>
            <a:r>
              <a:rPr lang="nl-NL" sz="3600" dirty="0"/>
              <a:t>Scheiding der machten</a:t>
            </a:r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BDC8164B-5FC0-4CBD-B7AE-0CB8780FF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7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B16D751E-466E-43FD-8455-B2E0926AF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062" y="1078378"/>
            <a:ext cx="6262938" cy="4701244"/>
          </a:xfrm>
        </p:spPr>
        <p:txBody>
          <a:bodyPr anchor="ctr">
            <a:normAutofit/>
          </a:bodyPr>
          <a:lstStyle/>
          <a:p>
            <a:r>
              <a:rPr lang="nl-NL" dirty="0"/>
              <a:t>Wie? Filosoof </a:t>
            </a:r>
            <a:r>
              <a:rPr lang="nl-NL" dirty="0" err="1"/>
              <a:t>Montesquieu</a:t>
            </a:r>
            <a:r>
              <a:rPr lang="nl-NL" dirty="0"/>
              <a:t> (1689 – 1775)</a:t>
            </a:r>
          </a:p>
          <a:p>
            <a:r>
              <a:rPr lang="nl-NL" dirty="0"/>
              <a:t>Waar? Frankrijk</a:t>
            </a:r>
          </a:p>
          <a:p>
            <a:r>
              <a:rPr lang="nl-NL" dirty="0"/>
              <a:t>Waarom? Tegen machtsmisbruik</a:t>
            </a:r>
          </a:p>
          <a:p>
            <a:r>
              <a:rPr lang="nl-NL" dirty="0"/>
              <a:t>Wat? Verdeling machten</a:t>
            </a:r>
          </a:p>
          <a:p>
            <a:pPr lvl="1"/>
            <a:r>
              <a:rPr lang="nl-NL" dirty="0"/>
              <a:t>Uitvoerende macht: ministerie en regering</a:t>
            </a:r>
          </a:p>
          <a:p>
            <a:pPr lvl="1"/>
            <a:r>
              <a:rPr lang="nl-NL" dirty="0"/>
              <a:t>Wetgevende macht: parlement </a:t>
            </a:r>
          </a:p>
          <a:p>
            <a:pPr lvl="1"/>
            <a:r>
              <a:rPr lang="nl-NL" dirty="0"/>
              <a:t>Rechtsprekende macht: gerecht </a:t>
            </a:r>
          </a:p>
          <a:p>
            <a:pPr marL="457200" lvl="1" indent="0">
              <a:buNone/>
            </a:pPr>
            <a:r>
              <a:rPr lang="nl-NL" dirty="0"/>
              <a:t>= Trias Politica</a:t>
            </a:r>
          </a:p>
          <a:p>
            <a:endParaRPr lang="nl-NL" dirty="0"/>
          </a:p>
          <a:p>
            <a:pPr marL="0" indent="0">
              <a:buNone/>
            </a:pPr>
            <a:r>
              <a:rPr lang="nl-NL" dirty="0">
                <a:hlinkClick r:id="rId2"/>
              </a:rPr>
              <a:t>https://www.youtube.com/watch?v=evXansLSmoc</a:t>
            </a:r>
            <a:r>
              <a:rPr lang="nl-N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310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3DFEFC0-99B4-4D27-9168-1B2F659A3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2C20081-2005-4B05-BEA4-EB8D4C90A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8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 descr="Afbeeldingsresultaat voor drie machten">
            <a:extLst>
              <a:ext uri="{FF2B5EF4-FFF2-40B4-BE49-F238E27FC236}">
                <a16:creationId xmlns:a16="http://schemas.microsoft.com/office/drawing/2014/main" id="{95C95752-3EFB-493A-AD32-06F92E410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43179" y="643467"/>
            <a:ext cx="7105641" cy="3925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607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3DFEFC0-99B4-4D27-9168-1B2F659A3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2C20081-2005-4B05-BEA4-EB8D4C90A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8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0C7012C7-D992-4C5A-8DFF-20BFCB515D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1725246"/>
              </p:ext>
            </p:extLst>
          </p:nvPr>
        </p:nvGraphicFramePr>
        <p:xfrm>
          <a:off x="2024743" y="795384"/>
          <a:ext cx="8098971" cy="3711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9657">
                  <a:extLst>
                    <a:ext uri="{9D8B030D-6E8A-4147-A177-3AD203B41FA5}">
                      <a16:colId xmlns:a16="http://schemas.microsoft.com/office/drawing/2014/main" val="2136931285"/>
                    </a:ext>
                  </a:extLst>
                </a:gridCol>
                <a:gridCol w="2699657">
                  <a:extLst>
                    <a:ext uri="{9D8B030D-6E8A-4147-A177-3AD203B41FA5}">
                      <a16:colId xmlns:a16="http://schemas.microsoft.com/office/drawing/2014/main" val="2723141500"/>
                    </a:ext>
                  </a:extLst>
                </a:gridCol>
                <a:gridCol w="2699657">
                  <a:extLst>
                    <a:ext uri="{9D8B030D-6E8A-4147-A177-3AD203B41FA5}">
                      <a16:colId xmlns:a16="http://schemas.microsoft.com/office/drawing/2014/main" val="2317126361"/>
                    </a:ext>
                  </a:extLst>
                </a:gridCol>
              </a:tblGrid>
              <a:tr h="915116">
                <a:tc>
                  <a:txBody>
                    <a:bodyPr/>
                    <a:lstStyle/>
                    <a:p>
                      <a:r>
                        <a:rPr lang="nl-NL" dirty="0"/>
                        <a:t>Wetgevende macht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Uitvoerende macht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Rechterlijke macht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729557"/>
                  </a:ext>
                </a:extLst>
              </a:tr>
              <a:tr h="1143895">
                <a:tc>
                  <a:txBody>
                    <a:bodyPr/>
                    <a:lstStyle/>
                    <a:p>
                      <a:r>
                        <a:rPr lang="nl-NL" dirty="0"/>
                        <a:t>Wetsvoorstellen doen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Wetten laten uitvoeren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Bestraffen wetsovertreding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797675"/>
                  </a:ext>
                </a:extLst>
              </a:tr>
              <a:tr h="1652292">
                <a:tc>
                  <a:txBody>
                    <a:bodyPr/>
                    <a:lstStyle/>
                    <a:p>
                      <a:r>
                        <a:rPr lang="nl-NL" dirty="0"/>
                        <a:t>Parlement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Regering, ministerie en koning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Gerecht, rechters, advocaten, jury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634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4560987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Aangepast 7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B8605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249</Words>
  <Application>Microsoft Office PowerPoint</Application>
  <PresentationFormat>Breedbeeld</PresentationFormat>
  <Paragraphs>59</Paragraphs>
  <Slides>12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6" baseType="lpstr">
      <vt:lpstr>Arial</vt:lpstr>
      <vt:lpstr>Gill Sans MT</vt:lpstr>
      <vt:lpstr>Impact</vt:lpstr>
      <vt:lpstr>Badge</vt:lpstr>
      <vt:lpstr>democratie</vt:lpstr>
      <vt:lpstr>De rechtstaat </vt:lpstr>
      <vt:lpstr>Schapen en wolven</vt:lpstr>
      <vt:lpstr>Democratische rechtstaat</vt:lpstr>
      <vt:lpstr>De grondwet</vt:lpstr>
      <vt:lpstr>De Scheiding der machten</vt:lpstr>
      <vt:lpstr>Scheiding der machten</vt:lpstr>
      <vt:lpstr>PowerPoint-presentatie</vt:lpstr>
      <vt:lpstr>PowerPoint-presentatie</vt:lpstr>
      <vt:lpstr>De rechterlijke macht</vt:lpstr>
      <vt:lpstr>Vrouwe justitia</vt:lpstr>
      <vt:lpstr>Soorten misdrijven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democratie</dc:title>
  <dc:creator>Joke Van Lierde</dc:creator>
  <cp:lastModifiedBy>Van Lierde Joke</cp:lastModifiedBy>
  <cp:revision>13</cp:revision>
  <dcterms:created xsi:type="dcterms:W3CDTF">2020-10-27T13:40:43Z</dcterms:created>
  <dcterms:modified xsi:type="dcterms:W3CDTF">2020-11-30T12:29:32Z</dcterms:modified>
</cp:coreProperties>
</file>