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7.jpg" ContentType="image/jpeg"/>
  <Override PartName="/ppt/media/image11.jpg" ContentType="image/jpeg"/>
  <Override PartName="/ppt/media/image12.jpg" ContentType="image/jpeg"/>
  <Override PartName="/ppt/media/image13.jpg" ContentType="image/jpeg"/>
  <Override PartName="/ppt/media/image14.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65" r:id="rId15"/>
    <p:sldId id="273"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 2!PivotTable2</c:name>
    <c:fmtId val="10"/>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RATING</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1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2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
        <c:idx val="2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pivotFmt>
    </c:pivotFmts>
    <c:plotArea>
      <c:layout/>
      <c:barChart>
        <c:barDir val="col"/>
        <c:grouping val="clustered"/>
        <c:varyColors val="0"/>
        <c:ser>
          <c:idx val="0"/>
          <c:order val="0"/>
          <c:tx>
            <c:strRef>
              <c:f>'sheet 2'!$B$3:$B$4</c:f>
              <c:strCache>
                <c:ptCount val="1"/>
                <c:pt idx="0">
                  <c:v>1</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trendline>
            <c:spPr>
              <a:ln w="9525" cap="rnd">
                <a:solidFill>
                  <a:schemeClr val="accent1"/>
                </a:solidFill>
              </a:ln>
              <a:effectLst/>
            </c:spPr>
            <c:trendlineType val="linear"/>
            <c:forward val="2"/>
            <c:dispRSqr val="0"/>
            <c:dispEq val="0"/>
          </c:trendline>
          <c:trendline>
            <c:spPr>
              <a:ln w="9525" cap="rnd">
                <a:solidFill>
                  <a:schemeClr val="accent1"/>
                </a:solidFill>
              </a:ln>
              <a:effectLst/>
            </c:spPr>
            <c:trendlineType val="movingAvg"/>
            <c:period val="2"/>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4</c:v>
                </c:pt>
                <c:pt idx="1">
                  <c:v>4</c:v>
                </c:pt>
                <c:pt idx="3">
                  <c:v>2</c:v>
                </c:pt>
                <c:pt idx="4">
                  <c:v>4</c:v>
                </c:pt>
                <c:pt idx="7">
                  <c:v>3</c:v>
                </c:pt>
                <c:pt idx="8">
                  <c:v>2</c:v>
                </c:pt>
                <c:pt idx="9">
                  <c:v>3</c:v>
                </c:pt>
                <c:pt idx="10">
                  <c:v>4</c:v>
                </c:pt>
                <c:pt idx="11">
                  <c:v>2</c:v>
                </c:pt>
                <c:pt idx="12">
                  <c:v>3</c:v>
                </c:pt>
              </c:numCache>
            </c:numRef>
          </c:val>
          <c:extLst>
            <c:ext xmlns:c16="http://schemas.microsoft.com/office/drawing/2014/chart" uri="{C3380CC4-5D6E-409C-BE32-E72D297353CC}">
              <c16:uniqueId val="{00000002-D805-4B4A-98C3-9D7345E90BFF}"/>
            </c:ext>
          </c:extLst>
        </c:ser>
        <c:ser>
          <c:idx val="1"/>
          <c:order val="1"/>
          <c:tx>
            <c:strRef>
              <c:f>'sheet 2'!$C$3:$C$4</c:f>
              <c:strCache>
                <c:ptCount val="1"/>
                <c:pt idx="0">
                  <c:v>2</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trendline>
            <c:spPr>
              <a:ln w="9525" cap="rnd">
                <a:solidFill>
                  <a:schemeClr val="accent2"/>
                </a:solidFill>
              </a:ln>
              <a:effectLst/>
            </c:spPr>
            <c:trendlineType val="movingAvg"/>
            <c:period val="2"/>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1</c:v>
                </c:pt>
                <c:pt idx="1">
                  <c:v>2</c:v>
                </c:pt>
                <c:pt idx="2">
                  <c:v>3</c:v>
                </c:pt>
                <c:pt idx="3">
                  <c:v>1</c:v>
                </c:pt>
                <c:pt idx="4">
                  <c:v>1</c:v>
                </c:pt>
                <c:pt idx="5">
                  <c:v>2</c:v>
                </c:pt>
                <c:pt idx="7">
                  <c:v>3</c:v>
                </c:pt>
                <c:pt idx="8">
                  <c:v>2</c:v>
                </c:pt>
                <c:pt idx="10">
                  <c:v>3</c:v>
                </c:pt>
                <c:pt idx="11">
                  <c:v>2</c:v>
                </c:pt>
                <c:pt idx="12">
                  <c:v>3</c:v>
                </c:pt>
              </c:numCache>
            </c:numRef>
          </c:val>
          <c:extLst>
            <c:ext xmlns:c16="http://schemas.microsoft.com/office/drawing/2014/chart" uri="{C3380CC4-5D6E-409C-BE32-E72D297353CC}">
              <c16:uniqueId val="{00000004-D805-4B4A-98C3-9D7345E90BFF}"/>
            </c:ext>
          </c:extLst>
        </c:ser>
        <c:ser>
          <c:idx val="2"/>
          <c:order val="2"/>
          <c:tx>
            <c:strRef>
              <c:f>'sheet 2'!$D$3:$D$4</c:f>
              <c:strCache>
                <c:ptCount val="1"/>
                <c:pt idx="0">
                  <c:v>3</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trendline>
            <c:spPr>
              <a:ln w="9525" cap="rnd">
                <a:solidFill>
                  <a:schemeClr val="accent3"/>
                </a:solidFill>
              </a:ln>
              <a:effectLst/>
            </c:spPr>
            <c:trendlineType val="linear"/>
            <c:forward val="2"/>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4</c:v>
                </c:pt>
                <c:pt idx="3">
                  <c:v>5</c:v>
                </c:pt>
                <c:pt idx="4">
                  <c:v>7</c:v>
                </c:pt>
                <c:pt idx="5">
                  <c:v>5</c:v>
                </c:pt>
                <c:pt idx="6">
                  <c:v>3</c:v>
                </c:pt>
                <c:pt idx="7">
                  <c:v>5</c:v>
                </c:pt>
                <c:pt idx="8">
                  <c:v>6</c:v>
                </c:pt>
                <c:pt idx="9">
                  <c:v>1</c:v>
                </c:pt>
                <c:pt idx="10">
                  <c:v>1</c:v>
                </c:pt>
                <c:pt idx="11">
                  <c:v>6</c:v>
                </c:pt>
                <c:pt idx="12">
                  <c:v>4</c:v>
                </c:pt>
              </c:numCache>
            </c:numRef>
          </c:val>
          <c:extLst>
            <c:ext xmlns:c16="http://schemas.microsoft.com/office/drawing/2014/chart" uri="{C3380CC4-5D6E-409C-BE32-E72D297353CC}">
              <c16:uniqueId val="{00000006-D805-4B4A-98C3-9D7345E90BFF}"/>
            </c:ext>
          </c:extLst>
        </c:ser>
        <c:ser>
          <c:idx val="3"/>
          <c:order val="3"/>
          <c:tx>
            <c:strRef>
              <c:f>'sheet 2'!$E$3:$E$4</c:f>
              <c:strCache>
                <c:ptCount val="1"/>
                <c:pt idx="0">
                  <c:v>4</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trendline>
            <c:spPr>
              <a:ln w="9525" cap="rnd">
                <a:solidFill>
                  <a:schemeClr val="accent4"/>
                </a:solidFill>
              </a:ln>
              <a:effectLst/>
            </c:spPr>
            <c:trendlineType val="exp"/>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8</c:v>
                </c:pt>
                <c:pt idx="2">
                  <c:v>3</c:v>
                </c:pt>
                <c:pt idx="3">
                  <c:v>3</c:v>
                </c:pt>
                <c:pt idx="4">
                  <c:v>3</c:v>
                </c:pt>
                <c:pt idx="5">
                  <c:v>2</c:v>
                </c:pt>
                <c:pt idx="6">
                  <c:v>3</c:v>
                </c:pt>
                <c:pt idx="7">
                  <c:v>6</c:v>
                </c:pt>
                <c:pt idx="8">
                  <c:v>4</c:v>
                </c:pt>
                <c:pt idx="9">
                  <c:v>3</c:v>
                </c:pt>
                <c:pt idx="10">
                  <c:v>4</c:v>
                </c:pt>
                <c:pt idx="11">
                  <c:v>5</c:v>
                </c:pt>
                <c:pt idx="12">
                  <c:v>4</c:v>
                </c:pt>
              </c:numCache>
            </c:numRef>
          </c:val>
          <c:extLst>
            <c:ext xmlns:c16="http://schemas.microsoft.com/office/drawing/2014/chart" uri="{C3380CC4-5D6E-409C-BE32-E72D297353CC}">
              <c16:uniqueId val="{00000008-D805-4B4A-98C3-9D7345E90BFF}"/>
            </c:ext>
          </c:extLst>
        </c:ser>
        <c:ser>
          <c:idx val="4"/>
          <c:order val="4"/>
          <c:tx>
            <c:strRef>
              <c:f>'sheet 2'!$F$3:$F$4</c:f>
              <c:strCache>
                <c:ptCount val="1"/>
                <c:pt idx="0">
                  <c:v>5</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trendline>
            <c:spPr>
              <a:ln w="9525" cap="rnd">
                <a:solidFill>
                  <a:schemeClr val="accent5"/>
                </a:solidFill>
              </a:ln>
              <a:effectLst/>
            </c:spPr>
            <c:trendlineType val="linear"/>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3</c:v>
                </c:pt>
                <c:pt idx="2">
                  <c:v>3</c:v>
                </c:pt>
                <c:pt idx="3">
                  <c:v>1</c:v>
                </c:pt>
                <c:pt idx="4">
                  <c:v>3</c:v>
                </c:pt>
                <c:pt idx="5">
                  <c:v>1</c:v>
                </c:pt>
                <c:pt idx="6">
                  <c:v>2</c:v>
                </c:pt>
                <c:pt idx="7">
                  <c:v>1</c:v>
                </c:pt>
                <c:pt idx="8">
                  <c:v>1</c:v>
                </c:pt>
                <c:pt idx="9">
                  <c:v>2</c:v>
                </c:pt>
                <c:pt idx="10">
                  <c:v>4</c:v>
                </c:pt>
                <c:pt idx="11">
                  <c:v>2</c:v>
                </c:pt>
                <c:pt idx="12">
                  <c:v>5</c:v>
                </c:pt>
              </c:numCache>
            </c:numRef>
          </c:val>
          <c:extLst>
            <c:ext xmlns:c16="http://schemas.microsoft.com/office/drawing/2014/chart" uri="{C3380CC4-5D6E-409C-BE32-E72D297353CC}">
              <c16:uniqueId val="{0000000A-D805-4B4A-98C3-9D7345E90BFF}"/>
            </c:ext>
          </c:extLst>
        </c:ser>
        <c:dLbls>
          <c:showLegendKey val="0"/>
          <c:showVal val="0"/>
          <c:showCatName val="0"/>
          <c:showSerName val="0"/>
          <c:showPercent val="0"/>
          <c:showBubbleSize val="0"/>
        </c:dLbls>
        <c:gapWidth val="355"/>
        <c:overlap val="-70"/>
        <c:axId val="-352682720"/>
        <c:axId val="-352671296"/>
      </c:barChart>
      <c:catAx>
        <c:axId val="-35268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671296"/>
        <c:crosses val="autoZero"/>
        <c:auto val="1"/>
        <c:lblAlgn val="ctr"/>
        <c:lblOffset val="100"/>
        <c:noMultiLvlLbl val="0"/>
      </c:catAx>
      <c:valAx>
        <c:axId val="-352671296"/>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682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 2!PivotTable2</c:name>
    <c:fmtId val="-1"/>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IN"/>
              <a:t>EMPLOYEE RATING</a:t>
            </a:r>
          </a:p>
        </c:rich>
      </c:tx>
      <c:layout>
        <c:manualLayout>
          <c:xMode val="edge"/>
          <c:yMode val="edge"/>
          <c:x val="0.41890485469677313"/>
          <c:y val="4.5454554492673681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manualLayout>
          <c:layoutTarget val="inner"/>
          <c:xMode val="edge"/>
          <c:yMode val="edge"/>
          <c:x val="0.11325132360632333"/>
          <c:y val="0.18065421551225155"/>
          <c:w val="0.72433197779927938"/>
          <c:h val="0.64367904312396462"/>
        </c:manualLayout>
      </c:layout>
      <c:ofPieChart>
        <c:ofPieType val="bar"/>
        <c:varyColors val="1"/>
        <c:ser>
          <c:idx val="0"/>
          <c:order val="0"/>
          <c:tx>
            <c:strRef>
              <c:f>'sheet 2'!$B$3:$B$4</c:f>
              <c:strCache>
                <c:ptCount val="1"/>
                <c:pt idx="0">
                  <c:v>1</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240-416B-87D8-53C7917125B0}"/>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240-416B-87D8-53C7917125B0}"/>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240-416B-87D8-53C7917125B0}"/>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240-416B-87D8-53C7917125B0}"/>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9240-416B-87D8-53C7917125B0}"/>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9240-416B-87D8-53C7917125B0}"/>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9240-416B-87D8-53C7917125B0}"/>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9240-416B-87D8-53C7917125B0}"/>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9240-416B-87D8-53C7917125B0}"/>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9240-416B-87D8-53C7917125B0}"/>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9240-416B-87D8-53C7917125B0}"/>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9240-416B-87D8-53C7917125B0}"/>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9-9240-416B-87D8-53C7917125B0}"/>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B-9240-416B-87D8-53C7917125B0}"/>
              </c:ext>
            </c:extLst>
          </c:dPt>
          <c:dLbls>
            <c:dLbl>
              <c:idx val="0"/>
              <c:layout>
                <c:manualLayout>
                  <c:x val="-6.3439193532998624E-3"/>
                  <c:y val="0.11868689228642573"/>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240-416B-87D8-53C7917125B0}"/>
                </c:ext>
              </c:extLst>
            </c:dLbl>
            <c:dLbl>
              <c:idx val="1"/>
              <c:layout>
                <c:manualLayout>
                  <c:x val="-3.4891556443149244E-2"/>
                  <c:y val="0.13636366347802106"/>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240-416B-87D8-53C7917125B0}"/>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9240-416B-87D8-53C7917125B0}"/>
                </c:ext>
              </c:extLst>
            </c:dLbl>
            <c:dLbl>
              <c:idx val="3"/>
              <c:layout>
                <c:manualLayout>
                  <c:x val="0"/>
                  <c:y val="-0.23737378457285147"/>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240-416B-87D8-53C7917125B0}"/>
                </c:ext>
              </c:extLst>
            </c:dLbl>
            <c:dLbl>
              <c:idx val="4"/>
              <c:layout>
                <c:manualLayout>
                  <c:x val="-7.9298991916248139E-3"/>
                  <c:y val="-0.20202024218966083"/>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240-416B-87D8-53C7917125B0}"/>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9240-416B-87D8-53C7917125B0}"/>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9240-416B-87D8-53C7917125B0}"/>
                </c:ext>
              </c:extLst>
            </c:dLbl>
            <c:dLbl>
              <c:idx val="7"/>
              <c:layout>
                <c:manualLayout>
                  <c:x val="3.8063516119799169E-2"/>
                  <c:y val="-7.8282843848493572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9240-416B-87D8-53C7917125B0}"/>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9240-416B-87D8-53C7917125B0}"/>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3-9240-416B-87D8-53C7917125B0}"/>
                </c:ext>
              </c:extLst>
            </c:dLbl>
            <c:dLbl>
              <c:idx val="1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5-9240-416B-87D8-53C7917125B0}"/>
                </c:ext>
              </c:extLst>
            </c:dLbl>
            <c:dLbl>
              <c:idx val="1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7-9240-416B-87D8-53C7917125B0}"/>
                </c:ext>
              </c:extLst>
            </c:dLbl>
            <c:dLbl>
              <c:idx val="1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9-9240-416B-87D8-53C7917125B0}"/>
                </c:ext>
              </c:extLst>
            </c:dLbl>
            <c:dLbl>
              <c:idx val="1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B-9240-416B-87D8-53C7917125B0}"/>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4</c:v>
                </c:pt>
                <c:pt idx="1">
                  <c:v>4</c:v>
                </c:pt>
                <c:pt idx="3">
                  <c:v>2</c:v>
                </c:pt>
                <c:pt idx="4">
                  <c:v>4</c:v>
                </c:pt>
                <c:pt idx="7">
                  <c:v>3</c:v>
                </c:pt>
                <c:pt idx="8">
                  <c:v>2</c:v>
                </c:pt>
                <c:pt idx="9">
                  <c:v>3</c:v>
                </c:pt>
                <c:pt idx="10">
                  <c:v>4</c:v>
                </c:pt>
                <c:pt idx="11">
                  <c:v>2</c:v>
                </c:pt>
                <c:pt idx="12">
                  <c:v>3</c:v>
                </c:pt>
              </c:numCache>
            </c:numRef>
          </c:val>
          <c:extLst>
            <c:ext xmlns:c16="http://schemas.microsoft.com/office/drawing/2014/chart" uri="{C3380CC4-5D6E-409C-BE32-E72D297353CC}">
              <c16:uniqueId val="{0000001C-9240-416B-87D8-53C7917125B0}"/>
            </c:ext>
          </c:extLst>
        </c:ser>
        <c:ser>
          <c:idx val="1"/>
          <c:order val="1"/>
          <c:tx>
            <c:strRef>
              <c:f>'sheet 2'!$C$3:$C$4</c:f>
              <c:strCache>
                <c:ptCount val="1"/>
                <c:pt idx="0">
                  <c:v>2</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E-9240-416B-87D8-53C7917125B0}"/>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0-9240-416B-87D8-53C7917125B0}"/>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2-9240-416B-87D8-53C7917125B0}"/>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4-9240-416B-87D8-53C7917125B0}"/>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6-9240-416B-87D8-53C7917125B0}"/>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8-9240-416B-87D8-53C7917125B0}"/>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A-9240-416B-87D8-53C7917125B0}"/>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C-9240-416B-87D8-53C7917125B0}"/>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E-9240-416B-87D8-53C7917125B0}"/>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30-9240-416B-87D8-53C7917125B0}"/>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32-9240-416B-87D8-53C7917125B0}"/>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34-9240-416B-87D8-53C7917125B0}"/>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36-9240-416B-87D8-53C7917125B0}"/>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38-9240-416B-87D8-53C7917125B0}"/>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E-9240-416B-87D8-53C7917125B0}"/>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0-9240-416B-87D8-53C7917125B0}"/>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2-9240-416B-87D8-53C7917125B0}"/>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4-9240-416B-87D8-53C7917125B0}"/>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6-9240-416B-87D8-53C7917125B0}"/>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8-9240-416B-87D8-53C7917125B0}"/>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A-9240-416B-87D8-53C7917125B0}"/>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C-9240-416B-87D8-53C7917125B0}"/>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E-9240-416B-87D8-53C7917125B0}"/>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0-9240-416B-87D8-53C7917125B0}"/>
                </c:ext>
              </c:extLst>
            </c:dLbl>
            <c:dLbl>
              <c:idx val="1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2-9240-416B-87D8-53C7917125B0}"/>
                </c:ext>
              </c:extLst>
            </c:dLbl>
            <c:dLbl>
              <c:idx val="1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4-9240-416B-87D8-53C7917125B0}"/>
                </c:ext>
              </c:extLst>
            </c:dLbl>
            <c:dLbl>
              <c:idx val="1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6-9240-416B-87D8-53C7917125B0}"/>
                </c:ext>
              </c:extLst>
            </c:dLbl>
            <c:dLbl>
              <c:idx val="1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8-9240-416B-87D8-53C7917125B0}"/>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1</c:v>
                </c:pt>
                <c:pt idx="1">
                  <c:v>2</c:v>
                </c:pt>
                <c:pt idx="2">
                  <c:v>3</c:v>
                </c:pt>
                <c:pt idx="3">
                  <c:v>1</c:v>
                </c:pt>
                <c:pt idx="4">
                  <c:v>1</c:v>
                </c:pt>
                <c:pt idx="5">
                  <c:v>2</c:v>
                </c:pt>
                <c:pt idx="7">
                  <c:v>3</c:v>
                </c:pt>
                <c:pt idx="8">
                  <c:v>2</c:v>
                </c:pt>
                <c:pt idx="10">
                  <c:v>3</c:v>
                </c:pt>
                <c:pt idx="11">
                  <c:v>2</c:v>
                </c:pt>
                <c:pt idx="12">
                  <c:v>3</c:v>
                </c:pt>
              </c:numCache>
            </c:numRef>
          </c:val>
          <c:extLst>
            <c:ext xmlns:c16="http://schemas.microsoft.com/office/drawing/2014/chart" uri="{C3380CC4-5D6E-409C-BE32-E72D297353CC}">
              <c16:uniqueId val="{00000039-9240-416B-87D8-53C7917125B0}"/>
            </c:ext>
          </c:extLst>
        </c:ser>
        <c:ser>
          <c:idx val="2"/>
          <c:order val="2"/>
          <c:tx>
            <c:strRef>
              <c:f>'sheet 2'!$D$3:$D$4</c:f>
              <c:strCache>
                <c:ptCount val="1"/>
                <c:pt idx="0">
                  <c:v>3</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3B-9240-416B-87D8-53C7917125B0}"/>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3D-9240-416B-87D8-53C7917125B0}"/>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3F-9240-416B-87D8-53C7917125B0}"/>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41-9240-416B-87D8-53C7917125B0}"/>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43-9240-416B-87D8-53C7917125B0}"/>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45-9240-416B-87D8-53C7917125B0}"/>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47-9240-416B-87D8-53C7917125B0}"/>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49-9240-416B-87D8-53C7917125B0}"/>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4B-9240-416B-87D8-53C7917125B0}"/>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4D-9240-416B-87D8-53C7917125B0}"/>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4F-9240-416B-87D8-53C7917125B0}"/>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51-9240-416B-87D8-53C7917125B0}"/>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53-9240-416B-87D8-53C7917125B0}"/>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55-9240-416B-87D8-53C7917125B0}"/>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B-9240-416B-87D8-53C7917125B0}"/>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D-9240-416B-87D8-53C7917125B0}"/>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F-9240-416B-87D8-53C7917125B0}"/>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1-9240-416B-87D8-53C7917125B0}"/>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3-9240-416B-87D8-53C7917125B0}"/>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5-9240-416B-87D8-53C7917125B0}"/>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7-9240-416B-87D8-53C7917125B0}"/>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9-9240-416B-87D8-53C7917125B0}"/>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B-9240-416B-87D8-53C7917125B0}"/>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D-9240-416B-87D8-53C7917125B0}"/>
                </c:ext>
              </c:extLst>
            </c:dLbl>
            <c:dLbl>
              <c:idx val="1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F-9240-416B-87D8-53C7917125B0}"/>
                </c:ext>
              </c:extLst>
            </c:dLbl>
            <c:dLbl>
              <c:idx val="1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1-9240-416B-87D8-53C7917125B0}"/>
                </c:ext>
              </c:extLst>
            </c:dLbl>
            <c:dLbl>
              <c:idx val="1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3-9240-416B-87D8-53C7917125B0}"/>
                </c:ext>
              </c:extLst>
            </c:dLbl>
            <c:dLbl>
              <c:idx val="1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5-9240-416B-87D8-53C7917125B0}"/>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4</c:v>
                </c:pt>
                <c:pt idx="3">
                  <c:v>5</c:v>
                </c:pt>
                <c:pt idx="4">
                  <c:v>7</c:v>
                </c:pt>
                <c:pt idx="5">
                  <c:v>5</c:v>
                </c:pt>
                <c:pt idx="6">
                  <c:v>3</c:v>
                </c:pt>
                <c:pt idx="7">
                  <c:v>5</c:v>
                </c:pt>
                <c:pt idx="8">
                  <c:v>6</c:v>
                </c:pt>
                <c:pt idx="9">
                  <c:v>1</c:v>
                </c:pt>
                <c:pt idx="10">
                  <c:v>1</c:v>
                </c:pt>
                <c:pt idx="11">
                  <c:v>6</c:v>
                </c:pt>
                <c:pt idx="12">
                  <c:v>4</c:v>
                </c:pt>
              </c:numCache>
            </c:numRef>
          </c:val>
          <c:extLst>
            <c:ext xmlns:c16="http://schemas.microsoft.com/office/drawing/2014/chart" uri="{C3380CC4-5D6E-409C-BE32-E72D297353CC}">
              <c16:uniqueId val="{00000056-9240-416B-87D8-53C7917125B0}"/>
            </c:ext>
          </c:extLst>
        </c:ser>
        <c:ser>
          <c:idx val="3"/>
          <c:order val="3"/>
          <c:tx>
            <c:strRef>
              <c:f>'sheet 2'!$E$3:$E$4</c:f>
              <c:strCache>
                <c:ptCount val="1"/>
                <c:pt idx="0">
                  <c:v>4</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58-9240-416B-87D8-53C7917125B0}"/>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5A-9240-416B-87D8-53C7917125B0}"/>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5C-9240-416B-87D8-53C7917125B0}"/>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5E-9240-416B-87D8-53C7917125B0}"/>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60-9240-416B-87D8-53C7917125B0}"/>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62-9240-416B-87D8-53C7917125B0}"/>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64-9240-416B-87D8-53C7917125B0}"/>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66-9240-416B-87D8-53C7917125B0}"/>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68-9240-416B-87D8-53C7917125B0}"/>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6A-9240-416B-87D8-53C7917125B0}"/>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6C-9240-416B-87D8-53C7917125B0}"/>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6E-9240-416B-87D8-53C7917125B0}"/>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70-9240-416B-87D8-53C7917125B0}"/>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72-9240-416B-87D8-53C7917125B0}"/>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8-9240-416B-87D8-53C7917125B0}"/>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A-9240-416B-87D8-53C7917125B0}"/>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C-9240-416B-87D8-53C7917125B0}"/>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E-9240-416B-87D8-53C7917125B0}"/>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60-9240-416B-87D8-53C7917125B0}"/>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62-9240-416B-87D8-53C7917125B0}"/>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64-9240-416B-87D8-53C7917125B0}"/>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66-9240-416B-87D8-53C7917125B0}"/>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68-9240-416B-87D8-53C7917125B0}"/>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6A-9240-416B-87D8-53C7917125B0}"/>
                </c:ext>
              </c:extLst>
            </c:dLbl>
            <c:dLbl>
              <c:idx val="1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6C-9240-416B-87D8-53C7917125B0}"/>
                </c:ext>
              </c:extLst>
            </c:dLbl>
            <c:dLbl>
              <c:idx val="1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6E-9240-416B-87D8-53C7917125B0}"/>
                </c:ext>
              </c:extLst>
            </c:dLbl>
            <c:dLbl>
              <c:idx val="1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70-9240-416B-87D8-53C7917125B0}"/>
                </c:ext>
              </c:extLst>
            </c:dLbl>
            <c:dLbl>
              <c:idx val="1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72-9240-416B-87D8-53C7917125B0}"/>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8</c:v>
                </c:pt>
                <c:pt idx="2">
                  <c:v>3</c:v>
                </c:pt>
                <c:pt idx="3">
                  <c:v>3</c:v>
                </c:pt>
                <c:pt idx="4">
                  <c:v>3</c:v>
                </c:pt>
                <c:pt idx="5">
                  <c:v>2</c:v>
                </c:pt>
                <c:pt idx="6">
                  <c:v>3</c:v>
                </c:pt>
                <c:pt idx="7">
                  <c:v>6</c:v>
                </c:pt>
                <c:pt idx="8">
                  <c:v>4</c:v>
                </c:pt>
                <c:pt idx="9">
                  <c:v>3</c:v>
                </c:pt>
                <c:pt idx="10">
                  <c:v>4</c:v>
                </c:pt>
                <c:pt idx="11">
                  <c:v>5</c:v>
                </c:pt>
                <c:pt idx="12">
                  <c:v>4</c:v>
                </c:pt>
              </c:numCache>
            </c:numRef>
          </c:val>
          <c:extLst>
            <c:ext xmlns:c16="http://schemas.microsoft.com/office/drawing/2014/chart" uri="{C3380CC4-5D6E-409C-BE32-E72D297353CC}">
              <c16:uniqueId val="{00000073-9240-416B-87D8-53C7917125B0}"/>
            </c:ext>
          </c:extLst>
        </c:ser>
        <c:ser>
          <c:idx val="4"/>
          <c:order val="4"/>
          <c:tx>
            <c:strRef>
              <c:f>'sheet 2'!$F$3:$F$4</c:f>
              <c:strCache>
                <c:ptCount val="1"/>
                <c:pt idx="0">
                  <c:v>5</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75-9240-416B-87D8-53C7917125B0}"/>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77-9240-416B-87D8-53C7917125B0}"/>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79-9240-416B-87D8-53C7917125B0}"/>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7B-9240-416B-87D8-53C7917125B0}"/>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7D-9240-416B-87D8-53C7917125B0}"/>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7F-9240-416B-87D8-53C7917125B0}"/>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81-9240-416B-87D8-53C7917125B0}"/>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83-9240-416B-87D8-53C7917125B0}"/>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85-9240-416B-87D8-53C7917125B0}"/>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87-9240-416B-87D8-53C7917125B0}"/>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89-9240-416B-87D8-53C7917125B0}"/>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8B-9240-416B-87D8-53C7917125B0}"/>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8D-9240-416B-87D8-53C7917125B0}"/>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8F-9240-416B-87D8-53C7917125B0}"/>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75-9240-416B-87D8-53C7917125B0}"/>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77-9240-416B-87D8-53C7917125B0}"/>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79-9240-416B-87D8-53C7917125B0}"/>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7B-9240-416B-87D8-53C7917125B0}"/>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7D-9240-416B-87D8-53C7917125B0}"/>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7F-9240-416B-87D8-53C7917125B0}"/>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81-9240-416B-87D8-53C7917125B0}"/>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83-9240-416B-87D8-53C7917125B0}"/>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85-9240-416B-87D8-53C7917125B0}"/>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87-9240-416B-87D8-53C7917125B0}"/>
                </c:ext>
              </c:extLst>
            </c:dLbl>
            <c:dLbl>
              <c:idx val="1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89-9240-416B-87D8-53C7917125B0}"/>
                </c:ext>
              </c:extLst>
            </c:dLbl>
            <c:dLbl>
              <c:idx val="1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8B-9240-416B-87D8-53C7917125B0}"/>
                </c:ext>
              </c:extLst>
            </c:dLbl>
            <c:dLbl>
              <c:idx val="1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8D-9240-416B-87D8-53C7917125B0}"/>
                </c:ext>
              </c:extLst>
            </c:dLbl>
            <c:dLbl>
              <c:idx val="1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8F-9240-416B-87D8-53C7917125B0}"/>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3</c:v>
                </c:pt>
                <c:pt idx="2">
                  <c:v>3</c:v>
                </c:pt>
                <c:pt idx="3">
                  <c:v>1</c:v>
                </c:pt>
                <c:pt idx="4">
                  <c:v>3</c:v>
                </c:pt>
                <c:pt idx="5">
                  <c:v>1</c:v>
                </c:pt>
                <c:pt idx="6">
                  <c:v>2</c:v>
                </c:pt>
                <c:pt idx="7">
                  <c:v>1</c:v>
                </c:pt>
                <c:pt idx="8">
                  <c:v>1</c:v>
                </c:pt>
                <c:pt idx="9">
                  <c:v>2</c:v>
                </c:pt>
                <c:pt idx="10">
                  <c:v>4</c:v>
                </c:pt>
                <c:pt idx="11">
                  <c:v>2</c:v>
                </c:pt>
                <c:pt idx="12">
                  <c:v>5</c:v>
                </c:pt>
              </c:numCache>
            </c:numRef>
          </c:val>
          <c:extLst>
            <c:ext xmlns:c16="http://schemas.microsoft.com/office/drawing/2014/chart" uri="{C3380CC4-5D6E-409C-BE32-E72D297353CC}">
              <c16:uniqueId val="{00000090-9240-416B-87D8-53C7917125B0}"/>
            </c:ext>
          </c:extLst>
        </c:ser>
        <c:dLbls>
          <c:dLblPos val="outEnd"/>
          <c:showLegendKey val="0"/>
          <c:showVal val="0"/>
          <c:showCatName val="1"/>
          <c:showSerName val="0"/>
          <c:showPercent val="0"/>
          <c:showBubbleSize val="0"/>
          <c:showLeaderLines val="1"/>
        </c:dLbls>
        <c:gapWidth val="315"/>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124611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8800" y="3200400"/>
            <a:ext cx="9077324" cy="2308324"/>
          </a:xfrm>
          <a:prstGeom prst="rect">
            <a:avLst/>
          </a:prstGeom>
          <a:noFill/>
        </p:spPr>
        <p:txBody>
          <a:bodyPr wrap="square" rtlCol="0">
            <a:spAutoFit/>
          </a:bodyPr>
          <a:lstStyle/>
          <a:p>
            <a:r>
              <a:rPr lang="en-US" sz="2400" dirty="0"/>
              <a:t>STUDENT NAME: YOGESHWARAN.B</a:t>
            </a:r>
          </a:p>
          <a:p>
            <a:r>
              <a:rPr lang="en-US" sz="2400" dirty="0"/>
              <a:t>REGISTER NO: 122200201 </a:t>
            </a:r>
            <a:r>
              <a:rPr lang="en-US" sz="2400"/>
              <a:t>&amp; asunm110122200201</a:t>
            </a:r>
            <a:endParaRPr lang="en-US" sz="2400" dirty="0"/>
          </a:p>
          <a:p>
            <a:r>
              <a:rPr lang="en-US" sz="2400" dirty="0"/>
              <a:t>DEPARTMENT: B.COM (CORPORATE SECRETARYSHIP)</a:t>
            </a:r>
          </a:p>
          <a:p>
            <a:r>
              <a:rPr lang="en-US" sz="2400" dirty="0"/>
              <a:t>COLLEGE:DHARMAMURTHI RAO BAHADUR CALAVALA CUNNAN</a:t>
            </a:r>
          </a:p>
          <a:p>
            <a:r>
              <a:rPr lang="en-US" sz="2400" dirty="0"/>
              <a:t>                  CHETTY’S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457200" y="1752600"/>
            <a:ext cx="8610600" cy="2215991"/>
          </a:xfrm>
          <a:prstGeom prst="rect">
            <a:avLst/>
          </a:prstGeom>
          <a:noFill/>
        </p:spPr>
        <p:txBody>
          <a:bodyPr wrap="square" rtlCol="0">
            <a:spAutoFit/>
          </a:bodyPr>
          <a:lstStyle/>
          <a:p>
            <a:r>
              <a:rPr lang="en-US" sz="2400" b="1" dirty="0"/>
              <a:t>COLLECTION OF DATA SET :</a:t>
            </a:r>
          </a:p>
          <a:p>
            <a:endParaRPr lang="en-US" sz="2400" b="1" dirty="0"/>
          </a:p>
          <a:p>
            <a:pPr marL="285750" indent="-285750">
              <a:buFont typeface="Wingdings" panose="05000000000000000000" pitchFamily="2" charset="2"/>
              <a:buChar char="Ø"/>
            </a:pPr>
            <a:r>
              <a:rPr lang="en-US" sz="2400" b="1" dirty="0"/>
              <a:t> </a:t>
            </a:r>
            <a:r>
              <a:rPr lang="en-US" sz="2200" dirty="0"/>
              <a:t>The data was collected from the </a:t>
            </a:r>
            <a:r>
              <a:rPr lang="en-US" sz="2200" dirty="0" err="1"/>
              <a:t>edunet</a:t>
            </a:r>
            <a:r>
              <a:rPr lang="en-US" sz="2200" dirty="0"/>
              <a:t> dash board </a:t>
            </a:r>
          </a:p>
          <a:p>
            <a:pPr marL="285750" indent="-285750">
              <a:buFont typeface="Wingdings" panose="05000000000000000000" pitchFamily="2" charset="2"/>
              <a:buChar char="Ø"/>
            </a:pPr>
            <a:r>
              <a:rPr lang="en-US" sz="2200" dirty="0"/>
              <a:t>And all the data was alignment and there are 7 features are given</a:t>
            </a:r>
          </a:p>
          <a:p>
            <a:pPr marL="285750" indent="-285750">
              <a:buFont typeface="Wingdings" panose="05000000000000000000" pitchFamily="2" charset="2"/>
              <a:buChar char="Ø"/>
            </a:pPr>
            <a:r>
              <a:rPr lang="en-US" sz="2200" dirty="0"/>
              <a:t>In these 9 features as that I was selected the 5 features to analysis the employee rating form the employee data base.  </a:t>
            </a:r>
            <a:r>
              <a:rPr lang="en-US" sz="2200" b="1" dirty="0"/>
              <a:t>  </a:t>
            </a:r>
            <a:endParaRPr lang="en-IN" sz="2200" b="1" dirty="0"/>
          </a:p>
        </p:txBody>
      </p:sp>
      <p:sp>
        <p:nvSpPr>
          <p:cNvPr id="3" name="TextBox 2"/>
          <p:cNvSpPr txBox="1"/>
          <p:nvPr/>
        </p:nvSpPr>
        <p:spPr>
          <a:xfrm>
            <a:off x="609600" y="4495800"/>
            <a:ext cx="7086600" cy="2185214"/>
          </a:xfrm>
          <a:prstGeom prst="rect">
            <a:avLst/>
          </a:prstGeom>
          <a:noFill/>
        </p:spPr>
        <p:txBody>
          <a:bodyPr wrap="square" rtlCol="0">
            <a:spAutoFit/>
          </a:bodyPr>
          <a:lstStyle/>
          <a:p>
            <a:r>
              <a:rPr lang="en-US" sz="2400" b="1" dirty="0"/>
              <a:t>FEATURES COLLECTING:</a:t>
            </a:r>
          </a:p>
          <a:p>
            <a:endParaRPr lang="en-US" sz="2400" b="1" dirty="0"/>
          </a:p>
          <a:p>
            <a:pPr marL="342900" indent="-342900">
              <a:buFont typeface="Wingdings" panose="05000000000000000000" pitchFamily="2" charset="2"/>
              <a:buChar char="Ø"/>
            </a:pPr>
            <a:r>
              <a:rPr lang="en-US" sz="2200" dirty="0"/>
              <a:t>In the data base their was an black cell are in the data</a:t>
            </a:r>
          </a:p>
          <a:p>
            <a:pPr marL="342900" indent="-342900">
              <a:buFont typeface="Wingdings" panose="05000000000000000000" pitchFamily="2" charset="2"/>
              <a:buChar char="Ø"/>
            </a:pPr>
            <a:r>
              <a:rPr lang="en-US" sz="2200" dirty="0"/>
              <a:t>To remove the blank cell first used the conditional formatting tool used to highlight the black cell with the filling of color</a:t>
            </a:r>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915400" cy="609397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After filling with the color of the blank cell .</a:t>
            </a:r>
          </a:p>
          <a:p>
            <a:pPr marL="285750" indent="-285750">
              <a:buFont typeface="Wingdings" panose="05000000000000000000" pitchFamily="2" charset="2"/>
              <a:buChar char="Ø"/>
            </a:pPr>
            <a:r>
              <a:rPr lang="en-US" sz="2200" dirty="0"/>
              <a:t>With the help of the slicer &amp; filter option removed the blank row and color in the dataset.</a:t>
            </a:r>
          </a:p>
          <a:p>
            <a:endParaRPr lang="en-US" sz="2200" dirty="0"/>
          </a:p>
          <a:p>
            <a:r>
              <a:rPr lang="en-US" sz="2200" b="1" dirty="0"/>
              <a:t>DATA HIGHLIGHTING:</a:t>
            </a:r>
            <a:endParaRPr lang="en-US" sz="2200" dirty="0"/>
          </a:p>
          <a:p>
            <a:endParaRPr lang="en-US" sz="2200" dirty="0"/>
          </a:p>
          <a:p>
            <a:pPr marL="342900" indent="-342900">
              <a:buFont typeface="Wingdings" panose="05000000000000000000" pitchFamily="2" charset="2"/>
              <a:buChar char="Ø"/>
            </a:pPr>
            <a:r>
              <a:rPr lang="en-US" sz="2200" dirty="0"/>
              <a:t>In the given 9 features  we have to highlight the feature which we have to analysis the date</a:t>
            </a:r>
          </a:p>
          <a:p>
            <a:pPr marL="342900" indent="-342900">
              <a:buFont typeface="Wingdings" panose="05000000000000000000" pitchFamily="2" charset="2"/>
              <a:buChar char="Ø"/>
            </a:pPr>
            <a:r>
              <a:rPr lang="en-US" sz="2200" dirty="0" err="1"/>
              <a:t>Emn</a:t>
            </a:r>
            <a:r>
              <a:rPr lang="en-US" sz="2200" dirty="0"/>
              <a:t> Id, name, gender, employee rating , rating level.</a:t>
            </a:r>
          </a:p>
          <a:p>
            <a:endParaRPr lang="en-US" sz="2200" dirty="0"/>
          </a:p>
          <a:p>
            <a:r>
              <a:rPr lang="en-US" sz="2200" b="1" dirty="0"/>
              <a:t>RATING LEVEL CALCULATION:</a:t>
            </a:r>
          </a:p>
          <a:p>
            <a:endParaRPr lang="en-US" sz="2200" b="1" dirty="0"/>
          </a:p>
          <a:p>
            <a:pPr marL="342900" indent="-342900">
              <a:buFont typeface="Wingdings" panose="05000000000000000000" pitchFamily="2" charset="2"/>
              <a:buChar char="Ø"/>
            </a:pPr>
            <a:r>
              <a:rPr lang="en-US" sz="2200" dirty="0"/>
              <a:t>The rating level are calculated by the  formula of =if condition [</a:t>
            </a:r>
            <a:r>
              <a:rPr lang="en-US" sz="2000" dirty="0"/>
              <a:t>=IF(J2=5,"veryhigh",IF(J2=4,"high",IF(J2=3,"medium",IF(J2=2,"low",IF(J2=1,"average")))))]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value of rating level are very high-high-medium-low-average.</a:t>
            </a:r>
            <a:endParaRPr lang="en-IN" sz="2000" dirty="0"/>
          </a:p>
          <a:p>
            <a:pPr marL="342900" indent="-342900">
              <a:buFont typeface="Wingdings" panose="05000000000000000000" pitchFamily="2" charset="2"/>
              <a:buChar char="Ø"/>
            </a:pPr>
            <a:endParaRPr lang="en-IN" sz="2200" dirty="0"/>
          </a:p>
        </p:txBody>
      </p:sp>
    </p:spTree>
    <p:extLst>
      <p:ext uri="{BB962C8B-B14F-4D97-AF65-F5344CB8AC3E}">
        <p14:creationId xmlns:p14="http://schemas.microsoft.com/office/powerpoint/2010/main" val="238176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991600" cy="6124754"/>
          </a:xfrm>
          <a:prstGeom prst="rect">
            <a:avLst/>
          </a:prstGeom>
          <a:noFill/>
        </p:spPr>
        <p:txBody>
          <a:bodyPr wrap="square" rtlCol="0">
            <a:spAutoFit/>
          </a:bodyPr>
          <a:lstStyle/>
          <a:p>
            <a:r>
              <a:rPr lang="en-US" sz="2200" b="1" dirty="0"/>
              <a:t>PIVOT TABLE</a:t>
            </a:r>
            <a:r>
              <a:rPr lang="en-US" b="1" dirty="0"/>
              <a:t>:</a:t>
            </a:r>
          </a:p>
          <a:p>
            <a:endParaRPr lang="en-US" b="1" dirty="0"/>
          </a:p>
          <a:p>
            <a:pPr marL="285750" indent="-285750">
              <a:buFont typeface="Wingdings" panose="05000000000000000000" pitchFamily="2" charset="2"/>
              <a:buChar char="Ø"/>
            </a:pPr>
            <a:r>
              <a:rPr lang="en-US" sz="2200" dirty="0"/>
              <a:t>In the pivot table they are used to summarize the data which are provided in the data set.</a:t>
            </a:r>
          </a:p>
          <a:p>
            <a:pPr marL="285750" indent="-285750">
              <a:buFont typeface="Wingdings" panose="05000000000000000000" pitchFamily="2" charset="2"/>
              <a:buChar char="Ø"/>
            </a:pPr>
            <a:r>
              <a:rPr lang="en-US" sz="2200" dirty="0"/>
              <a:t>The important column are selected in the pivot table  are </a:t>
            </a:r>
            <a:r>
              <a:rPr lang="en-US" sz="2200" dirty="0" err="1"/>
              <a:t>Emn</a:t>
            </a:r>
            <a:r>
              <a:rPr lang="en-US" sz="2200" dirty="0"/>
              <a:t> Id, name, gender, employee rating , rating level.</a:t>
            </a:r>
          </a:p>
          <a:p>
            <a:pPr marL="285750" indent="-285750">
              <a:buFont typeface="Wingdings" panose="05000000000000000000" pitchFamily="2" charset="2"/>
              <a:buChar char="Ø"/>
            </a:pPr>
            <a:r>
              <a:rPr lang="en-US" sz="2200" dirty="0"/>
              <a:t>They are customize in the pivot table option </a:t>
            </a:r>
          </a:p>
          <a:p>
            <a:r>
              <a:rPr lang="en-US" sz="2200" dirty="0"/>
              <a:t>       Department =Rows</a:t>
            </a:r>
          </a:p>
          <a:p>
            <a:r>
              <a:rPr lang="en-US" sz="2200" dirty="0"/>
              <a:t>       Rating level = Column</a:t>
            </a:r>
          </a:p>
          <a:p>
            <a:r>
              <a:rPr lang="en-US" sz="2200" dirty="0"/>
              <a:t>       Gender = Filter</a:t>
            </a:r>
          </a:p>
          <a:p>
            <a:r>
              <a:rPr lang="en-US" sz="2200" dirty="0"/>
              <a:t>       Name = Values</a:t>
            </a:r>
          </a:p>
          <a:p>
            <a:endParaRPr lang="en-US" sz="2200" dirty="0"/>
          </a:p>
          <a:p>
            <a:r>
              <a:rPr lang="en-US" sz="2200" b="1" dirty="0"/>
              <a:t> GRAPH CHART :</a:t>
            </a:r>
          </a:p>
          <a:p>
            <a:endParaRPr lang="en-US" sz="2200" b="1" dirty="0"/>
          </a:p>
          <a:p>
            <a:pPr marL="342900" indent="-342900">
              <a:buFont typeface="Wingdings" panose="05000000000000000000" pitchFamily="2" charset="2"/>
              <a:buChar char="Ø"/>
            </a:pPr>
            <a:r>
              <a:rPr lang="en-US" sz="2200" dirty="0"/>
              <a:t>In the analysis the important thing we have to insert the graph chart .</a:t>
            </a:r>
          </a:p>
          <a:p>
            <a:pPr marL="342900" indent="-342900">
              <a:buFont typeface="Wingdings" panose="05000000000000000000" pitchFamily="2" charset="2"/>
              <a:buChar char="Ø"/>
            </a:pPr>
            <a:r>
              <a:rPr lang="en-US" sz="2200" dirty="0"/>
              <a:t>The recommended chart  we can select the data are shown in the data.</a:t>
            </a:r>
          </a:p>
          <a:p>
            <a:endParaRPr lang="en-US" sz="2200" dirty="0"/>
          </a:p>
          <a:p>
            <a:pPr marL="285750" indent="-285750">
              <a:buFont typeface="Wingdings" panose="05000000000000000000" pitchFamily="2" charset="2"/>
              <a:buChar char="Ø"/>
            </a:pPr>
            <a:endParaRPr lang="en-IN" sz="2200" dirty="0"/>
          </a:p>
        </p:txBody>
      </p:sp>
    </p:spTree>
    <p:extLst>
      <p:ext uri="{BB962C8B-B14F-4D97-AF65-F5344CB8AC3E}">
        <p14:creationId xmlns:p14="http://schemas.microsoft.com/office/powerpoint/2010/main" val="26753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610600" cy="5509200"/>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In the graph chart they are shown the trend line of the data set which we have selected in the table</a:t>
            </a:r>
          </a:p>
          <a:p>
            <a:pPr marL="342900" indent="-342900">
              <a:buFont typeface="Wingdings" panose="05000000000000000000" pitchFamily="2" charset="2"/>
              <a:buChar char="Ø"/>
            </a:pPr>
            <a:r>
              <a:rPr lang="en-US" sz="2200" dirty="0"/>
              <a:t>In all the data are selected and we have to name the graph chart of the data “ rating level of employee”</a:t>
            </a:r>
          </a:p>
          <a:p>
            <a:pPr marL="342900" indent="-342900">
              <a:buFont typeface="Wingdings" panose="05000000000000000000" pitchFamily="2" charset="2"/>
              <a:buChar char="Ø"/>
            </a:pPr>
            <a:r>
              <a:rPr lang="en-US" sz="2200" dirty="0"/>
              <a:t>each and every line the line and diagram are provided in the chart</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r>
              <a:rPr lang="en-US" sz="2200" b="1" dirty="0"/>
              <a:t>SLICER&amp; FILTER:</a:t>
            </a:r>
          </a:p>
          <a:p>
            <a:endParaRPr lang="en-US" sz="2200" b="1" dirty="0"/>
          </a:p>
          <a:p>
            <a:pPr marL="342900" indent="-342900">
              <a:buFont typeface="Wingdings" panose="05000000000000000000" pitchFamily="2" charset="2"/>
              <a:buChar char="Ø"/>
            </a:pPr>
            <a:r>
              <a:rPr lang="en-US" sz="2200" dirty="0"/>
              <a:t>in the slicer and filter they are provided the summarizing the data in the short list.</a:t>
            </a:r>
          </a:p>
          <a:p>
            <a:pPr marL="342900" indent="-342900">
              <a:buFont typeface="Wingdings" panose="05000000000000000000" pitchFamily="2" charset="2"/>
              <a:buChar char="Ø"/>
            </a:pPr>
            <a:r>
              <a:rPr lang="en-US" sz="2200" dirty="0"/>
              <a:t>In these are provided under the heading are in the greater of the option .</a:t>
            </a:r>
          </a:p>
          <a:p>
            <a:pPr marL="342900" indent="-342900">
              <a:buFont typeface="Wingdings" panose="05000000000000000000" pitchFamily="2" charset="2"/>
              <a:buChar char="Ø"/>
            </a:pPr>
            <a:r>
              <a:rPr lang="en-US" sz="2200" dirty="0"/>
              <a:t>After selecting the dialogue box the new box will appear and select which data are used to provided under the pivot table.</a:t>
            </a:r>
          </a:p>
          <a:p>
            <a:pPr marL="342900" indent="-342900">
              <a:buFont typeface="Wingdings" panose="05000000000000000000" pitchFamily="2" charset="2"/>
              <a:buChar char="Ø"/>
            </a:pPr>
            <a:r>
              <a:rPr lang="en-US" sz="2200" dirty="0"/>
              <a:t>The data are provided in the pivot table ,  graph chart, slicer.</a:t>
            </a:r>
            <a:endParaRPr lang="en-IN" sz="2200" dirty="0"/>
          </a:p>
        </p:txBody>
      </p:sp>
    </p:spTree>
    <p:extLst>
      <p:ext uri="{BB962C8B-B14F-4D97-AF65-F5344CB8AC3E}">
        <p14:creationId xmlns:p14="http://schemas.microsoft.com/office/powerpoint/2010/main" val="351672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876219375"/>
              </p:ext>
            </p:extLst>
          </p:nvPr>
        </p:nvGraphicFramePr>
        <p:xfrm>
          <a:off x="755332" y="1557337"/>
          <a:ext cx="8007668" cy="46910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047106776"/>
              </p:ext>
            </p:extLst>
          </p:nvPr>
        </p:nvGraphicFramePr>
        <p:xfrm>
          <a:off x="609600" y="1143000"/>
          <a:ext cx="8007668" cy="50291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52400" y="228600"/>
            <a:ext cx="7162800" cy="646331"/>
          </a:xfrm>
          <a:prstGeom prst="rect">
            <a:avLst/>
          </a:prstGeom>
          <a:noFill/>
        </p:spPr>
        <p:txBody>
          <a:bodyPr wrap="square" rtlCol="0">
            <a:spAutoFit/>
          </a:bodyPr>
          <a:lstStyle/>
          <a:p>
            <a:r>
              <a:rPr lang="en-US" sz="3600" b="1" dirty="0"/>
              <a:t>RESULTS IN PIE CHART:</a:t>
            </a:r>
            <a:endParaRPr lang="en-IN" sz="3600" b="1" dirty="0"/>
          </a:p>
        </p:txBody>
      </p:sp>
    </p:spTree>
    <p:extLst>
      <p:ext uri="{BB962C8B-B14F-4D97-AF65-F5344CB8AC3E}">
        <p14:creationId xmlns:p14="http://schemas.microsoft.com/office/powerpoint/2010/main" val="152892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752600"/>
            <a:ext cx="8382000" cy="3631763"/>
          </a:xfrm>
          <a:prstGeom prst="rect">
            <a:avLst/>
          </a:prstGeom>
          <a:noFill/>
        </p:spPr>
        <p:txBody>
          <a:bodyPr wrap="square" rtlCol="0">
            <a:spAutoFit/>
          </a:bodyPr>
          <a:lstStyle/>
          <a:p>
            <a:pPr marL="285750" indent="-285750">
              <a:buFont typeface="Wingdings" panose="05000000000000000000" pitchFamily="2" charset="2"/>
              <a:buChar char="Ø"/>
            </a:pPr>
            <a:r>
              <a:rPr lang="en-US" sz="2300" dirty="0"/>
              <a:t>To conclude your project an employee rating analysis in excel have provided the valuable, satisfaction level across the organization.</a:t>
            </a:r>
          </a:p>
          <a:p>
            <a:pPr marL="285750" indent="-285750">
              <a:buFont typeface="Wingdings" panose="05000000000000000000" pitchFamily="2" charset="2"/>
              <a:buChar char="Ø"/>
            </a:pPr>
            <a:r>
              <a:rPr lang="en-US" sz="2300" dirty="0"/>
              <a:t>By utilizing various excel function, data visualization tools , and statistical methods, we are able to identify patterns, trends ,and area for improvement.</a:t>
            </a:r>
          </a:p>
          <a:p>
            <a:pPr marL="285750" indent="-285750">
              <a:buFont typeface="Wingdings" panose="05000000000000000000" pitchFamily="2" charset="2"/>
              <a:buChar char="Ø"/>
            </a:pPr>
            <a:r>
              <a:rPr lang="en-US" sz="2300" dirty="0"/>
              <a:t>Targeted training and development in the individual with lower rating to improve skills and performance.</a:t>
            </a:r>
          </a:p>
          <a:p>
            <a:pPr marL="285750" indent="-285750">
              <a:buFont typeface="Wingdings" panose="05000000000000000000" pitchFamily="2" charset="2"/>
              <a:buChar char="Ø"/>
            </a:pPr>
            <a:r>
              <a:rPr lang="en-US" sz="2300" dirty="0"/>
              <a:t>Trend analysis there must has been a positive trend in employee ratings, reflecting improvement in workspace culture , management practices, or training programs</a:t>
            </a:r>
            <a:r>
              <a:rPr lang="en-US"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34072" y="2209800"/>
            <a:ext cx="7157403" cy="4093428"/>
          </a:xfrm>
          <a:prstGeom prst="rect">
            <a:avLst/>
          </a:prstGeom>
          <a:noFill/>
        </p:spPr>
        <p:txBody>
          <a:bodyPr wrap="square" rtlCol="0">
            <a:spAutoFit/>
          </a:bodyPr>
          <a:lstStyle/>
          <a:p>
            <a:pPr marL="285750" indent="-285750">
              <a:buClr>
                <a:schemeClr val="tx2">
                  <a:lumMod val="75000"/>
                </a:schemeClr>
              </a:buClr>
              <a:buFont typeface="Wingdings" panose="05000000000000000000" pitchFamily="2" charset="2"/>
              <a:buChar char="Ø"/>
            </a:pPr>
            <a:r>
              <a:rPr lang="en-US" sz="2000" dirty="0"/>
              <a:t>In the organization the most of the  employee rating are provided by the analyzing the development of organization and achieved goals.</a:t>
            </a:r>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When the employee are trained well and work most perfect employee the rating of the employee are increase and the growth of the organization in the market level.</a:t>
            </a:r>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The employee rating are mostly use to develop the low rated employee to achieve more goals.</a:t>
            </a:r>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Most of the organization are salary ,increment , and other bonus are based on the rating of employee works.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0524" y="514111"/>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1757344"/>
            <a:ext cx="6629400" cy="954107"/>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EMPLOYEE RATING ANALYSIS</a:t>
            </a:r>
            <a:r>
              <a:rPr lang="en-US" dirty="0"/>
              <a:t>:</a:t>
            </a:r>
          </a:p>
          <a:p>
            <a:r>
              <a:rPr lang="en-US" dirty="0"/>
              <a:t>                                                                     </a:t>
            </a:r>
          </a:p>
          <a:p>
            <a:r>
              <a:rPr lang="en-US" dirty="0"/>
              <a:t>                                                                 </a:t>
            </a:r>
            <a:endParaRPr lang="en-IN" dirty="0"/>
          </a:p>
        </p:txBody>
      </p:sp>
      <p:sp>
        <p:nvSpPr>
          <p:cNvPr id="13" name="TextBox 12"/>
          <p:cNvSpPr txBox="1"/>
          <p:nvPr/>
        </p:nvSpPr>
        <p:spPr>
          <a:xfrm>
            <a:off x="4367212" y="2212068"/>
            <a:ext cx="5076825" cy="3785652"/>
          </a:xfrm>
          <a:prstGeom prst="rect">
            <a:avLst/>
          </a:prstGeom>
          <a:noFill/>
        </p:spPr>
        <p:txBody>
          <a:bodyPr wrap="square" rtlCol="0">
            <a:spAutoFit/>
          </a:bodyPr>
          <a:lstStyle/>
          <a:p>
            <a:r>
              <a:rPr lang="en-US" sz="2400" dirty="0"/>
              <a:t>The Employee Rating Analysis are the Rating provided by the achieved goals, completion of target, working hours, performance are made to the organization, interaction between the employees are made consideration to the Employee Rating.</a:t>
            </a:r>
          </a:p>
          <a:p>
            <a:r>
              <a:rPr lang="en-US" sz="2400" dirty="0"/>
              <a:t>Employee Rating on based on </a:t>
            </a:r>
            <a:endParaRPr lang="en-IN" sz="2400" dirty="0"/>
          </a:p>
          <a:p>
            <a:r>
              <a:rPr lang="en-US" sz="2400" dirty="0"/>
              <a:t>Very High ,High ,Medium ,Low , Average</a:t>
            </a:r>
          </a:p>
        </p:txBody>
      </p:sp>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l="3889" t="6000" r="915" b="667"/>
          <a:stretch/>
        </p:blipFill>
        <p:spPr>
          <a:xfrm>
            <a:off x="242738" y="2816683"/>
            <a:ext cx="3957936" cy="2664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31490" y="2404528"/>
            <a:ext cx="708969" cy="5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AutoShape 2" descr="Pin PNG, Pin Transparent Background - FreeIconsPNG"/>
          <p:cNvSpPr>
            <a:spLocks noChangeAspect="1" noChangeArrowheads="1"/>
          </p:cNvSpPr>
          <p:nvPr/>
        </p:nvSpPr>
        <p:spPr bwMode="auto">
          <a:xfrm>
            <a:off x="20455" y="-7495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52" y="4510109"/>
            <a:ext cx="1943100" cy="182880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895" y="1857375"/>
            <a:ext cx="1943100" cy="18288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9795" y="4676775"/>
            <a:ext cx="1943100" cy="1828800"/>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7713" y="1857375"/>
            <a:ext cx="1943100" cy="18288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 y="1770292"/>
            <a:ext cx="1865376" cy="1865376"/>
          </a:xfrm>
          <a:prstGeom prst="rect">
            <a:avLst/>
          </a:prstGeom>
        </p:spPr>
      </p:pic>
      <p:sp>
        <p:nvSpPr>
          <p:cNvPr id="22" name="Rectangle 21"/>
          <p:cNvSpPr/>
          <p:nvPr/>
        </p:nvSpPr>
        <p:spPr>
          <a:xfrm>
            <a:off x="0" y="1400960"/>
            <a:ext cx="1858970" cy="369332"/>
          </a:xfrm>
          <a:prstGeom prst="rect">
            <a:avLst/>
          </a:prstGeom>
        </p:spPr>
        <p:txBody>
          <a:bodyPr wrap="none">
            <a:spAutoFit/>
          </a:bodyPr>
          <a:lstStyle/>
          <a:p>
            <a:pPr marL="742950" lvl="1" indent="-285750">
              <a:buFont typeface="Wingdings" panose="05000000000000000000" pitchFamily="2" charset="2"/>
              <a:buChar char="Ø"/>
            </a:pPr>
            <a:r>
              <a:rPr lang="en-US" dirty="0"/>
              <a:t>Employee</a:t>
            </a:r>
          </a:p>
        </p:txBody>
      </p:sp>
      <p:sp>
        <p:nvSpPr>
          <p:cNvPr id="23" name="Rectangle 22"/>
          <p:cNvSpPr/>
          <p:nvPr/>
        </p:nvSpPr>
        <p:spPr>
          <a:xfrm>
            <a:off x="3215035" y="1409952"/>
            <a:ext cx="1362040" cy="369332"/>
          </a:xfrm>
          <a:prstGeom prst="rect">
            <a:avLst/>
          </a:prstGeom>
        </p:spPr>
        <p:txBody>
          <a:bodyPr wrap="none">
            <a:spAutoFit/>
          </a:bodyPr>
          <a:lstStyle/>
          <a:p>
            <a:pPr marL="285750" indent="-285750">
              <a:buFont typeface="Wingdings" panose="05000000000000000000" pitchFamily="2" charset="2"/>
              <a:buChar char="Ø"/>
            </a:pPr>
            <a:r>
              <a:rPr lang="en-US" dirty="0"/>
              <a:t>Employer</a:t>
            </a:r>
          </a:p>
        </p:txBody>
      </p:sp>
      <p:sp>
        <p:nvSpPr>
          <p:cNvPr id="24" name="Rectangle 23"/>
          <p:cNvSpPr/>
          <p:nvPr/>
        </p:nvSpPr>
        <p:spPr>
          <a:xfrm>
            <a:off x="5872895" y="1400960"/>
            <a:ext cx="1624484" cy="369332"/>
          </a:xfrm>
          <a:prstGeom prst="rect">
            <a:avLst/>
          </a:prstGeom>
        </p:spPr>
        <p:txBody>
          <a:bodyPr wrap="none">
            <a:spAutoFit/>
          </a:bodyPr>
          <a:lstStyle/>
          <a:p>
            <a:pPr marL="285750" indent="-285750">
              <a:buFont typeface="Wingdings" panose="05000000000000000000" pitchFamily="2" charset="2"/>
              <a:buChar char="Ø"/>
            </a:pPr>
            <a:r>
              <a:rPr lang="en-US" dirty="0"/>
              <a:t>Team leader</a:t>
            </a:r>
          </a:p>
        </p:txBody>
      </p:sp>
      <p:sp>
        <p:nvSpPr>
          <p:cNvPr id="25" name="Rectangle 24"/>
          <p:cNvSpPr/>
          <p:nvPr/>
        </p:nvSpPr>
        <p:spPr>
          <a:xfrm>
            <a:off x="929485" y="4180361"/>
            <a:ext cx="1316066" cy="369332"/>
          </a:xfrm>
          <a:prstGeom prst="rect">
            <a:avLst/>
          </a:prstGeom>
        </p:spPr>
        <p:txBody>
          <a:bodyPr wrap="none">
            <a:spAutoFit/>
          </a:bodyPr>
          <a:lstStyle/>
          <a:p>
            <a:pPr marL="285750" indent="-285750">
              <a:buFont typeface="Wingdings" panose="05000000000000000000" pitchFamily="2" charset="2"/>
              <a:buChar char="Ø"/>
            </a:pPr>
            <a:r>
              <a:rPr lang="en-US" dirty="0"/>
              <a:t>Manager</a:t>
            </a:r>
          </a:p>
        </p:txBody>
      </p:sp>
      <p:sp>
        <p:nvSpPr>
          <p:cNvPr id="26" name="Rectangle 25"/>
          <p:cNvSpPr/>
          <p:nvPr/>
        </p:nvSpPr>
        <p:spPr>
          <a:xfrm>
            <a:off x="3831934" y="4140777"/>
            <a:ext cx="2155205" cy="369332"/>
          </a:xfrm>
          <a:prstGeom prst="rect">
            <a:avLst/>
          </a:prstGeom>
        </p:spPr>
        <p:txBody>
          <a:bodyPr wrap="none">
            <a:spAutoFit/>
          </a:bodyPr>
          <a:lstStyle/>
          <a:p>
            <a:pPr marL="285750" indent="-285750">
              <a:buFont typeface="Wingdings" panose="05000000000000000000" pitchFamily="2" charset="2"/>
              <a:buChar char="Ø"/>
            </a:pPr>
            <a:r>
              <a:rPr lang="en-US" dirty="0"/>
              <a:t>Board of directors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25127" y="1946497"/>
            <a:ext cx="5029200" cy="707886"/>
          </a:xfrm>
          <a:prstGeom prst="rect">
            <a:avLst/>
          </a:prstGeom>
          <a:noFill/>
        </p:spPr>
        <p:txBody>
          <a:bodyPr wrap="square" rtlCol="0">
            <a:spAutoFit/>
          </a:bodyPr>
          <a:lstStyle/>
          <a:p>
            <a:r>
              <a:rPr lang="en-US" sz="2000" b="1" dirty="0"/>
              <a:t>CONDITIONAL FORMATING: </a:t>
            </a:r>
            <a:r>
              <a:rPr lang="en-US" sz="2000" dirty="0"/>
              <a:t>To Find out the    </a:t>
            </a:r>
          </a:p>
          <a:p>
            <a:r>
              <a:rPr lang="en-US" sz="2000" dirty="0"/>
              <a:t>                         missing value.</a:t>
            </a:r>
            <a:r>
              <a:rPr lang="en-US" dirty="0"/>
              <a:t>     </a:t>
            </a:r>
            <a:endParaRPr lang="en-IN" dirty="0"/>
          </a:p>
        </p:txBody>
      </p:sp>
      <p:sp>
        <p:nvSpPr>
          <p:cNvPr id="11" name="TextBox 10"/>
          <p:cNvSpPr txBox="1"/>
          <p:nvPr/>
        </p:nvSpPr>
        <p:spPr>
          <a:xfrm>
            <a:off x="2957606" y="2673062"/>
            <a:ext cx="5257800" cy="3170099"/>
          </a:xfrm>
          <a:prstGeom prst="rect">
            <a:avLst/>
          </a:prstGeom>
          <a:noFill/>
        </p:spPr>
        <p:txBody>
          <a:bodyPr wrap="square" rtlCol="0">
            <a:spAutoFit/>
          </a:bodyPr>
          <a:lstStyle/>
          <a:p>
            <a:r>
              <a:rPr lang="en-US" sz="2000" b="1" dirty="0"/>
              <a:t>Filter</a:t>
            </a:r>
            <a:r>
              <a:rPr lang="en-US" dirty="0"/>
              <a:t>: </a:t>
            </a:r>
            <a:r>
              <a:rPr lang="en-US" sz="2000" dirty="0"/>
              <a:t>To remove the Blank Cells</a:t>
            </a:r>
            <a:r>
              <a:rPr lang="en-US" dirty="0"/>
              <a:t>.</a:t>
            </a:r>
          </a:p>
          <a:p>
            <a:r>
              <a:rPr lang="en-US" sz="2000" b="1" dirty="0"/>
              <a:t>FORMULA</a:t>
            </a:r>
            <a:r>
              <a:rPr lang="en-US" dirty="0"/>
              <a:t>: </a:t>
            </a:r>
            <a:r>
              <a:rPr lang="en-US" sz="2000" dirty="0"/>
              <a:t>To Calculate the performance</a:t>
            </a:r>
          </a:p>
          <a:p>
            <a:r>
              <a:rPr lang="en-US" sz="2000" dirty="0"/>
              <a:t>                       by (=if) Condition.</a:t>
            </a:r>
          </a:p>
          <a:p>
            <a:r>
              <a:rPr lang="en-US" sz="2000" b="1" dirty="0"/>
              <a:t>PIVOT TABLE</a:t>
            </a:r>
            <a:r>
              <a:rPr lang="en-US" dirty="0"/>
              <a:t>: </a:t>
            </a:r>
            <a:r>
              <a:rPr lang="en-US" sz="2000" dirty="0"/>
              <a:t>To select the data to make Pivot       </a:t>
            </a:r>
          </a:p>
          <a:p>
            <a:r>
              <a:rPr lang="en-US" sz="2000" dirty="0"/>
              <a:t>                              Table </a:t>
            </a:r>
            <a:r>
              <a:rPr lang="en-US" b="1" dirty="0"/>
              <a:t>(SUMMARIZING THE DATA)</a:t>
            </a:r>
          </a:p>
          <a:p>
            <a:r>
              <a:rPr lang="en-US" sz="2000" b="1" dirty="0"/>
              <a:t>PIVOT CHART</a:t>
            </a:r>
            <a:r>
              <a:rPr lang="en-US" dirty="0"/>
              <a:t>: </a:t>
            </a:r>
            <a:r>
              <a:rPr lang="en-US" sz="2000" dirty="0"/>
              <a:t>To know about the clear Data and  </a:t>
            </a:r>
          </a:p>
          <a:p>
            <a:r>
              <a:rPr lang="en-US" sz="2000" dirty="0"/>
              <a:t>                           information in chart </a:t>
            </a:r>
          </a:p>
          <a:p>
            <a:r>
              <a:rPr lang="en-US" sz="2000" b="1" dirty="0"/>
              <a:t>GRAPH</a:t>
            </a:r>
            <a:r>
              <a:rPr lang="en-US" dirty="0"/>
              <a:t>: </a:t>
            </a:r>
            <a:r>
              <a:rPr lang="en-US" sz="2000" dirty="0"/>
              <a:t>To Data </a:t>
            </a:r>
            <a:r>
              <a:rPr lang="en-US" sz="2000" dirty="0" err="1"/>
              <a:t>Visualiztion</a:t>
            </a:r>
            <a:r>
              <a:rPr lang="en-US" sz="2000" dirty="0"/>
              <a:t>.</a:t>
            </a:r>
          </a:p>
          <a:p>
            <a:r>
              <a:rPr lang="en-US" sz="2000" b="1" dirty="0"/>
              <a:t>SLICER</a:t>
            </a:r>
            <a:r>
              <a:rPr lang="en-US" sz="2000" dirty="0"/>
              <a:t>: To summarize the selected data in the  </a:t>
            </a:r>
          </a:p>
          <a:p>
            <a:r>
              <a:rPr lang="en-US" sz="2000" dirty="0"/>
              <a:t>                Table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066800" y="1600200"/>
            <a:ext cx="7162800" cy="5078313"/>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Employee Data Set = </a:t>
            </a:r>
            <a:r>
              <a:rPr lang="en-US" sz="2400" dirty="0" err="1"/>
              <a:t>Edunet</a:t>
            </a:r>
            <a:r>
              <a:rPr lang="en-US" sz="2400" dirty="0"/>
              <a:t> </a:t>
            </a:r>
            <a:r>
              <a:rPr lang="en-US" sz="2400" dirty="0" err="1"/>
              <a:t>DashBoard</a:t>
            </a:r>
            <a:endParaRPr lang="en-US" sz="2400" dirty="0"/>
          </a:p>
          <a:p>
            <a:pPr marL="285750" indent="-285750" algn="just">
              <a:buFont typeface="Wingdings" panose="05000000000000000000" pitchFamily="2" charset="2"/>
              <a:buChar char="Ø"/>
            </a:pPr>
            <a:r>
              <a:rPr lang="en-US" sz="2400" dirty="0"/>
              <a:t>9 Feature they are provided.</a:t>
            </a:r>
          </a:p>
          <a:p>
            <a:pPr marL="285750" indent="-285750" algn="just">
              <a:buFont typeface="Wingdings" panose="05000000000000000000" pitchFamily="2" charset="2"/>
              <a:buChar char="Ø"/>
            </a:pPr>
            <a:r>
              <a:rPr lang="en-US" sz="2400" dirty="0"/>
              <a:t>5 features are taken to data analysis</a:t>
            </a:r>
          </a:p>
          <a:p>
            <a:pPr marL="285750" indent="-285750" algn="just">
              <a:buFont typeface="Wingdings" panose="05000000000000000000" pitchFamily="2" charset="2"/>
              <a:buChar char="Ø"/>
            </a:pPr>
            <a:r>
              <a:rPr lang="en-US" sz="2400" dirty="0"/>
              <a:t>They are: </a:t>
            </a:r>
          </a:p>
          <a:p>
            <a:pPr marL="342900" indent="-342900" algn="just">
              <a:buFont typeface="+mj-lt"/>
              <a:buAutoNum type="arabicPeriod"/>
            </a:pPr>
            <a:r>
              <a:rPr lang="en-US" sz="2400" dirty="0"/>
              <a:t>                       </a:t>
            </a:r>
            <a:r>
              <a:rPr lang="en-US" sz="2400" dirty="0" err="1"/>
              <a:t>Emp</a:t>
            </a:r>
            <a:r>
              <a:rPr lang="en-US" sz="2400" dirty="0"/>
              <a:t> Id = Value &amp; Number</a:t>
            </a:r>
          </a:p>
          <a:p>
            <a:pPr marL="342900" indent="-342900" algn="just">
              <a:buFont typeface="+mj-lt"/>
              <a:buAutoNum type="arabicPeriod"/>
            </a:pPr>
            <a:r>
              <a:rPr lang="en-US" sz="2400" dirty="0"/>
              <a:t>                        Name = Text</a:t>
            </a:r>
          </a:p>
          <a:p>
            <a:pPr marL="342900" indent="-342900" algn="just">
              <a:buFont typeface="+mj-lt"/>
              <a:buAutoNum type="arabicPeriod"/>
            </a:pPr>
            <a:r>
              <a:rPr lang="en-US" sz="2400" dirty="0"/>
              <a:t>                        Gender = Male, Female</a:t>
            </a:r>
          </a:p>
          <a:p>
            <a:pPr marL="342900" indent="-342900" algn="just">
              <a:buFont typeface="+mj-lt"/>
              <a:buAutoNum type="arabicPeriod"/>
            </a:pPr>
            <a:r>
              <a:rPr lang="en-US" sz="2400" dirty="0"/>
              <a:t>                        Employee Rating = numerical value</a:t>
            </a:r>
          </a:p>
          <a:p>
            <a:pPr marL="342900" indent="-342900" algn="just">
              <a:buFont typeface="+mj-lt"/>
              <a:buAutoNum type="arabicPeriod"/>
            </a:pPr>
            <a:r>
              <a:rPr lang="en-US" sz="2400" dirty="0"/>
              <a:t>                        Rating Level =very high , high , medium  </a:t>
            </a:r>
            <a:r>
              <a:rPr lang="en-US" sz="2400" dirty="0" err="1"/>
              <a:t>low,average</a:t>
            </a:r>
            <a:r>
              <a:rPr lang="en-US" sz="2400" dirty="0"/>
              <a:t>  </a:t>
            </a:r>
          </a:p>
          <a:p>
            <a:endParaRPr lang="en-US" sz="2400" dirty="0"/>
          </a:p>
          <a:p>
            <a:endParaRPr lang="en-US" sz="2400" dirty="0"/>
          </a:p>
          <a:p>
            <a:r>
              <a:rPr lang="en-US"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338137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026330" y="3102091"/>
            <a:ext cx="5715000" cy="1200329"/>
          </a:xfrm>
          <a:prstGeom prst="rect">
            <a:avLst/>
          </a:prstGeom>
          <a:noFill/>
        </p:spPr>
        <p:txBody>
          <a:bodyPr wrap="square" rtlCol="0">
            <a:spAutoFit/>
          </a:bodyPr>
          <a:lstStyle/>
          <a:p>
            <a:r>
              <a:rPr lang="en-US" sz="2400" dirty="0"/>
              <a:t>=IF(J2=5,"very </a:t>
            </a:r>
            <a:r>
              <a:rPr lang="en-US" sz="2400" dirty="0" err="1"/>
              <a:t>high",IF</a:t>
            </a:r>
            <a:r>
              <a:rPr lang="en-US" sz="2400" dirty="0"/>
              <a:t>(J2=4,"high",IF(J2=3,"medium",IF(J2=2,"low",IF(J2=1,"average")))))</a:t>
            </a:r>
            <a:endParaRPr lang="en-IN" sz="2400" dirty="0"/>
          </a:p>
        </p:txBody>
      </p:sp>
      <p:sp>
        <p:nvSpPr>
          <p:cNvPr id="11" name="TextBox 10"/>
          <p:cNvSpPr txBox="1"/>
          <p:nvPr/>
        </p:nvSpPr>
        <p:spPr>
          <a:xfrm>
            <a:off x="1295400" y="2019300"/>
            <a:ext cx="3962400" cy="830997"/>
          </a:xfrm>
          <a:prstGeom prst="rect">
            <a:avLst/>
          </a:prstGeom>
          <a:noFill/>
        </p:spPr>
        <p:txBody>
          <a:bodyPr wrap="square" rtlCol="0">
            <a:spAutoFit/>
          </a:bodyPr>
          <a:lstStyle/>
          <a:p>
            <a:r>
              <a:rPr lang="en-US" sz="2400" b="1" dirty="0"/>
              <a:t>TO CALCULATE THE RATING LEVEL OF EMPLOYEE:</a:t>
            </a:r>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TotalTime>
  <Words>990</Words>
  <Application>Microsoft Office PowerPoint</Application>
  <PresentationFormat>Widescreen</PresentationFormat>
  <Paragraphs>141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 S</cp:lastModifiedBy>
  <cp:revision>41</cp:revision>
  <dcterms:created xsi:type="dcterms:W3CDTF">2024-03-29T15:07:22Z</dcterms:created>
  <dcterms:modified xsi:type="dcterms:W3CDTF">2024-08-30T09:46:48Z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