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3506BE-D771-4589-AB43-48D50D37DE05}" type="datetimeFigureOut">
              <a:rPr lang="es-CL" smtClean="0"/>
              <a:t>12-09-2024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91656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236197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296480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436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4253197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A3506BE-D771-4589-AB43-48D50D37DE05}" type="datetimeFigureOut">
              <a:rPr lang="es-CL" smtClean="0"/>
              <a:t>12-09-2024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3104837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A3506BE-D771-4589-AB43-48D50D37DE05}" type="datetimeFigureOut">
              <a:rPr lang="es-CL" smtClean="0"/>
              <a:t>12-09-2024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3165311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3506BE-D771-4589-AB43-48D50D37DE05}" type="datetimeFigureOut">
              <a:rPr lang="es-CL" smtClean="0"/>
              <a:t>12-09-2024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356487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3506BE-D771-4589-AB43-48D50D37DE05}" type="datetimeFigureOut">
              <a:rPr lang="es-CL" smtClean="0"/>
              <a:t>12-09-2024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224501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3506BE-D771-4589-AB43-48D50D37DE05}" type="datetimeFigureOut">
              <a:rPr lang="es-CL" smtClean="0"/>
              <a:t>12-09-2024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380784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3506BE-D771-4589-AB43-48D50D37DE05}" type="datetimeFigureOut">
              <a:rPr lang="es-CL" smtClean="0"/>
              <a:t>12-09-2024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35216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70927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3506BE-D771-4589-AB43-48D50D37DE05}" type="datetimeFigureOut">
              <a:rPr lang="es-CL" smtClean="0"/>
              <a:t>12-09-2024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103460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3506BE-D771-4589-AB43-48D50D37DE05}" type="datetimeFigureOut">
              <a:rPr lang="es-CL" smtClean="0"/>
              <a:t>12-09-2024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11840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A3506BE-D771-4589-AB43-48D50D37DE05}" type="datetimeFigureOut">
              <a:rPr lang="es-CL" smtClean="0"/>
              <a:t>12-09-2024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104547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185262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3506BE-D771-4589-AB43-48D50D37DE05}" type="datetimeFigureOut">
              <a:rPr lang="es-CL" smtClean="0"/>
              <a:t>12-09-2024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B4B1D3B-B922-4583-8104-4A3F68B9648B}" type="slidenum">
              <a:rPr lang="es-CL" smtClean="0"/>
              <a:t>‹Nº›</a:t>
            </a:fld>
            <a:endParaRPr lang="es-CL"/>
          </a:p>
        </p:txBody>
      </p:sp>
    </p:spTree>
    <p:extLst>
      <p:ext uri="{BB962C8B-B14F-4D97-AF65-F5344CB8AC3E}">
        <p14:creationId xmlns:p14="http://schemas.microsoft.com/office/powerpoint/2010/main" val="28523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A3506BE-D771-4589-AB43-48D50D37DE05}" type="datetimeFigureOut">
              <a:rPr lang="es-CL" smtClean="0"/>
              <a:t>12-09-2024</a:t>
            </a:fld>
            <a:endParaRPr lang="es-C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B4B1D3B-B922-4583-8104-4A3F68B9648B}" type="slidenum">
              <a:rPr lang="es-CL" smtClean="0"/>
              <a:t>‹Nº›</a:t>
            </a:fld>
            <a:endParaRPr lang="es-CL"/>
          </a:p>
        </p:txBody>
      </p:sp>
    </p:spTree>
    <p:extLst>
      <p:ext uri="{BB962C8B-B14F-4D97-AF65-F5344CB8AC3E}">
        <p14:creationId xmlns:p14="http://schemas.microsoft.com/office/powerpoint/2010/main" val="4000823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DFE46F0-F5EE-2D76-4F51-C7500C52E3BD}"/>
              </a:ext>
            </a:extLst>
          </p:cNvPr>
          <p:cNvSpPr/>
          <p:nvPr/>
        </p:nvSpPr>
        <p:spPr>
          <a:xfrm>
            <a:off x="3001178" y="2234003"/>
            <a:ext cx="6189643" cy="1754326"/>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Presentación Proyecto</a:t>
            </a:r>
          </a:p>
          <a:p>
            <a:pPr algn="ctr"/>
            <a:r>
              <a:rPr lang="es-ES" sz="5400" dirty="0">
                <a:ln w="0"/>
                <a:effectLst>
                  <a:outerShdw blurRad="38100" dist="19050" dir="2700000" algn="tl" rotWithShape="0">
                    <a:schemeClr val="dk1">
                      <a:alpha val="40000"/>
                    </a:schemeClr>
                  </a:outerShdw>
                </a:effectLst>
              </a:rPr>
              <a:t>Página de Votación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5" name="CuadroTexto 4">
            <a:extLst>
              <a:ext uri="{FF2B5EF4-FFF2-40B4-BE49-F238E27FC236}">
                <a16:creationId xmlns:a16="http://schemas.microsoft.com/office/drawing/2014/main" id="{6846E4B6-D0BE-2B56-0A38-07DD5B376E71}"/>
              </a:ext>
            </a:extLst>
          </p:cNvPr>
          <p:cNvSpPr txBox="1"/>
          <p:nvPr/>
        </p:nvSpPr>
        <p:spPr>
          <a:xfrm>
            <a:off x="8483097" y="4418091"/>
            <a:ext cx="2851842" cy="1200329"/>
          </a:xfrm>
          <a:prstGeom prst="rect">
            <a:avLst/>
          </a:prstGeom>
          <a:noFill/>
        </p:spPr>
        <p:txBody>
          <a:bodyPr wrap="square" rtlCol="0">
            <a:spAutoFit/>
          </a:bodyPr>
          <a:lstStyle/>
          <a:p>
            <a:r>
              <a:rPr lang="es-ES" dirty="0"/>
              <a:t>Integrantes:</a:t>
            </a:r>
          </a:p>
          <a:p>
            <a:pPr marL="285750" indent="-285750">
              <a:buFontTx/>
              <a:buChar char="-"/>
            </a:pPr>
            <a:r>
              <a:rPr lang="es-ES" dirty="0"/>
              <a:t>Christopher Acevedo</a:t>
            </a:r>
          </a:p>
          <a:p>
            <a:pPr marL="285750" indent="-285750">
              <a:buFontTx/>
              <a:buChar char="-"/>
            </a:pPr>
            <a:r>
              <a:rPr lang="es-ES" dirty="0"/>
              <a:t>Rodrigo Cancino</a:t>
            </a:r>
          </a:p>
          <a:p>
            <a:pPr marL="285750" indent="-285750">
              <a:buFontTx/>
              <a:buChar char="-"/>
            </a:pPr>
            <a:r>
              <a:rPr lang="es-ES" dirty="0"/>
              <a:t>Ángel Meza</a:t>
            </a:r>
            <a:endParaRPr lang="es-CL" dirty="0"/>
          </a:p>
        </p:txBody>
      </p:sp>
    </p:spTree>
    <p:extLst>
      <p:ext uri="{BB962C8B-B14F-4D97-AF65-F5344CB8AC3E}">
        <p14:creationId xmlns:p14="http://schemas.microsoft.com/office/powerpoint/2010/main" val="39454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14970E-BA6D-A145-C995-4B2FC341E5EF}"/>
              </a:ext>
            </a:extLst>
          </p:cNvPr>
          <p:cNvSpPr/>
          <p:nvPr/>
        </p:nvSpPr>
        <p:spPr>
          <a:xfrm>
            <a:off x="2876721" y="749236"/>
            <a:ext cx="6438557"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Problemática y Cliente</a:t>
            </a:r>
          </a:p>
        </p:txBody>
      </p:sp>
      <p:sp>
        <p:nvSpPr>
          <p:cNvPr id="3" name="CuadroTexto 2">
            <a:extLst>
              <a:ext uri="{FF2B5EF4-FFF2-40B4-BE49-F238E27FC236}">
                <a16:creationId xmlns:a16="http://schemas.microsoft.com/office/drawing/2014/main" id="{C087D892-31E4-1FE1-1A7F-261EF28FE081}"/>
              </a:ext>
            </a:extLst>
          </p:cNvPr>
          <p:cNvSpPr txBox="1"/>
          <p:nvPr/>
        </p:nvSpPr>
        <p:spPr>
          <a:xfrm>
            <a:off x="2365971" y="2426330"/>
            <a:ext cx="7460056" cy="2862322"/>
          </a:xfrm>
          <a:prstGeom prst="rect">
            <a:avLst/>
          </a:prstGeom>
          <a:noFill/>
        </p:spPr>
        <p:txBody>
          <a:bodyPr wrap="square" rtlCol="0">
            <a:spAutoFit/>
          </a:bodyPr>
          <a:lstStyle/>
          <a:p>
            <a:pPr algn="just"/>
            <a:r>
              <a:rPr lang="es-ES" dirty="0"/>
              <a:t>Asuntos estudiantiles es una sección dentro de la institución de Duoc UC la cual se encarga prioritariamente a la interacción con los estudiantes. Parte importante de esta interacción es el trato con los consejeros de carrera los cuales representan a los estudiantes.</a:t>
            </a:r>
          </a:p>
          <a:p>
            <a:pPr algn="just"/>
            <a:endParaRPr lang="es-ES" dirty="0"/>
          </a:p>
          <a:p>
            <a:pPr algn="just"/>
            <a:r>
              <a:rPr lang="es-CL" dirty="0"/>
              <a:t>Actualmente asuntos estudiantiles están teniendo problemas en relación con ponerse de acuerdo en temas como actividades, reuniones, decisiones, etc. Que llevan a cabo con los consejeros de carrera, los actuales métodos que emplean para abarcar esta problemática no cumplen con ciertos criterios que deberían corresponder a una institución como lo es Duoc UC.</a:t>
            </a:r>
          </a:p>
        </p:txBody>
      </p:sp>
    </p:spTree>
    <p:extLst>
      <p:ext uri="{BB962C8B-B14F-4D97-AF65-F5344CB8AC3E}">
        <p14:creationId xmlns:p14="http://schemas.microsoft.com/office/powerpoint/2010/main" val="343823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A7F685F-6568-0D58-7DF4-81191DBA72D8}"/>
              </a:ext>
            </a:extLst>
          </p:cNvPr>
          <p:cNvSpPr/>
          <p:nvPr/>
        </p:nvSpPr>
        <p:spPr>
          <a:xfrm>
            <a:off x="3065874" y="749236"/>
            <a:ext cx="624940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Propuesta de Solución</a:t>
            </a:r>
          </a:p>
        </p:txBody>
      </p:sp>
      <p:sp>
        <p:nvSpPr>
          <p:cNvPr id="4" name="CuadroTexto 3">
            <a:extLst>
              <a:ext uri="{FF2B5EF4-FFF2-40B4-BE49-F238E27FC236}">
                <a16:creationId xmlns:a16="http://schemas.microsoft.com/office/drawing/2014/main" id="{DFAD1E4B-D99A-C92B-802A-9689A414BC24}"/>
              </a:ext>
            </a:extLst>
          </p:cNvPr>
          <p:cNvSpPr txBox="1"/>
          <p:nvPr/>
        </p:nvSpPr>
        <p:spPr>
          <a:xfrm>
            <a:off x="2365972" y="2136338"/>
            <a:ext cx="7460056" cy="3970318"/>
          </a:xfrm>
          <a:prstGeom prst="rect">
            <a:avLst/>
          </a:prstGeom>
          <a:noFill/>
        </p:spPr>
        <p:txBody>
          <a:bodyPr wrap="square" rtlCol="0">
            <a:spAutoFit/>
          </a:bodyPr>
          <a:lstStyle/>
          <a:p>
            <a:pPr algn="just"/>
            <a:r>
              <a:rPr lang="es-ES" dirty="0"/>
              <a:t>La propuesta de solución que nuestro equipo ofrece es un portal web institucional de votación enfocados en los consejeros de carrera. </a:t>
            </a:r>
          </a:p>
          <a:p>
            <a:pPr algn="just"/>
            <a:endParaRPr lang="es-ES" dirty="0"/>
          </a:p>
          <a:p>
            <a:pPr algn="just"/>
            <a:r>
              <a:rPr lang="es-ES" dirty="0"/>
              <a:t>Este portal ofrecerá profesionalidad y eficiencia en desempeñar la funcionalidad que requieren. Ya que utilizara el correo institucional para asegurarse que los votos sean únicos y que solo los consejeros de carrera puedan participar en ellos. Además, el recuento de votos y la información de la votación se entregará de forma detallada al equipo de asuntos estudiantiles, y estos resultados quedaran archivados para su disponibilidad en todo momento.</a:t>
            </a:r>
          </a:p>
          <a:p>
            <a:pPr algn="just"/>
            <a:endParaRPr lang="es-ES" dirty="0"/>
          </a:p>
          <a:p>
            <a:pPr algn="just"/>
            <a:r>
              <a:rPr lang="es-ES" dirty="0"/>
              <a:t>Esta solución digital será entregada como un portal web, el cual tendrá una muestra de datos descriptivos, y una base de datos capacitadas para lo requerido. Lo que va acorde tanto con nuestro perfil de egreso como con nuestros intereses profesionales</a:t>
            </a:r>
          </a:p>
        </p:txBody>
      </p:sp>
    </p:spTree>
    <p:extLst>
      <p:ext uri="{BB962C8B-B14F-4D97-AF65-F5344CB8AC3E}">
        <p14:creationId xmlns:p14="http://schemas.microsoft.com/office/powerpoint/2010/main" val="12411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17B6275-63EF-3391-3BBD-30465CA87C48}"/>
              </a:ext>
            </a:extLst>
          </p:cNvPr>
          <p:cNvSpPr/>
          <p:nvPr/>
        </p:nvSpPr>
        <p:spPr>
          <a:xfrm>
            <a:off x="4464947" y="749236"/>
            <a:ext cx="3451266"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Factibilidad</a:t>
            </a:r>
          </a:p>
        </p:txBody>
      </p:sp>
      <p:sp>
        <p:nvSpPr>
          <p:cNvPr id="3" name="CuadroTexto 2">
            <a:extLst>
              <a:ext uri="{FF2B5EF4-FFF2-40B4-BE49-F238E27FC236}">
                <a16:creationId xmlns:a16="http://schemas.microsoft.com/office/drawing/2014/main" id="{FEFA3795-4C44-0EFB-C3C3-594BE30DA78B}"/>
              </a:ext>
            </a:extLst>
          </p:cNvPr>
          <p:cNvSpPr txBox="1"/>
          <p:nvPr/>
        </p:nvSpPr>
        <p:spPr>
          <a:xfrm>
            <a:off x="2365972" y="2136338"/>
            <a:ext cx="7460056" cy="3693319"/>
          </a:xfrm>
          <a:prstGeom prst="rect">
            <a:avLst/>
          </a:prstGeom>
          <a:noFill/>
        </p:spPr>
        <p:txBody>
          <a:bodyPr wrap="square" rtlCol="0">
            <a:spAutoFit/>
          </a:bodyPr>
          <a:lstStyle/>
          <a:p>
            <a:pPr algn="just"/>
            <a:r>
              <a:rPr lang="es-ES" dirty="0"/>
              <a:t>Este proyecto será desarrollado en un plazo de 18 semanas las cuales se dividirán en 3 fases de desarrollo. Las tareas para realizar también se repartirán en función al tiempo y a la complejidad.</a:t>
            </a:r>
          </a:p>
          <a:p>
            <a:pPr algn="just"/>
            <a:endParaRPr lang="es-ES" dirty="0"/>
          </a:p>
          <a:p>
            <a:pPr algn="just"/>
            <a:r>
              <a:rPr lang="es-ES" dirty="0"/>
              <a:t>Se desarrollará utilizado </a:t>
            </a:r>
            <a:r>
              <a:rPr lang="es-ES" dirty="0" err="1"/>
              <a:t>Php</a:t>
            </a:r>
            <a:r>
              <a:rPr lang="es-ES" dirty="0"/>
              <a:t> Laravel, JS, </a:t>
            </a:r>
            <a:r>
              <a:rPr lang="es-ES" dirty="0" err="1"/>
              <a:t>MySql</a:t>
            </a:r>
            <a:r>
              <a:rPr lang="es-ES" dirty="0"/>
              <a:t>, </a:t>
            </a:r>
            <a:r>
              <a:rPr lang="es-ES" dirty="0" err="1"/>
              <a:t>Html</a:t>
            </a:r>
            <a:r>
              <a:rPr lang="es-ES" dirty="0"/>
              <a:t> y </a:t>
            </a:r>
            <a:r>
              <a:rPr lang="es-ES" dirty="0" err="1"/>
              <a:t>Css</a:t>
            </a:r>
            <a:r>
              <a:rPr lang="es-ES" dirty="0"/>
              <a:t>. Además de conectarse con </a:t>
            </a:r>
            <a:r>
              <a:rPr lang="es-ES" dirty="0" err="1"/>
              <a:t>APIs</a:t>
            </a:r>
            <a:r>
              <a:rPr lang="es-ES" dirty="0"/>
              <a:t> externas para ciertas funcionalidades. La mayoría de esto siendo conocimiento visto previamente en nuestro trayecto estudiantil.</a:t>
            </a:r>
          </a:p>
          <a:p>
            <a:pPr algn="just"/>
            <a:endParaRPr lang="es-ES" dirty="0"/>
          </a:p>
          <a:p>
            <a:pPr algn="just"/>
            <a:r>
              <a:rPr lang="es-ES" dirty="0"/>
              <a:t>Los equipos utilizados para el desarrollo son los propios del equipo de trabajo y los programas utilizados son de uso gratuito. El único gasto monetario correspondiente al proyecto será un host en donde se cargará el proyecto una vez este lo suficientemente desarrollado para ponerlo a prueba, esta etapa de prueba esta planificada a desarrollarse en la fase 3 del desarrollo.</a:t>
            </a:r>
          </a:p>
        </p:txBody>
      </p:sp>
    </p:spTree>
    <p:extLst>
      <p:ext uri="{BB962C8B-B14F-4D97-AF65-F5344CB8AC3E}">
        <p14:creationId xmlns:p14="http://schemas.microsoft.com/office/powerpoint/2010/main" val="366797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6256D-2785-34FF-D726-2C7AA9CC6581}"/>
              </a:ext>
            </a:extLst>
          </p:cNvPr>
          <p:cNvSpPr/>
          <p:nvPr/>
        </p:nvSpPr>
        <p:spPr>
          <a:xfrm>
            <a:off x="2967582" y="749236"/>
            <a:ext cx="6445996"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Metodología Aplicada</a:t>
            </a:r>
          </a:p>
        </p:txBody>
      </p:sp>
      <p:sp>
        <p:nvSpPr>
          <p:cNvPr id="4" name="CuadroTexto 3">
            <a:extLst>
              <a:ext uri="{FF2B5EF4-FFF2-40B4-BE49-F238E27FC236}">
                <a16:creationId xmlns:a16="http://schemas.microsoft.com/office/drawing/2014/main" id="{C1CA1CF6-6511-4ACB-AEBD-4A3C6ED1F845}"/>
              </a:ext>
            </a:extLst>
          </p:cNvPr>
          <p:cNvSpPr txBox="1"/>
          <p:nvPr/>
        </p:nvSpPr>
        <p:spPr>
          <a:xfrm>
            <a:off x="2365972" y="2815347"/>
            <a:ext cx="7460056" cy="1477328"/>
          </a:xfrm>
          <a:prstGeom prst="rect">
            <a:avLst/>
          </a:prstGeom>
          <a:noFill/>
        </p:spPr>
        <p:txBody>
          <a:bodyPr wrap="square" rtlCol="0">
            <a:spAutoFit/>
          </a:bodyPr>
          <a:lstStyle/>
          <a:p>
            <a:pPr algn="just"/>
            <a:r>
              <a:rPr lang="es-ES" sz="1800" b="0" i="0" u="none" strike="noStrike" dirty="0">
                <a:solidFill>
                  <a:srgbClr val="000000"/>
                </a:solidFill>
                <a:effectLst/>
                <a:latin typeface="Tw Cen MT (Cuerpo)"/>
              </a:rPr>
              <a:t>Se utilizará la metodología ágil Scrum, con la cual dividiremos los entregables por tareas y a grandes rasgos en </a:t>
            </a:r>
            <a:r>
              <a:rPr lang="es-ES" sz="1800" b="0" i="0" u="none" strike="noStrike" dirty="0" err="1">
                <a:solidFill>
                  <a:srgbClr val="000000"/>
                </a:solidFill>
                <a:effectLst/>
                <a:latin typeface="Tw Cen MT (Cuerpo)"/>
              </a:rPr>
              <a:t>sprints</a:t>
            </a:r>
            <a:r>
              <a:rPr lang="es-ES" sz="1800" b="0" i="0" u="none" strike="noStrike" dirty="0">
                <a:solidFill>
                  <a:srgbClr val="000000"/>
                </a:solidFill>
                <a:effectLst/>
                <a:latin typeface="Tw Cen MT (Cuerpo)"/>
              </a:rPr>
              <a:t>, cada uno de estos siendo entregables funcionales. Esto permitirá una retroalimentación constante gracias a las </a:t>
            </a:r>
            <a:r>
              <a:rPr lang="es-ES" sz="1800" b="0" i="0" u="none" strike="noStrike" dirty="0" err="1">
                <a:solidFill>
                  <a:srgbClr val="000000"/>
                </a:solidFill>
                <a:effectLst/>
                <a:latin typeface="Tw Cen MT (Cuerpo)"/>
              </a:rPr>
              <a:t>daily</a:t>
            </a:r>
            <a:r>
              <a:rPr lang="es-ES" sz="1800" b="0" i="0" u="none" strike="noStrike" dirty="0">
                <a:solidFill>
                  <a:srgbClr val="000000"/>
                </a:solidFill>
                <a:effectLst/>
                <a:latin typeface="Tw Cen MT (Cuerpo)"/>
              </a:rPr>
              <a:t> meeting que el equipo de trabajo tendrá a lo largo del desarrollo del proyecto y gracias a las cuales podrán realizar ajustes rápidos y eficientes.</a:t>
            </a:r>
          </a:p>
        </p:txBody>
      </p:sp>
    </p:spTree>
    <p:extLst>
      <p:ext uri="{BB962C8B-B14F-4D97-AF65-F5344CB8AC3E}">
        <p14:creationId xmlns:p14="http://schemas.microsoft.com/office/powerpoint/2010/main" val="259041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DBC76B6-95BB-9875-4D15-505E0C791638}"/>
              </a:ext>
            </a:extLst>
          </p:cNvPr>
          <p:cNvSpPr/>
          <p:nvPr/>
        </p:nvSpPr>
        <p:spPr>
          <a:xfrm>
            <a:off x="3447454" y="676808"/>
            <a:ext cx="529709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Equipo de Trabajo</a:t>
            </a:r>
          </a:p>
        </p:txBody>
      </p:sp>
      <p:sp>
        <p:nvSpPr>
          <p:cNvPr id="3" name="Rectángulo 2">
            <a:extLst>
              <a:ext uri="{FF2B5EF4-FFF2-40B4-BE49-F238E27FC236}">
                <a16:creationId xmlns:a16="http://schemas.microsoft.com/office/drawing/2014/main" id="{BFF19342-B509-68DE-0DD2-1CA40A947524}"/>
              </a:ext>
            </a:extLst>
          </p:cNvPr>
          <p:cNvSpPr/>
          <p:nvPr/>
        </p:nvSpPr>
        <p:spPr>
          <a:xfrm>
            <a:off x="1976378" y="5067739"/>
            <a:ext cx="1309974" cy="954107"/>
          </a:xfrm>
          <a:prstGeom prst="rect">
            <a:avLst/>
          </a:prstGeom>
          <a:noFill/>
        </p:spPr>
        <p:txBody>
          <a:bodyPr wrap="none" lIns="91440" tIns="45720" rIns="91440" bIns="45720">
            <a:spAutoFit/>
          </a:bodyPr>
          <a:lstStyle/>
          <a:p>
            <a:pPr algn="ctr"/>
            <a:r>
              <a:rPr lang="es-ES" sz="2800" b="0" cap="none" spc="0" dirty="0">
                <a:ln w="0"/>
                <a:solidFill>
                  <a:schemeClr val="tx1"/>
                </a:solidFill>
                <a:effectLst>
                  <a:outerShdw blurRad="38100" dist="19050" dir="2700000" algn="tl" rotWithShape="0">
                    <a:schemeClr val="dk1">
                      <a:alpha val="40000"/>
                    </a:schemeClr>
                  </a:outerShdw>
                </a:effectLst>
              </a:rPr>
              <a:t>Rodrigo</a:t>
            </a:r>
          </a:p>
          <a:p>
            <a:pPr algn="ctr"/>
            <a:r>
              <a:rPr lang="es-ES" sz="2800" b="0" cap="none" spc="0" dirty="0">
                <a:ln w="0"/>
                <a:solidFill>
                  <a:schemeClr val="tx1"/>
                </a:solidFill>
                <a:effectLst>
                  <a:outerShdw blurRad="38100" dist="19050" dir="2700000" algn="tl" rotWithShape="0">
                    <a:schemeClr val="dk1">
                      <a:alpha val="40000"/>
                    </a:schemeClr>
                  </a:outerShdw>
                </a:effectLst>
              </a:rPr>
              <a:t>Cancino</a:t>
            </a:r>
          </a:p>
        </p:txBody>
      </p:sp>
      <p:sp>
        <p:nvSpPr>
          <p:cNvPr id="4" name="Rectángulo 3">
            <a:extLst>
              <a:ext uri="{FF2B5EF4-FFF2-40B4-BE49-F238E27FC236}">
                <a16:creationId xmlns:a16="http://schemas.microsoft.com/office/drawing/2014/main" id="{55A8CBC1-AFFA-3176-AADB-82B1A29BBD47}"/>
              </a:ext>
            </a:extLst>
          </p:cNvPr>
          <p:cNvSpPr/>
          <p:nvPr/>
        </p:nvSpPr>
        <p:spPr>
          <a:xfrm>
            <a:off x="5092691" y="5067739"/>
            <a:ext cx="1810111" cy="954107"/>
          </a:xfrm>
          <a:prstGeom prst="rect">
            <a:avLst/>
          </a:prstGeom>
          <a:noFill/>
        </p:spPr>
        <p:txBody>
          <a:bodyPr wrap="none" lIns="91440" tIns="45720" rIns="91440" bIns="45720">
            <a:spAutoFit/>
          </a:bodyPr>
          <a:lstStyle/>
          <a:p>
            <a:pPr algn="ctr"/>
            <a:r>
              <a:rPr lang="es-ES" sz="2800" dirty="0">
                <a:ln w="0"/>
                <a:effectLst>
                  <a:outerShdw blurRad="38100" dist="19050" dir="2700000" algn="tl" rotWithShape="0">
                    <a:schemeClr val="dk1">
                      <a:alpha val="40000"/>
                    </a:schemeClr>
                  </a:outerShdw>
                </a:effectLst>
              </a:rPr>
              <a:t>Christopher</a:t>
            </a:r>
          </a:p>
          <a:p>
            <a:pPr algn="ctr"/>
            <a:r>
              <a:rPr lang="es-ES" sz="2800" b="0" cap="none" spc="0" dirty="0">
                <a:ln w="0"/>
                <a:solidFill>
                  <a:schemeClr val="tx1"/>
                </a:solidFill>
                <a:effectLst>
                  <a:outerShdw blurRad="38100" dist="19050" dir="2700000" algn="tl" rotWithShape="0">
                    <a:schemeClr val="dk1">
                      <a:alpha val="40000"/>
                    </a:schemeClr>
                  </a:outerShdw>
                </a:effectLst>
              </a:rPr>
              <a:t>Acevedo</a:t>
            </a:r>
          </a:p>
        </p:txBody>
      </p:sp>
      <p:sp>
        <p:nvSpPr>
          <p:cNvPr id="5" name="Rectángulo 4">
            <a:extLst>
              <a:ext uri="{FF2B5EF4-FFF2-40B4-BE49-F238E27FC236}">
                <a16:creationId xmlns:a16="http://schemas.microsoft.com/office/drawing/2014/main" id="{6011AD1E-6E10-1698-CD88-159BB0707BF7}"/>
              </a:ext>
            </a:extLst>
          </p:cNvPr>
          <p:cNvSpPr/>
          <p:nvPr/>
        </p:nvSpPr>
        <p:spPr>
          <a:xfrm>
            <a:off x="9056716" y="5067738"/>
            <a:ext cx="1007840" cy="954107"/>
          </a:xfrm>
          <a:prstGeom prst="rect">
            <a:avLst/>
          </a:prstGeom>
          <a:noFill/>
        </p:spPr>
        <p:txBody>
          <a:bodyPr wrap="none" lIns="91440" tIns="45720" rIns="91440" bIns="45720">
            <a:spAutoFit/>
          </a:bodyPr>
          <a:lstStyle/>
          <a:p>
            <a:pPr algn="ctr"/>
            <a:r>
              <a:rPr lang="es-ES" sz="2800" dirty="0">
                <a:ln w="0"/>
                <a:effectLst>
                  <a:outerShdw blurRad="38100" dist="19050" dir="2700000" algn="tl" rotWithShape="0">
                    <a:schemeClr val="dk1">
                      <a:alpha val="40000"/>
                    </a:schemeClr>
                  </a:outerShdw>
                </a:effectLst>
              </a:rPr>
              <a:t>Ángel</a:t>
            </a:r>
          </a:p>
          <a:p>
            <a:pPr algn="ctr"/>
            <a:r>
              <a:rPr lang="es-ES" sz="2800" dirty="0">
                <a:ln w="0"/>
                <a:effectLst>
                  <a:outerShdw blurRad="38100" dist="19050" dir="2700000" algn="tl" rotWithShape="0">
                    <a:schemeClr val="dk1">
                      <a:alpha val="40000"/>
                    </a:schemeClr>
                  </a:outerShdw>
                </a:effectLst>
              </a:rPr>
              <a:t>Meza</a:t>
            </a:r>
            <a:endParaRPr lang="es-ES" sz="2800" b="0" cap="none" spc="0" dirty="0">
              <a:ln w="0"/>
              <a:solidFill>
                <a:schemeClr val="tx1"/>
              </a:solidFill>
              <a:effectLst>
                <a:outerShdw blurRad="38100" dist="19050" dir="2700000" algn="tl" rotWithShape="0">
                  <a:schemeClr val="dk1">
                    <a:alpha val="40000"/>
                  </a:schemeClr>
                </a:outerShdw>
              </a:effectLst>
            </a:endParaRPr>
          </a:p>
        </p:txBody>
      </p:sp>
      <p:pic>
        <p:nvPicPr>
          <p:cNvPr id="1028" name="Picture 4" descr="Scrum - Free people icons">
            <a:extLst>
              <a:ext uri="{FF2B5EF4-FFF2-40B4-BE49-F238E27FC236}">
                <a16:creationId xmlns:a16="http://schemas.microsoft.com/office/drawing/2014/main" id="{4BAEAD1D-1C59-B64C-DC1E-E00F50BA7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599" y="2498379"/>
            <a:ext cx="1861242" cy="18612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gramador - Iconos gratis de computadora">
            <a:extLst>
              <a:ext uri="{FF2B5EF4-FFF2-40B4-BE49-F238E27FC236}">
                <a16:creationId xmlns:a16="http://schemas.microsoft.com/office/drawing/2014/main" id="{0587724B-A63F-3FDA-78EB-86DEFD6FA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139" y="2361543"/>
            <a:ext cx="2127564" cy="212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rogramador - Iconos gratis de computadora">
            <a:extLst>
              <a:ext uri="{FF2B5EF4-FFF2-40B4-BE49-F238E27FC236}">
                <a16:creationId xmlns:a16="http://schemas.microsoft.com/office/drawing/2014/main" id="{9FF451CB-2F8A-9AB0-1774-DEA2CFC78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854" y="2361543"/>
            <a:ext cx="2127564" cy="212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2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86B9CAD-A56C-632E-4F38-3D6BD40D8CFB}"/>
              </a:ext>
            </a:extLst>
          </p:cNvPr>
          <p:cNvSpPr/>
          <p:nvPr/>
        </p:nvSpPr>
        <p:spPr>
          <a:xfrm>
            <a:off x="3789699" y="359937"/>
            <a:ext cx="461260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Plan de Trabajo</a:t>
            </a:r>
          </a:p>
        </p:txBody>
      </p:sp>
      <p:pic>
        <p:nvPicPr>
          <p:cNvPr id="7" name="Imagen 6">
            <a:extLst>
              <a:ext uri="{FF2B5EF4-FFF2-40B4-BE49-F238E27FC236}">
                <a16:creationId xmlns:a16="http://schemas.microsoft.com/office/drawing/2014/main" id="{39FE3FFF-F4C6-1160-C3E2-C37844D22866}"/>
              </a:ext>
            </a:extLst>
          </p:cNvPr>
          <p:cNvPicPr>
            <a:picLocks noChangeAspect="1"/>
          </p:cNvPicPr>
          <p:nvPr/>
        </p:nvPicPr>
        <p:blipFill>
          <a:blip r:embed="rId2"/>
          <a:stretch>
            <a:fillRect/>
          </a:stretch>
        </p:blipFill>
        <p:spPr>
          <a:xfrm>
            <a:off x="1638293" y="1638260"/>
            <a:ext cx="8915414" cy="4090736"/>
          </a:xfrm>
          <a:prstGeom prst="rect">
            <a:avLst/>
          </a:prstGeom>
        </p:spPr>
      </p:pic>
    </p:spTree>
    <p:extLst>
      <p:ext uri="{BB962C8B-B14F-4D97-AF65-F5344CB8AC3E}">
        <p14:creationId xmlns:p14="http://schemas.microsoft.com/office/powerpoint/2010/main" val="86666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7D9C056-5689-3041-F1A6-D4EAA4F845E7}"/>
              </a:ext>
            </a:extLst>
          </p:cNvPr>
          <p:cNvSpPr/>
          <p:nvPr/>
        </p:nvSpPr>
        <p:spPr>
          <a:xfrm>
            <a:off x="5141253" y="2967335"/>
            <a:ext cx="1909498"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Cierre</a:t>
            </a:r>
          </a:p>
        </p:txBody>
      </p:sp>
    </p:spTree>
    <p:extLst>
      <p:ext uri="{BB962C8B-B14F-4D97-AF65-F5344CB8AC3E}">
        <p14:creationId xmlns:p14="http://schemas.microsoft.com/office/powerpoint/2010/main" val="1291214022"/>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147</TotalTime>
  <Words>479</Words>
  <Application>Microsoft Office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Tw Cen MT</vt:lpstr>
      <vt:lpstr>Tw Cen MT (Cuerpo)</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cancino</dc:creator>
  <cp:lastModifiedBy>rodrigo cancino</cp:lastModifiedBy>
  <cp:revision>4</cp:revision>
  <dcterms:created xsi:type="dcterms:W3CDTF">2024-09-10T14:54:15Z</dcterms:created>
  <dcterms:modified xsi:type="dcterms:W3CDTF">2024-09-12T19:01:57Z</dcterms:modified>
</cp:coreProperties>
</file>