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306" r:id="rId17"/>
    <p:sldId id="270" r:id="rId18"/>
    <p:sldId id="307" r:id="rId19"/>
    <p:sldId id="271" r:id="rId20"/>
    <p:sldId id="308" r:id="rId21"/>
    <p:sldId id="272" r:id="rId22"/>
    <p:sldId id="273" r:id="rId23"/>
    <p:sldId id="274" r:id="rId24"/>
    <p:sldId id="309" r:id="rId25"/>
    <p:sldId id="275" r:id="rId26"/>
    <p:sldId id="277" r:id="rId27"/>
    <p:sldId id="310" r:id="rId28"/>
    <p:sldId id="311" r:id="rId29"/>
    <p:sldId id="312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10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205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91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54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46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27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38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803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89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64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244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E7C3-CC09-4011-8B7A-C0FFED094774}" type="datetimeFigureOut">
              <a:rPr lang="en-IE" smtClean="0"/>
              <a:t>08/10/2012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06A5-E186-44F9-AFC1-F0B729007C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52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n-IE" dirty="0" smtClean="0"/>
              <a:t>Images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4032448"/>
          </a:xfrm>
        </p:spPr>
        <p:txBody>
          <a:bodyPr/>
          <a:lstStyle/>
          <a:p>
            <a:r>
              <a:rPr lang="en-IE" dirty="0"/>
              <a:t>There are many reasons why </a:t>
            </a:r>
            <a:r>
              <a:rPr lang="en-IE" dirty="0" smtClean="0"/>
              <a:t>you  might want </a:t>
            </a:r>
            <a:r>
              <a:rPr lang="en-IE" dirty="0"/>
              <a:t>to add an image to </a:t>
            </a:r>
            <a:r>
              <a:rPr lang="en-IE" dirty="0" smtClean="0"/>
              <a:t>a web page: you might</a:t>
            </a:r>
          </a:p>
          <a:p>
            <a:r>
              <a:rPr lang="en-IE" dirty="0" smtClean="0"/>
              <a:t> </a:t>
            </a:r>
            <a:r>
              <a:rPr lang="en-IE" dirty="0"/>
              <a:t>want to include a logo, </a:t>
            </a:r>
            <a:r>
              <a:rPr lang="en-IE" dirty="0" smtClean="0"/>
              <a:t>photograph,</a:t>
            </a:r>
          </a:p>
          <a:p>
            <a:r>
              <a:rPr lang="en-IE" dirty="0" smtClean="0"/>
              <a:t>illustration</a:t>
            </a:r>
            <a:r>
              <a:rPr lang="en-IE" dirty="0"/>
              <a:t>, diagram, or chart.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91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err="1" smtClean="0"/>
              <a:t>src</a:t>
            </a:r>
            <a:r>
              <a:rPr lang="en-IE" b="1" dirty="0" smtClean="0"/>
              <a:t/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This </a:t>
            </a:r>
            <a:r>
              <a:rPr lang="en-IE" dirty="0"/>
              <a:t>tells the browser </a:t>
            </a:r>
            <a:r>
              <a:rPr lang="en-IE" dirty="0" smtClean="0"/>
              <a:t>where it </a:t>
            </a:r>
            <a:r>
              <a:rPr lang="en-IE" dirty="0"/>
              <a:t>can find the image file. </a:t>
            </a:r>
            <a:r>
              <a:rPr lang="en-IE" dirty="0" smtClean="0"/>
              <a:t>This will </a:t>
            </a:r>
            <a:r>
              <a:rPr lang="en-IE" dirty="0"/>
              <a:t>usually be a relative URL</a:t>
            </a:r>
          </a:p>
          <a:p>
            <a:pPr marL="0" indent="0">
              <a:buNone/>
            </a:pPr>
            <a:r>
              <a:rPr lang="en-IE" dirty="0"/>
              <a:t>pointing to an image on </a:t>
            </a:r>
            <a:r>
              <a:rPr lang="en-IE" dirty="0" smtClean="0"/>
              <a:t>your own </a:t>
            </a:r>
            <a:r>
              <a:rPr lang="en-IE" dirty="0"/>
              <a:t>site. (Here you can see </a:t>
            </a:r>
            <a:r>
              <a:rPr lang="en-IE" dirty="0" smtClean="0"/>
              <a:t>that the </a:t>
            </a:r>
            <a:r>
              <a:rPr lang="en-IE" dirty="0"/>
              <a:t>images are in a child folder</a:t>
            </a:r>
          </a:p>
          <a:p>
            <a:pPr marL="0" indent="0">
              <a:buNone/>
            </a:pPr>
            <a:r>
              <a:rPr lang="en-IE" dirty="0"/>
              <a:t>called </a:t>
            </a:r>
            <a:r>
              <a:rPr lang="en-IE" b="1" i="1" dirty="0"/>
              <a:t>images </a:t>
            </a:r>
            <a:r>
              <a:rPr lang="en-IE" dirty="0"/>
              <a:t>— relative URLs</a:t>
            </a:r>
          </a:p>
        </p:txBody>
      </p:sp>
    </p:spTree>
    <p:extLst>
      <p:ext uri="{BB962C8B-B14F-4D97-AF65-F5344CB8AC3E}">
        <p14:creationId xmlns:p14="http://schemas.microsoft.com/office/powerpoint/2010/main" val="38976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>alt</a:t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This </a:t>
            </a:r>
            <a:r>
              <a:rPr lang="en-IE" dirty="0"/>
              <a:t>provides a text </a:t>
            </a:r>
            <a:r>
              <a:rPr lang="en-IE" dirty="0" smtClean="0"/>
              <a:t>description of </a:t>
            </a:r>
            <a:r>
              <a:rPr lang="en-IE" dirty="0"/>
              <a:t>the image which describes </a:t>
            </a:r>
            <a:r>
              <a:rPr lang="en-IE" dirty="0" smtClean="0"/>
              <a:t>the image </a:t>
            </a:r>
            <a:r>
              <a:rPr lang="en-IE" dirty="0"/>
              <a:t>if you cannot see it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dirty="0"/>
              <a:t>The text used in the </a:t>
            </a:r>
            <a:r>
              <a:rPr lang="en-IE" b="1" dirty="0"/>
              <a:t>alt </a:t>
            </a:r>
            <a:r>
              <a:rPr lang="en-IE" dirty="0" smtClean="0"/>
              <a:t>attribute is </a:t>
            </a:r>
            <a:r>
              <a:rPr lang="en-IE" dirty="0"/>
              <a:t>often referred to as </a:t>
            </a:r>
            <a:r>
              <a:rPr lang="en-IE" b="1" dirty="0"/>
              <a:t>alt </a:t>
            </a:r>
            <a:r>
              <a:rPr lang="en-IE" b="1" dirty="0" smtClean="0"/>
              <a:t>text</a:t>
            </a:r>
            <a:r>
              <a:rPr lang="en-IE" dirty="0" smtClean="0"/>
              <a:t>. It </a:t>
            </a:r>
            <a:r>
              <a:rPr lang="en-IE" dirty="0"/>
              <a:t>should give an </a:t>
            </a:r>
            <a:r>
              <a:rPr lang="en-IE" dirty="0" smtClean="0"/>
              <a:t>accurate description </a:t>
            </a:r>
            <a:r>
              <a:rPr lang="en-IE" dirty="0"/>
              <a:t>of the image </a:t>
            </a:r>
            <a:r>
              <a:rPr lang="en-IE" dirty="0" smtClean="0"/>
              <a:t>content so </a:t>
            </a:r>
            <a:r>
              <a:rPr lang="en-IE" dirty="0"/>
              <a:t>it can be understood </a:t>
            </a:r>
            <a:r>
              <a:rPr lang="en-IE" dirty="0" smtClean="0"/>
              <a:t>by screen </a:t>
            </a:r>
            <a:r>
              <a:rPr lang="en-IE" dirty="0"/>
              <a:t>reader software (used </a:t>
            </a:r>
            <a:r>
              <a:rPr lang="en-IE" dirty="0" smtClean="0"/>
              <a:t>by people </a:t>
            </a:r>
            <a:r>
              <a:rPr lang="en-IE" dirty="0"/>
              <a:t>with visual </a:t>
            </a:r>
            <a:r>
              <a:rPr lang="en-IE" dirty="0" smtClean="0"/>
              <a:t>impairments) and </a:t>
            </a:r>
            <a:r>
              <a:rPr lang="en-IE" dirty="0"/>
              <a:t>search engines.</a:t>
            </a:r>
          </a:p>
        </p:txBody>
      </p:sp>
    </p:spTree>
    <p:extLst>
      <p:ext uri="{BB962C8B-B14F-4D97-AF65-F5344CB8AC3E}">
        <p14:creationId xmlns:p14="http://schemas.microsoft.com/office/powerpoint/2010/main" val="33905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b="1" dirty="0"/>
              <a:t>height</a:t>
            </a:r>
          </a:p>
          <a:p>
            <a:pPr marL="0" indent="0">
              <a:buNone/>
            </a:pPr>
            <a:r>
              <a:rPr lang="en-IE" dirty="0"/>
              <a:t>This specifies the height of </a:t>
            </a:r>
            <a:r>
              <a:rPr lang="en-IE" dirty="0" smtClean="0"/>
              <a:t>the image </a:t>
            </a:r>
            <a:r>
              <a:rPr lang="en-IE" dirty="0"/>
              <a:t>in pixels.</a:t>
            </a:r>
          </a:p>
          <a:p>
            <a:pPr marL="0" indent="0">
              <a:buNone/>
            </a:pPr>
            <a:r>
              <a:rPr lang="en-IE" b="1" dirty="0"/>
              <a:t>width</a:t>
            </a:r>
          </a:p>
          <a:p>
            <a:pPr marL="0" indent="0">
              <a:buNone/>
            </a:pPr>
            <a:r>
              <a:rPr lang="en-IE" dirty="0"/>
              <a:t>This specifies the width of </a:t>
            </a:r>
            <a:r>
              <a:rPr lang="en-IE" dirty="0" smtClean="0"/>
              <a:t>the image </a:t>
            </a:r>
            <a:r>
              <a:rPr lang="en-IE" dirty="0"/>
              <a:t>in pixels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Images often take longer </a:t>
            </a:r>
            <a:r>
              <a:rPr lang="en-IE" dirty="0" smtClean="0"/>
              <a:t>to load </a:t>
            </a:r>
            <a:r>
              <a:rPr lang="en-IE" dirty="0"/>
              <a:t>than the HTML code </a:t>
            </a:r>
            <a:r>
              <a:rPr lang="en-IE" dirty="0" smtClean="0"/>
              <a:t>that makes </a:t>
            </a:r>
            <a:r>
              <a:rPr lang="en-IE" dirty="0"/>
              <a:t>up the rest of the </a:t>
            </a:r>
            <a:r>
              <a:rPr lang="en-IE" dirty="0" smtClean="0"/>
              <a:t>page. It </a:t>
            </a:r>
            <a:r>
              <a:rPr lang="en-IE" dirty="0"/>
              <a:t>is, therefore, a good idea </a:t>
            </a:r>
            <a:r>
              <a:rPr lang="en-IE" dirty="0" smtClean="0"/>
              <a:t>to specify </a:t>
            </a:r>
            <a:r>
              <a:rPr lang="en-IE" dirty="0"/>
              <a:t>the size of the </a:t>
            </a:r>
            <a:r>
              <a:rPr lang="en-IE" dirty="0" smtClean="0"/>
              <a:t>image so </a:t>
            </a:r>
            <a:r>
              <a:rPr lang="en-IE" dirty="0"/>
              <a:t>that the browser can </a:t>
            </a:r>
            <a:r>
              <a:rPr lang="en-IE" dirty="0" smtClean="0"/>
              <a:t>render the </a:t>
            </a:r>
            <a:r>
              <a:rPr lang="en-IE" dirty="0"/>
              <a:t>rest of the text on the </a:t>
            </a:r>
            <a:r>
              <a:rPr lang="en-IE" dirty="0" smtClean="0"/>
              <a:t>page while </a:t>
            </a:r>
            <a:r>
              <a:rPr lang="en-IE" dirty="0"/>
              <a:t>leaving the right amount </a:t>
            </a:r>
            <a:r>
              <a:rPr lang="en-IE" dirty="0" smtClean="0"/>
              <a:t>of space </a:t>
            </a:r>
            <a:r>
              <a:rPr lang="en-IE" dirty="0"/>
              <a:t>for the image that is </a:t>
            </a:r>
            <a:r>
              <a:rPr lang="en-IE" dirty="0" smtClean="0"/>
              <a:t>still loading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3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4800" dirty="0"/>
              <a:t>The size of images is </a:t>
            </a:r>
            <a:r>
              <a:rPr lang="en-IE" sz="4800" dirty="0" smtClean="0"/>
              <a:t>increasingly being specified using </a:t>
            </a:r>
            <a:r>
              <a:rPr lang="en-IE" sz="4800" dirty="0"/>
              <a:t>CSS </a:t>
            </a:r>
            <a:r>
              <a:rPr lang="en-IE" sz="4800" dirty="0" smtClean="0"/>
              <a:t>rather than </a:t>
            </a:r>
            <a:r>
              <a:rPr lang="en-IE" sz="4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553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Where to Place </a:t>
            </a:r>
            <a:r>
              <a:rPr lang="en-IE" dirty="0" smtClean="0"/>
              <a:t>Images in </a:t>
            </a:r>
            <a:r>
              <a:rPr lang="en-IE" dirty="0"/>
              <a:t>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4400" dirty="0" smtClean="0"/>
          </a:p>
          <a:p>
            <a:pPr marL="0" indent="0">
              <a:buNone/>
            </a:pPr>
            <a:r>
              <a:rPr lang="en-IE" sz="3600" dirty="0" smtClean="0"/>
              <a:t>Where </a:t>
            </a:r>
            <a:r>
              <a:rPr lang="en-IE" sz="3600" dirty="0"/>
              <a:t>an image is </a:t>
            </a:r>
            <a:r>
              <a:rPr lang="en-IE" sz="3600" dirty="0" smtClean="0"/>
              <a:t>placed in </a:t>
            </a:r>
            <a:r>
              <a:rPr lang="en-IE" sz="3600" dirty="0"/>
              <a:t>the code will affect how </a:t>
            </a:r>
            <a:r>
              <a:rPr lang="en-IE" sz="3600" dirty="0" smtClean="0"/>
              <a:t>it is </a:t>
            </a:r>
            <a:r>
              <a:rPr lang="en-IE" sz="3600" dirty="0"/>
              <a:t>displayed. Here are </a:t>
            </a:r>
            <a:r>
              <a:rPr lang="en-IE" sz="3600" dirty="0" smtClean="0"/>
              <a:t>three examples </a:t>
            </a:r>
            <a:r>
              <a:rPr lang="en-IE" sz="3600" dirty="0"/>
              <a:t>of image </a:t>
            </a:r>
            <a:r>
              <a:rPr lang="en-IE" sz="3600" dirty="0" smtClean="0"/>
              <a:t>placement that </a:t>
            </a:r>
            <a:r>
              <a:rPr lang="en-IE" sz="3600" dirty="0"/>
              <a:t>produce different results</a:t>
            </a:r>
            <a:r>
              <a:rPr lang="en-IE" sz="3600" dirty="0" smtClean="0"/>
              <a:t>: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59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1: before a paragraph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paragraph starts on a new line after the image.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 </a:t>
            </a:r>
            <a:r>
              <a:rPr lang="en-IE" b="1" dirty="0" err="1" smtClean="0"/>
              <a:t>src</a:t>
            </a:r>
            <a:r>
              <a:rPr lang="en-IE" b="1" dirty="0" smtClean="0"/>
              <a:t>="logo.jpg" alt=" </a:t>
            </a:r>
            <a:r>
              <a:rPr lang="en-IE" b="1" dirty="0" err="1" smtClean="0"/>
              <a:t>Colaiste</a:t>
            </a:r>
            <a:r>
              <a:rPr lang="en-IE" b="1" dirty="0" smtClean="0"/>
              <a:t> </a:t>
            </a:r>
            <a:r>
              <a:rPr lang="en-IE" b="1" dirty="0" err="1" smtClean="0"/>
              <a:t>Dhulaigh</a:t>
            </a:r>
            <a:r>
              <a:rPr lang="en-IE" b="1" dirty="0" smtClean="0"/>
              <a:t>  " width=“260“</a:t>
            </a:r>
            <a:r>
              <a:rPr lang="en-IE" dirty="0" smtClean="0"/>
              <a:t> </a:t>
            </a:r>
            <a:r>
              <a:rPr lang="en-IE" b="1" dirty="0" smtClean="0"/>
              <a:t>height="140" /&gt;</a:t>
            </a:r>
          </a:p>
          <a:p>
            <a:pPr marL="0" indent="0">
              <a:buNone/>
            </a:pPr>
            <a:r>
              <a:rPr lang="en-IE" b="1" dirty="0" smtClean="0"/>
              <a:t>&lt;p&gt;</a:t>
            </a:r>
            <a:r>
              <a:rPr lang="en-IE" dirty="0" smtClean="0"/>
              <a:t>  </a:t>
            </a:r>
            <a:r>
              <a:rPr lang="en-IE" sz="3300" dirty="0" err="1" smtClean="0"/>
              <a:t>Lorem</a:t>
            </a:r>
            <a:r>
              <a:rPr lang="en-IE" sz="3300" dirty="0" smtClean="0"/>
              <a:t> </a:t>
            </a:r>
            <a:r>
              <a:rPr lang="en-IE" sz="3300" dirty="0" err="1" smtClean="0"/>
              <a:t>ipsum</a:t>
            </a:r>
            <a:r>
              <a:rPr lang="en-IE" sz="3300" dirty="0" smtClean="0"/>
              <a:t> </a:t>
            </a:r>
            <a:r>
              <a:rPr lang="en-IE" sz="3300" dirty="0" err="1" smtClean="0"/>
              <a:t>dolor</a:t>
            </a:r>
            <a:r>
              <a:rPr lang="en-IE" sz="3300" dirty="0" smtClean="0"/>
              <a:t> sit </a:t>
            </a:r>
            <a:r>
              <a:rPr lang="en-IE" sz="3300" dirty="0" err="1" smtClean="0"/>
              <a:t>amet</a:t>
            </a:r>
            <a:r>
              <a:rPr lang="en-IE" sz="3300" dirty="0" smtClean="0"/>
              <a:t>, </a:t>
            </a:r>
            <a:r>
              <a:rPr lang="en-IE" sz="3300" dirty="0" err="1" smtClean="0"/>
              <a:t>consectetuer</a:t>
            </a:r>
            <a:r>
              <a:rPr lang="en-IE" sz="3300" dirty="0" smtClean="0"/>
              <a:t> </a:t>
            </a:r>
            <a:r>
              <a:rPr lang="en-IE" sz="3300" dirty="0" err="1" smtClean="0"/>
              <a:t>adipiscing</a:t>
            </a:r>
            <a:r>
              <a:rPr lang="en-IE" sz="3300" dirty="0" smtClean="0"/>
              <a:t> </a:t>
            </a:r>
            <a:r>
              <a:rPr lang="en-IE" sz="3300" dirty="0" err="1" smtClean="0"/>
              <a:t>elit</a:t>
            </a:r>
            <a:r>
              <a:rPr lang="en-IE" sz="3300" dirty="0" smtClean="0"/>
              <a:t>. </a:t>
            </a:r>
            <a:r>
              <a:rPr lang="en-IE" sz="3300" dirty="0" err="1" smtClean="0"/>
              <a:t>Phasellus</a:t>
            </a:r>
            <a:r>
              <a:rPr lang="en-IE" sz="3300" dirty="0" smtClean="0"/>
              <a:t> </a:t>
            </a:r>
            <a:r>
              <a:rPr lang="en-IE" sz="3300" dirty="0" err="1" smtClean="0"/>
              <a:t>rhoncus</a:t>
            </a:r>
            <a:r>
              <a:rPr lang="en-IE" sz="3300" dirty="0" smtClean="0"/>
              <a:t> </a:t>
            </a:r>
            <a:r>
              <a:rPr lang="en-IE" sz="3300" dirty="0" err="1" smtClean="0"/>
              <a:t>ultrices</a:t>
            </a:r>
            <a:r>
              <a:rPr lang="en-IE" sz="3300" dirty="0" smtClean="0"/>
              <a:t> </a:t>
            </a:r>
            <a:r>
              <a:rPr lang="en-IE" sz="3300" dirty="0" err="1" smtClean="0"/>
              <a:t>neque</a:t>
            </a:r>
            <a:r>
              <a:rPr lang="en-IE" sz="3300" dirty="0" smtClean="0"/>
              <a:t> </a:t>
            </a:r>
            <a:r>
              <a:rPr lang="en-IE" b="1" dirty="0" smtClean="0"/>
              <a:t>&lt;/p&gt;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46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560840" cy="3384375"/>
          </a:xfrm>
        </p:spPr>
      </p:pic>
    </p:spTree>
    <p:extLst>
      <p:ext uri="{BB962C8B-B14F-4D97-AF65-F5344CB8AC3E}">
        <p14:creationId xmlns:p14="http://schemas.microsoft.com/office/powerpoint/2010/main" val="160641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2: inside the start of a paragraph.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/>
              <a:t>first row of text aligns </a:t>
            </a:r>
            <a:r>
              <a:rPr lang="en-IE" dirty="0" smtClean="0"/>
              <a:t>with the </a:t>
            </a:r>
            <a:r>
              <a:rPr lang="en-IE" dirty="0"/>
              <a:t>bottom of the image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b="1" dirty="0" smtClean="0"/>
              <a:t>&lt;p&gt;&lt;</a:t>
            </a:r>
            <a:r>
              <a:rPr lang="en-IE" b="1" dirty="0" err="1" smtClean="0"/>
              <a:t>img</a:t>
            </a:r>
            <a:r>
              <a:rPr lang="en-IE" b="1" dirty="0" smtClean="0"/>
              <a:t> </a:t>
            </a:r>
            <a:r>
              <a:rPr lang="en-IE" b="1" dirty="0" err="1"/>
              <a:t>src</a:t>
            </a:r>
            <a:r>
              <a:rPr lang="en-IE" b="1" dirty="0" smtClean="0"/>
              <a:t>="logo.jpg" </a:t>
            </a:r>
            <a:r>
              <a:rPr lang="en-IE" b="1" dirty="0"/>
              <a:t>alt=" </a:t>
            </a:r>
            <a:r>
              <a:rPr lang="en-IE" b="1" dirty="0" err="1" smtClean="0"/>
              <a:t>Colaiste</a:t>
            </a:r>
            <a:r>
              <a:rPr lang="en-IE" b="1" dirty="0" smtClean="0"/>
              <a:t> </a:t>
            </a:r>
            <a:r>
              <a:rPr lang="en-IE" b="1" dirty="0" err="1" smtClean="0"/>
              <a:t>Dhulaigh</a:t>
            </a:r>
            <a:r>
              <a:rPr lang="en-IE" b="1" dirty="0" smtClean="0"/>
              <a:t>  </a:t>
            </a:r>
            <a:r>
              <a:rPr lang="en-IE" b="1" dirty="0"/>
              <a:t>" width</a:t>
            </a:r>
            <a:r>
              <a:rPr lang="en-IE" b="1" dirty="0" smtClean="0"/>
              <a:t>=“260“</a:t>
            </a:r>
            <a:r>
              <a:rPr lang="en-IE" dirty="0" smtClean="0"/>
              <a:t> </a:t>
            </a:r>
            <a:r>
              <a:rPr lang="en-IE" b="1" dirty="0" smtClean="0"/>
              <a:t>height</a:t>
            </a:r>
            <a:r>
              <a:rPr lang="en-IE" b="1" dirty="0"/>
              <a:t>="</a:t>
            </a:r>
            <a:r>
              <a:rPr lang="en-IE" b="1" dirty="0" smtClean="0"/>
              <a:t>140</a:t>
            </a:r>
            <a:r>
              <a:rPr lang="en-IE" b="1" dirty="0"/>
              <a:t>" </a:t>
            </a:r>
            <a:r>
              <a:rPr lang="en-IE" b="1" dirty="0" smtClean="0"/>
              <a:t>/&gt;</a:t>
            </a:r>
          </a:p>
          <a:p>
            <a:pPr marL="0" indent="0">
              <a:buNone/>
            </a:pPr>
            <a:r>
              <a:rPr lang="en-IE" dirty="0" err="1" smtClean="0"/>
              <a:t>Lorem</a:t>
            </a:r>
            <a:r>
              <a:rPr lang="en-IE" dirty="0" smtClean="0"/>
              <a:t> </a:t>
            </a:r>
            <a:r>
              <a:rPr lang="en-IE" dirty="0" err="1" smtClean="0"/>
              <a:t>ipsum</a:t>
            </a:r>
            <a:r>
              <a:rPr lang="en-IE" dirty="0" smtClean="0"/>
              <a:t> </a:t>
            </a:r>
            <a:r>
              <a:rPr lang="en-IE" dirty="0" err="1" smtClean="0"/>
              <a:t>dolor</a:t>
            </a:r>
            <a:r>
              <a:rPr lang="en-IE" dirty="0" smtClean="0"/>
              <a:t> sit </a:t>
            </a:r>
            <a:r>
              <a:rPr lang="en-IE" dirty="0" err="1" smtClean="0"/>
              <a:t>amet</a:t>
            </a:r>
            <a:r>
              <a:rPr lang="en-IE" dirty="0" smtClean="0"/>
              <a:t>, </a:t>
            </a:r>
            <a:r>
              <a:rPr lang="en-IE" dirty="0" err="1" smtClean="0"/>
              <a:t>consectetuer</a:t>
            </a:r>
            <a:r>
              <a:rPr lang="en-IE" dirty="0" smtClean="0"/>
              <a:t> </a:t>
            </a:r>
            <a:r>
              <a:rPr lang="en-IE" dirty="0" err="1" smtClean="0"/>
              <a:t>adipiscing</a:t>
            </a:r>
            <a:r>
              <a:rPr lang="en-IE" dirty="0" smtClean="0"/>
              <a:t> </a:t>
            </a:r>
            <a:r>
              <a:rPr lang="en-IE" dirty="0" err="1" smtClean="0"/>
              <a:t>elit</a:t>
            </a:r>
            <a:r>
              <a:rPr lang="en-IE" dirty="0" smtClean="0"/>
              <a:t>. </a:t>
            </a:r>
            <a:r>
              <a:rPr lang="en-IE" dirty="0" err="1" smtClean="0"/>
              <a:t>Phasellus</a:t>
            </a:r>
            <a:r>
              <a:rPr lang="en-IE" dirty="0" smtClean="0"/>
              <a:t> </a:t>
            </a:r>
            <a:r>
              <a:rPr lang="en-IE" dirty="0" err="1" smtClean="0"/>
              <a:t>rhoncus</a:t>
            </a:r>
            <a:r>
              <a:rPr lang="en-IE" dirty="0" smtClean="0"/>
              <a:t> </a:t>
            </a:r>
            <a:r>
              <a:rPr lang="en-IE" dirty="0" err="1" smtClean="0"/>
              <a:t>ultrices</a:t>
            </a:r>
            <a:r>
              <a:rPr lang="en-IE" dirty="0" smtClean="0"/>
              <a:t> </a:t>
            </a:r>
            <a:r>
              <a:rPr lang="en-IE" dirty="0" err="1" smtClean="0"/>
              <a:t>neque</a:t>
            </a:r>
            <a:endParaRPr lang="en-IE" b="1" dirty="0" smtClean="0"/>
          </a:p>
          <a:p>
            <a:pPr marL="0" indent="0">
              <a:buNone/>
            </a:pPr>
            <a:r>
              <a:rPr lang="en-IE" b="1" dirty="0" smtClean="0"/>
              <a:t>&lt;/p&gt;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29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700808"/>
            <a:ext cx="7705725" cy="4392487"/>
          </a:xfrm>
        </p:spPr>
      </p:pic>
    </p:spTree>
    <p:extLst>
      <p:ext uri="{BB962C8B-B14F-4D97-AF65-F5344CB8AC3E}">
        <p14:creationId xmlns:p14="http://schemas.microsoft.com/office/powerpoint/2010/main" val="152193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3: in the middle of a paragraph.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/>
              <a:t>image is placed between </a:t>
            </a:r>
            <a:r>
              <a:rPr lang="en-IE" dirty="0" smtClean="0"/>
              <a:t>the words </a:t>
            </a:r>
            <a:r>
              <a:rPr lang="en-IE" dirty="0"/>
              <a:t>of the paragraph that </a:t>
            </a:r>
            <a:r>
              <a:rPr lang="en-IE" dirty="0" smtClean="0"/>
              <a:t>it appears </a:t>
            </a:r>
            <a:r>
              <a:rPr lang="en-IE" dirty="0"/>
              <a:t>in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b="1" dirty="0" smtClean="0"/>
              <a:t>&lt;p&gt;</a:t>
            </a:r>
            <a:r>
              <a:rPr lang="en-IE" dirty="0" smtClean="0"/>
              <a:t> </a:t>
            </a:r>
            <a:r>
              <a:rPr lang="en-IE" dirty="0" err="1" smtClean="0"/>
              <a:t>Lorem</a:t>
            </a:r>
            <a:r>
              <a:rPr lang="en-IE" dirty="0" smtClean="0"/>
              <a:t> </a:t>
            </a:r>
            <a:r>
              <a:rPr lang="en-IE" dirty="0" err="1" smtClean="0"/>
              <a:t>ipsum</a:t>
            </a:r>
            <a:r>
              <a:rPr lang="en-IE" dirty="0" smtClean="0"/>
              <a:t> </a:t>
            </a:r>
            <a:r>
              <a:rPr lang="en-IE" dirty="0" err="1" smtClean="0"/>
              <a:t>dolor</a:t>
            </a:r>
            <a:r>
              <a:rPr lang="en-IE" dirty="0" smtClean="0"/>
              <a:t> sit </a:t>
            </a:r>
            <a:r>
              <a:rPr lang="en-IE" dirty="0" err="1" smtClean="0"/>
              <a:t>amet</a:t>
            </a:r>
            <a:r>
              <a:rPr lang="en-IE" dirty="0" smtClean="0"/>
              <a:t>, </a:t>
            </a:r>
            <a:r>
              <a:rPr lang="en-IE" dirty="0" err="1" smtClean="0"/>
              <a:t>consectetuer</a:t>
            </a:r>
            <a:r>
              <a:rPr lang="en-IE" dirty="0" smtClean="0"/>
              <a:t> </a:t>
            </a:r>
            <a:endParaRPr lang="en-IE" b="1" dirty="0" smtClean="0"/>
          </a:p>
          <a:p>
            <a:pPr marL="0" indent="0">
              <a:buNone/>
            </a:pPr>
            <a:r>
              <a:rPr lang="en-IE" b="1" dirty="0" smtClean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 </a:t>
            </a:r>
            <a:r>
              <a:rPr lang="en-IE" b="1" dirty="0" err="1" smtClean="0"/>
              <a:t>src</a:t>
            </a:r>
            <a:r>
              <a:rPr lang="en-IE" b="1" dirty="0" smtClean="0"/>
              <a:t>="logo.jpg" alt=" </a:t>
            </a:r>
            <a:r>
              <a:rPr lang="en-IE" b="1" dirty="0" err="1" smtClean="0"/>
              <a:t>Colaiste</a:t>
            </a:r>
            <a:r>
              <a:rPr lang="en-IE" b="1" dirty="0" smtClean="0"/>
              <a:t> </a:t>
            </a:r>
            <a:r>
              <a:rPr lang="en-IE" b="1" dirty="0" err="1" smtClean="0"/>
              <a:t>Dhulaigh</a:t>
            </a:r>
            <a:r>
              <a:rPr lang="en-IE" b="1" dirty="0" smtClean="0"/>
              <a:t>  " width=“260“</a:t>
            </a:r>
            <a:r>
              <a:rPr lang="en-IE" dirty="0" smtClean="0"/>
              <a:t> </a:t>
            </a:r>
            <a:r>
              <a:rPr lang="en-IE" b="1" dirty="0" smtClean="0"/>
              <a:t>height="140" /&gt;</a:t>
            </a:r>
          </a:p>
          <a:p>
            <a:pPr marL="0" indent="0">
              <a:buNone/>
            </a:pPr>
            <a:r>
              <a:rPr lang="en-IE" dirty="0" err="1" smtClean="0"/>
              <a:t>adipiscing</a:t>
            </a:r>
            <a:r>
              <a:rPr lang="en-IE" dirty="0" smtClean="0"/>
              <a:t> </a:t>
            </a:r>
            <a:r>
              <a:rPr lang="en-IE" dirty="0" err="1" smtClean="0"/>
              <a:t>elit</a:t>
            </a:r>
            <a:r>
              <a:rPr lang="en-IE" dirty="0" smtClean="0"/>
              <a:t>. </a:t>
            </a:r>
            <a:r>
              <a:rPr lang="en-IE" dirty="0" err="1" smtClean="0"/>
              <a:t>Phasellus</a:t>
            </a:r>
            <a:r>
              <a:rPr lang="en-IE" dirty="0" smtClean="0"/>
              <a:t> </a:t>
            </a:r>
            <a:r>
              <a:rPr lang="en-IE" dirty="0" err="1" smtClean="0"/>
              <a:t>rhoncus</a:t>
            </a:r>
            <a:r>
              <a:rPr lang="en-IE" dirty="0" smtClean="0"/>
              <a:t> </a:t>
            </a:r>
            <a:r>
              <a:rPr lang="en-IE" dirty="0" err="1" smtClean="0"/>
              <a:t>ultrices</a:t>
            </a:r>
            <a:r>
              <a:rPr lang="en-IE" dirty="0" smtClean="0"/>
              <a:t> </a:t>
            </a:r>
            <a:r>
              <a:rPr lang="en-IE" dirty="0" err="1" smtClean="0"/>
              <a:t>neque</a:t>
            </a:r>
            <a:endParaRPr lang="en-IE" b="1" dirty="0" smtClean="0"/>
          </a:p>
          <a:p>
            <a:pPr marL="0" indent="0">
              <a:buNone/>
            </a:pPr>
            <a:r>
              <a:rPr lang="en-IE" b="1" dirty="0" smtClean="0"/>
              <a:t>&lt;/p&gt;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1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4000" dirty="0"/>
              <a:t>There are several things to consider when selecting </a:t>
            </a:r>
            <a:r>
              <a:rPr lang="en-IE" sz="4000" dirty="0" smtClean="0"/>
              <a:t>and preparing </a:t>
            </a:r>
            <a:r>
              <a:rPr lang="en-IE" sz="4000" dirty="0"/>
              <a:t>images for your site, but taking time to get </a:t>
            </a:r>
            <a:r>
              <a:rPr lang="en-IE" sz="4000" dirty="0" smtClean="0"/>
              <a:t>them right </a:t>
            </a:r>
            <a:r>
              <a:rPr lang="en-IE" sz="4000" dirty="0"/>
              <a:t>will make it look more attractive and professional.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9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1628800"/>
            <a:ext cx="7705725" cy="4032448"/>
          </a:xfrm>
        </p:spPr>
      </p:pic>
    </p:spTree>
    <p:extLst>
      <p:ext uri="{BB962C8B-B14F-4D97-AF65-F5344CB8AC3E}">
        <p14:creationId xmlns:p14="http://schemas.microsoft.com/office/powerpoint/2010/main" val="306927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Where you place the image </a:t>
            </a:r>
            <a:r>
              <a:rPr lang="en-IE" dirty="0" smtClean="0"/>
              <a:t>in the </a:t>
            </a:r>
            <a:r>
              <a:rPr lang="en-IE" dirty="0"/>
              <a:t>code is important </a:t>
            </a:r>
            <a:r>
              <a:rPr lang="en-IE" dirty="0" smtClean="0"/>
              <a:t>because browsers </a:t>
            </a:r>
            <a:r>
              <a:rPr lang="en-IE" dirty="0"/>
              <a:t>show HTML </a:t>
            </a:r>
            <a:r>
              <a:rPr lang="en-IE" dirty="0" smtClean="0"/>
              <a:t>elements in </a:t>
            </a:r>
            <a:r>
              <a:rPr lang="en-IE" dirty="0"/>
              <a:t>one of two ways:</a:t>
            </a:r>
          </a:p>
          <a:p>
            <a:pPr marL="0" indent="0">
              <a:buNone/>
            </a:pPr>
            <a:r>
              <a:rPr lang="en-IE" b="1" dirty="0"/>
              <a:t>Block elements always </a:t>
            </a:r>
            <a:r>
              <a:rPr lang="en-IE" b="1" dirty="0" smtClean="0"/>
              <a:t>appear on </a:t>
            </a:r>
            <a:r>
              <a:rPr lang="en-IE" b="1" dirty="0"/>
              <a:t>a new line. </a:t>
            </a:r>
            <a:r>
              <a:rPr lang="en-IE" dirty="0"/>
              <a:t>Examples of </a:t>
            </a:r>
            <a:r>
              <a:rPr lang="en-IE" dirty="0" err="1" smtClean="0"/>
              <a:t>blockelements</a:t>
            </a:r>
            <a:r>
              <a:rPr lang="en-IE" dirty="0" smtClean="0"/>
              <a:t> </a:t>
            </a:r>
            <a:r>
              <a:rPr lang="en-IE" dirty="0"/>
              <a:t>include the </a:t>
            </a:r>
            <a:r>
              <a:rPr lang="en-IE" b="1" dirty="0"/>
              <a:t>&lt;h1&gt; </a:t>
            </a:r>
            <a:r>
              <a:rPr lang="en-IE" dirty="0" smtClean="0"/>
              <a:t>and</a:t>
            </a:r>
            <a:r>
              <a:rPr lang="en-IE" b="1" dirty="0" smtClean="0"/>
              <a:t>&lt;p</a:t>
            </a:r>
            <a:r>
              <a:rPr lang="en-IE" b="1" dirty="0"/>
              <a:t>&gt; </a:t>
            </a:r>
            <a:r>
              <a:rPr lang="en-IE" dirty="0"/>
              <a:t>elements.</a:t>
            </a:r>
          </a:p>
          <a:p>
            <a:pPr marL="0" indent="0">
              <a:buNone/>
            </a:pPr>
            <a:r>
              <a:rPr lang="en-IE" dirty="0"/>
              <a:t>If the </a:t>
            </a:r>
            <a:r>
              <a:rPr lang="en-IE" b="1" dirty="0"/>
              <a:t>&lt;</a:t>
            </a:r>
            <a:r>
              <a:rPr lang="en-IE" b="1" dirty="0" err="1"/>
              <a:t>img</a:t>
            </a:r>
            <a:r>
              <a:rPr lang="en-IE" b="1" dirty="0"/>
              <a:t>&gt; </a:t>
            </a:r>
            <a:r>
              <a:rPr lang="en-IE" dirty="0"/>
              <a:t>is followed by </a:t>
            </a:r>
            <a:r>
              <a:rPr lang="en-IE" dirty="0" smtClean="0"/>
              <a:t>a block </a:t>
            </a:r>
            <a:r>
              <a:rPr lang="en-IE" dirty="0"/>
              <a:t>level element (such as </a:t>
            </a:r>
            <a:r>
              <a:rPr lang="en-IE" dirty="0" smtClean="0"/>
              <a:t>a paragraph</a:t>
            </a:r>
            <a:r>
              <a:rPr lang="en-IE" dirty="0"/>
              <a:t>) then the block </a:t>
            </a:r>
            <a:r>
              <a:rPr lang="en-IE" dirty="0" smtClean="0"/>
              <a:t>level element </a:t>
            </a:r>
            <a:r>
              <a:rPr lang="en-IE" dirty="0"/>
              <a:t>will sit on a new </a:t>
            </a:r>
            <a:r>
              <a:rPr lang="en-IE" dirty="0" smtClean="0"/>
              <a:t>line after </a:t>
            </a:r>
            <a:r>
              <a:rPr lang="en-IE" dirty="0"/>
              <a:t>the </a:t>
            </a:r>
            <a:r>
              <a:rPr lang="en-IE" dirty="0" smtClean="0"/>
              <a:t>image as </a:t>
            </a:r>
            <a:r>
              <a:rPr lang="en-IE" dirty="0"/>
              <a:t>shown in </a:t>
            </a:r>
            <a:r>
              <a:rPr lang="en-IE" dirty="0" smtClean="0"/>
              <a:t>the first </a:t>
            </a:r>
            <a:r>
              <a:rPr lang="en-IE" dirty="0"/>
              <a:t>example on this page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15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 smtClean="0"/>
              <a:t>Inline elements sit within a block level element and do not start on a new line. </a:t>
            </a:r>
          </a:p>
          <a:p>
            <a:pPr marL="0" indent="0">
              <a:buNone/>
            </a:pPr>
            <a:r>
              <a:rPr lang="en-IE" dirty="0" smtClean="0"/>
              <a:t>Examples of inline elements include the </a:t>
            </a:r>
            <a:r>
              <a:rPr lang="en-IE" b="1" dirty="0" smtClean="0"/>
              <a:t>&lt;b&gt;</a:t>
            </a:r>
            <a:r>
              <a:rPr lang="en-IE" dirty="0" smtClean="0"/>
              <a:t> and </a:t>
            </a:r>
            <a:r>
              <a:rPr lang="en-IE" b="1" dirty="0" smtClean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&gt; </a:t>
            </a:r>
            <a:r>
              <a:rPr lang="en-IE" dirty="0" smtClean="0"/>
              <a:t>elements.</a:t>
            </a:r>
          </a:p>
          <a:p>
            <a:pPr marL="0" indent="0">
              <a:buNone/>
            </a:pPr>
            <a:r>
              <a:rPr lang="en-IE" dirty="0" smtClean="0"/>
              <a:t>If the </a:t>
            </a:r>
            <a:r>
              <a:rPr lang="en-IE" b="1" dirty="0" smtClean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&gt; </a:t>
            </a:r>
            <a:r>
              <a:rPr lang="en-IE" dirty="0" smtClean="0"/>
              <a:t>element is inside a block level element, any text or other inline elements will flow around the image as shown in the second and third examples on this page.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23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5: </a:t>
            </a:r>
            <a:r>
              <a:rPr lang="en-IE" dirty="0" smtClean="0"/>
              <a:t>Figure </a:t>
            </a:r>
            <a:r>
              <a:rPr lang="en-IE" dirty="0"/>
              <a:t>and</a:t>
            </a:r>
            <a:br>
              <a:rPr lang="en-IE" dirty="0"/>
            </a:br>
            <a:r>
              <a:rPr lang="en-IE" dirty="0" err="1" smtClean="0"/>
              <a:t>FigureCaption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&lt;figure</a:t>
            </a:r>
            <a:r>
              <a:rPr lang="en-IE" b="1" dirty="0" smtClean="0"/>
              <a:t>&gt;</a:t>
            </a:r>
          </a:p>
          <a:p>
            <a:pPr marL="0" indent="0">
              <a:buNone/>
            </a:pPr>
            <a:r>
              <a:rPr lang="en-IE" b="1" dirty="0" smtClean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 </a:t>
            </a:r>
            <a:r>
              <a:rPr lang="en-IE" b="1" dirty="0" err="1" smtClean="0"/>
              <a:t>src</a:t>
            </a:r>
            <a:r>
              <a:rPr lang="en-IE" b="1" dirty="0" smtClean="0"/>
              <a:t>=" logo.jpg" alt</a:t>
            </a:r>
            <a:r>
              <a:rPr lang="en-IE" b="1" smtClean="0"/>
              <a:t>=" Colaiste</a:t>
            </a:r>
            <a:r>
              <a:rPr lang="en-IE" b="1" dirty="0" smtClean="0"/>
              <a:t> </a:t>
            </a:r>
            <a:r>
              <a:rPr lang="en-IE" b="1" dirty="0" err="1" smtClean="0"/>
              <a:t>Dhulaigh</a:t>
            </a:r>
            <a:r>
              <a:rPr lang="en-IE" b="1" dirty="0" smtClean="0"/>
              <a:t> "/&gt;</a:t>
            </a:r>
            <a:endParaRPr lang="en-IE" b="1" dirty="0"/>
          </a:p>
          <a:p>
            <a:pPr marL="0" indent="0">
              <a:buNone/>
            </a:pPr>
            <a:r>
              <a:rPr lang="en-IE" b="1" dirty="0" smtClean="0"/>
              <a:t>&lt;</a:t>
            </a:r>
            <a:r>
              <a:rPr lang="en-IE" b="1" dirty="0" err="1" smtClean="0"/>
              <a:t>figcaption</a:t>
            </a:r>
            <a:r>
              <a:rPr lang="en-IE" b="1" dirty="0" smtClean="0"/>
              <a:t>&gt; This is a picture&lt;</a:t>
            </a:r>
            <a:r>
              <a:rPr lang="en-IE" b="1" dirty="0" err="1" smtClean="0"/>
              <a:t>figcaption</a:t>
            </a:r>
            <a:r>
              <a:rPr lang="en-IE" b="1" dirty="0"/>
              <a:t>&gt;</a:t>
            </a:r>
          </a:p>
          <a:p>
            <a:pPr marL="0" indent="0">
              <a:buNone/>
            </a:pPr>
            <a:r>
              <a:rPr lang="en-IE" b="1" dirty="0"/>
              <a:t>&lt;/figure&gt;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66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7158930" cy="3960440"/>
          </a:xfrm>
        </p:spPr>
      </p:pic>
    </p:spTree>
    <p:extLst>
      <p:ext uri="{BB962C8B-B14F-4D97-AF65-F5344CB8AC3E}">
        <p14:creationId xmlns:p14="http://schemas.microsoft.com/office/powerpoint/2010/main" val="304749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/>
              <a:t>&lt;figure&gt;</a:t>
            </a:r>
            <a:br>
              <a:rPr lang="en-IE" b="1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Images </a:t>
            </a:r>
            <a:r>
              <a:rPr lang="en-IE" dirty="0"/>
              <a:t>often come </a:t>
            </a:r>
            <a:r>
              <a:rPr lang="en-IE" dirty="0" smtClean="0"/>
              <a:t>with captions</a:t>
            </a:r>
            <a:r>
              <a:rPr lang="en-IE" dirty="0"/>
              <a:t>. HTML5 has </a:t>
            </a:r>
            <a:r>
              <a:rPr lang="en-IE" dirty="0" smtClean="0"/>
              <a:t>introduced a </a:t>
            </a:r>
            <a:r>
              <a:rPr lang="en-IE" dirty="0"/>
              <a:t>new </a:t>
            </a:r>
            <a:r>
              <a:rPr lang="en-IE" b="1" dirty="0"/>
              <a:t>&lt;figure&gt; </a:t>
            </a:r>
            <a:r>
              <a:rPr lang="en-IE" dirty="0"/>
              <a:t>element </a:t>
            </a:r>
            <a:r>
              <a:rPr lang="en-IE" dirty="0" smtClean="0"/>
              <a:t>to contain </a:t>
            </a:r>
            <a:r>
              <a:rPr lang="en-IE" dirty="0"/>
              <a:t>images and their </a:t>
            </a:r>
            <a:r>
              <a:rPr lang="en-IE" dirty="0" smtClean="0"/>
              <a:t>caption so </a:t>
            </a:r>
            <a:r>
              <a:rPr lang="en-IE" dirty="0"/>
              <a:t>that the two are </a:t>
            </a:r>
            <a:r>
              <a:rPr lang="en-IE" dirty="0" smtClean="0"/>
              <a:t>associated. You </a:t>
            </a:r>
            <a:r>
              <a:rPr lang="en-IE" dirty="0"/>
              <a:t>can have more than </a:t>
            </a:r>
            <a:r>
              <a:rPr lang="en-IE" dirty="0" smtClean="0"/>
              <a:t>one image </a:t>
            </a:r>
            <a:r>
              <a:rPr lang="en-IE" dirty="0"/>
              <a:t>inside the </a:t>
            </a:r>
            <a:r>
              <a:rPr lang="en-IE" b="1" dirty="0"/>
              <a:t>&lt;</a:t>
            </a:r>
            <a:r>
              <a:rPr lang="en-IE" b="1" dirty="0" smtClean="0"/>
              <a:t>figure&gt; </a:t>
            </a:r>
            <a:r>
              <a:rPr lang="en-IE" dirty="0" smtClean="0"/>
              <a:t>element </a:t>
            </a:r>
            <a:r>
              <a:rPr lang="en-IE" dirty="0"/>
              <a:t>as long as they all </a:t>
            </a:r>
            <a:r>
              <a:rPr lang="en-IE" dirty="0" smtClean="0"/>
              <a:t>share the </a:t>
            </a:r>
            <a:r>
              <a:rPr lang="en-IE" dirty="0"/>
              <a:t>same caption.</a:t>
            </a:r>
          </a:p>
        </p:txBody>
      </p:sp>
    </p:spTree>
    <p:extLst>
      <p:ext uri="{BB962C8B-B14F-4D97-AF65-F5344CB8AC3E}">
        <p14:creationId xmlns:p14="http://schemas.microsoft.com/office/powerpoint/2010/main" val="2003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&lt;</a:t>
            </a:r>
            <a:r>
              <a:rPr lang="en-IE" b="1" dirty="0" err="1"/>
              <a:t>figcaption</a:t>
            </a:r>
            <a:r>
              <a:rPr lang="en-IE" b="1" dirty="0"/>
              <a:t>&gt;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The </a:t>
            </a:r>
            <a:r>
              <a:rPr lang="en-IE" b="1" dirty="0"/>
              <a:t>&lt;</a:t>
            </a:r>
            <a:r>
              <a:rPr lang="en-IE" b="1" dirty="0" err="1"/>
              <a:t>figcaption</a:t>
            </a:r>
            <a:r>
              <a:rPr lang="en-IE" b="1" dirty="0"/>
              <a:t>&gt; </a:t>
            </a:r>
            <a:r>
              <a:rPr lang="en-IE" dirty="0"/>
              <a:t>element </a:t>
            </a:r>
            <a:r>
              <a:rPr lang="en-IE" dirty="0" smtClean="0"/>
              <a:t>has been </a:t>
            </a:r>
            <a:r>
              <a:rPr lang="en-IE" dirty="0"/>
              <a:t>added to HTML5 in </a:t>
            </a:r>
            <a:r>
              <a:rPr lang="en-IE" dirty="0" smtClean="0"/>
              <a:t>order to </a:t>
            </a:r>
            <a:r>
              <a:rPr lang="en-IE" dirty="0"/>
              <a:t>allow web page authors to </a:t>
            </a:r>
            <a:r>
              <a:rPr lang="en-IE" dirty="0" smtClean="0"/>
              <a:t>add a </a:t>
            </a:r>
            <a:r>
              <a:rPr lang="en-IE" dirty="0"/>
              <a:t>caption to an </a:t>
            </a:r>
            <a:r>
              <a:rPr lang="en-IE" dirty="0" smtClean="0"/>
              <a:t>image. Before </a:t>
            </a:r>
            <a:r>
              <a:rPr lang="en-IE" dirty="0"/>
              <a:t>these elements </a:t>
            </a:r>
            <a:r>
              <a:rPr lang="en-IE" dirty="0" smtClean="0"/>
              <a:t>were created </a:t>
            </a:r>
            <a:r>
              <a:rPr lang="en-IE" dirty="0"/>
              <a:t>there was no way </a:t>
            </a:r>
            <a:r>
              <a:rPr lang="en-IE" dirty="0" smtClean="0"/>
              <a:t>to associate </a:t>
            </a:r>
            <a:r>
              <a:rPr lang="en-IE" dirty="0"/>
              <a:t>an </a:t>
            </a:r>
            <a:r>
              <a:rPr lang="en-IE" b="1" dirty="0"/>
              <a:t>&lt;</a:t>
            </a:r>
            <a:r>
              <a:rPr lang="en-IE" b="1" dirty="0" err="1"/>
              <a:t>img</a:t>
            </a:r>
            <a:r>
              <a:rPr lang="en-IE" b="1" dirty="0"/>
              <a:t>&gt; </a:t>
            </a:r>
            <a:r>
              <a:rPr lang="en-IE" dirty="0"/>
              <a:t>element </a:t>
            </a:r>
            <a:r>
              <a:rPr lang="en-IE" dirty="0" smtClean="0"/>
              <a:t>with its </a:t>
            </a:r>
            <a:r>
              <a:rPr lang="en-IE" dirty="0"/>
              <a:t>caption.</a:t>
            </a:r>
          </a:p>
        </p:txBody>
      </p:sp>
    </p:spTree>
    <p:extLst>
      <p:ext uri="{BB962C8B-B14F-4D97-AF65-F5344CB8AC3E}">
        <p14:creationId xmlns:p14="http://schemas.microsoft.com/office/powerpoint/2010/main" val="15904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err="1" smtClean="0"/>
              <a:t>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&lt;link </a:t>
            </a:r>
            <a:r>
              <a:rPr lang="en-IE" dirty="0" err="1"/>
              <a:t>rel</a:t>
            </a:r>
            <a:r>
              <a:rPr lang="en-IE" dirty="0"/>
              <a:t>="</a:t>
            </a:r>
            <a:r>
              <a:rPr lang="en-IE" dirty="0" err="1"/>
              <a:t>stylesheet</a:t>
            </a:r>
            <a:r>
              <a:rPr lang="en-IE" dirty="0"/>
              <a:t>" </a:t>
            </a:r>
            <a:r>
              <a:rPr lang="en-IE" dirty="0" err="1"/>
              <a:t>href</a:t>
            </a:r>
            <a:r>
              <a:rPr lang="en-IE" dirty="0"/>
              <a:t>="style.css" </a:t>
            </a:r>
            <a:r>
              <a:rPr lang="en-IE" dirty="0" smtClean="0"/>
              <a:t>/&gt;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949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/>
              <a:t>header, section, footer, aside, </a:t>
            </a:r>
            <a:r>
              <a:rPr lang="en-IE" dirty="0" err="1"/>
              <a:t>nav</a:t>
            </a:r>
            <a:r>
              <a:rPr lang="en-IE" dirty="0"/>
              <a:t>, article, figure, </a:t>
            </a:r>
            <a:r>
              <a:rPr lang="en-IE" dirty="0" err="1"/>
              <a:t>figcaption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				display: block;}</a:t>
            </a:r>
          </a:p>
          <a:p>
            <a:pPr marL="0" indent="0">
              <a:buNone/>
            </a:pPr>
            <a:r>
              <a:rPr lang="en-IE" dirty="0"/>
              <a:t>				</a:t>
            </a:r>
          </a:p>
          <a:p>
            <a:pPr marL="0" indent="0">
              <a:buNone/>
            </a:pPr>
            <a:r>
              <a:rPr lang="en-IE" dirty="0"/>
              <a:t>				figure {</a:t>
            </a:r>
          </a:p>
          <a:p>
            <a:pPr marL="0" indent="0">
              <a:buNone/>
            </a:pPr>
            <a:r>
              <a:rPr lang="en-IE" dirty="0"/>
              <a:t>				float: left;</a:t>
            </a:r>
          </a:p>
          <a:p>
            <a:pPr marL="0" indent="0">
              <a:buNone/>
            </a:pPr>
            <a:r>
              <a:rPr lang="en-IE" dirty="0"/>
              <a:t>				width: 260px;</a:t>
            </a:r>
          </a:p>
          <a:p>
            <a:pPr marL="0" indent="0">
              <a:buNone/>
            </a:pPr>
            <a:r>
              <a:rPr lang="en-IE" dirty="0"/>
              <a:t>				height: 200px;</a:t>
            </a:r>
          </a:p>
          <a:p>
            <a:pPr marL="0" indent="0">
              <a:buNone/>
            </a:pPr>
            <a:r>
              <a:rPr lang="en-IE" dirty="0"/>
              <a:t>				padding: 5px;</a:t>
            </a:r>
          </a:p>
          <a:p>
            <a:pPr marL="0" indent="0">
              <a:buNone/>
            </a:pPr>
            <a:r>
              <a:rPr lang="en-IE" dirty="0"/>
              <a:t>				margin: 20px;</a:t>
            </a:r>
          </a:p>
          <a:p>
            <a:pPr marL="0" indent="0">
              <a:buNone/>
            </a:pPr>
            <a:r>
              <a:rPr lang="en-IE" dirty="0"/>
              <a:t>				border: 1px solid #</a:t>
            </a:r>
            <a:r>
              <a:rPr lang="en-IE" dirty="0" err="1"/>
              <a:t>eeeeee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				}</a:t>
            </a:r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dirty="0" err="1"/>
              <a:t>figcaption</a:t>
            </a:r>
            <a:r>
              <a:rPr lang="en-IE" dirty="0"/>
              <a:t> {</a:t>
            </a:r>
          </a:p>
          <a:p>
            <a:pPr marL="0" indent="0">
              <a:buNone/>
            </a:pPr>
            <a:r>
              <a:rPr lang="en-IE" dirty="0"/>
              <a:t>				font-size: 90%;</a:t>
            </a:r>
          </a:p>
          <a:p>
            <a:pPr marL="0" indent="0">
              <a:buNone/>
            </a:pPr>
            <a:r>
              <a:rPr lang="en-IE" dirty="0"/>
              <a:t>				text-align: left;</a:t>
            </a:r>
          </a:p>
          <a:p>
            <a:pPr marL="0" indent="0">
              <a:buNone/>
            </a:pPr>
            <a:r>
              <a:rPr lang="en-IE" dirty="0"/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1733545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192687" cy="4248471"/>
          </a:xfrm>
        </p:spPr>
      </p:pic>
    </p:spTree>
    <p:extLst>
      <p:ext uri="{BB962C8B-B14F-4D97-AF65-F5344CB8AC3E}">
        <p14:creationId xmlns:p14="http://schemas.microsoft.com/office/powerpoint/2010/main" val="360644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This week you will learn how to: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include </a:t>
            </a:r>
            <a:r>
              <a:rPr lang="en-IE" dirty="0"/>
              <a:t>an image </a:t>
            </a:r>
            <a:r>
              <a:rPr lang="en-IE" dirty="0" err="1"/>
              <a:t>i</a:t>
            </a:r>
            <a:r>
              <a:rPr lang="en-IE" dirty="0"/>
              <a:t> n your web pages using HTML</a:t>
            </a:r>
          </a:p>
          <a:p>
            <a:r>
              <a:rPr lang="en-IE" dirty="0"/>
              <a:t> Pick which image format to use</a:t>
            </a:r>
          </a:p>
          <a:p>
            <a:r>
              <a:rPr lang="en-IE" dirty="0"/>
              <a:t>Show an image at the right size</a:t>
            </a:r>
          </a:p>
          <a:p>
            <a:r>
              <a:rPr lang="en-IE" dirty="0"/>
              <a:t>Optimize an image for use on the web to make </a:t>
            </a:r>
            <a:r>
              <a:rPr lang="en-IE" dirty="0" smtClean="0"/>
              <a:t>pages load </a:t>
            </a:r>
            <a:r>
              <a:rPr lang="en-IE" dirty="0"/>
              <a:t>faster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79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rmAutofit/>
          </a:bodyPr>
          <a:lstStyle/>
          <a:p>
            <a:r>
              <a:rPr lang="en-IE" dirty="0"/>
              <a:t>Three Rules for</a:t>
            </a:r>
            <a:br>
              <a:rPr lang="en-IE" dirty="0"/>
            </a:br>
            <a:r>
              <a:rPr lang="en-IE" dirty="0"/>
              <a:t>Creating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87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Save images </a:t>
            </a:r>
            <a:r>
              <a:rPr lang="en-IE" dirty="0" smtClean="0"/>
              <a:t>in the </a:t>
            </a:r>
            <a:r>
              <a:rPr lang="en-IE" dirty="0"/>
              <a:t>right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Websites </a:t>
            </a:r>
            <a:r>
              <a:rPr lang="en-IE" dirty="0"/>
              <a:t>mainly use images </a:t>
            </a:r>
            <a:r>
              <a:rPr lang="en-IE" dirty="0" smtClean="0"/>
              <a:t>in jpeg</a:t>
            </a:r>
            <a:r>
              <a:rPr lang="en-IE" dirty="0"/>
              <a:t>, gif, or </a:t>
            </a:r>
            <a:r>
              <a:rPr lang="en-IE" dirty="0" err="1"/>
              <a:t>png</a:t>
            </a:r>
            <a:r>
              <a:rPr lang="en-IE" dirty="0"/>
              <a:t> format. If </a:t>
            </a:r>
            <a:r>
              <a:rPr lang="en-IE" dirty="0" smtClean="0"/>
              <a:t>you choose </a:t>
            </a:r>
            <a:r>
              <a:rPr lang="en-IE" dirty="0"/>
              <a:t>the wrong </a:t>
            </a:r>
            <a:r>
              <a:rPr lang="en-IE" dirty="0" smtClean="0"/>
              <a:t>image format </a:t>
            </a:r>
            <a:r>
              <a:rPr lang="en-IE" dirty="0"/>
              <a:t>then your image </a:t>
            </a:r>
            <a:r>
              <a:rPr lang="en-IE" dirty="0" smtClean="0"/>
              <a:t>might not </a:t>
            </a:r>
            <a:r>
              <a:rPr lang="en-IE" dirty="0"/>
              <a:t>look as sharp as it </a:t>
            </a:r>
            <a:r>
              <a:rPr lang="en-IE" dirty="0" smtClean="0"/>
              <a:t>should and </a:t>
            </a:r>
            <a:r>
              <a:rPr lang="en-IE" dirty="0"/>
              <a:t>can make the web </a:t>
            </a:r>
            <a:r>
              <a:rPr lang="en-IE" dirty="0" smtClean="0"/>
              <a:t>page slower </a:t>
            </a:r>
            <a:r>
              <a:rPr lang="en-IE" dirty="0"/>
              <a:t>to load.</a:t>
            </a:r>
          </a:p>
        </p:txBody>
      </p:sp>
    </p:spTree>
    <p:extLst>
      <p:ext uri="{BB962C8B-B14F-4D97-AF65-F5344CB8AC3E}">
        <p14:creationId xmlns:p14="http://schemas.microsoft.com/office/powerpoint/2010/main" val="4135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Save images </a:t>
            </a:r>
            <a:r>
              <a:rPr lang="en-IE" dirty="0" smtClean="0"/>
              <a:t>at the </a:t>
            </a:r>
            <a:r>
              <a:rPr lang="en-IE" dirty="0"/>
              <a:t>right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You should save the image </a:t>
            </a:r>
            <a:r>
              <a:rPr lang="en-IE" dirty="0" smtClean="0"/>
              <a:t>at the </a:t>
            </a:r>
            <a:r>
              <a:rPr lang="en-IE" dirty="0"/>
              <a:t>same width and height it </a:t>
            </a:r>
            <a:r>
              <a:rPr lang="en-IE" dirty="0" smtClean="0"/>
              <a:t>will appear </a:t>
            </a:r>
            <a:r>
              <a:rPr lang="en-IE" dirty="0"/>
              <a:t>on the website. </a:t>
            </a:r>
            <a:r>
              <a:rPr lang="en-IE" dirty="0" smtClean="0"/>
              <a:t>If the </a:t>
            </a:r>
            <a:r>
              <a:rPr lang="en-IE" dirty="0"/>
              <a:t>image is smaller than </a:t>
            </a:r>
            <a:r>
              <a:rPr lang="en-IE" dirty="0" smtClean="0"/>
              <a:t>the width </a:t>
            </a:r>
            <a:r>
              <a:rPr lang="en-IE" dirty="0"/>
              <a:t>or height that you </a:t>
            </a:r>
            <a:r>
              <a:rPr lang="en-IE" dirty="0" smtClean="0"/>
              <a:t>have specified</a:t>
            </a:r>
            <a:r>
              <a:rPr lang="en-IE" dirty="0"/>
              <a:t>, the image can </a:t>
            </a:r>
            <a:r>
              <a:rPr lang="en-IE" dirty="0" smtClean="0"/>
              <a:t>be distorted </a:t>
            </a:r>
            <a:r>
              <a:rPr lang="en-IE" dirty="0"/>
              <a:t>and stretched. If </a:t>
            </a:r>
            <a:r>
              <a:rPr lang="en-IE" dirty="0" smtClean="0"/>
              <a:t>the image </a:t>
            </a:r>
            <a:r>
              <a:rPr lang="en-IE" dirty="0"/>
              <a:t>is larger than the </a:t>
            </a:r>
            <a:r>
              <a:rPr lang="en-IE" dirty="0" smtClean="0"/>
              <a:t>width and </a:t>
            </a:r>
            <a:r>
              <a:rPr lang="en-IE" dirty="0"/>
              <a:t>height if you have </a:t>
            </a:r>
            <a:r>
              <a:rPr lang="en-IE" dirty="0" smtClean="0"/>
              <a:t>specified, the </a:t>
            </a:r>
            <a:r>
              <a:rPr lang="en-IE" dirty="0"/>
              <a:t>image will take longer </a:t>
            </a:r>
            <a:r>
              <a:rPr lang="en-IE" dirty="0" smtClean="0"/>
              <a:t>to display </a:t>
            </a:r>
            <a:r>
              <a:rPr lang="en-IE" dirty="0"/>
              <a:t>on the page.</a:t>
            </a:r>
          </a:p>
        </p:txBody>
      </p:sp>
    </p:spTree>
    <p:extLst>
      <p:ext uri="{BB962C8B-B14F-4D97-AF65-F5344CB8AC3E}">
        <p14:creationId xmlns:p14="http://schemas.microsoft.com/office/powerpoint/2010/main" val="8303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Use the </a:t>
            </a:r>
            <a:r>
              <a:rPr lang="en-IE" dirty="0" smtClean="0"/>
              <a:t>correct resolution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Computer </a:t>
            </a:r>
            <a:r>
              <a:rPr lang="en-IE" dirty="0"/>
              <a:t>screens are made </a:t>
            </a:r>
            <a:r>
              <a:rPr lang="en-IE" dirty="0" smtClean="0"/>
              <a:t>up of </a:t>
            </a:r>
            <a:r>
              <a:rPr lang="en-IE" dirty="0"/>
              <a:t>dots known as pixels. </a:t>
            </a:r>
            <a:r>
              <a:rPr lang="en-IE" dirty="0" smtClean="0"/>
              <a:t>Images used </a:t>
            </a:r>
            <a:r>
              <a:rPr lang="en-IE" dirty="0"/>
              <a:t>on the web are also </a:t>
            </a:r>
            <a:r>
              <a:rPr lang="en-IE" dirty="0" smtClean="0"/>
              <a:t>made up </a:t>
            </a:r>
            <a:r>
              <a:rPr lang="en-IE" dirty="0"/>
              <a:t>of tiny dots. Resolution </a:t>
            </a:r>
            <a:r>
              <a:rPr lang="en-IE" dirty="0" smtClean="0"/>
              <a:t>refers to </a:t>
            </a:r>
            <a:r>
              <a:rPr lang="en-IE" dirty="0"/>
              <a:t>the number of dots per </a:t>
            </a:r>
            <a:r>
              <a:rPr lang="en-IE" dirty="0" smtClean="0"/>
              <a:t>inch, and </a:t>
            </a:r>
            <a:r>
              <a:rPr lang="en-IE" dirty="0"/>
              <a:t>most computer screens </a:t>
            </a:r>
            <a:r>
              <a:rPr lang="en-IE" dirty="0" smtClean="0"/>
              <a:t>only show </a:t>
            </a:r>
            <a:r>
              <a:rPr lang="en-IE" dirty="0"/>
              <a:t>web pages at 72 </a:t>
            </a:r>
            <a:r>
              <a:rPr lang="en-IE" dirty="0" smtClean="0"/>
              <a:t>pixels per </a:t>
            </a:r>
            <a:r>
              <a:rPr lang="en-IE" dirty="0"/>
              <a:t>inch. So saving images </a:t>
            </a:r>
            <a:r>
              <a:rPr lang="en-IE" dirty="0" smtClean="0"/>
              <a:t>at a </a:t>
            </a:r>
            <a:r>
              <a:rPr lang="en-IE" dirty="0"/>
              <a:t>higher resolution results </a:t>
            </a:r>
            <a:r>
              <a:rPr lang="en-IE" dirty="0" smtClean="0"/>
              <a:t>in images </a:t>
            </a:r>
            <a:r>
              <a:rPr lang="en-IE" dirty="0"/>
              <a:t>that are larger </a:t>
            </a:r>
            <a:r>
              <a:rPr lang="en-IE" dirty="0" smtClean="0"/>
              <a:t>than necessary </a:t>
            </a:r>
            <a:r>
              <a:rPr lang="en-IE" dirty="0"/>
              <a:t>and take longer </a:t>
            </a:r>
            <a:r>
              <a:rPr lang="en-IE" dirty="0" smtClean="0"/>
              <a:t>to download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2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JPEG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Whenever </a:t>
            </a:r>
            <a:r>
              <a:rPr lang="en-IE" dirty="0"/>
              <a:t>you have many </a:t>
            </a:r>
            <a:r>
              <a:rPr lang="en-IE" dirty="0" smtClean="0"/>
              <a:t>different </a:t>
            </a:r>
            <a:r>
              <a:rPr lang="en-IE" dirty="0" err="1" smtClean="0"/>
              <a:t>colors</a:t>
            </a:r>
            <a:r>
              <a:rPr lang="en-IE" dirty="0" smtClean="0"/>
              <a:t> </a:t>
            </a:r>
            <a:r>
              <a:rPr lang="en-IE" dirty="0"/>
              <a:t>in a picture you should use a </a:t>
            </a:r>
            <a:r>
              <a:rPr lang="en-IE" dirty="0" smtClean="0"/>
              <a:t>JPEG. A </a:t>
            </a:r>
            <a:r>
              <a:rPr lang="en-IE" dirty="0"/>
              <a:t>photograph that features snow or </a:t>
            </a:r>
            <a:r>
              <a:rPr lang="en-IE" dirty="0" smtClean="0"/>
              <a:t>an overcast </a:t>
            </a:r>
            <a:r>
              <a:rPr lang="en-IE" dirty="0"/>
              <a:t>sky might look like it has </a:t>
            </a:r>
            <a:r>
              <a:rPr lang="en-IE" dirty="0" smtClean="0"/>
              <a:t>large areas </a:t>
            </a:r>
            <a:r>
              <a:rPr lang="en-IE" dirty="0"/>
              <a:t>that are just white or </a:t>
            </a:r>
            <a:r>
              <a:rPr lang="en-IE" dirty="0" err="1"/>
              <a:t>gray</a:t>
            </a:r>
            <a:r>
              <a:rPr lang="en-IE" dirty="0"/>
              <a:t>, but </a:t>
            </a:r>
            <a:r>
              <a:rPr lang="en-IE" dirty="0" smtClean="0"/>
              <a:t>the picture </a:t>
            </a:r>
            <a:r>
              <a:rPr lang="en-IE" dirty="0"/>
              <a:t>is usually made up of many </a:t>
            </a:r>
            <a:r>
              <a:rPr lang="en-IE" dirty="0" smtClean="0"/>
              <a:t>different </a:t>
            </a:r>
            <a:r>
              <a:rPr lang="en-IE" dirty="0" err="1" smtClean="0"/>
              <a:t>colors</a:t>
            </a:r>
            <a:r>
              <a:rPr lang="en-IE" dirty="0" smtClean="0"/>
              <a:t> </a:t>
            </a:r>
            <a:r>
              <a:rPr lang="en-IE" dirty="0"/>
              <a:t>that are subtly different.</a:t>
            </a:r>
          </a:p>
        </p:txBody>
      </p:sp>
    </p:spTree>
    <p:extLst>
      <p:ext uri="{BB962C8B-B14F-4D97-AF65-F5344CB8AC3E}">
        <p14:creationId xmlns:p14="http://schemas.microsoft.com/office/powerpoint/2010/main" val="155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GIF and  PNG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Use </a:t>
            </a:r>
            <a:r>
              <a:rPr lang="en-IE" dirty="0"/>
              <a:t>GIF or PNG </a:t>
            </a:r>
            <a:r>
              <a:rPr lang="en-IE" dirty="0" smtClean="0"/>
              <a:t>format when </a:t>
            </a:r>
            <a:r>
              <a:rPr lang="en-IE" dirty="0"/>
              <a:t>saving </a:t>
            </a:r>
            <a:r>
              <a:rPr lang="en-IE" dirty="0" smtClean="0"/>
              <a:t>images with </a:t>
            </a:r>
            <a:r>
              <a:rPr lang="en-IE" dirty="0"/>
              <a:t>few </a:t>
            </a:r>
            <a:r>
              <a:rPr lang="en-IE" dirty="0" err="1"/>
              <a:t>colors</a:t>
            </a:r>
            <a:r>
              <a:rPr lang="en-IE" dirty="0"/>
              <a:t> or </a:t>
            </a:r>
            <a:r>
              <a:rPr lang="en-IE" dirty="0" smtClean="0"/>
              <a:t>large areas </a:t>
            </a:r>
            <a:r>
              <a:rPr lang="en-IE" dirty="0"/>
              <a:t>of the same </a:t>
            </a:r>
            <a:r>
              <a:rPr lang="en-IE" dirty="0" err="1"/>
              <a:t>color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When a picture has an area that is </a:t>
            </a:r>
            <a:r>
              <a:rPr lang="en-IE" dirty="0" smtClean="0"/>
              <a:t>filled with </a:t>
            </a:r>
            <a:r>
              <a:rPr lang="en-IE" dirty="0"/>
              <a:t>exactly the same </a:t>
            </a:r>
            <a:r>
              <a:rPr lang="en-IE" dirty="0" err="1"/>
              <a:t>color</a:t>
            </a:r>
            <a:r>
              <a:rPr lang="en-IE" dirty="0"/>
              <a:t>, it is known </a:t>
            </a:r>
            <a:r>
              <a:rPr lang="en-IE" dirty="0" smtClean="0"/>
              <a:t>as flat </a:t>
            </a:r>
            <a:r>
              <a:rPr lang="en-IE" dirty="0" err="1"/>
              <a:t>color</a:t>
            </a:r>
            <a:r>
              <a:rPr lang="en-IE" dirty="0"/>
              <a:t>. Logos, illustrations, and </a:t>
            </a:r>
            <a:r>
              <a:rPr lang="en-IE" dirty="0" smtClean="0"/>
              <a:t>diagrams often </a:t>
            </a:r>
            <a:r>
              <a:rPr lang="en-IE" dirty="0"/>
              <a:t>use flat </a:t>
            </a:r>
            <a:r>
              <a:rPr lang="en-IE" dirty="0" err="1"/>
              <a:t>colors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4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</a:t>
            </a:r>
            <a:r>
              <a:rPr lang="en-IE" dirty="0" smtClean="0"/>
              <a:t>Dimensions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z="4400" dirty="0" smtClean="0"/>
              <a:t>The </a:t>
            </a:r>
            <a:r>
              <a:rPr lang="en-IE" sz="4400" dirty="0"/>
              <a:t>images you use on your website should </a:t>
            </a:r>
            <a:r>
              <a:rPr lang="en-IE" sz="4400" dirty="0" smtClean="0"/>
              <a:t>be saved </a:t>
            </a:r>
            <a:r>
              <a:rPr lang="en-IE" sz="4400" dirty="0"/>
              <a:t>at the same width and height that </a:t>
            </a:r>
            <a:r>
              <a:rPr lang="en-IE" sz="4400" dirty="0" smtClean="0"/>
              <a:t>you want </a:t>
            </a:r>
            <a:r>
              <a:rPr lang="en-IE" sz="4400" dirty="0"/>
              <a:t>them to appear on the page.</a:t>
            </a:r>
          </a:p>
        </p:txBody>
      </p:sp>
    </p:spTree>
    <p:extLst>
      <p:ext uri="{BB962C8B-B14F-4D97-AF65-F5344CB8AC3E}">
        <p14:creationId xmlns:p14="http://schemas.microsoft.com/office/powerpoint/2010/main" val="5029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For </a:t>
            </a:r>
            <a:r>
              <a:rPr lang="en-IE" dirty="0"/>
              <a:t>example, if you </a:t>
            </a:r>
            <a:r>
              <a:rPr lang="en-IE" dirty="0" smtClean="0"/>
              <a:t>have designed </a:t>
            </a:r>
            <a:r>
              <a:rPr lang="en-IE" dirty="0"/>
              <a:t>a page to include </a:t>
            </a:r>
            <a:r>
              <a:rPr lang="en-IE" dirty="0" smtClean="0"/>
              <a:t>an image </a:t>
            </a:r>
            <a:r>
              <a:rPr lang="en-IE" dirty="0"/>
              <a:t>that is 300 pixels wide </a:t>
            </a:r>
            <a:r>
              <a:rPr lang="en-IE" dirty="0" smtClean="0"/>
              <a:t>by 150 </a:t>
            </a:r>
            <a:r>
              <a:rPr lang="en-IE" dirty="0"/>
              <a:t>pixels tall, the image you </a:t>
            </a:r>
            <a:r>
              <a:rPr lang="en-IE" dirty="0" smtClean="0"/>
              <a:t>use should </a:t>
            </a:r>
            <a:r>
              <a:rPr lang="en-IE" dirty="0"/>
              <a:t>be 300 x 150 pixels. </a:t>
            </a:r>
            <a:r>
              <a:rPr lang="en-IE" dirty="0" smtClean="0"/>
              <a:t>You may </a:t>
            </a:r>
            <a:r>
              <a:rPr lang="en-IE" dirty="0"/>
              <a:t>need to use image </a:t>
            </a:r>
            <a:r>
              <a:rPr lang="en-IE" dirty="0" smtClean="0"/>
              <a:t>editing tools </a:t>
            </a:r>
            <a:r>
              <a:rPr lang="en-IE" dirty="0"/>
              <a:t>to resize and crop </a:t>
            </a:r>
            <a:r>
              <a:rPr lang="en-IE" dirty="0" smtClean="0"/>
              <a:t>the image</a:t>
            </a:r>
            <a:r>
              <a:rPr lang="en-I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69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When sourcing images, it is important to understand how you can alter the dimensions of an image;</a:t>
            </a:r>
          </a:p>
          <a:p>
            <a:pPr marL="0" indent="0">
              <a:buNone/>
            </a:pPr>
            <a:r>
              <a:rPr lang="en-IE" dirty="0" smtClean="0"/>
              <a:t> imagine that you had designed a web page to include an image that is 300 pixels wide by 150 pixels tall: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15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476375"/>
            <a:ext cx="40767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Choosing Images </a:t>
            </a:r>
            <a:r>
              <a:rPr lang="en-IE" dirty="0" smtClean="0"/>
              <a:t>for Your </a:t>
            </a:r>
            <a:r>
              <a:rPr lang="en-IE" dirty="0"/>
              <a:t>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4000" dirty="0" smtClean="0"/>
          </a:p>
          <a:p>
            <a:pPr marL="0" indent="0">
              <a:buNone/>
            </a:pPr>
            <a:endParaRPr lang="en-IE" sz="4000" dirty="0"/>
          </a:p>
          <a:p>
            <a:pPr marL="0" indent="0">
              <a:buNone/>
            </a:pPr>
            <a:r>
              <a:rPr lang="en-IE" sz="4000" dirty="0" smtClean="0"/>
              <a:t>A </a:t>
            </a:r>
            <a:r>
              <a:rPr lang="en-IE" sz="4000" dirty="0"/>
              <a:t>picture can say a thousand words, and </a:t>
            </a:r>
            <a:r>
              <a:rPr lang="en-IE" sz="4000" dirty="0" smtClean="0"/>
              <a:t>great images </a:t>
            </a:r>
            <a:r>
              <a:rPr lang="en-IE" sz="4000" dirty="0"/>
              <a:t>help make the difference between </a:t>
            </a:r>
            <a:r>
              <a:rPr lang="en-IE" sz="4000" dirty="0" smtClean="0"/>
              <a:t>an average-looking </a:t>
            </a:r>
            <a:r>
              <a:rPr lang="en-IE" sz="4000" dirty="0"/>
              <a:t>site and a really engaging one.</a:t>
            </a:r>
          </a:p>
        </p:txBody>
      </p:sp>
    </p:spTree>
    <p:extLst>
      <p:ext uri="{BB962C8B-B14F-4D97-AF65-F5344CB8AC3E}">
        <p14:creationId xmlns:p14="http://schemas.microsoft.com/office/powerpoint/2010/main" val="16685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109788"/>
            <a:ext cx="38004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604963"/>
            <a:ext cx="36671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7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19288"/>
            <a:ext cx="38862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6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947863"/>
            <a:ext cx="3209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14575"/>
            <a:ext cx="3657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3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743200"/>
            <a:ext cx="61626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0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276350"/>
            <a:ext cx="326707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8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7788"/>
            <a:ext cx="37433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443038"/>
            <a:ext cx="33147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6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395413"/>
            <a:ext cx="34575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6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Copyright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Images can be used to set </a:t>
            </a:r>
            <a:r>
              <a:rPr lang="en-IE" dirty="0" smtClean="0"/>
              <a:t>the tone </a:t>
            </a:r>
            <a:r>
              <a:rPr lang="en-IE" dirty="0"/>
              <a:t>for a site in less time </a:t>
            </a:r>
            <a:r>
              <a:rPr lang="en-IE" dirty="0" smtClean="0"/>
              <a:t>than it </a:t>
            </a:r>
            <a:r>
              <a:rPr lang="en-IE" dirty="0"/>
              <a:t>takes to read a description. </a:t>
            </a:r>
            <a:r>
              <a:rPr lang="en-IE" dirty="0" smtClean="0"/>
              <a:t>If you </a:t>
            </a:r>
            <a:r>
              <a:rPr lang="en-IE" dirty="0"/>
              <a:t>do not have </a:t>
            </a:r>
            <a:r>
              <a:rPr lang="en-IE" dirty="0" smtClean="0"/>
              <a:t>photographs to </a:t>
            </a:r>
            <a:r>
              <a:rPr lang="en-IE" dirty="0"/>
              <a:t>use on your website, </a:t>
            </a:r>
            <a:r>
              <a:rPr lang="en-IE" dirty="0" smtClean="0"/>
              <a:t>there are </a:t>
            </a:r>
            <a:r>
              <a:rPr lang="en-IE" dirty="0"/>
              <a:t>companies who sell </a:t>
            </a:r>
            <a:r>
              <a:rPr lang="en-IE" b="1" dirty="0" smtClean="0"/>
              <a:t>stock</a:t>
            </a:r>
            <a:r>
              <a:rPr lang="en-IE" dirty="0" smtClean="0"/>
              <a:t> </a:t>
            </a:r>
            <a:r>
              <a:rPr lang="en-IE" b="1" dirty="0" smtClean="0"/>
              <a:t>images</a:t>
            </a:r>
            <a:r>
              <a:rPr lang="en-IE" dirty="0"/>
              <a:t>; these are images </a:t>
            </a:r>
            <a:r>
              <a:rPr lang="en-IE" dirty="0" smtClean="0"/>
              <a:t>you pay </a:t>
            </a:r>
            <a:r>
              <a:rPr lang="en-IE" dirty="0"/>
              <a:t>to </a:t>
            </a:r>
            <a:r>
              <a:rPr lang="en-IE" dirty="0" smtClean="0"/>
              <a:t>use. Remember </a:t>
            </a:r>
            <a:r>
              <a:rPr lang="en-IE" dirty="0"/>
              <a:t>that all images </a:t>
            </a:r>
            <a:r>
              <a:rPr lang="en-IE" dirty="0" smtClean="0"/>
              <a:t>are subject </a:t>
            </a:r>
            <a:r>
              <a:rPr lang="en-IE" dirty="0"/>
              <a:t>to copyright, and </a:t>
            </a:r>
            <a:r>
              <a:rPr lang="en-IE" dirty="0" smtClean="0"/>
              <a:t>you can </a:t>
            </a:r>
            <a:r>
              <a:rPr lang="en-IE" dirty="0"/>
              <a:t>get in trouble for </a:t>
            </a:r>
            <a:r>
              <a:rPr lang="en-IE" dirty="0" smtClean="0"/>
              <a:t>simply taking </a:t>
            </a:r>
            <a:r>
              <a:rPr lang="en-IE" dirty="0"/>
              <a:t>photographs </a:t>
            </a:r>
            <a:r>
              <a:rPr lang="en-IE" dirty="0" smtClean="0"/>
              <a:t>from another </a:t>
            </a:r>
            <a:r>
              <a:rPr lang="en-IE" dirty="0"/>
              <a:t>website.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69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8750"/>
            <a:ext cx="32480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1390650"/>
            <a:ext cx="296227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0295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88840"/>
            <a:ext cx="799288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768752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04867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19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696744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64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63284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738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9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Images should...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Be </a:t>
            </a:r>
            <a:r>
              <a:rPr lang="en-IE" dirty="0"/>
              <a:t>relevant</a:t>
            </a:r>
          </a:p>
          <a:p>
            <a:r>
              <a:rPr lang="en-IE" dirty="0"/>
              <a:t>Convey information</a:t>
            </a:r>
          </a:p>
          <a:p>
            <a:r>
              <a:rPr lang="en-IE" dirty="0"/>
              <a:t>Convey the right mood</a:t>
            </a:r>
          </a:p>
          <a:p>
            <a:r>
              <a:rPr lang="en-IE" dirty="0"/>
              <a:t>Be instantly recognisable</a:t>
            </a:r>
          </a:p>
          <a:p>
            <a:r>
              <a:rPr lang="en-IE" dirty="0"/>
              <a:t>Fit the </a:t>
            </a:r>
            <a:r>
              <a:rPr lang="en-IE" dirty="0" err="1"/>
              <a:t>color</a:t>
            </a:r>
            <a:r>
              <a:rPr lang="en-IE" dirty="0"/>
              <a:t> palette</a:t>
            </a:r>
          </a:p>
        </p:txBody>
      </p:sp>
    </p:spTree>
    <p:extLst>
      <p:ext uri="{BB962C8B-B14F-4D97-AF65-F5344CB8AC3E}">
        <p14:creationId xmlns:p14="http://schemas.microsoft.com/office/powerpoint/2010/main" val="12236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Storing Images </a:t>
            </a:r>
            <a:r>
              <a:rPr lang="en-IE" dirty="0" smtClean="0"/>
              <a:t>on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If </a:t>
            </a:r>
            <a:r>
              <a:rPr lang="en-IE" dirty="0"/>
              <a:t>you are building a site from scratch, it is </a:t>
            </a:r>
            <a:r>
              <a:rPr lang="en-IE" dirty="0" smtClean="0"/>
              <a:t>good practice </a:t>
            </a:r>
            <a:r>
              <a:rPr lang="en-IE" dirty="0"/>
              <a:t>to create a folder for all of the </a:t>
            </a:r>
            <a:r>
              <a:rPr lang="en-IE" dirty="0" smtClean="0"/>
              <a:t>images the </a:t>
            </a:r>
            <a:r>
              <a:rPr lang="en-IE" dirty="0"/>
              <a:t>site uses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95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4664"/>
            <a:ext cx="7602611" cy="5544615"/>
          </a:xfrm>
        </p:spPr>
      </p:pic>
    </p:spTree>
    <p:extLst>
      <p:ext uri="{BB962C8B-B14F-4D97-AF65-F5344CB8AC3E}">
        <p14:creationId xmlns:p14="http://schemas.microsoft.com/office/powerpoint/2010/main" val="40630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="images/image1.jpg“ alt =“description of image”/&gt;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To </a:t>
            </a:r>
            <a:r>
              <a:rPr lang="en-IE" dirty="0"/>
              <a:t>add an image into the </a:t>
            </a:r>
            <a:r>
              <a:rPr lang="en-IE" dirty="0" smtClean="0"/>
              <a:t>page you </a:t>
            </a:r>
            <a:r>
              <a:rPr lang="en-IE" dirty="0"/>
              <a:t>need to use an </a:t>
            </a:r>
            <a:r>
              <a:rPr lang="en-IE" b="1" dirty="0"/>
              <a:t>&lt;</a:t>
            </a:r>
            <a:r>
              <a:rPr lang="en-IE" b="1" dirty="0" err="1" smtClean="0"/>
              <a:t>img</a:t>
            </a:r>
            <a:r>
              <a:rPr lang="en-IE" b="1" dirty="0" smtClean="0"/>
              <a:t>&gt; </a:t>
            </a:r>
            <a:r>
              <a:rPr lang="en-IE" dirty="0" smtClean="0"/>
              <a:t>element</a:t>
            </a:r>
            <a:r>
              <a:rPr lang="en-IE" dirty="0"/>
              <a:t>. This is an </a:t>
            </a:r>
            <a:r>
              <a:rPr lang="en-IE" dirty="0" smtClean="0"/>
              <a:t>empty element </a:t>
            </a:r>
            <a:r>
              <a:rPr lang="en-IE" dirty="0"/>
              <a:t>(which means there </a:t>
            </a:r>
            <a:r>
              <a:rPr lang="en-IE" dirty="0" smtClean="0"/>
              <a:t>is no </a:t>
            </a:r>
            <a:r>
              <a:rPr lang="en-IE" dirty="0"/>
              <a:t>closing tag). It must carry </a:t>
            </a:r>
            <a:r>
              <a:rPr lang="en-IE" dirty="0" smtClean="0"/>
              <a:t>the following </a:t>
            </a:r>
            <a:r>
              <a:rPr lang="en-IE" dirty="0"/>
              <a:t>two attributes:</a:t>
            </a:r>
          </a:p>
        </p:txBody>
      </p:sp>
    </p:spTree>
    <p:extLst>
      <p:ext uri="{BB962C8B-B14F-4D97-AF65-F5344CB8AC3E}">
        <p14:creationId xmlns:p14="http://schemas.microsoft.com/office/powerpoint/2010/main" val="18309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Microsoft Office PowerPoint</Application>
  <PresentationFormat>On-screen Show (4:3)</PresentationFormat>
  <Paragraphs>124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Images</vt:lpstr>
      <vt:lpstr>PowerPoint Presentation</vt:lpstr>
      <vt:lpstr>This week you will learn how to: </vt:lpstr>
      <vt:lpstr>Choosing Images for Your Site</vt:lpstr>
      <vt:lpstr>Copyright</vt:lpstr>
      <vt:lpstr>Images should...</vt:lpstr>
      <vt:lpstr>Storing Images on Your Site</vt:lpstr>
      <vt:lpstr>PowerPoint Presentation</vt:lpstr>
      <vt:lpstr>Adding Images</vt:lpstr>
      <vt:lpstr>src </vt:lpstr>
      <vt:lpstr>alt </vt:lpstr>
      <vt:lpstr>PowerPoint Presentation</vt:lpstr>
      <vt:lpstr>PowerPoint Presentation</vt:lpstr>
      <vt:lpstr>Where to Place Images in Your Code</vt:lpstr>
      <vt:lpstr>1: before a paragraph</vt:lpstr>
      <vt:lpstr>PowerPoint Presentation</vt:lpstr>
      <vt:lpstr>2: inside the start of a paragraph. </vt:lpstr>
      <vt:lpstr>PowerPoint Presentation</vt:lpstr>
      <vt:lpstr>3: in the middle of a paragraph. </vt:lpstr>
      <vt:lpstr>PowerPoint Presentation</vt:lpstr>
      <vt:lpstr>PowerPoint Presentation</vt:lpstr>
      <vt:lpstr>PowerPoint Presentation</vt:lpstr>
      <vt:lpstr>HTML 5: Figure and FigureCaption</vt:lpstr>
      <vt:lpstr>PowerPoint Presentation</vt:lpstr>
      <vt:lpstr>&lt;figure&gt; </vt:lpstr>
      <vt:lpstr>&lt;figcaption&gt;</vt:lpstr>
      <vt:lpstr>Using css</vt:lpstr>
      <vt:lpstr>PowerPoint Presentation</vt:lpstr>
      <vt:lpstr>PowerPoint Presentation</vt:lpstr>
      <vt:lpstr>Three Rules for Creating Images</vt:lpstr>
      <vt:lpstr>Save images in the right format</vt:lpstr>
      <vt:lpstr>Save images at the right size</vt:lpstr>
      <vt:lpstr>Use the correct resolution</vt:lpstr>
      <vt:lpstr>JPEG</vt:lpstr>
      <vt:lpstr>GIF and  PNG</vt:lpstr>
      <vt:lpstr>Image Dimensions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Dublin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mollyb</dc:creator>
  <cp:lastModifiedBy>mollyb</cp:lastModifiedBy>
  <cp:revision>13</cp:revision>
  <dcterms:created xsi:type="dcterms:W3CDTF">2012-10-08T20:04:34Z</dcterms:created>
  <dcterms:modified xsi:type="dcterms:W3CDTF">2012-10-08T22:15:37Z</dcterms:modified>
</cp:coreProperties>
</file>