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57" r:id="rId8"/>
    <p:sldId id="258" r:id="rId9"/>
    <p:sldId id="259" r:id="rId10"/>
    <p:sldId id="260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 Case Study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03" y="3179633"/>
            <a:ext cx="4320000" cy="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THREATS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00"/>
              </a:buClr>
            </a:pPr>
            <a:r>
              <a:rPr lang="en-IE" i="1" dirty="0"/>
              <a:t>Walmart</a:t>
            </a:r>
            <a:r>
              <a:rPr lang="en-IE" dirty="0"/>
              <a:t> - $13 billion made in online </a:t>
            </a:r>
            <a:r>
              <a:rPr lang="en-IE" dirty="0" smtClean="0"/>
              <a:t>sales</a:t>
            </a:r>
          </a:p>
          <a:p>
            <a:pPr lvl="0">
              <a:buClr>
                <a:srgbClr val="FF9900"/>
              </a:buClr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/>
              <a:t>Security</a:t>
            </a:r>
            <a:r>
              <a:rPr lang="en-IE" dirty="0"/>
              <a:t> – Identity theft and hacking concerns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E" sz="6600" b="1" dirty="0" smtClean="0">
                <a:solidFill>
                  <a:srgbClr val="FF9C00"/>
                </a:solidFill>
              </a:rPr>
              <a:t>CURRENT STANCE</a:t>
            </a:r>
            <a:endParaRPr lang="en-IE" sz="6600" b="1" dirty="0">
              <a:solidFill>
                <a:srgbClr val="FF9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9" cy="1320800"/>
          </a:xfrm>
        </p:spPr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KEY </a:t>
            </a:r>
            <a:r>
              <a:rPr lang="en-IE" b="1" dirty="0" smtClean="0">
                <a:solidFill>
                  <a:srgbClr val="FF9900"/>
                </a:solidFill>
              </a:rPr>
              <a:t>COMPETITORS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en-IE" i="1" dirty="0"/>
              <a:t>eBay is a wholesaler while Amazon is an online retailer</a:t>
            </a:r>
          </a:p>
          <a:p>
            <a:pPr>
              <a:buClr>
                <a:srgbClr val="FF9900"/>
              </a:buClr>
            </a:pPr>
            <a:endParaRPr lang="en-IE" i="1" dirty="0"/>
          </a:p>
          <a:p>
            <a:pPr>
              <a:buClr>
                <a:srgbClr val="FF9900"/>
              </a:buClr>
            </a:pPr>
            <a:r>
              <a:rPr lang="en-IE" i="1" dirty="0"/>
              <a:t>Sellers on Amazon can make a higher profit</a:t>
            </a:r>
          </a:p>
          <a:p>
            <a:pPr>
              <a:buClr>
                <a:srgbClr val="FF9900"/>
              </a:buClr>
            </a:pPr>
            <a:endParaRPr lang="en-IE" i="1" dirty="0"/>
          </a:p>
          <a:p>
            <a:pPr>
              <a:buClr>
                <a:srgbClr val="FF9900"/>
              </a:buClr>
            </a:pPr>
            <a:r>
              <a:rPr lang="en-IE" i="1" dirty="0"/>
              <a:t>Amazon provides less freedom than eBay</a:t>
            </a:r>
          </a:p>
          <a:p>
            <a:pPr>
              <a:buClr>
                <a:srgbClr val="FF9900"/>
              </a:buClr>
            </a:pPr>
            <a:endParaRPr lang="en-IE" i="1" dirty="0"/>
          </a:p>
          <a:p>
            <a:pPr>
              <a:buClr>
                <a:srgbClr val="FF9900"/>
              </a:buClr>
            </a:pPr>
            <a:r>
              <a:rPr lang="en-IE" i="1" dirty="0"/>
              <a:t>Different fee </a:t>
            </a:r>
            <a:r>
              <a:rPr lang="en-IE" i="1" dirty="0" smtClean="0"/>
              <a:t>structure</a:t>
            </a:r>
            <a:endParaRPr lang="en-IE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9" cy="1320800"/>
          </a:xfrm>
        </p:spPr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TARGET MARKET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en-US" i="1" dirty="0"/>
              <a:t>U</a:t>
            </a:r>
            <a:r>
              <a:rPr lang="en-US" i="1" dirty="0" smtClean="0"/>
              <a:t>se </a:t>
            </a:r>
            <a:r>
              <a:rPr lang="en-US" i="1" dirty="0"/>
              <a:t>demographic &amp; </a:t>
            </a:r>
            <a:r>
              <a:rPr lang="en-US" i="1" dirty="0" smtClean="0"/>
              <a:t>psychographics</a:t>
            </a:r>
            <a:endParaRPr lang="en-IE" i="1" dirty="0"/>
          </a:p>
          <a:p>
            <a:pPr>
              <a:buClr>
                <a:srgbClr val="FF9900"/>
              </a:buClr>
            </a:pPr>
            <a:endParaRPr lang="en-IE" i="1" dirty="0" smtClean="0"/>
          </a:p>
          <a:p>
            <a:pPr>
              <a:buClr>
                <a:srgbClr val="FF9900"/>
              </a:buClr>
            </a:pPr>
            <a:r>
              <a:rPr lang="en-IE" i="1" dirty="0"/>
              <a:t>U</a:t>
            </a:r>
            <a:r>
              <a:rPr lang="en-IE" i="1" dirty="0" smtClean="0"/>
              <a:t>pper </a:t>
            </a:r>
            <a:r>
              <a:rPr lang="en-IE" i="1" dirty="0"/>
              <a:t>and middle class people</a:t>
            </a:r>
          </a:p>
          <a:p>
            <a:pPr>
              <a:buClr>
                <a:srgbClr val="FF9900"/>
              </a:buClr>
            </a:pPr>
            <a:endParaRPr lang="en-IE" i="1" dirty="0"/>
          </a:p>
          <a:p>
            <a:pPr>
              <a:buClr>
                <a:srgbClr val="FF9900"/>
              </a:buClr>
            </a:pPr>
            <a:r>
              <a:rPr lang="en-IE" i="1" dirty="0"/>
              <a:t>P</a:t>
            </a:r>
            <a:r>
              <a:rPr lang="en-IE" i="1" dirty="0" smtClean="0"/>
              <a:t>ossess </a:t>
            </a:r>
            <a:r>
              <a:rPr lang="en-IE" i="1" dirty="0"/>
              <a:t>a limited experience in the basic technology</a:t>
            </a:r>
          </a:p>
          <a:p>
            <a:pPr>
              <a:buClr>
                <a:srgbClr val="FF9900"/>
              </a:buClr>
            </a:pPr>
            <a:endParaRPr lang="en-IE" i="1" dirty="0"/>
          </a:p>
          <a:p>
            <a:pPr>
              <a:buClr>
                <a:srgbClr val="FF9900"/>
              </a:buClr>
            </a:pPr>
            <a:r>
              <a:rPr lang="en-US" i="1" dirty="0"/>
              <a:t>D</a:t>
            </a:r>
            <a:r>
              <a:rPr lang="en-US" i="1" dirty="0" smtClean="0"/>
              <a:t>on’t </a:t>
            </a:r>
            <a:r>
              <a:rPr lang="en-US" i="1" dirty="0"/>
              <a:t>have time or prefer convenience over shopping from the physical outlets</a:t>
            </a:r>
            <a:endParaRPr lang="en-IE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7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FINANCES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9900"/>
              </a:buClr>
            </a:pPr>
            <a:r>
              <a:rPr lang="en-IE" i="1" dirty="0" smtClean="0"/>
              <a:t>Stock value increase </a:t>
            </a:r>
            <a:r>
              <a:rPr lang="en-IE" dirty="0" smtClean="0"/>
              <a:t>– 4200% since 2003</a:t>
            </a:r>
          </a:p>
          <a:p>
            <a:pPr marL="0" lvl="0" indent="0">
              <a:buClr>
                <a:srgbClr val="FF9900"/>
              </a:buClr>
              <a:buNone/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 smtClean="0"/>
              <a:t>Average sales revenue increase </a:t>
            </a:r>
            <a:r>
              <a:rPr lang="en-IE" dirty="0" smtClean="0"/>
              <a:t>- 27% or 12.71B</a:t>
            </a:r>
          </a:p>
          <a:p>
            <a:pPr lvl="0">
              <a:buClr>
                <a:srgbClr val="FF9900"/>
              </a:buClr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 smtClean="0"/>
              <a:t>Average profit margin </a:t>
            </a:r>
            <a:r>
              <a:rPr lang="en-IE" dirty="0" smtClean="0"/>
              <a:t>- 0.467% over 5 years</a:t>
            </a:r>
          </a:p>
          <a:p>
            <a:pPr lvl="0">
              <a:buClr>
                <a:srgbClr val="FF9900"/>
              </a:buClr>
            </a:pPr>
            <a:endParaRPr lang="en-IE" dirty="0"/>
          </a:p>
          <a:p>
            <a:pPr>
              <a:buClr>
                <a:srgbClr val="FF9900"/>
              </a:buClr>
            </a:pPr>
            <a:r>
              <a:rPr lang="en-IE" i="1" dirty="0" smtClean="0"/>
              <a:t>Profit margin in 2016 –</a:t>
            </a:r>
            <a:r>
              <a:rPr lang="en-IE" dirty="0" smtClean="0"/>
              <a:t> 1.742% </a:t>
            </a:r>
            <a:r>
              <a:rPr lang="en-IE" dirty="0"/>
              <a:t>after </a:t>
            </a:r>
            <a:r>
              <a:rPr lang="en-IE" dirty="0" smtClean="0"/>
              <a:t>deductions</a:t>
            </a:r>
          </a:p>
          <a:p>
            <a:pPr>
              <a:buClr>
                <a:srgbClr val="FF9900"/>
              </a:buClr>
            </a:pPr>
            <a:endParaRPr lang="en-IE" dirty="0"/>
          </a:p>
          <a:p>
            <a:pPr marL="0" indent="0">
              <a:buClr>
                <a:srgbClr val="FF9900"/>
              </a:buClr>
              <a:buNone/>
            </a:pPr>
            <a:r>
              <a:rPr lang="en-IE" sz="3600" i="1" dirty="0"/>
              <a:t>2.37B!</a:t>
            </a:r>
            <a:endParaRPr lang="en-I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INDUSTRY LEADERS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9900"/>
              </a:buClr>
            </a:pPr>
            <a:r>
              <a:rPr lang="en-IE" i="1" dirty="0" smtClean="0"/>
              <a:t>Dominance of eBay - </a:t>
            </a:r>
            <a:r>
              <a:rPr lang="en-IE" dirty="0"/>
              <a:t>1414.37</a:t>
            </a:r>
            <a:r>
              <a:rPr lang="en-IE" dirty="0" smtClean="0"/>
              <a:t>% greater revenue</a:t>
            </a:r>
          </a:p>
          <a:p>
            <a:pPr lvl="0">
              <a:buClr>
                <a:srgbClr val="FF9900"/>
              </a:buClr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 smtClean="0"/>
              <a:t>Dominance by Wal-Mart – </a:t>
            </a:r>
            <a:r>
              <a:rPr lang="en-IE" dirty="0" smtClean="0"/>
              <a:t>Nearly 3 and ½ times greater revenue</a:t>
            </a:r>
          </a:p>
          <a:p>
            <a:pPr lvl="0">
              <a:buClr>
                <a:srgbClr val="FF9900"/>
              </a:buClr>
            </a:pPr>
            <a:endParaRPr lang="en-IE" i="1" dirty="0"/>
          </a:p>
          <a:p>
            <a:pPr lvl="0">
              <a:buClr>
                <a:srgbClr val="FF9900"/>
              </a:buClr>
            </a:pPr>
            <a:r>
              <a:rPr lang="en-IE" i="1" dirty="0" smtClean="0"/>
              <a:t>22 years of experience</a:t>
            </a:r>
            <a:endParaRPr lang="en-IE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0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E" sz="6600" b="1" dirty="0" smtClean="0">
                <a:solidFill>
                  <a:srgbClr val="FF9C00"/>
                </a:solidFill>
              </a:rPr>
              <a:t>CONCLUSIONS</a:t>
            </a:r>
            <a:endParaRPr lang="en-IE" sz="6600" b="1" dirty="0">
              <a:solidFill>
                <a:srgbClr val="FF9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SUMMARY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9900"/>
              </a:buClr>
            </a:pPr>
            <a:r>
              <a:rPr lang="en-IE" i="1" dirty="0" smtClean="0"/>
              <a:t>Consistent for over two decades</a:t>
            </a:r>
            <a:endParaRPr lang="en-IE" dirty="0" smtClean="0"/>
          </a:p>
          <a:p>
            <a:pPr lvl="0">
              <a:buClr>
                <a:srgbClr val="FF9900"/>
              </a:buClr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 smtClean="0"/>
              <a:t>Set precedents for the e-commerce industry</a:t>
            </a:r>
          </a:p>
          <a:p>
            <a:pPr lvl="0">
              <a:buClr>
                <a:srgbClr val="FF9900"/>
              </a:buClr>
            </a:pPr>
            <a:endParaRPr lang="en-IE" i="1" dirty="0"/>
          </a:p>
          <a:p>
            <a:pPr lvl="0">
              <a:buClr>
                <a:srgbClr val="FF9900"/>
              </a:buClr>
            </a:pPr>
            <a:r>
              <a:rPr lang="en-IE" i="1" dirty="0" smtClean="0"/>
              <a:t>Recommendations –</a:t>
            </a:r>
          </a:p>
          <a:p>
            <a:pPr lvl="1">
              <a:buClr>
                <a:srgbClr val="FF9900"/>
              </a:buClr>
            </a:pPr>
            <a:r>
              <a:rPr lang="en-IE" i="1" dirty="0" smtClean="0"/>
              <a:t>Consider cost cutting measures</a:t>
            </a:r>
          </a:p>
          <a:p>
            <a:pPr lvl="1">
              <a:buClr>
                <a:srgbClr val="FF9900"/>
              </a:buClr>
            </a:pPr>
            <a:r>
              <a:rPr lang="en-IE" i="1" dirty="0" smtClean="0"/>
              <a:t>Add greater incentives for third party sellers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REFERENCES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FF9900"/>
              </a:buClr>
              <a:buNone/>
            </a:pPr>
            <a:r>
              <a:rPr lang="en-IE" i="1" dirty="0" smtClean="0"/>
              <a:t>References, figures, and tables will included in the accompanying document.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E" sz="6600" b="1" dirty="0" smtClean="0">
                <a:solidFill>
                  <a:srgbClr val="FF9C00"/>
                </a:solidFill>
              </a:rPr>
              <a:t>ANY QUESTIONS?</a:t>
            </a:r>
            <a:endParaRPr lang="en-IE" sz="6600" b="1" dirty="0">
              <a:solidFill>
                <a:srgbClr val="FF9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1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E" sz="6600" b="1" dirty="0" smtClean="0">
                <a:solidFill>
                  <a:srgbClr val="FF9C00"/>
                </a:solidFill>
              </a:rPr>
              <a:t>COMPANY SUMMARY</a:t>
            </a:r>
            <a:endParaRPr lang="en-IE" sz="6600" b="1" dirty="0">
              <a:solidFill>
                <a:srgbClr val="FF9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BEGINNINGS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en-IE" dirty="0"/>
              <a:t>Founded on July 5, 1994 by Jeff Bezos</a:t>
            </a:r>
          </a:p>
          <a:p>
            <a:pPr>
              <a:buClr>
                <a:srgbClr val="FF9900"/>
              </a:buClr>
            </a:pPr>
            <a:endParaRPr lang="en-IE" dirty="0"/>
          </a:p>
          <a:p>
            <a:pPr>
              <a:buClr>
                <a:srgbClr val="FF9900"/>
              </a:buClr>
            </a:pPr>
            <a:r>
              <a:rPr lang="en-IE" dirty="0"/>
              <a:t>Originally located in Bezos’ garage in Bellevue Washington</a:t>
            </a:r>
          </a:p>
          <a:p>
            <a:pPr>
              <a:buClr>
                <a:srgbClr val="FF9900"/>
              </a:buClr>
            </a:pPr>
            <a:endParaRPr lang="en-IE" dirty="0"/>
          </a:p>
          <a:p>
            <a:pPr>
              <a:buClr>
                <a:srgbClr val="FF9900"/>
              </a:buClr>
            </a:pPr>
            <a:r>
              <a:rPr lang="en-IE" dirty="0" smtClean="0"/>
              <a:t>Amazon </a:t>
            </a:r>
            <a:r>
              <a:rPr lang="en-IE" dirty="0"/>
              <a:t>started as an online Bookstore</a:t>
            </a:r>
          </a:p>
          <a:p>
            <a:pPr>
              <a:buClr>
                <a:srgbClr val="FF9900"/>
              </a:buClr>
            </a:pPr>
            <a:endParaRPr lang="en-IE" dirty="0"/>
          </a:p>
          <a:p>
            <a:pPr>
              <a:buClr>
                <a:srgbClr val="FF9900"/>
              </a:buClr>
            </a:pPr>
            <a:r>
              <a:rPr lang="en-IE" dirty="0"/>
              <a:t>Focus was set on the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PRODUCTS AND SERVICES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en-IE" dirty="0"/>
              <a:t>Amazon Prime</a:t>
            </a:r>
          </a:p>
          <a:p>
            <a:pPr>
              <a:buClr>
                <a:srgbClr val="FF9900"/>
              </a:buClr>
            </a:pPr>
            <a:endParaRPr lang="en-IE" dirty="0"/>
          </a:p>
          <a:p>
            <a:pPr>
              <a:buClr>
                <a:srgbClr val="FF9900"/>
              </a:buClr>
            </a:pPr>
            <a:r>
              <a:rPr lang="en-IE" dirty="0"/>
              <a:t>Amazon Web Services (AWS)</a:t>
            </a:r>
          </a:p>
          <a:p>
            <a:pPr>
              <a:buClr>
                <a:srgbClr val="FF9900"/>
              </a:buClr>
            </a:pPr>
            <a:endParaRPr lang="en-IE" dirty="0"/>
          </a:p>
          <a:p>
            <a:pPr>
              <a:buClr>
                <a:srgbClr val="FF9900"/>
              </a:buClr>
            </a:pPr>
            <a:r>
              <a:rPr lang="en-IE" dirty="0"/>
              <a:t>Kindle</a:t>
            </a:r>
          </a:p>
          <a:p>
            <a:pPr>
              <a:buClr>
                <a:srgbClr val="FF9900"/>
              </a:buClr>
            </a:pPr>
            <a:endParaRPr lang="en-IE" dirty="0"/>
          </a:p>
          <a:p>
            <a:pPr>
              <a:buClr>
                <a:srgbClr val="FF9900"/>
              </a:buClr>
            </a:pPr>
            <a:r>
              <a:rPr lang="en-IE" dirty="0"/>
              <a:t>FireTV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SELLING POINTS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en-IE" dirty="0"/>
              <a:t>Customer Reviews</a:t>
            </a:r>
          </a:p>
          <a:p>
            <a:pPr>
              <a:buClr>
                <a:srgbClr val="FF9900"/>
              </a:buClr>
            </a:pPr>
            <a:endParaRPr lang="en-IE" dirty="0"/>
          </a:p>
          <a:p>
            <a:pPr>
              <a:buClr>
                <a:srgbClr val="FF9900"/>
              </a:buClr>
            </a:pPr>
            <a:r>
              <a:rPr lang="en-IE" dirty="0"/>
              <a:t>Content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E" sz="6600" b="1" dirty="0" smtClean="0">
                <a:solidFill>
                  <a:srgbClr val="FF9C00"/>
                </a:solidFill>
              </a:rPr>
              <a:t>SWOT ANALYSIS</a:t>
            </a:r>
            <a:endParaRPr lang="en-IE" sz="6600" b="1" dirty="0">
              <a:solidFill>
                <a:srgbClr val="FF9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STRENGTHS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00"/>
              </a:buClr>
            </a:pPr>
            <a:r>
              <a:rPr lang="en-IE" i="1" dirty="0"/>
              <a:t>Product Variety </a:t>
            </a:r>
            <a:r>
              <a:rPr lang="en-IE" dirty="0"/>
              <a:t>- Amazon offers a huge variety in </a:t>
            </a:r>
            <a:r>
              <a:rPr lang="en-IE" dirty="0" smtClean="0"/>
              <a:t>products</a:t>
            </a:r>
          </a:p>
          <a:p>
            <a:pPr lvl="0">
              <a:buClr>
                <a:srgbClr val="FF9900"/>
              </a:buClr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/>
              <a:t>Independent Sellers </a:t>
            </a:r>
            <a:endParaRPr lang="en-IE" i="1" dirty="0" smtClean="0"/>
          </a:p>
          <a:p>
            <a:pPr lvl="0">
              <a:buClr>
                <a:srgbClr val="FF9900"/>
              </a:buClr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/>
              <a:t>Amazon Prime </a:t>
            </a:r>
            <a:r>
              <a:rPr lang="en-IE" dirty="0"/>
              <a:t>– Free shipping, music/video/book </a:t>
            </a:r>
            <a:r>
              <a:rPr lang="en-IE" dirty="0" smtClean="0"/>
              <a:t>streaming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WEAKNESSES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00"/>
              </a:buClr>
            </a:pPr>
            <a:r>
              <a:rPr lang="en-IE" i="1" dirty="0"/>
              <a:t>Failing Products </a:t>
            </a:r>
            <a:r>
              <a:rPr lang="en-IE" dirty="0"/>
              <a:t>– Fire Phone, Kindle </a:t>
            </a:r>
            <a:r>
              <a:rPr lang="en-IE" dirty="0" smtClean="0"/>
              <a:t>Fire</a:t>
            </a:r>
          </a:p>
          <a:p>
            <a:pPr lvl="0">
              <a:buClr>
                <a:srgbClr val="FF9900"/>
              </a:buClr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/>
              <a:t>High Debt </a:t>
            </a:r>
            <a:r>
              <a:rPr lang="en-IE" dirty="0"/>
              <a:t>– Struggling to make profits in developing </a:t>
            </a:r>
            <a:r>
              <a:rPr lang="en-IE" dirty="0" smtClean="0"/>
              <a:t>nations</a:t>
            </a:r>
          </a:p>
          <a:p>
            <a:pPr lvl="0">
              <a:buClr>
                <a:srgbClr val="FF9900"/>
              </a:buClr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/>
              <a:t>Independent Sellers </a:t>
            </a:r>
            <a:r>
              <a:rPr lang="en-IE" dirty="0"/>
              <a:t>– High prices, horrible customer </a:t>
            </a:r>
            <a:r>
              <a:rPr lang="en-IE" dirty="0" smtClean="0"/>
              <a:t>service</a:t>
            </a:r>
          </a:p>
          <a:p>
            <a:pPr lvl="0">
              <a:buClr>
                <a:srgbClr val="FF9900"/>
              </a:buClr>
            </a:pPr>
            <a:endParaRPr lang="en-IE" dirty="0"/>
          </a:p>
          <a:p>
            <a:pPr lvl="0">
              <a:buClr>
                <a:srgbClr val="FF9900"/>
              </a:buClr>
            </a:pPr>
            <a:r>
              <a:rPr lang="en-IE" i="1" dirty="0"/>
              <a:t>Tax Avoidance </a:t>
            </a:r>
            <a:r>
              <a:rPr lang="en-IE" dirty="0"/>
              <a:t>– Operate from Luxembourg to minimize tax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9900"/>
                </a:solidFill>
              </a:rPr>
              <a:t>OPPORTUNITIES</a:t>
            </a:r>
            <a:endParaRPr lang="en-IE" b="1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en-IE" i="1" dirty="0"/>
              <a:t>Physical Stores </a:t>
            </a:r>
            <a:r>
              <a:rPr lang="en-IE" dirty="0"/>
              <a:t>– 3 book stores open in the </a:t>
            </a:r>
            <a:r>
              <a:rPr lang="en-IE" dirty="0" smtClean="0"/>
              <a:t>States</a:t>
            </a:r>
          </a:p>
          <a:p>
            <a:pPr>
              <a:buClr>
                <a:srgbClr val="FF9900"/>
              </a:buClr>
            </a:pPr>
            <a:endParaRPr lang="en-IE" dirty="0"/>
          </a:p>
          <a:p>
            <a:pPr>
              <a:buClr>
                <a:srgbClr val="FF9900"/>
              </a:buClr>
            </a:pPr>
            <a:r>
              <a:rPr lang="en-IE" i="1" dirty="0" smtClean="0"/>
              <a:t>Global </a:t>
            </a:r>
            <a:r>
              <a:rPr lang="en-IE" i="1" dirty="0"/>
              <a:t>expansion </a:t>
            </a:r>
            <a:r>
              <a:rPr lang="en-IE" dirty="0"/>
              <a:t>– expand in developing economies, low </a:t>
            </a:r>
            <a:r>
              <a:rPr lang="en-IE" dirty="0" smtClean="0"/>
              <a:t>competition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71551"/>
            <a:ext cx="1800000" cy="3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322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</vt:lpstr>
      <vt:lpstr>COMPANY SUMMARY</vt:lpstr>
      <vt:lpstr>BEGINNINGS</vt:lpstr>
      <vt:lpstr>PRODUCTS AND SERVICES</vt:lpstr>
      <vt:lpstr>SELLING POINTS</vt:lpstr>
      <vt:lpstr>SWOT ANALYSIS</vt:lpstr>
      <vt:lpstr>STRENGTHS</vt:lpstr>
      <vt:lpstr>WEAKNESSES</vt:lpstr>
      <vt:lpstr>OPPORTUNITIES</vt:lpstr>
      <vt:lpstr>THREATS</vt:lpstr>
      <vt:lpstr>CURRENT STANCE</vt:lpstr>
      <vt:lpstr>KEY COMPETITORS</vt:lpstr>
      <vt:lpstr>TARGET MARKET</vt:lpstr>
      <vt:lpstr>FINANCES</vt:lpstr>
      <vt:lpstr>INDUSTRY LEADERS</vt:lpstr>
      <vt:lpstr>CONCLUSIONS</vt:lpstr>
      <vt:lpstr>SUMMARY</vt:lpstr>
      <vt:lpstr>REFERENCES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</dc:title>
  <dc:creator>Sean</dc:creator>
  <cp:lastModifiedBy>Sean</cp:lastModifiedBy>
  <cp:revision>98</cp:revision>
  <dcterms:created xsi:type="dcterms:W3CDTF">2017-02-26T12:31:52Z</dcterms:created>
  <dcterms:modified xsi:type="dcterms:W3CDTF">2017-02-26T21:49:42Z</dcterms:modified>
</cp:coreProperties>
</file>