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notesMasterIdLst>
    <p:notesMasterId r:id="rId18"/>
  </p:notesMasterIdLst>
  <p:sldIdLst>
    <p:sldId id="269" r:id="rId2"/>
    <p:sldId id="272" r:id="rId3"/>
    <p:sldId id="288" r:id="rId4"/>
    <p:sldId id="289" r:id="rId5"/>
    <p:sldId id="299" r:id="rId6"/>
    <p:sldId id="290" r:id="rId7"/>
    <p:sldId id="301" r:id="rId8"/>
    <p:sldId id="291" r:id="rId9"/>
    <p:sldId id="292" r:id="rId10"/>
    <p:sldId id="293" r:id="rId11"/>
    <p:sldId id="294" r:id="rId12"/>
    <p:sldId id="295" r:id="rId13"/>
    <p:sldId id="297" r:id="rId14"/>
    <p:sldId id="296" r:id="rId15"/>
    <p:sldId id="298" r:id="rId16"/>
    <p:sldId id="285" r:id="rId17"/>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5083"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3953E817-4FB5-4B00-8BC1-2B43EAF219E5}" type="datetimeFigureOut">
              <a:rPr lang="ko-KR" altLang="en-US" smtClean="0"/>
              <a:t>2016-11-27</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A4A4894-380F-4E48-A853-E7E0137899DF}" type="slidenum">
              <a:rPr lang="ko-KR" altLang="en-US" smtClean="0"/>
              <a:t>‹#›</a:t>
            </a:fld>
            <a:endParaRPr lang="ko-KR" altLang="en-US"/>
          </a:p>
        </p:txBody>
      </p:sp>
    </p:spTree>
    <p:extLst>
      <p:ext uri="{BB962C8B-B14F-4D97-AF65-F5344CB8AC3E}">
        <p14:creationId xmlns:p14="http://schemas.microsoft.com/office/powerpoint/2010/main" val="216061099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Good afternoon!</a:t>
            </a:r>
            <a:r>
              <a:rPr lang="en-US" altLang="ko-KR" baseline="0" dirty="0" smtClean="0"/>
              <a:t> My name is </a:t>
            </a:r>
            <a:r>
              <a:rPr lang="en-US" altLang="ko-KR" baseline="0" dirty="0" err="1" smtClean="0"/>
              <a:t>Sanghun</a:t>
            </a:r>
            <a:r>
              <a:rPr lang="en-US" altLang="ko-KR" baseline="0" dirty="0" smtClean="0"/>
              <a:t> </a:t>
            </a:r>
            <a:r>
              <a:rPr lang="en-US" altLang="ko-KR" baseline="0" dirty="0" err="1" smtClean="0"/>
              <a:t>Jeong</a:t>
            </a:r>
            <a:r>
              <a:rPr lang="en-US" altLang="ko-KR" baseline="0" dirty="0" smtClean="0"/>
              <a:t> from KNU, Korea. I would like to present on this research. </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1</a:t>
            </a:fld>
            <a:endParaRPr lang="ko-KR" altLang="en-US"/>
          </a:p>
        </p:txBody>
      </p:sp>
    </p:spTree>
    <p:extLst>
      <p:ext uri="{BB962C8B-B14F-4D97-AF65-F5344CB8AC3E}">
        <p14:creationId xmlns:p14="http://schemas.microsoft.com/office/powerpoint/2010/main" val="2159832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a:t>
            </a:r>
            <a:r>
              <a:rPr lang="en-US" altLang="ko-KR" baseline="0" dirty="0" smtClean="0"/>
              <a:t> expand the collision region computing for two amino acids. The collision region in (</a:t>
            </a:r>
            <a:r>
              <a:rPr lang="en-US" altLang="ko-KR" baseline="0" dirty="0" err="1" smtClean="0"/>
              <a:t>st</a:t>
            </a:r>
            <a:r>
              <a:rPr lang="en-US" altLang="ko-KR" baseline="0" dirty="0" smtClean="0"/>
              <a:t>)-plane is generated by applying union the collision region for every pair of atoms from different amino acids. The (</a:t>
            </a:r>
            <a:r>
              <a:rPr lang="en-US" altLang="ko-KR" baseline="0" dirty="0" err="1" smtClean="0"/>
              <a:t>s,t</a:t>
            </a:r>
            <a:r>
              <a:rPr lang="en-US" altLang="ko-KR" baseline="0" dirty="0" smtClean="0"/>
              <a:t>) position for case 2 represents that two amino acids have intersection. When two amino acids are at (</a:t>
            </a:r>
            <a:r>
              <a:rPr lang="en-US" altLang="ko-KR" baseline="0" dirty="0" err="1" smtClean="0"/>
              <a:t>s,t</a:t>
            </a:r>
            <a:r>
              <a:rPr lang="en-US" altLang="ko-KR" baseline="0" dirty="0" smtClean="0"/>
              <a:t>) position at case 3, they are apart from each other. At case 1, two amino acids contact each other at some atom pairs.</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11</a:t>
            </a:fld>
            <a:endParaRPr lang="ko-KR" altLang="en-US"/>
          </a:p>
        </p:txBody>
      </p:sp>
    </p:spTree>
    <p:extLst>
      <p:ext uri="{BB962C8B-B14F-4D97-AF65-F5344CB8AC3E}">
        <p14:creationId xmlns:p14="http://schemas.microsoft.com/office/powerpoint/2010/main" val="217516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compute the contact curve</a:t>
            </a:r>
            <a:r>
              <a:rPr lang="en-US" altLang="ko-KR" baseline="0" dirty="0" smtClean="0"/>
              <a:t> for two amino acids, by extracting the boundary curve of the collision region.</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12</a:t>
            </a:fld>
            <a:endParaRPr lang="ko-KR" altLang="en-US"/>
          </a:p>
        </p:txBody>
      </p:sp>
    </p:spTree>
    <p:extLst>
      <p:ext uri="{BB962C8B-B14F-4D97-AF65-F5344CB8AC3E}">
        <p14:creationId xmlns:p14="http://schemas.microsoft.com/office/powerpoint/2010/main" val="159932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These are examples</a:t>
            </a:r>
            <a:r>
              <a:rPr lang="en-US" altLang="ko-KR" baseline="0" dirty="0" smtClean="0"/>
              <a:t> for the case of two amino acids having no collision, having a tangential contact, and having collisions.</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13</a:t>
            </a:fld>
            <a:endParaRPr lang="ko-KR" altLang="en-US"/>
          </a:p>
        </p:txBody>
      </p:sp>
    </p:spTree>
    <p:extLst>
      <p:ext uri="{BB962C8B-B14F-4D97-AF65-F5344CB8AC3E}">
        <p14:creationId xmlns:p14="http://schemas.microsoft.com/office/powerpoint/2010/main" val="1206286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a:t>
            </a:r>
            <a:r>
              <a:rPr lang="en-US" altLang="ko-KR" baseline="0" dirty="0" smtClean="0"/>
              <a:t> simulated the movement of two amino acids with rotating side chains by following the (</a:t>
            </a:r>
            <a:r>
              <a:rPr lang="en-US" altLang="ko-KR" baseline="0" dirty="0" err="1" smtClean="0"/>
              <a:t>s,t</a:t>
            </a:r>
            <a:r>
              <a:rPr lang="en-US" altLang="ko-KR" baseline="0" dirty="0" smtClean="0"/>
              <a:t>) positions along the contact curve. This animation shows the simulating result. The right side figure is a contact curve for the amino acids of left side. Here is a red point that shows the configuration of the amino acids. The red point starts from here, and it moves to left lower position. According to the movement of the red point, the amino acids are simulated as like this.</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14</a:t>
            </a:fld>
            <a:endParaRPr lang="ko-KR" altLang="en-US"/>
          </a:p>
        </p:txBody>
      </p:sp>
    </p:spTree>
    <p:extLst>
      <p:ext uri="{BB962C8B-B14F-4D97-AF65-F5344CB8AC3E}">
        <p14:creationId xmlns:p14="http://schemas.microsoft.com/office/powerpoint/2010/main" val="3036524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In this paper, we presented a method to analyze the contact configuration of two amino acids with rotating side chains, and simulated the</a:t>
            </a:r>
            <a:r>
              <a:rPr lang="en-US" altLang="ko-KR" baseline="0" dirty="0" smtClean="0"/>
              <a:t> flexibility of two amino acids by using the contact curve.</a:t>
            </a:r>
            <a:r>
              <a:rPr lang="en-US" altLang="ko-KR" dirty="0" smtClean="0"/>
              <a:t> As a future</a:t>
            </a:r>
            <a:r>
              <a:rPr lang="en-US" altLang="ko-KR" baseline="0" dirty="0" smtClean="0"/>
              <a:t> work, we want to extend our research to the case of three or more amino acids.</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15</a:t>
            </a:fld>
            <a:endParaRPr lang="ko-KR" altLang="en-US"/>
          </a:p>
        </p:txBody>
      </p:sp>
    </p:spTree>
    <p:extLst>
      <p:ext uri="{BB962C8B-B14F-4D97-AF65-F5344CB8AC3E}">
        <p14:creationId xmlns:p14="http://schemas.microsoft.com/office/powerpoint/2010/main" val="2168509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Protein molecules have flexibility.</a:t>
            </a:r>
            <a:r>
              <a:rPr lang="en-US" altLang="ko-KR" baseline="0" dirty="0" smtClean="0"/>
              <a:t> We often need to simulate flexible molecules, where it requires heavy computation efforts.</a:t>
            </a:r>
          </a:p>
          <a:p>
            <a:r>
              <a:rPr lang="en-US" altLang="ko-KR" baseline="0" dirty="0" smtClean="0"/>
              <a:t>We propose an efficient simulation method for two flexible amino acids in a protein molecule.</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2</a:t>
            </a:fld>
            <a:endParaRPr lang="ko-KR" altLang="en-US" dirty="0"/>
          </a:p>
        </p:txBody>
      </p:sp>
    </p:spTree>
    <p:extLst>
      <p:ext uri="{BB962C8B-B14F-4D97-AF65-F5344CB8AC3E}">
        <p14:creationId xmlns:p14="http://schemas.microsoft.com/office/powerpoint/2010/main" val="1711595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problem is defined as finding a method to efficiently simulate two flexible amino acids, under the assumption that the flexibility is implemented by rotating side chains. Actually both main chain and side chain have flexibility, but the flexibility is often simplified by fixing main chains and rotating side chains.</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3</a:t>
            </a:fld>
            <a:endParaRPr lang="ko-KR" altLang="en-US" dirty="0"/>
          </a:p>
        </p:txBody>
      </p:sp>
    </p:spTree>
    <p:extLst>
      <p:ext uri="{BB962C8B-B14F-4D97-AF65-F5344CB8AC3E}">
        <p14:creationId xmlns:p14="http://schemas.microsoft.com/office/powerpoint/2010/main" val="283022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 protein is composed of</a:t>
            </a:r>
            <a:r>
              <a:rPr lang="en-US" altLang="ko-KR" baseline="0" dirty="0" smtClean="0"/>
              <a:t> amino acids, and amino acids are composed of atoms. Each atom can be represented as van der Waals spheres, and the spheres correspond to two atoms with covalent bond have intersection. There is no sphere intersection when there is no covalent bond between two atoms. In this figure, van der Waals spheres corresponding to atoms are shown. The covalent bond is represented as a line between two atom centers.</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4</a:t>
            </a:fld>
            <a:endParaRPr lang="ko-KR" altLang="en-US" dirty="0"/>
          </a:p>
        </p:txBody>
      </p:sp>
    </p:spTree>
    <p:extLst>
      <p:ext uri="{BB962C8B-B14F-4D97-AF65-F5344CB8AC3E}">
        <p14:creationId xmlns:p14="http://schemas.microsoft.com/office/powerpoint/2010/main" val="2127398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When</a:t>
            </a:r>
            <a:r>
              <a:rPr lang="en-US" altLang="ko-KR" baseline="0" dirty="0" smtClean="0"/>
              <a:t> two atoms have covalent bond, then corresponding spheres have an intersection. For this case, this is not considered as collision case. If two spheres do not have an intersection, then they area also considered having no collision. But, if two spheres have an intersection though corresponding atoms having no covalent bond, it causes collision, which must be avoided.</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5</a:t>
            </a:fld>
            <a:endParaRPr lang="ko-KR" altLang="en-US" dirty="0"/>
          </a:p>
        </p:txBody>
      </p:sp>
    </p:spTree>
    <p:extLst>
      <p:ext uri="{BB962C8B-B14F-4D97-AF65-F5344CB8AC3E}">
        <p14:creationId xmlns:p14="http://schemas.microsoft.com/office/powerpoint/2010/main" val="73718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Every amino</a:t>
            </a:r>
            <a:r>
              <a:rPr lang="en-US" altLang="ko-KR" baseline="0" dirty="0" smtClean="0"/>
              <a:t> acid has two parts, main chain and side chain. Side chain rotates along the axis containing centers of atoms C-alpha and C-beta. Here is an animation showing a rotating side chain.</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6</a:t>
            </a:fld>
            <a:endParaRPr lang="ko-KR" altLang="en-US" dirty="0"/>
          </a:p>
        </p:txBody>
      </p:sp>
    </p:spTree>
    <p:extLst>
      <p:ext uri="{BB962C8B-B14F-4D97-AF65-F5344CB8AC3E}">
        <p14:creationId xmlns:p14="http://schemas.microsoft.com/office/powerpoint/2010/main" val="390485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collision region computation for two rotating</a:t>
            </a:r>
            <a:r>
              <a:rPr lang="en-US" altLang="ko-KR" baseline="0" dirty="0" smtClean="0"/>
              <a:t> spheres is based on the following equations. When center position of sphere A and B are represented as </a:t>
            </a:r>
            <a:r>
              <a:rPr lang="en-US" altLang="ko-KR" baseline="0" dirty="0" err="1" smtClean="0"/>
              <a:t>A.c</a:t>
            </a:r>
            <a:r>
              <a:rPr lang="en-US" altLang="ko-KR" baseline="0" dirty="0" smtClean="0"/>
              <a:t>(s) and </a:t>
            </a:r>
            <a:r>
              <a:rPr lang="en-US" altLang="ko-KR" baseline="0" dirty="0" err="1" smtClean="0"/>
              <a:t>B.c</a:t>
            </a:r>
            <a:r>
              <a:rPr lang="en-US" altLang="ko-KR" baseline="0" dirty="0" smtClean="0"/>
              <a:t>(t), the equations are like these.</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8</a:t>
            </a:fld>
            <a:endParaRPr lang="ko-KR" altLang="en-US"/>
          </a:p>
        </p:txBody>
      </p:sp>
    </p:spTree>
    <p:extLst>
      <p:ext uri="{BB962C8B-B14F-4D97-AF65-F5344CB8AC3E}">
        <p14:creationId xmlns:p14="http://schemas.microsoft.com/office/powerpoint/2010/main" val="2056409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Then, by</a:t>
            </a:r>
            <a:r>
              <a:rPr lang="en-US" altLang="ko-KR" baseline="0" dirty="0" smtClean="0"/>
              <a:t> using the distance between sphere center positions and the radii of those spheres, we can classify three cases when two spheres tangentially contact each other, two spheres intersect each other, and two spheres are apart from each other.</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9</a:t>
            </a:fld>
            <a:endParaRPr lang="ko-KR" altLang="en-US"/>
          </a:p>
        </p:txBody>
      </p:sp>
    </p:spTree>
    <p:extLst>
      <p:ext uri="{BB962C8B-B14F-4D97-AF65-F5344CB8AC3E}">
        <p14:creationId xmlns:p14="http://schemas.microsoft.com/office/powerpoint/2010/main" val="900510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a:t>
            </a:r>
            <a:r>
              <a:rPr lang="en-US" altLang="ko-KR" baseline="0" dirty="0" smtClean="0"/>
              <a:t> center position of two spheres can be represented in (</a:t>
            </a:r>
            <a:r>
              <a:rPr lang="en-US" altLang="ko-KR" baseline="0" dirty="0" err="1" smtClean="0"/>
              <a:t>st</a:t>
            </a:r>
            <a:r>
              <a:rPr lang="en-US" altLang="ko-KR" baseline="0" dirty="0" smtClean="0"/>
              <a:t>)-plane like as the right side figure. In this figure, if the center positions corresponds to intersection between two spheres, that is the case 2, the (</a:t>
            </a:r>
            <a:r>
              <a:rPr lang="en-US" altLang="ko-KR" baseline="0" dirty="0" err="1" smtClean="0"/>
              <a:t>s,t</a:t>
            </a:r>
            <a:r>
              <a:rPr lang="en-US" altLang="ko-KR" baseline="0" dirty="0" smtClean="0"/>
              <a:t>) position is spotted as a black point. </a:t>
            </a:r>
            <a:endParaRPr lang="ko-KR" altLang="en-US" dirty="0"/>
          </a:p>
        </p:txBody>
      </p:sp>
      <p:sp>
        <p:nvSpPr>
          <p:cNvPr id="4" name="슬라이드 번호 개체 틀 3"/>
          <p:cNvSpPr>
            <a:spLocks noGrp="1"/>
          </p:cNvSpPr>
          <p:nvPr>
            <p:ph type="sldNum" sz="quarter" idx="10"/>
          </p:nvPr>
        </p:nvSpPr>
        <p:spPr/>
        <p:txBody>
          <a:bodyPr/>
          <a:lstStyle/>
          <a:p>
            <a:fld id="{CA4A4894-380F-4E48-A853-E7E0137899DF}" type="slidenum">
              <a:rPr lang="ko-KR" altLang="en-US" smtClean="0"/>
              <a:t>10</a:t>
            </a:fld>
            <a:endParaRPr lang="ko-KR" altLang="en-US"/>
          </a:p>
        </p:txBody>
      </p:sp>
    </p:spTree>
    <p:extLst>
      <p:ext uri="{BB962C8B-B14F-4D97-AF65-F5344CB8AC3E}">
        <p14:creationId xmlns:p14="http://schemas.microsoft.com/office/powerpoint/2010/main" val="180957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fld id="{9AEB289D-5C87-4843-ADBC-F3BCBDE6A679}" type="datetime1">
              <a:rPr lang="ko-KR" altLang="en-US" smtClean="0"/>
              <a:t>2016-11-27</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6C1917FA-317D-4624-8BD5-CE79E3333351}" type="slidenum">
              <a:rPr lang="ko-KR" altLang="en-US" smtClean="0"/>
              <a:t>‹#›</a:t>
            </a:fld>
            <a:endParaRPr lang="ko-KR"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63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A0564D30-E5B0-412F-8B73-F28888EE8973}" type="datetime1">
              <a:rPr lang="ko-KR" altLang="en-US" smtClean="0"/>
              <a:t>2016-11-27</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6C1917FA-317D-4624-8BD5-CE79E3333351}" type="slidenum">
              <a:rPr lang="ko-KR" altLang="en-US" smtClean="0"/>
              <a:t>‹#›</a:t>
            </a:fld>
            <a:endParaRPr lang="ko-KR" altLang="en-US" dirty="0"/>
          </a:p>
        </p:txBody>
      </p:sp>
    </p:spTree>
    <p:extLst>
      <p:ext uri="{BB962C8B-B14F-4D97-AF65-F5344CB8AC3E}">
        <p14:creationId xmlns:p14="http://schemas.microsoft.com/office/powerpoint/2010/main" val="230340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2D1D40D3-89ED-4A70-A21A-0DE84E5257B4}" type="datetime1">
              <a:rPr lang="ko-KR" altLang="en-US" smtClean="0"/>
              <a:t>2016-11-27</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6C1917FA-317D-4624-8BD5-CE79E3333351}" type="slidenum">
              <a:rPr lang="ko-KR" altLang="en-US" smtClean="0"/>
              <a:t>‹#›</a:t>
            </a:fld>
            <a:endParaRPr lang="ko-KR" altLang="en-US" dirty="0"/>
          </a:p>
        </p:txBody>
      </p:sp>
    </p:spTree>
    <p:extLst>
      <p:ext uri="{BB962C8B-B14F-4D97-AF65-F5344CB8AC3E}">
        <p14:creationId xmlns:p14="http://schemas.microsoft.com/office/powerpoint/2010/main" val="143631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7372F18-8793-460E-83E1-D19FFFCC6465}" type="datetime1">
              <a:rPr lang="ko-KR" altLang="en-US" smtClean="0"/>
              <a:t>2016-11-27</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6C1917FA-317D-4624-8BD5-CE79E3333351}" type="slidenum">
              <a:rPr lang="ko-KR" altLang="en-US" smtClean="0"/>
              <a:t>‹#›</a:t>
            </a:fld>
            <a:endParaRPr lang="ko-KR" altLang="en-US" dirty="0"/>
          </a:p>
        </p:txBody>
      </p:sp>
    </p:spTree>
    <p:extLst>
      <p:ext uri="{BB962C8B-B14F-4D97-AF65-F5344CB8AC3E}">
        <p14:creationId xmlns:p14="http://schemas.microsoft.com/office/powerpoint/2010/main" val="15766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8CC2970C-2F23-4148-A338-852469E76BD7}" type="datetime1">
              <a:rPr lang="ko-KR" altLang="en-US" smtClean="0"/>
              <a:t>2016-11-27</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6C1917FA-317D-4624-8BD5-CE79E3333351}" type="slidenum">
              <a:rPr lang="ko-KR" altLang="en-US" smtClean="0"/>
              <a:t>‹#›</a:t>
            </a:fld>
            <a:endParaRPr lang="ko-KR"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12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61AFCBCD-D218-4FC5-83D9-A132732A1332}" type="datetime1">
              <a:rPr lang="ko-KR" altLang="en-US" smtClean="0"/>
              <a:t>2016-11-27</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6C1917FA-317D-4624-8BD5-CE79E3333351}" type="slidenum">
              <a:rPr lang="ko-KR" altLang="en-US" smtClean="0"/>
              <a:t>‹#›</a:t>
            </a:fld>
            <a:endParaRPr lang="ko-KR" altLang="en-US" dirty="0"/>
          </a:p>
        </p:txBody>
      </p:sp>
    </p:spTree>
    <p:extLst>
      <p:ext uri="{BB962C8B-B14F-4D97-AF65-F5344CB8AC3E}">
        <p14:creationId xmlns:p14="http://schemas.microsoft.com/office/powerpoint/2010/main" val="4088663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822960" y="2582334"/>
            <a:ext cx="3703320" cy="3378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663440" y="2582334"/>
            <a:ext cx="3703320" cy="3378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E6045076-3B16-4B51-969C-9CFC01111787}" type="datetime1">
              <a:rPr lang="ko-KR" altLang="en-US" smtClean="0"/>
              <a:t>2016-11-27</a:t>
            </a:fld>
            <a:endParaRPr lang="ko-KR" altLang="en-US" dirty="0"/>
          </a:p>
        </p:txBody>
      </p:sp>
      <p:sp>
        <p:nvSpPr>
          <p:cNvPr id="8" name="Footer Placeholder 7"/>
          <p:cNvSpPr>
            <a:spLocks noGrp="1"/>
          </p:cNvSpPr>
          <p:nvPr>
            <p:ph type="ftr" sz="quarter" idx="11"/>
          </p:nvPr>
        </p:nvSpPr>
        <p:spPr/>
        <p:txBody>
          <a:bodyPr/>
          <a:lstStyle/>
          <a:p>
            <a:endParaRPr lang="ko-KR" altLang="en-US" dirty="0"/>
          </a:p>
        </p:txBody>
      </p:sp>
      <p:sp>
        <p:nvSpPr>
          <p:cNvPr id="9" name="Slide Number Placeholder 8"/>
          <p:cNvSpPr>
            <a:spLocks noGrp="1"/>
          </p:cNvSpPr>
          <p:nvPr>
            <p:ph type="sldNum" sz="quarter" idx="12"/>
          </p:nvPr>
        </p:nvSpPr>
        <p:spPr/>
        <p:txBody>
          <a:bodyPr/>
          <a:lstStyle/>
          <a:p>
            <a:fld id="{6C1917FA-317D-4624-8BD5-CE79E3333351}" type="slidenum">
              <a:rPr lang="ko-KR" altLang="en-US" smtClean="0"/>
              <a:t>‹#›</a:t>
            </a:fld>
            <a:endParaRPr lang="ko-KR" altLang="en-US" dirty="0"/>
          </a:p>
        </p:txBody>
      </p:sp>
    </p:spTree>
    <p:extLst>
      <p:ext uri="{BB962C8B-B14F-4D97-AF65-F5344CB8AC3E}">
        <p14:creationId xmlns:p14="http://schemas.microsoft.com/office/powerpoint/2010/main" val="275961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C549B060-C5E5-4A2E-950B-98C791DC565F}" type="datetime1">
              <a:rPr lang="ko-KR" altLang="en-US" smtClean="0"/>
              <a:t>2016-11-27</a:t>
            </a:fld>
            <a:endParaRPr lang="ko-KR" altLang="en-US" dirty="0"/>
          </a:p>
        </p:txBody>
      </p:sp>
      <p:sp>
        <p:nvSpPr>
          <p:cNvPr id="4" name="Footer Placeholder 3"/>
          <p:cNvSpPr>
            <a:spLocks noGrp="1"/>
          </p:cNvSpPr>
          <p:nvPr>
            <p:ph type="ftr" sz="quarter" idx="11"/>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6C1917FA-317D-4624-8BD5-CE79E3333351}" type="slidenum">
              <a:rPr lang="ko-KR" altLang="en-US" smtClean="0"/>
              <a:t>‹#›</a:t>
            </a:fld>
            <a:endParaRPr lang="ko-KR" altLang="en-US" dirty="0"/>
          </a:p>
        </p:txBody>
      </p:sp>
    </p:spTree>
    <p:extLst>
      <p:ext uri="{BB962C8B-B14F-4D97-AF65-F5344CB8AC3E}">
        <p14:creationId xmlns:p14="http://schemas.microsoft.com/office/powerpoint/2010/main" val="295839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EC9C63-3DCE-4100-BD27-2E5F5D06BEDE}" type="datetime1">
              <a:rPr lang="ko-KR" altLang="en-US" smtClean="0"/>
              <a:t>2016-11-27</a:t>
            </a:fld>
            <a:endParaRPr lang="ko-KR"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dirty="0"/>
          </a:p>
        </p:txBody>
      </p:sp>
      <p:sp>
        <p:nvSpPr>
          <p:cNvPr id="9" name="Slide Number Placeholder 8"/>
          <p:cNvSpPr>
            <a:spLocks noGrp="1"/>
          </p:cNvSpPr>
          <p:nvPr>
            <p:ph type="sldNum" sz="quarter" idx="12"/>
          </p:nvPr>
        </p:nvSpPr>
        <p:spPr/>
        <p:txBody>
          <a:bodyPr/>
          <a:lstStyle/>
          <a:p>
            <a:fld id="{6C1917FA-317D-4624-8BD5-CE79E3333351}" type="slidenum">
              <a:rPr lang="ko-KR" altLang="en-US" smtClean="0"/>
              <a:t>‹#›</a:t>
            </a:fld>
            <a:endParaRPr lang="ko-KR" altLang="en-US" dirty="0"/>
          </a:p>
        </p:txBody>
      </p:sp>
    </p:spTree>
    <p:extLst>
      <p:ext uri="{BB962C8B-B14F-4D97-AF65-F5344CB8AC3E}">
        <p14:creationId xmlns:p14="http://schemas.microsoft.com/office/powerpoint/2010/main" val="71138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ko-KR" altLang="en-US" smtClean="0"/>
              <a:t>마스터 제목 스타일 편집</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EF54B0E-98BB-4289-8A39-7B928F6426D7}" type="datetime1">
              <a:rPr lang="ko-KR" altLang="en-US" smtClean="0"/>
              <a:t>2016-11-27</a:t>
            </a:fld>
            <a:endParaRPr lang="ko-KR" alt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ko-KR"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1917FA-317D-4624-8BD5-CE79E3333351}" type="slidenum">
              <a:rPr lang="ko-KR" altLang="en-US" smtClean="0"/>
              <a:t>‹#›</a:t>
            </a:fld>
            <a:endParaRPr lang="ko-KR" altLang="en-US" dirty="0"/>
          </a:p>
        </p:txBody>
      </p:sp>
    </p:spTree>
    <p:extLst>
      <p:ext uri="{BB962C8B-B14F-4D97-AF65-F5344CB8AC3E}">
        <p14:creationId xmlns:p14="http://schemas.microsoft.com/office/powerpoint/2010/main" val="9624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87483F7A-F8B1-4481-A591-B1691B1F6EAF}" type="datetime1">
              <a:rPr lang="ko-KR" altLang="en-US" smtClean="0"/>
              <a:t>2016-11-27</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6C1917FA-317D-4624-8BD5-CE79E3333351}" type="slidenum">
              <a:rPr lang="ko-KR" altLang="en-US" smtClean="0"/>
              <a:t>‹#›</a:t>
            </a:fld>
            <a:endParaRPr lang="ko-KR" altLang="en-US" dirty="0"/>
          </a:p>
        </p:txBody>
      </p:sp>
    </p:spTree>
    <p:extLst>
      <p:ext uri="{BB962C8B-B14F-4D97-AF65-F5344CB8AC3E}">
        <p14:creationId xmlns:p14="http://schemas.microsoft.com/office/powerpoint/2010/main" val="269741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7FF8875-4C6A-4568-B56F-B3AF6FA2E3DE}" type="datetime1">
              <a:rPr lang="ko-KR" altLang="en-US" smtClean="0"/>
              <a:t>2016-11-27</a:t>
            </a:fld>
            <a:endParaRPr lang="ko-KR"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C1917FA-317D-4624-8BD5-CE79E3333351}" type="slidenum">
              <a:rPr lang="ko-KR" altLang="en-US" smtClean="0"/>
              <a:t>‹#›</a:t>
            </a:fld>
            <a:endParaRPr lang="ko-KR"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843162"/>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hf hdr="0" ftr="0" dt="0"/>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wmv"/><Relationship Id="rId1" Type="http://schemas.microsoft.com/office/2007/relationships/media" Target="../media/media2.wmv"/><Relationship Id="rId5" Type="http://schemas.openxmlformats.org/officeDocument/2006/relationships/image" Target="../media/image13.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mv"/><Relationship Id="rId1" Type="http://schemas.microsoft.com/office/2007/relationships/media" Target="../media/media1.wmv"/><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p:txBody>
          <a:bodyPr>
            <a:normAutofit/>
          </a:bodyPr>
          <a:lstStyle/>
          <a:p>
            <a:r>
              <a:rPr lang="en-US" altLang="ko-KR" sz="3600" dirty="0" smtClean="0"/>
              <a:t>Contact curve based simulation of side chains from two amino acids </a:t>
            </a:r>
            <a:br>
              <a:rPr lang="en-US" altLang="ko-KR" sz="3600" dirty="0" smtClean="0"/>
            </a:br>
            <a:r>
              <a:rPr lang="en-US" altLang="ko-KR" sz="3600" dirty="0" smtClean="0"/>
              <a:t>in a </a:t>
            </a:r>
            <a:r>
              <a:rPr lang="en-US" altLang="ko-KR" sz="3600" smtClean="0"/>
              <a:t>protein molecule</a:t>
            </a:r>
            <a:endParaRPr lang="ko-KR" altLang="en-US" sz="3600" dirty="0"/>
          </a:p>
        </p:txBody>
      </p:sp>
      <p:sp>
        <p:nvSpPr>
          <p:cNvPr id="5" name="부제목 4"/>
          <p:cNvSpPr>
            <a:spLocks noGrp="1"/>
          </p:cNvSpPr>
          <p:nvPr>
            <p:ph type="subTitle" idx="1"/>
          </p:nvPr>
        </p:nvSpPr>
        <p:spPr/>
        <p:txBody>
          <a:bodyPr>
            <a:normAutofit/>
          </a:bodyPr>
          <a:lstStyle/>
          <a:p>
            <a:pPr algn="r"/>
            <a:r>
              <a:rPr lang="en-US" altLang="ko-KR" sz="1600" dirty="0" err="1" smtClean="0">
                <a:solidFill>
                  <a:srgbClr val="00B050"/>
                </a:solidFill>
              </a:rPr>
              <a:t>Sanghun</a:t>
            </a:r>
            <a:r>
              <a:rPr lang="en-US" altLang="ko-KR" sz="1600" dirty="0" smtClean="0">
                <a:solidFill>
                  <a:srgbClr val="00B050"/>
                </a:solidFill>
              </a:rPr>
              <a:t> </a:t>
            </a:r>
            <a:r>
              <a:rPr lang="en-US" altLang="ko-KR" sz="1600" dirty="0" err="1" smtClean="0">
                <a:solidFill>
                  <a:srgbClr val="00B050"/>
                </a:solidFill>
              </a:rPr>
              <a:t>jeong</a:t>
            </a:r>
            <a:r>
              <a:rPr lang="en-US" altLang="ko-KR" sz="1600" dirty="0" smtClean="0">
                <a:solidFill>
                  <a:srgbClr val="00B050"/>
                </a:solidFill>
              </a:rPr>
              <a:t>, Ku-Jin Kim</a:t>
            </a:r>
          </a:p>
          <a:p>
            <a:pPr algn="r"/>
            <a:r>
              <a:rPr lang="en-US" altLang="ko-KR" sz="1600" dirty="0" smtClean="0">
                <a:solidFill>
                  <a:srgbClr val="00B050"/>
                </a:solidFill>
              </a:rPr>
              <a:t>School of computer science and engineering</a:t>
            </a:r>
          </a:p>
          <a:p>
            <a:pPr algn="r"/>
            <a:r>
              <a:rPr lang="en-US" altLang="ko-KR" sz="1600" dirty="0" err="1" smtClean="0">
                <a:solidFill>
                  <a:srgbClr val="00B050"/>
                </a:solidFill>
              </a:rPr>
              <a:t>kyungpook</a:t>
            </a:r>
            <a:r>
              <a:rPr lang="en-US" altLang="ko-KR" sz="1600" dirty="0" smtClean="0">
                <a:solidFill>
                  <a:srgbClr val="00B050"/>
                </a:solidFill>
              </a:rPr>
              <a:t> national university, </a:t>
            </a:r>
            <a:r>
              <a:rPr lang="en-US" altLang="ko-KR" sz="1600" dirty="0" err="1" smtClean="0">
                <a:solidFill>
                  <a:srgbClr val="00B050"/>
                </a:solidFill>
              </a:rPr>
              <a:t>korea</a:t>
            </a:r>
            <a:endParaRPr lang="ko-KR" altLang="en-US" sz="1600" dirty="0">
              <a:solidFill>
                <a:srgbClr val="00B050"/>
              </a:solidFill>
            </a:endParaRPr>
          </a:p>
        </p:txBody>
      </p:sp>
      <p:sp>
        <p:nvSpPr>
          <p:cNvPr id="2" name="슬라이드 번호 개체 틀 1"/>
          <p:cNvSpPr>
            <a:spLocks noGrp="1"/>
          </p:cNvSpPr>
          <p:nvPr>
            <p:ph type="sldNum" sz="quarter" idx="12"/>
          </p:nvPr>
        </p:nvSpPr>
        <p:spPr/>
        <p:txBody>
          <a:bodyPr/>
          <a:lstStyle/>
          <a:p>
            <a:fld id="{6C1917FA-317D-4624-8BD5-CE79E3333351}" type="slidenum">
              <a:rPr lang="ko-KR" altLang="en-US" smtClean="0"/>
              <a:t>1</a:t>
            </a:fld>
            <a:endParaRPr lang="ko-KR" altLang="en-US" dirty="0"/>
          </a:p>
        </p:txBody>
      </p:sp>
    </p:spTree>
    <p:extLst>
      <p:ext uri="{BB962C8B-B14F-4D97-AF65-F5344CB8AC3E}">
        <p14:creationId xmlns:p14="http://schemas.microsoft.com/office/powerpoint/2010/main" val="3097335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Collision region for two spheres(3)</a:t>
            </a:r>
            <a:endParaRPr lang="ko-KR" altLang="en-US" dirty="0"/>
          </a:p>
        </p:txBody>
      </p:sp>
      <p:pic>
        <p:nvPicPr>
          <p:cNvPr id="7" name="그림 6"/>
          <p:cNvPicPr>
            <a:picLocks noChangeAspect="1"/>
          </p:cNvPicPr>
          <p:nvPr/>
        </p:nvPicPr>
        <p:blipFill rotWithShape="1">
          <a:blip r:embed="rId3">
            <a:extLst>
              <a:ext uri="{28A0092B-C50C-407E-A947-70E740481C1C}">
                <a14:useLocalDpi xmlns:a14="http://schemas.microsoft.com/office/drawing/2010/main" val="0"/>
              </a:ext>
            </a:extLst>
          </a:blip>
          <a:srcRect b="2158"/>
          <a:stretch/>
        </p:blipFill>
        <p:spPr>
          <a:xfrm>
            <a:off x="384885" y="2060848"/>
            <a:ext cx="8374230" cy="3840237"/>
          </a:xfrm>
          <a:prstGeom prst="rect">
            <a:avLst/>
          </a:prstGeom>
        </p:spPr>
      </p:pic>
      <p:sp>
        <p:nvSpPr>
          <p:cNvPr id="8" name="TextBox 7"/>
          <p:cNvSpPr txBox="1"/>
          <p:nvPr/>
        </p:nvSpPr>
        <p:spPr>
          <a:xfrm>
            <a:off x="8587588" y="5559623"/>
            <a:ext cx="304892" cy="461665"/>
          </a:xfrm>
          <a:prstGeom prst="rect">
            <a:avLst/>
          </a:prstGeom>
          <a:noFill/>
        </p:spPr>
        <p:txBody>
          <a:bodyPr wrap="none" rtlCol="0">
            <a:spAutoFit/>
          </a:bodyPr>
          <a:lstStyle/>
          <a:p>
            <a:r>
              <a:rPr lang="en-US" altLang="ko-KR" sz="2400" dirty="0" smtClean="0"/>
              <a:t>s</a:t>
            </a:r>
            <a:endParaRPr lang="ko-KR" altLang="en-US" sz="2400" dirty="0"/>
          </a:p>
        </p:txBody>
      </p:sp>
      <p:sp>
        <p:nvSpPr>
          <p:cNvPr id="9" name="TextBox 8"/>
          <p:cNvSpPr txBox="1"/>
          <p:nvPr/>
        </p:nvSpPr>
        <p:spPr>
          <a:xfrm>
            <a:off x="4572000" y="1772816"/>
            <a:ext cx="287258" cy="461665"/>
          </a:xfrm>
          <a:prstGeom prst="rect">
            <a:avLst/>
          </a:prstGeom>
          <a:noFill/>
        </p:spPr>
        <p:txBody>
          <a:bodyPr wrap="none" rtlCol="0">
            <a:spAutoFit/>
          </a:bodyPr>
          <a:lstStyle/>
          <a:p>
            <a:r>
              <a:rPr lang="en-US" altLang="ko-KR" sz="2400" dirty="0" smtClean="0"/>
              <a:t>t</a:t>
            </a:r>
            <a:endParaRPr lang="ko-KR" altLang="en-US" sz="2400" dirty="0"/>
          </a:p>
        </p:txBody>
      </p:sp>
      <p:sp>
        <p:nvSpPr>
          <p:cNvPr id="10" name="TextBox 9"/>
          <p:cNvSpPr txBox="1"/>
          <p:nvPr/>
        </p:nvSpPr>
        <p:spPr>
          <a:xfrm>
            <a:off x="6619660" y="2471567"/>
            <a:ext cx="994183" cy="461665"/>
          </a:xfrm>
          <a:prstGeom prst="rect">
            <a:avLst/>
          </a:prstGeom>
          <a:noFill/>
        </p:spPr>
        <p:txBody>
          <a:bodyPr wrap="none" rtlCol="0">
            <a:spAutoFit/>
          </a:bodyPr>
          <a:lstStyle/>
          <a:p>
            <a:r>
              <a:rPr lang="en-US" altLang="ko-KR" sz="2400" dirty="0" smtClean="0"/>
              <a:t>Case 1</a:t>
            </a:r>
            <a:endParaRPr lang="ko-KR" altLang="en-US" sz="2400" dirty="0"/>
          </a:p>
        </p:txBody>
      </p:sp>
      <p:cxnSp>
        <p:nvCxnSpPr>
          <p:cNvPr id="12" name="직선 화살표 연결선 11"/>
          <p:cNvCxnSpPr/>
          <p:nvPr/>
        </p:nvCxnSpPr>
        <p:spPr>
          <a:xfrm flipH="1">
            <a:off x="5940128" y="2789217"/>
            <a:ext cx="684088" cy="74127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타원 12"/>
          <p:cNvSpPr/>
          <p:nvPr/>
        </p:nvSpPr>
        <p:spPr>
          <a:xfrm>
            <a:off x="5829219" y="3588100"/>
            <a:ext cx="108000" cy="1080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화살표 연결선 17"/>
          <p:cNvCxnSpPr/>
          <p:nvPr/>
        </p:nvCxnSpPr>
        <p:spPr>
          <a:xfrm flipH="1">
            <a:off x="6120160" y="3443809"/>
            <a:ext cx="684088" cy="74127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타원 18"/>
          <p:cNvSpPr/>
          <p:nvPr/>
        </p:nvSpPr>
        <p:spPr>
          <a:xfrm>
            <a:off x="6012160" y="4185084"/>
            <a:ext cx="108000" cy="1080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p:cNvCxnSpPr/>
          <p:nvPr/>
        </p:nvCxnSpPr>
        <p:spPr>
          <a:xfrm flipH="1">
            <a:off x="6929755" y="4667945"/>
            <a:ext cx="684088" cy="74127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타원 20"/>
          <p:cNvSpPr/>
          <p:nvPr/>
        </p:nvSpPr>
        <p:spPr>
          <a:xfrm>
            <a:off x="6791296" y="5409220"/>
            <a:ext cx="108000" cy="1080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6948264" y="3140968"/>
            <a:ext cx="994183" cy="461665"/>
          </a:xfrm>
          <a:prstGeom prst="rect">
            <a:avLst/>
          </a:prstGeom>
          <a:noFill/>
        </p:spPr>
        <p:txBody>
          <a:bodyPr wrap="none" rtlCol="0">
            <a:spAutoFit/>
          </a:bodyPr>
          <a:lstStyle/>
          <a:p>
            <a:r>
              <a:rPr lang="en-US" altLang="ko-KR" sz="2400" dirty="0" smtClean="0"/>
              <a:t>Case 2</a:t>
            </a:r>
            <a:endParaRPr lang="ko-KR" altLang="en-US" sz="2400" dirty="0"/>
          </a:p>
        </p:txBody>
      </p:sp>
      <p:sp>
        <p:nvSpPr>
          <p:cNvPr id="23" name="TextBox 22"/>
          <p:cNvSpPr txBox="1"/>
          <p:nvPr/>
        </p:nvSpPr>
        <p:spPr>
          <a:xfrm>
            <a:off x="7538257" y="4221088"/>
            <a:ext cx="994183" cy="461665"/>
          </a:xfrm>
          <a:prstGeom prst="rect">
            <a:avLst/>
          </a:prstGeom>
          <a:noFill/>
        </p:spPr>
        <p:txBody>
          <a:bodyPr wrap="none" rtlCol="0">
            <a:spAutoFit/>
          </a:bodyPr>
          <a:lstStyle/>
          <a:p>
            <a:r>
              <a:rPr lang="en-US" altLang="ko-KR" sz="2400" dirty="0" smtClean="0"/>
              <a:t>Case 3</a:t>
            </a:r>
            <a:endParaRPr lang="ko-KR" altLang="en-US" sz="2400" dirty="0"/>
          </a:p>
        </p:txBody>
      </p:sp>
      <p:sp>
        <p:nvSpPr>
          <p:cNvPr id="3" name="슬라이드 번호 개체 틀 2"/>
          <p:cNvSpPr>
            <a:spLocks noGrp="1"/>
          </p:cNvSpPr>
          <p:nvPr>
            <p:ph type="sldNum" sz="quarter" idx="12"/>
          </p:nvPr>
        </p:nvSpPr>
        <p:spPr/>
        <p:txBody>
          <a:bodyPr/>
          <a:lstStyle/>
          <a:p>
            <a:fld id="{6C1917FA-317D-4624-8BD5-CE79E3333351}" type="slidenum">
              <a:rPr lang="ko-KR" altLang="en-US" smtClean="0"/>
              <a:t>10</a:t>
            </a:fld>
            <a:endParaRPr lang="ko-KR" altLang="en-US" dirty="0"/>
          </a:p>
        </p:txBody>
      </p:sp>
    </p:spTree>
    <p:extLst>
      <p:ext uri="{BB962C8B-B14F-4D97-AF65-F5344CB8AC3E}">
        <p14:creationId xmlns:p14="http://schemas.microsoft.com/office/powerpoint/2010/main" val="2936811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descr="C:\Users\user\Desktop\sidechain_collision_detection\fig\black_contact_curve_reg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210234"/>
            <a:ext cx="3748103" cy="3739046"/>
          </a:xfrm>
          <a:prstGeom prst="rect">
            <a:avLst/>
          </a:prstGeom>
          <a:noFill/>
          <a:ln>
            <a:noFill/>
          </a:ln>
        </p:spPr>
      </p:pic>
      <p:sp>
        <p:nvSpPr>
          <p:cNvPr id="2" name="제목 1"/>
          <p:cNvSpPr>
            <a:spLocks noGrp="1"/>
          </p:cNvSpPr>
          <p:nvPr>
            <p:ph type="title"/>
          </p:nvPr>
        </p:nvSpPr>
        <p:spPr/>
        <p:txBody>
          <a:bodyPr/>
          <a:lstStyle/>
          <a:p>
            <a:r>
              <a:rPr lang="en-US" altLang="ko-KR" dirty="0" smtClean="0"/>
              <a:t>Contact curve </a:t>
            </a:r>
            <a:br>
              <a:rPr lang="en-US" altLang="ko-KR" dirty="0" smtClean="0"/>
            </a:br>
            <a:r>
              <a:rPr lang="en-US" altLang="ko-KR" dirty="0" smtClean="0"/>
              <a:t>for two amino acids (1)</a:t>
            </a:r>
            <a:endParaRPr lang="ko-KR" altLang="en-US" dirty="0"/>
          </a:p>
        </p:txBody>
      </p:sp>
      <p:sp>
        <p:nvSpPr>
          <p:cNvPr id="8" name="TextBox 7"/>
          <p:cNvSpPr txBox="1"/>
          <p:nvPr/>
        </p:nvSpPr>
        <p:spPr>
          <a:xfrm>
            <a:off x="8460432" y="5631631"/>
            <a:ext cx="304892" cy="461665"/>
          </a:xfrm>
          <a:prstGeom prst="rect">
            <a:avLst/>
          </a:prstGeom>
          <a:noFill/>
        </p:spPr>
        <p:txBody>
          <a:bodyPr wrap="none" rtlCol="0">
            <a:spAutoFit/>
          </a:bodyPr>
          <a:lstStyle/>
          <a:p>
            <a:r>
              <a:rPr lang="en-US" altLang="ko-KR" sz="2400" dirty="0" smtClean="0"/>
              <a:t>s</a:t>
            </a:r>
            <a:endParaRPr lang="ko-KR" altLang="en-US" sz="2400" dirty="0"/>
          </a:p>
        </p:txBody>
      </p:sp>
      <p:sp>
        <p:nvSpPr>
          <p:cNvPr id="9" name="TextBox 8"/>
          <p:cNvSpPr txBox="1"/>
          <p:nvPr/>
        </p:nvSpPr>
        <p:spPr>
          <a:xfrm>
            <a:off x="4572000" y="1772816"/>
            <a:ext cx="287258" cy="461665"/>
          </a:xfrm>
          <a:prstGeom prst="rect">
            <a:avLst/>
          </a:prstGeom>
          <a:noFill/>
        </p:spPr>
        <p:txBody>
          <a:bodyPr wrap="none" rtlCol="0">
            <a:spAutoFit/>
          </a:bodyPr>
          <a:lstStyle/>
          <a:p>
            <a:r>
              <a:rPr lang="en-US" altLang="ko-KR" sz="2400" dirty="0" smtClean="0"/>
              <a:t>t</a:t>
            </a:r>
            <a:endParaRPr lang="ko-KR" altLang="en-US" sz="2400" dirty="0"/>
          </a:p>
        </p:txBody>
      </p:sp>
      <p:sp>
        <p:nvSpPr>
          <p:cNvPr id="10" name="TextBox 9"/>
          <p:cNvSpPr txBox="1"/>
          <p:nvPr/>
        </p:nvSpPr>
        <p:spPr>
          <a:xfrm>
            <a:off x="6619660" y="2471567"/>
            <a:ext cx="994183" cy="461665"/>
          </a:xfrm>
          <a:prstGeom prst="rect">
            <a:avLst/>
          </a:prstGeom>
          <a:noFill/>
        </p:spPr>
        <p:txBody>
          <a:bodyPr wrap="none" rtlCol="0">
            <a:spAutoFit/>
          </a:bodyPr>
          <a:lstStyle/>
          <a:p>
            <a:r>
              <a:rPr lang="en-US" altLang="ko-KR" sz="2400" dirty="0" smtClean="0"/>
              <a:t>Case 1</a:t>
            </a:r>
            <a:endParaRPr lang="ko-KR" altLang="en-US" sz="2400" dirty="0"/>
          </a:p>
        </p:txBody>
      </p:sp>
      <p:cxnSp>
        <p:nvCxnSpPr>
          <p:cNvPr id="12" name="직선 화살표 연결선 11"/>
          <p:cNvCxnSpPr/>
          <p:nvPr/>
        </p:nvCxnSpPr>
        <p:spPr>
          <a:xfrm flipH="1">
            <a:off x="6264176" y="2830388"/>
            <a:ext cx="432048" cy="259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타원 12"/>
          <p:cNvSpPr/>
          <p:nvPr/>
        </p:nvSpPr>
        <p:spPr>
          <a:xfrm>
            <a:off x="6153267" y="3147763"/>
            <a:ext cx="108000" cy="1080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화살표 연결선 17"/>
          <p:cNvCxnSpPr/>
          <p:nvPr/>
        </p:nvCxnSpPr>
        <p:spPr>
          <a:xfrm flipH="1">
            <a:off x="6696224" y="3284984"/>
            <a:ext cx="684088" cy="74127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타원 18"/>
          <p:cNvSpPr/>
          <p:nvPr/>
        </p:nvSpPr>
        <p:spPr>
          <a:xfrm>
            <a:off x="6588224" y="4026259"/>
            <a:ext cx="108000" cy="1080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p:cNvCxnSpPr/>
          <p:nvPr/>
        </p:nvCxnSpPr>
        <p:spPr>
          <a:xfrm flipH="1" flipV="1">
            <a:off x="7757059" y="5196898"/>
            <a:ext cx="19285" cy="34574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타원 20"/>
          <p:cNvSpPr/>
          <p:nvPr/>
        </p:nvSpPr>
        <p:spPr>
          <a:xfrm>
            <a:off x="7668344" y="5049180"/>
            <a:ext cx="108000" cy="1080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7263177" y="2895327"/>
            <a:ext cx="994183" cy="461665"/>
          </a:xfrm>
          <a:prstGeom prst="rect">
            <a:avLst/>
          </a:prstGeom>
          <a:noFill/>
        </p:spPr>
        <p:txBody>
          <a:bodyPr wrap="none" rtlCol="0">
            <a:spAutoFit/>
          </a:bodyPr>
          <a:lstStyle/>
          <a:p>
            <a:r>
              <a:rPr lang="en-US" altLang="ko-KR" sz="2400" dirty="0" smtClean="0"/>
              <a:t>Case 2</a:t>
            </a:r>
            <a:endParaRPr lang="ko-KR" altLang="en-US" sz="2400" dirty="0"/>
          </a:p>
        </p:txBody>
      </p:sp>
      <p:sp>
        <p:nvSpPr>
          <p:cNvPr id="23" name="TextBox 22"/>
          <p:cNvSpPr txBox="1"/>
          <p:nvPr/>
        </p:nvSpPr>
        <p:spPr>
          <a:xfrm>
            <a:off x="7263177" y="5415607"/>
            <a:ext cx="994183" cy="461665"/>
          </a:xfrm>
          <a:prstGeom prst="rect">
            <a:avLst/>
          </a:prstGeom>
          <a:noFill/>
        </p:spPr>
        <p:txBody>
          <a:bodyPr wrap="none" rtlCol="0">
            <a:spAutoFit/>
          </a:bodyPr>
          <a:lstStyle/>
          <a:p>
            <a:r>
              <a:rPr lang="en-US" altLang="ko-KR" sz="2400" dirty="0" smtClean="0"/>
              <a:t>Case 3</a:t>
            </a:r>
            <a:endParaRPr lang="ko-KR" altLang="en-US" sz="2400" dirty="0"/>
          </a:p>
        </p:txBody>
      </p:sp>
      <p:pic>
        <p:nvPicPr>
          <p:cNvPr id="15" name="그림 14" descr="C:\Users\user\Desktop\sidechain_collision_detection\fig\1_outside_center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145" y="2172785"/>
            <a:ext cx="3913777" cy="3440862"/>
          </a:xfrm>
          <a:prstGeom prst="rect">
            <a:avLst/>
          </a:prstGeom>
          <a:noFill/>
          <a:ln>
            <a:noFill/>
          </a:ln>
        </p:spPr>
      </p:pic>
      <p:sp>
        <p:nvSpPr>
          <p:cNvPr id="3" name="슬라이드 번호 개체 틀 2"/>
          <p:cNvSpPr>
            <a:spLocks noGrp="1"/>
          </p:cNvSpPr>
          <p:nvPr>
            <p:ph type="sldNum" sz="quarter" idx="12"/>
          </p:nvPr>
        </p:nvSpPr>
        <p:spPr/>
        <p:txBody>
          <a:bodyPr/>
          <a:lstStyle/>
          <a:p>
            <a:fld id="{6C1917FA-317D-4624-8BD5-CE79E3333351}" type="slidenum">
              <a:rPr lang="ko-KR" altLang="en-US" smtClean="0"/>
              <a:t>11</a:t>
            </a:fld>
            <a:endParaRPr lang="ko-KR" altLang="en-US" dirty="0"/>
          </a:p>
        </p:txBody>
      </p:sp>
    </p:spTree>
    <p:extLst>
      <p:ext uri="{BB962C8B-B14F-4D97-AF65-F5344CB8AC3E}">
        <p14:creationId xmlns:p14="http://schemas.microsoft.com/office/powerpoint/2010/main" val="1610181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descr="C:\Users\user\Desktop\sidechain_collision_detection\fig\black_contact_curve_reg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10234"/>
            <a:ext cx="3748103" cy="3739046"/>
          </a:xfrm>
          <a:prstGeom prst="rect">
            <a:avLst/>
          </a:prstGeom>
          <a:noFill/>
          <a:ln>
            <a:noFill/>
          </a:ln>
        </p:spPr>
      </p:pic>
      <p:sp>
        <p:nvSpPr>
          <p:cNvPr id="2" name="제목 1"/>
          <p:cNvSpPr>
            <a:spLocks noGrp="1"/>
          </p:cNvSpPr>
          <p:nvPr>
            <p:ph type="title"/>
          </p:nvPr>
        </p:nvSpPr>
        <p:spPr/>
        <p:txBody>
          <a:bodyPr/>
          <a:lstStyle/>
          <a:p>
            <a:r>
              <a:rPr lang="en-US" altLang="ko-KR" dirty="0" smtClean="0"/>
              <a:t>Contact curve </a:t>
            </a:r>
            <a:br>
              <a:rPr lang="en-US" altLang="ko-KR" dirty="0" smtClean="0"/>
            </a:br>
            <a:r>
              <a:rPr lang="en-US" altLang="ko-KR" dirty="0" smtClean="0"/>
              <a:t>for two amino acids (2)</a:t>
            </a:r>
            <a:endParaRPr lang="ko-KR" altLang="en-US" dirty="0"/>
          </a:p>
        </p:txBody>
      </p:sp>
      <p:pic>
        <p:nvPicPr>
          <p:cNvPr id="16" name="그림 15" descr="C:\Users\user\Desktop\sidechain_collision_detection\contact_curv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4860" y="2210234"/>
            <a:ext cx="3739046" cy="3739046"/>
          </a:xfrm>
          <a:prstGeom prst="rect">
            <a:avLst/>
          </a:prstGeom>
          <a:noFill/>
          <a:ln>
            <a:noFill/>
          </a:ln>
        </p:spPr>
      </p:pic>
      <p:cxnSp>
        <p:nvCxnSpPr>
          <p:cNvPr id="4" name="직선 화살표 연결선 3"/>
          <p:cNvCxnSpPr/>
          <p:nvPr/>
        </p:nvCxnSpPr>
        <p:spPr>
          <a:xfrm flipH="1">
            <a:off x="6156176" y="2934236"/>
            <a:ext cx="288032" cy="13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03129" y="2627620"/>
            <a:ext cx="1909112" cy="461665"/>
          </a:xfrm>
          <a:prstGeom prst="rect">
            <a:avLst/>
          </a:prstGeom>
          <a:noFill/>
        </p:spPr>
        <p:txBody>
          <a:bodyPr wrap="none" rtlCol="0">
            <a:spAutoFit/>
          </a:bodyPr>
          <a:lstStyle/>
          <a:p>
            <a:r>
              <a:rPr lang="en-US" altLang="ko-KR" sz="2400" dirty="0" smtClean="0"/>
              <a:t>Contact curve</a:t>
            </a:r>
            <a:endParaRPr lang="ko-KR" altLang="en-US" sz="2400" dirty="0"/>
          </a:p>
        </p:txBody>
      </p:sp>
      <p:sp>
        <p:nvSpPr>
          <p:cNvPr id="3" name="슬라이드 번호 개체 틀 2"/>
          <p:cNvSpPr>
            <a:spLocks noGrp="1"/>
          </p:cNvSpPr>
          <p:nvPr>
            <p:ph type="sldNum" sz="quarter" idx="12"/>
          </p:nvPr>
        </p:nvSpPr>
        <p:spPr/>
        <p:txBody>
          <a:bodyPr/>
          <a:lstStyle/>
          <a:p>
            <a:fld id="{6C1917FA-317D-4624-8BD5-CE79E3333351}" type="slidenum">
              <a:rPr lang="ko-KR" altLang="en-US" smtClean="0"/>
              <a:t>12</a:t>
            </a:fld>
            <a:endParaRPr lang="ko-KR" altLang="en-US" dirty="0"/>
          </a:p>
        </p:txBody>
      </p:sp>
    </p:spTree>
    <p:extLst>
      <p:ext uri="{BB962C8B-B14F-4D97-AF65-F5344CB8AC3E}">
        <p14:creationId xmlns:p14="http://schemas.microsoft.com/office/powerpoint/2010/main" val="2989173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Simulation </a:t>
            </a:r>
            <a:br>
              <a:rPr lang="en-US" altLang="ko-KR" dirty="0" smtClean="0"/>
            </a:br>
            <a:r>
              <a:rPr lang="en-US" altLang="ko-KR" dirty="0" smtClean="0"/>
              <a:t>along contact curve (1)</a:t>
            </a:r>
            <a:endParaRPr lang="ko-KR" altLang="en-US" dirty="0"/>
          </a:p>
        </p:txBody>
      </p:sp>
      <p:pic>
        <p:nvPicPr>
          <p:cNvPr id="3" name="그림 2" descr="C:\Users\user\Desktop\sidechain_collision_detection\fig\1_outside_cent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101623"/>
            <a:ext cx="2533005" cy="2226934"/>
          </a:xfrm>
          <a:prstGeom prst="rect">
            <a:avLst/>
          </a:prstGeom>
          <a:noFill/>
          <a:ln>
            <a:noFill/>
          </a:ln>
        </p:spPr>
      </p:pic>
      <p:pic>
        <p:nvPicPr>
          <p:cNvPr id="4" name="그림 3" descr="C:\Users\user\Desktop\sidechain_collision_detection\fig\1_1_graph_outside.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893" y="1772816"/>
            <a:ext cx="2246870" cy="2252733"/>
          </a:xfrm>
          <a:prstGeom prst="rect">
            <a:avLst/>
          </a:prstGeom>
          <a:noFill/>
          <a:ln>
            <a:noFill/>
          </a:ln>
        </p:spPr>
      </p:pic>
      <p:pic>
        <p:nvPicPr>
          <p:cNvPr id="5" name="그림 4" descr="C:\Users\user\Desktop\sidechain_collision_detection\fig\2_2_graph_boundary.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74961" y="1772816"/>
            <a:ext cx="2232797" cy="2232797"/>
          </a:xfrm>
          <a:prstGeom prst="rect">
            <a:avLst/>
          </a:prstGeom>
          <a:noFill/>
          <a:ln>
            <a:noFill/>
          </a:ln>
        </p:spPr>
      </p:pic>
      <p:pic>
        <p:nvPicPr>
          <p:cNvPr id="6" name="그림 5" descr="C:\Users\user\Desktop\sidechain_collision_detection\fig\2_centers_boundary.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82972" y="4101623"/>
            <a:ext cx="2525970" cy="2127256"/>
          </a:xfrm>
          <a:prstGeom prst="rect">
            <a:avLst/>
          </a:prstGeom>
          <a:noFill/>
          <a:ln>
            <a:noFill/>
          </a:ln>
        </p:spPr>
      </p:pic>
      <p:pic>
        <p:nvPicPr>
          <p:cNvPr id="7" name="그림 6" descr="C:\Users\user\Desktop\sidechain_collision_detection\fig\3_3_graph_inside.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1956" y="1772816"/>
            <a:ext cx="2272669" cy="2252733"/>
          </a:xfrm>
          <a:prstGeom prst="rect">
            <a:avLst/>
          </a:prstGeom>
          <a:noFill/>
          <a:ln>
            <a:noFill/>
          </a:ln>
        </p:spPr>
      </p:pic>
      <p:pic>
        <p:nvPicPr>
          <p:cNvPr id="8" name="그림 7" descr="C:\Users\user\Desktop\sidechain_collision_detection\fig\3_inside_center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19357" y="4029615"/>
            <a:ext cx="2545905" cy="2279705"/>
          </a:xfrm>
          <a:prstGeom prst="rect">
            <a:avLst/>
          </a:prstGeom>
          <a:noFill/>
          <a:ln>
            <a:noFill/>
          </a:ln>
        </p:spPr>
      </p:pic>
      <p:sp>
        <p:nvSpPr>
          <p:cNvPr id="9" name="슬라이드 번호 개체 틀 8"/>
          <p:cNvSpPr>
            <a:spLocks noGrp="1"/>
          </p:cNvSpPr>
          <p:nvPr>
            <p:ph type="sldNum" sz="quarter" idx="12"/>
          </p:nvPr>
        </p:nvSpPr>
        <p:spPr/>
        <p:txBody>
          <a:bodyPr/>
          <a:lstStyle/>
          <a:p>
            <a:fld id="{6C1917FA-317D-4624-8BD5-CE79E3333351}" type="slidenum">
              <a:rPr lang="ko-KR" altLang="en-US" smtClean="0"/>
              <a:t>13</a:t>
            </a:fld>
            <a:endParaRPr lang="ko-KR" altLang="en-US" dirty="0"/>
          </a:p>
        </p:txBody>
      </p:sp>
    </p:spTree>
    <p:extLst>
      <p:ext uri="{BB962C8B-B14F-4D97-AF65-F5344CB8AC3E}">
        <p14:creationId xmlns:p14="http://schemas.microsoft.com/office/powerpoint/2010/main" val="1354219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Simulation </a:t>
            </a:r>
            <a:br>
              <a:rPr lang="en-US" altLang="ko-KR" dirty="0" smtClean="0"/>
            </a:br>
            <a:r>
              <a:rPr lang="en-US" altLang="ko-KR" dirty="0" smtClean="0"/>
              <a:t>along contact curve (2)</a:t>
            </a:r>
            <a:endParaRPr lang="ko-KR" altLang="en-US" dirty="0"/>
          </a:p>
        </p:txBody>
      </p:sp>
      <p:sp>
        <p:nvSpPr>
          <p:cNvPr id="6" name="슬라이드 번호 개체 틀 5"/>
          <p:cNvSpPr>
            <a:spLocks noGrp="1"/>
          </p:cNvSpPr>
          <p:nvPr>
            <p:ph type="sldNum" sz="quarter" idx="12"/>
          </p:nvPr>
        </p:nvSpPr>
        <p:spPr/>
        <p:txBody>
          <a:bodyPr/>
          <a:lstStyle/>
          <a:p>
            <a:fld id="{6C1917FA-317D-4624-8BD5-CE79E3333351}" type="slidenum">
              <a:rPr lang="ko-KR" altLang="en-US" smtClean="0"/>
              <a:t>14</a:t>
            </a:fld>
            <a:endParaRPr lang="ko-KR" altLang="en-US" dirty="0"/>
          </a:p>
        </p:txBody>
      </p:sp>
      <p:pic>
        <p:nvPicPr>
          <p:cNvPr id="4" name="Simulation.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475655" y="1772816"/>
            <a:ext cx="6215571" cy="4536504"/>
          </a:xfrm>
          <a:prstGeom prst="rect">
            <a:avLst/>
          </a:prstGeom>
        </p:spPr>
      </p:pic>
    </p:spTree>
    <p:extLst>
      <p:ext uri="{BB962C8B-B14F-4D97-AF65-F5344CB8AC3E}">
        <p14:creationId xmlns:p14="http://schemas.microsoft.com/office/powerpoint/2010/main" val="30404807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sp>
        <p:nvSpPr>
          <p:cNvPr id="4" name="내용 개체 틀 2"/>
          <p:cNvSpPr>
            <a:spLocks noGrp="1"/>
          </p:cNvSpPr>
          <p:nvPr>
            <p:ph idx="1"/>
          </p:nvPr>
        </p:nvSpPr>
        <p:spPr>
          <a:xfrm>
            <a:off x="822959" y="1845734"/>
            <a:ext cx="7543801" cy="4023360"/>
          </a:xfrm>
        </p:spPr>
        <p:txBody>
          <a:bodyPr>
            <a:normAutofit/>
          </a:bodyPr>
          <a:lstStyle/>
          <a:p>
            <a:pPr lvl="1"/>
            <a:r>
              <a:rPr lang="en-US" altLang="ko-KR" sz="2800" dirty="0" smtClean="0"/>
              <a:t>Analysis of contact configuration of two amino acids</a:t>
            </a:r>
          </a:p>
          <a:p>
            <a:pPr lvl="1"/>
            <a:r>
              <a:rPr lang="en-US" altLang="ko-KR" sz="2800" dirty="0" smtClean="0"/>
              <a:t>Computation of the contact curve</a:t>
            </a:r>
          </a:p>
          <a:p>
            <a:pPr lvl="1"/>
            <a:r>
              <a:rPr lang="en-US" altLang="ko-KR" sz="2800" dirty="0" smtClean="0"/>
              <a:t>Simulation based on the contact curve</a:t>
            </a:r>
          </a:p>
          <a:p>
            <a:pPr lvl="1"/>
            <a:endParaRPr lang="pt-BR" altLang="ko-KR" sz="2400" dirty="0" smtClean="0"/>
          </a:p>
          <a:p>
            <a:pPr lvl="2"/>
            <a:endParaRPr lang="en-US" altLang="ko-KR" sz="2400" dirty="0" smtClean="0"/>
          </a:p>
          <a:p>
            <a:pPr marL="201168" lvl="1" indent="0">
              <a:buNone/>
            </a:pPr>
            <a:endParaRPr lang="en-US" altLang="ko-KR" sz="2800" dirty="0" smtClean="0">
              <a:sym typeface="Symbol" panose="05050102010706020507" pitchFamily="18" charset="2"/>
            </a:endParaRPr>
          </a:p>
        </p:txBody>
      </p:sp>
      <p:sp>
        <p:nvSpPr>
          <p:cNvPr id="3" name="슬라이드 번호 개체 틀 2"/>
          <p:cNvSpPr>
            <a:spLocks noGrp="1"/>
          </p:cNvSpPr>
          <p:nvPr>
            <p:ph type="sldNum" sz="quarter" idx="12"/>
          </p:nvPr>
        </p:nvSpPr>
        <p:spPr/>
        <p:txBody>
          <a:bodyPr/>
          <a:lstStyle/>
          <a:p>
            <a:fld id="{6C1917FA-317D-4624-8BD5-CE79E3333351}" type="slidenum">
              <a:rPr lang="ko-KR" altLang="en-US" smtClean="0"/>
              <a:t>15</a:t>
            </a:fld>
            <a:endParaRPr lang="ko-KR" altLang="en-US" dirty="0"/>
          </a:p>
        </p:txBody>
      </p:sp>
    </p:spTree>
    <p:extLst>
      <p:ext uri="{BB962C8B-B14F-4D97-AF65-F5344CB8AC3E}">
        <p14:creationId xmlns:p14="http://schemas.microsoft.com/office/powerpoint/2010/main" val="2510244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Thank you</a:t>
            </a:r>
            <a:endParaRPr lang="ko-KR" altLang="en-US" dirty="0"/>
          </a:p>
        </p:txBody>
      </p:sp>
      <p:sp>
        <p:nvSpPr>
          <p:cNvPr id="4" name="TextBox 3"/>
          <p:cNvSpPr txBox="1"/>
          <p:nvPr/>
        </p:nvSpPr>
        <p:spPr>
          <a:xfrm>
            <a:off x="3436725" y="4941168"/>
            <a:ext cx="3511539" cy="461665"/>
          </a:xfrm>
          <a:prstGeom prst="rect">
            <a:avLst/>
          </a:prstGeom>
          <a:noFill/>
        </p:spPr>
        <p:txBody>
          <a:bodyPr wrap="none" rtlCol="0">
            <a:spAutoFit/>
          </a:bodyPr>
          <a:lstStyle/>
          <a:p>
            <a:r>
              <a:rPr lang="en-US" altLang="ko-KR" sz="2400" dirty="0" smtClean="0">
                <a:solidFill>
                  <a:srgbClr val="FF0000"/>
                </a:solidFill>
              </a:rPr>
              <a:t>tkdgns3042@naver.com</a:t>
            </a:r>
            <a:endParaRPr lang="ko-KR" altLang="en-US" dirty="0">
              <a:solidFill>
                <a:srgbClr val="FF0000"/>
              </a:solidFill>
            </a:endParaRPr>
          </a:p>
        </p:txBody>
      </p:sp>
      <p:sp>
        <p:nvSpPr>
          <p:cNvPr id="3" name="슬라이드 번호 개체 틀 2"/>
          <p:cNvSpPr>
            <a:spLocks noGrp="1"/>
          </p:cNvSpPr>
          <p:nvPr>
            <p:ph type="sldNum" sz="quarter" idx="12"/>
          </p:nvPr>
        </p:nvSpPr>
        <p:spPr/>
        <p:txBody>
          <a:bodyPr/>
          <a:lstStyle/>
          <a:p>
            <a:fld id="{6C1917FA-317D-4624-8BD5-CE79E3333351}" type="slidenum">
              <a:rPr lang="ko-KR" altLang="en-US" smtClean="0"/>
              <a:t>16</a:t>
            </a:fld>
            <a:endParaRPr lang="ko-KR" altLang="en-US" dirty="0"/>
          </a:p>
        </p:txBody>
      </p:sp>
    </p:spTree>
    <p:extLst>
      <p:ext uri="{BB962C8B-B14F-4D97-AF65-F5344CB8AC3E}">
        <p14:creationId xmlns:p14="http://schemas.microsoft.com/office/powerpoint/2010/main" val="2911170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Motivation</a:t>
            </a:r>
            <a:endParaRPr lang="ko-KR" altLang="en-US" dirty="0"/>
          </a:p>
        </p:txBody>
      </p:sp>
      <p:sp>
        <p:nvSpPr>
          <p:cNvPr id="3" name="내용 개체 틀 2"/>
          <p:cNvSpPr>
            <a:spLocks noGrp="1"/>
          </p:cNvSpPr>
          <p:nvPr>
            <p:ph idx="1"/>
          </p:nvPr>
        </p:nvSpPr>
        <p:spPr/>
        <p:txBody>
          <a:bodyPr/>
          <a:lstStyle/>
          <a:p>
            <a:endParaRPr lang="en-US" altLang="ko-KR" dirty="0" smtClean="0"/>
          </a:p>
          <a:p>
            <a:pPr lvl="1"/>
            <a:r>
              <a:rPr lang="en-US" altLang="ko-KR" sz="2800" dirty="0"/>
              <a:t>Protein molecules have flexibility </a:t>
            </a:r>
            <a:endParaRPr lang="en-US" altLang="ko-KR" sz="2800" dirty="0" smtClean="0"/>
          </a:p>
          <a:p>
            <a:pPr lvl="1"/>
            <a:r>
              <a:rPr lang="en-US" altLang="ko-KR" sz="2800" dirty="0" smtClean="0"/>
              <a:t>Simulating flexible </a:t>
            </a:r>
            <a:r>
              <a:rPr lang="en-US" altLang="ko-KR" sz="2800" dirty="0"/>
              <a:t>molecules </a:t>
            </a:r>
            <a:r>
              <a:rPr lang="en-US" altLang="ko-KR" sz="2800" dirty="0" smtClean="0"/>
              <a:t>requires </a:t>
            </a:r>
            <a:r>
              <a:rPr lang="en-US" altLang="ko-KR" sz="2800" dirty="0"/>
              <a:t>heavy </a:t>
            </a:r>
            <a:r>
              <a:rPr lang="en-US" altLang="ko-KR" sz="2800" dirty="0" smtClean="0"/>
              <a:t>computation efforts</a:t>
            </a:r>
          </a:p>
          <a:p>
            <a:pPr lvl="1"/>
            <a:r>
              <a:rPr lang="en-US" altLang="ko-KR" sz="2800" dirty="0" smtClean="0"/>
              <a:t>Efficient simulating method is needed</a:t>
            </a:r>
          </a:p>
          <a:p>
            <a:pPr lvl="1"/>
            <a:r>
              <a:rPr lang="en-US" altLang="ko-KR" sz="2800" dirty="0" smtClean="0"/>
              <a:t>We propose an efficient simulation method based on contact curve computation</a:t>
            </a:r>
            <a:endParaRPr lang="en-US" altLang="ko-KR" sz="2800" dirty="0"/>
          </a:p>
          <a:p>
            <a:pPr lvl="2"/>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fld id="{6C1917FA-317D-4624-8BD5-CE79E3333351}" type="slidenum">
              <a:rPr lang="ko-KR" altLang="en-US" smtClean="0"/>
              <a:t>2</a:t>
            </a:fld>
            <a:endParaRPr lang="ko-KR" altLang="en-US" dirty="0"/>
          </a:p>
        </p:txBody>
      </p:sp>
    </p:spTree>
    <p:extLst>
      <p:ext uri="{BB962C8B-B14F-4D97-AF65-F5344CB8AC3E}">
        <p14:creationId xmlns:p14="http://schemas.microsoft.com/office/powerpoint/2010/main" val="4264420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Problem Definition</a:t>
            </a:r>
            <a:endParaRPr lang="ko-KR" altLang="en-US" dirty="0"/>
          </a:p>
        </p:txBody>
      </p:sp>
      <p:sp>
        <p:nvSpPr>
          <p:cNvPr id="3" name="내용 개체 틀 2"/>
          <p:cNvSpPr>
            <a:spLocks noGrp="1"/>
          </p:cNvSpPr>
          <p:nvPr>
            <p:ph idx="1"/>
          </p:nvPr>
        </p:nvSpPr>
        <p:spPr/>
        <p:txBody>
          <a:bodyPr/>
          <a:lstStyle/>
          <a:p>
            <a:pPr lvl="1"/>
            <a:endParaRPr lang="en-US" altLang="ko-KR" sz="2800" dirty="0" smtClean="0"/>
          </a:p>
          <a:p>
            <a:pPr lvl="1"/>
            <a:r>
              <a:rPr lang="en-US" altLang="ko-KR" sz="2800" dirty="0" smtClean="0"/>
              <a:t>Find a method to efficiently simulate two flexible amino acids</a:t>
            </a:r>
          </a:p>
          <a:p>
            <a:pPr lvl="1"/>
            <a:r>
              <a:rPr lang="en-US" altLang="ko-KR" sz="2800" dirty="0" smtClean="0"/>
              <a:t>Assumption</a:t>
            </a:r>
          </a:p>
          <a:p>
            <a:pPr lvl="2"/>
            <a:r>
              <a:rPr lang="en-US" altLang="ko-KR" sz="2400" dirty="0" smtClean="0"/>
              <a:t>Fixed main chain and rotating side chains </a:t>
            </a:r>
          </a:p>
          <a:p>
            <a:pPr lvl="3"/>
            <a:r>
              <a:rPr lang="en-US" altLang="ko-KR" sz="2400" dirty="0" smtClean="0"/>
              <a:t>Often used method for simplifying flexibility </a:t>
            </a:r>
            <a:endParaRPr lang="en-US" altLang="ko-KR" sz="2400" dirty="0"/>
          </a:p>
          <a:p>
            <a:endParaRPr lang="en-US" altLang="ko-KR" dirty="0" smtClean="0"/>
          </a:p>
        </p:txBody>
      </p:sp>
      <p:sp>
        <p:nvSpPr>
          <p:cNvPr id="4" name="슬라이드 번호 개체 틀 3"/>
          <p:cNvSpPr>
            <a:spLocks noGrp="1"/>
          </p:cNvSpPr>
          <p:nvPr>
            <p:ph type="sldNum" sz="quarter" idx="12"/>
          </p:nvPr>
        </p:nvSpPr>
        <p:spPr/>
        <p:txBody>
          <a:bodyPr/>
          <a:lstStyle/>
          <a:p>
            <a:fld id="{6C1917FA-317D-4624-8BD5-CE79E3333351}" type="slidenum">
              <a:rPr lang="ko-KR" altLang="en-US" smtClean="0"/>
              <a:t>3</a:t>
            </a:fld>
            <a:endParaRPr lang="ko-KR" altLang="en-US" dirty="0"/>
          </a:p>
        </p:txBody>
      </p:sp>
    </p:spTree>
    <p:extLst>
      <p:ext uri="{BB962C8B-B14F-4D97-AF65-F5344CB8AC3E}">
        <p14:creationId xmlns:p14="http://schemas.microsoft.com/office/powerpoint/2010/main" val="3368745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Preliminaries (1)</a:t>
            </a:r>
            <a:endParaRPr lang="ko-KR" altLang="en-US" dirty="0"/>
          </a:p>
        </p:txBody>
      </p:sp>
      <p:sp>
        <p:nvSpPr>
          <p:cNvPr id="3" name="내용 개체 틀 2"/>
          <p:cNvSpPr>
            <a:spLocks noGrp="1"/>
          </p:cNvSpPr>
          <p:nvPr>
            <p:ph idx="1"/>
          </p:nvPr>
        </p:nvSpPr>
        <p:spPr>
          <a:xfrm>
            <a:off x="800099" y="1837207"/>
            <a:ext cx="7543801" cy="4023360"/>
          </a:xfrm>
        </p:spPr>
        <p:txBody>
          <a:bodyPr/>
          <a:lstStyle/>
          <a:p>
            <a:pPr lvl="1"/>
            <a:r>
              <a:rPr lang="en-US" altLang="ko-KR" sz="2800" dirty="0" smtClean="0"/>
              <a:t>A protein is composed of amino acids</a:t>
            </a:r>
          </a:p>
          <a:p>
            <a:pPr lvl="1"/>
            <a:r>
              <a:rPr lang="en-US" altLang="ko-KR" sz="2800" dirty="0" smtClean="0"/>
              <a:t>Amino acids are composed of atoms</a:t>
            </a:r>
          </a:p>
          <a:p>
            <a:pPr lvl="1"/>
            <a:r>
              <a:rPr lang="en-US" altLang="ko-KR" sz="2800" dirty="0" smtClean="0"/>
              <a:t>Each atom can be represented as van der Waals spheres</a:t>
            </a:r>
          </a:p>
          <a:p>
            <a:pPr lvl="1"/>
            <a:r>
              <a:rPr lang="en-US" altLang="ko-KR" sz="2800" dirty="0" smtClean="0"/>
              <a:t>Only covalent bonded atoms</a:t>
            </a:r>
          </a:p>
          <a:p>
            <a:pPr marL="201168" lvl="1" indent="0">
              <a:buNone/>
            </a:pPr>
            <a:r>
              <a:rPr lang="en-US" altLang="ko-KR" sz="2800" dirty="0" smtClean="0"/>
              <a:t>   have sphere intersections</a:t>
            </a:r>
          </a:p>
        </p:txBody>
      </p:sp>
      <p:pic>
        <p:nvPicPr>
          <p:cNvPr id="6" name="그림 5"/>
          <p:cNvPicPr>
            <a:picLocks noChangeAspect="1"/>
          </p:cNvPicPr>
          <p:nvPr/>
        </p:nvPicPr>
        <p:blipFill rotWithShape="1">
          <a:blip r:embed="rId3">
            <a:extLst>
              <a:ext uri="{28A0092B-C50C-407E-A947-70E740481C1C}">
                <a14:useLocalDpi xmlns:a14="http://schemas.microsoft.com/office/drawing/2010/main" val="0"/>
              </a:ext>
            </a:extLst>
          </a:blip>
          <a:srcRect l="-6" r="49385"/>
          <a:stretch/>
        </p:blipFill>
        <p:spPr>
          <a:xfrm>
            <a:off x="5868144" y="3140968"/>
            <a:ext cx="2916000" cy="3037950"/>
          </a:xfrm>
          <a:prstGeom prst="rect">
            <a:avLst/>
          </a:prstGeom>
        </p:spPr>
      </p:pic>
      <p:sp>
        <p:nvSpPr>
          <p:cNvPr id="7" name="타원 6"/>
          <p:cNvSpPr/>
          <p:nvPr/>
        </p:nvSpPr>
        <p:spPr>
          <a:xfrm>
            <a:off x="7329968" y="5085183"/>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p:cNvSpPr txBox="1"/>
          <p:nvPr/>
        </p:nvSpPr>
        <p:spPr>
          <a:xfrm>
            <a:off x="6372200" y="5795972"/>
            <a:ext cx="674031" cy="369332"/>
          </a:xfrm>
          <a:prstGeom prst="rect">
            <a:avLst/>
          </a:prstGeom>
          <a:noFill/>
        </p:spPr>
        <p:txBody>
          <a:bodyPr wrap="none" rtlCol="0">
            <a:spAutoFit/>
          </a:bodyPr>
          <a:lstStyle/>
          <a:p>
            <a:r>
              <a:rPr lang="en-US" altLang="ko-KR" dirty="0" smtClean="0"/>
              <a:t>atom</a:t>
            </a:r>
            <a:endParaRPr lang="ko-KR" altLang="en-US" dirty="0"/>
          </a:p>
        </p:txBody>
      </p:sp>
      <p:sp>
        <p:nvSpPr>
          <p:cNvPr id="9" name="TextBox 8"/>
          <p:cNvSpPr txBox="1"/>
          <p:nvPr/>
        </p:nvSpPr>
        <p:spPr>
          <a:xfrm>
            <a:off x="5611990" y="5326794"/>
            <a:ext cx="1545488" cy="369332"/>
          </a:xfrm>
          <a:prstGeom prst="rect">
            <a:avLst/>
          </a:prstGeom>
          <a:noFill/>
        </p:spPr>
        <p:txBody>
          <a:bodyPr wrap="none" rtlCol="0">
            <a:spAutoFit/>
          </a:bodyPr>
          <a:lstStyle/>
          <a:p>
            <a:r>
              <a:rPr lang="en-US" altLang="ko-KR" dirty="0" smtClean="0"/>
              <a:t>Covalent bond</a:t>
            </a:r>
            <a:endParaRPr lang="ko-KR" altLang="en-US" dirty="0"/>
          </a:p>
        </p:txBody>
      </p:sp>
      <p:cxnSp>
        <p:nvCxnSpPr>
          <p:cNvPr id="11" name="직선 화살표 연결선 10"/>
          <p:cNvCxnSpPr>
            <a:stCxn id="8" idx="3"/>
          </p:cNvCxnSpPr>
          <p:nvPr/>
        </p:nvCxnSpPr>
        <p:spPr>
          <a:xfrm flipV="1">
            <a:off x="7046231" y="5795972"/>
            <a:ext cx="33844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7164288" y="5348245"/>
            <a:ext cx="504056" cy="168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슬라이드 번호 개체 틀 3"/>
          <p:cNvSpPr>
            <a:spLocks noGrp="1"/>
          </p:cNvSpPr>
          <p:nvPr>
            <p:ph type="sldNum" sz="quarter" idx="12"/>
          </p:nvPr>
        </p:nvSpPr>
        <p:spPr/>
        <p:txBody>
          <a:bodyPr/>
          <a:lstStyle/>
          <a:p>
            <a:fld id="{6C1917FA-317D-4624-8BD5-CE79E3333351}" type="slidenum">
              <a:rPr lang="ko-KR" altLang="en-US" smtClean="0"/>
              <a:t>4</a:t>
            </a:fld>
            <a:endParaRPr lang="ko-KR" altLang="en-US" dirty="0"/>
          </a:p>
        </p:txBody>
      </p:sp>
    </p:spTree>
    <p:extLst>
      <p:ext uri="{BB962C8B-B14F-4D97-AF65-F5344CB8AC3E}">
        <p14:creationId xmlns:p14="http://schemas.microsoft.com/office/powerpoint/2010/main" val="2703509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Preliminaries (2)</a:t>
            </a:r>
            <a:endParaRPr lang="ko-KR" altLang="en-US" dirty="0"/>
          </a:p>
        </p:txBody>
      </p:sp>
      <p:sp>
        <p:nvSpPr>
          <p:cNvPr id="3" name="내용 개체 틀 2"/>
          <p:cNvSpPr>
            <a:spLocks noGrp="1"/>
          </p:cNvSpPr>
          <p:nvPr>
            <p:ph idx="1"/>
          </p:nvPr>
        </p:nvSpPr>
        <p:spPr>
          <a:xfrm>
            <a:off x="800099" y="1837207"/>
            <a:ext cx="7543801" cy="4023360"/>
          </a:xfrm>
        </p:spPr>
        <p:txBody>
          <a:bodyPr/>
          <a:lstStyle/>
          <a:p>
            <a:pPr lvl="1"/>
            <a:r>
              <a:rPr lang="en-US" altLang="ko-KR" sz="2800" dirty="0" smtClean="0"/>
              <a:t>No collision cases</a:t>
            </a:r>
          </a:p>
          <a:p>
            <a:pPr lvl="1"/>
            <a:endParaRPr lang="en-US" altLang="ko-KR" sz="2800" dirty="0"/>
          </a:p>
          <a:p>
            <a:pPr lvl="1"/>
            <a:endParaRPr lang="en-US" altLang="ko-KR" sz="2800" dirty="0" smtClean="0"/>
          </a:p>
          <a:p>
            <a:pPr lvl="1"/>
            <a:endParaRPr lang="en-US" altLang="ko-KR" sz="2800" dirty="0"/>
          </a:p>
          <a:p>
            <a:pPr lvl="1"/>
            <a:endParaRPr lang="en-US" altLang="ko-KR" sz="2800" dirty="0" smtClean="0"/>
          </a:p>
          <a:p>
            <a:pPr lvl="1"/>
            <a:r>
              <a:rPr lang="en-US" altLang="ko-KR" sz="2800" dirty="0" smtClean="0"/>
              <a:t>Collision case</a:t>
            </a:r>
          </a:p>
        </p:txBody>
      </p:sp>
      <p:sp>
        <p:nvSpPr>
          <p:cNvPr id="10" name="타원 9"/>
          <p:cNvSpPr/>
          <p:nvPr/>
        </p:nvSpPr>
        <p:spPr>
          <a:xfrm>
            <a:off x="1486101" y="2564904"/>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타원 12"/>
          <p:cNvSpPr/>
          <p:nvPr/>
        </p:nvSpPr>
        <p:spPr>
          <a:xfrm>
            <a:off x="2272369" y="2564904"/>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타원 13"/>
          <p:cNvSpPr/>
          <p:nvPr/>
        </p:nvSpPr>
        <p:spPr>
          <a:xfrm>
            <a:off x="4167436" y="2564904"/>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타원 14"/>
          <p:cNvSpPr/>
          <p:nvPr/>
        </p:nvSpPr>
        <p:spPr>
          <a:xfrm>
            <a:off x="5313744" y="2564904"/>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타원 15"/>
          <p:cNvSpPr/>
          <p:nvPr/>
        </p:nvSpPr>
        <p:spPr>
          <a:xfrm>
            <a:off x="1547664" y="4869160"/>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타원 16"/>
          <p:cNvSpPr/>
          <p:nvPr/>
        </p:nvSpPr>
        <p:spPr>
          <a:xfrm>
            <a:off x="2267744" y="4869160"/>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 name="직선 연결선 4"/>
          <p:cNvCxnSpPr/>
          <p:nvPr/>
        </p:nvCxnSpPr>
        <p:spPr>
          <a:xfrm>
            <a:off x="1992238" y="3034530"/>
            <a:ext cx="72008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타원 17"/>
          <p:cNvSpPr/>
          <p:nvPr/>
        </p:nvSpPr>
        <p:spPr>
          <a:xfrm>
            <a:off x="1907704" y="299695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2699792" y="299695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458351" y="3194251"/>
            <a:ext cx="674031" cy="369332"/>
          </a:xfrm>
          <a:prstGeom prst="rect">
            <a:avLst/>
          </a:prstGeom>
          <a:noFill/>
        </p:spPr>
        <p:txBody>
          <a:bodyPr wrap="none" rtlCol="0">
            <a:spAutoFit/>
          </a:bodyPr>
          <a:lstStyle/>
          <a:p>
            <a:r>
              <a:rPr lang="en-US" altLang="ko-KR" dirty="0" smtClean="0"/>
              <a:t>atom</a:t>
            </a:r>
            <a:endParaRPr lang="ko-KR" altLang="en-US" dirty="0"/>
          </a:p>
        </p:txBody>
      </p:sp>
      <p:sp>
        <p:nvSpPr>
          <p:cNvPr id="21" name="TextBox 20"/>
          <p:cNvSpPr txBox="1"/>
          <p:nvPr/>
        </p:nvSpPr>
        <p:spPr>
          <a:xfrm>
            <a:off x="1641321" y="3620069"/>
            <a:ext cx="1545488" cy="369332"/>
          </a:xfrm>
          <a:prstGeom prst="rect">
            <a:avLst/>
          </a:prstGeom>
          <a:noFill/>
        </p:spPr>
        <p:txBody>
          <a:bodyPr wrap="none" rtlCol="0">
            <a:spAutoFit/>
          </a:bodyPr>
          <a:lstStyle/>
          <a:p>
            <a:r>
              <a:rPr lang="en-US" altLang="ko-KR" dirty="0" smtClean="0"/>
              <a:t>Covalent bond</a:t>
            </a:r>
            <a:endParaRPr lang="ko-KR" altLang="en-US" dirty="0"/>
          </a:p>
        </p:txBody>
      </p:sp>
      <p:cxnSp>
        <p:nvCxnSpPr>
          <p:cNvPr id="22" name="직선 화살표 연결선 21"/>
          <p:cNvCxnSpPr>
            <a:stCxn id="20" idx="3"/>
          </p:cNvCxnSpPr>
          <p:nvPr/>
        </p:nvCxnSpPr>
        <p:spPr>
          <a:xfrm flipV="1">
            <a:off x="1132382" y="3194251"/>
            <a:ext cx="33844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flipV="1">
            <a:off x="2123728" y="3161365"/>
            <a:ext cx="144016" cy="49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슬라이드 번호 개체 틀 3"/>
          <p:cNvSpPr>
            <a:spLocks noGrp="1"/>
          </p:cNvSpPr>
          <p:nvPr>
            <p:ph type="sldNum" sz="quarter" idx="12"/>
          </p:nvPr>
        </p:nvSpPr>
        <p:spPr/>
        <p:txBody>
          <a:bodyPr/>
          <a:lstStyle/>
          <a:p>
            <a:fld id="{6C1917FA-317D-4624-8BD5-CE79E3333351}" type="slidenum">
              <a:rPr lang="ko-KR" altLang="en-US" smtClean="0"/>
              <a:t>5</a:t>
            </a:fld>
            <a:endParaRPr lang="ko-KR" altLang="en-US" dirty="0"/>
          </a:p>
        </p:txBody>
      </p:sp>
    </p:spTree>
    <p:extLst>
      <p:ext uri="{BB962C8B-B14F-4D97-AF65-F5344CB8AC3E}">
        <p14:creationId xmlns:p14="http://schemas.microsoft.com/office/powerpoint/2010/main" val="2621366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Preliminaries (3)</a:t>
            </a:r>
            <a:endParaRPr lang="ko-KR" altLang="en-US" dirty="0"/>
          </a:p>
        </p:txBody>
      </p:sp>
      <p:sp>
        <p:nvSpPr>
          <p:cNvPr id="3" name="내용 개체 틀 2"/>
          <p:cNvSpPr>
            <a:spLocks noGrp="1"/>
          </p:cNvSpPr>
          <p:nvPr>
            <p:ph idx="1"/>
          </p:nvPr>
        </p:nvSpPr>
        <p:spPr/>
        <p:txBody>
          <a:bodyPr>
            <a:normAutofit/>
          </a:bodyPr>
          <a:lstStyle/>
          <a:p>
            <a:pPr lvl="1"/>
            <a:r>
              <a:rPr lang="en-US" altLang="ko-KR" sz="2800" dirty="0" smtClean="0"/>
              <a:t>An amino acid has two parts</a:t>
            </a:r>
          </a:p>
          <a:p>
            <a:pPr lvl="2"/>
            <a:r>
              <a:rPr lang="en-US" altLang="ko-KR" sz="2400" dirty="0" smtClean="0"/>
              <a:t>Main chain</a:t>
            </a:r>
          </a:p>
          <a:p>
            <a:pPr lvl="2"/>
            <a:r>
              <a:rPr lang="en-US" altLang="ko-KR" sz="2400" dirty="0" smtClean="0"/>
              <a:t>Side chain</a:t>
            </a:r>
          </a:p>
          <a:p>
            <a:pPr lvl="1"/>
            <a:r>
              <a:rPr lang="en-US" altLang="ko-KR" sz="2800" dirty="0" smtClean="0"/>
              <a:t>Main chain is fixed</a:t>
            </a:r>
          </a:p>
          <a:p>
            <a:pPr lvl="1"/>
            <a:r>
              <a:rPr lang="en-US" altLang="ko-KR" sz="2800" dirty="0"/>
              <a:t>Side chain rotates along the axis</a:t>
            </a:r>
          </a:p>
          <a:p>
            <a:pPr marL="201168" lvl="1" indent="0">
              <a:buNone/>
            </a:pPr>
            <a:r>
              <a:rPr lang="en-US" altLang="ko-KR" sz="2800" dirty="0"/>
              <a:t>  containing centers of C</a:t>
            </a:r>
            <a:r>
              <a:rPr lang="en-US" altLang="ko-KR" sz="2800" dirty="0">
                <a:sym typeface="Symbol" panose="05050102010706020507" pitchFamily="18" charset="2"/>
              </a:rPr>
              <a:t></a:t>
            </a:r>
            <a:r>
              <a:rPr lang="en-US" altLang="ko-KR" sz="2800" dirty="0"/>
              <a:t> and C</a:t>
            </a:r>
            <a:r>
              <a:rPr lang="en-US" altLang="ko-KR" sz="2800" dirty="0" smtClean="0">
                <a:sym typeface="Symbol" panose="05050102010706020507" pitchFamily="18" charset="2"/>
              </a:rPr>
              <a:t></a:t>
            </a:r>
            <a:endParaRPr lang="en-US" altLang="ko-KR" sz="2800" dirty="0" smtClean="0"/>
          </a:p>
          <a:p>
            <a:pPr lvl="1"/>
            <a:endParaRPr lang="en-US" altLang="ko-KR" sz="2800" dirty="0" smtClean="0"/>
          </a:p>
          <a:p>
            <a:pPr marL="201168" lvl="1" indent="0">
              <a:buNone/>
            </a:pPr>
            <a:endParaRPr lang="en-US" altLang="ko-KR" sz="2800" dirty="0" smtClean="0">
              <a:sym typeface="Symbol" panose="05050102010706020507" pitchFamily="18" charset="2"/>
            </a:endParaRPr>
          </a:p>
        </p:txBody>
      </p:sp>
      <p:pic>
        <p:nvPicPr>
          <p:cNvPr id="6" name="그림 5"/>
          <p:cNvPicPr>
            <a:picLocks noChangeAspect="1"/>
          </p:cNvPicPr>
          <p:nvPr/>
        </p:nvPicPr>
        <p:blipFill rotWithShape="1">
          <a:blip r:embed="rId3">
            <a:extLst>
              <a:ext uri="{28A0092B-C50C-407E-A947-70E740481C1C}">
                <a14:useLocalDpi xmlns:a14="http://schemas.microsoft.com/office/drawing/2010/main" val="0"/>
              </a:ext>
            </a:extLst>
          </a:blip>
          <a:srcRect l="50361" t="1" r="155" b="7307"/>
          <a:stretch/>
        </p:blipFill>
        <p:spPr>
          <a:xfrm>
            <a:off x="6084168" y="3429000"/>
            <a:ext cx="2844000" cy="2808000"/>
          </a:xfrm>
          <a:prstGeom prst="rect">
            <a:avLst/>
          </a:prstGeom>
        </p:spPr>
      </p:pic>
      <p:sp>
        <p:nvSpPr>
          <p:cNvPr id="4" name="슬라이드 번호 개체 틀 3"/>
          <p:cNvSpPr>
            <a:spLocks noGrp="1"/>
          </p:cNvSpPr>
          <p:nvPr>
            <p:ph type="sldNum" sz="quarter" idx="12"/>
          </p:nvPr>
        </p:nvSpPr>
        <p:spPr/>
        <p:txBody>
          <a:bodyPr/>
          <a:lstStyle/>
          <a:p>
            <a:fld id="{6C1917FA-317D-4624-8BD5-CE79E3333351}" type="slidenum">
              <a:rPr lang="ko-KR" altLang="en-US" smtClean="0"/>
              <a:t>6</a:t>
            </a:fld>
            <a:endParaRPr lang="ko-KR" altLang="en-US" dirty="0"/>
          </a:p>
        </p:txBody>
      </p:sp>
    </p:spTree>
    <p:extLst>
      <p:ext uri="{BB962C8B-B14F-4D97-AF65-F5344CB8AC3E}">
        <p14:creationId xmlns:p14="http://schemas.microsoft.com/office/powerpoint/2010/main" val="2231478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400" dirty="0">
                <a:solidFill>
                  <a:srgbClr val="000000">
                    <a:lumMod val="75000"/>
                    <a:lumOff val="25000"/>
                  </a:srgbClr>
                </a:solidFill>
              </a:rPr>
              <a:t>&lt;Rotating side chain animation&gt;</a:t>
            </a:r>
            <a:endParaRPr lang="ko-KR" altLang="en-US" dirty="0"/>
          </a:p>
        </p:txBody>
      </p:sp>
      <p:pic>
        <p:nvPicPr>
          <p:cNvPr id="5" name="Single.wmv">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633663" y="1846263"/>
            <a:ext cx="3919537" cy="4022725"/>
          </a:xfrm>
        </p:spPr>
      </p:pic>
      <p:sp>
        <p:nvSpPr>
          <p:cNvPr id="4" name="슬라이드 번호 개체 틀 3"/>
          <p:cNvSpPr>
            <a:spLocks noGrp="1"/>
          </p:cNvSpPr>
          <p:nvPr>
            <p:ph type="sldNum" sz="quarter" idx="12"/>
          </p:nvPr>
        </p:nvSpPr>
        <p:spPr/>
        <p:txBody>
          <a:bodyPr/>
          <a:lstStyle/>
          <a:p>
            <a:fld id="{6C1917FA-317D-4624-8BD5-CE79E3333351}" type="slidenum">
              <a:rPr lang="ko-KR" altLang="en-US" smtClean="0"/>
              <a:t>7</a:t>
            </a:fld>
            <a:endParaRPr lang="ko-KR" altLang="en-US" dirty="0"/>
          </a:p>
        </p:txBody>
      </p:sp>
    </p:spTree>
    <p:extLst>
      <p:ext uri="{BB962C8B-B14F-4D97-AF65-F5344CB8AC3E}">
        <p14:creationId xmlns:p14="http://schemas.microsoft.com/office/powerpoint/2010/main" val="12698803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Collision region </a:t>
            </a:r>
            <a:br>
              <a:rPr lang="en-US" altLang="ko-KR" dirty="0" smtClean="0"/>
            </a:br>
            <a:r>
              <a:rPr lang="en-US" altLang="ko-KR" dirty="0" smtClean="0"/>
              <a:t>for two spheres(1)</a:t>
            </a:r>
            <a:endParaRPr lang="ko-KR" altLang="en-US" dirty="0"/>
          </a:p>
        </p:txBody>
      </p:sp>
      <p:sp>
        <p:nvSpPr>
          <p:cNvPr id="3" name="내용 개체 틀 2"/>
          <p:cNvSpPr>
            <a:spLocks noGrp="1"/>
          </p:cNvSpPr>
          <p:nvPr>
            <p:ph idx="1"/>
          </p:nvPr>
        </p:nvSpPr>
        <p:spPr>
          <a:xfrm>
            <a:off x="683568" y="1845734"/>
            <a:ext cx="4015409" cy="3599490"/>
          </a:xfrm>
        </p:spPr>
        <p:txBody>
          <a:bodyPr>
            <a:normAutofit/>
          </a:bodyPr>
          <a:lstStyle/>
          <a:p>
            <a:pPr lvl="1"/>
            <a:r>
              <a:rPr lang="en-US" altLang="ko-KR" sz="2800" dirty="0" smtClean="0"/>
              <a:t>Center location of rotating spheres A and B</a:t>
            </a:r>
          </a:p>
          <a:p>
            <a:pPr lvl="2"/>
            <a:r>
              <a:rPr lang="pt-BR" altLang="ko-KR" sz="2400" dirty="0"/>
              <a:t>A.c(s) = (R</a:t>
            </a:r>
            <a:r>
              <a:rPr lang="pt-BR" altLang="ko-KR" sz="2400" baseline="-25000" dirty="0"/>
              <a:t>0</a:t>
            </a:r>
            <a:r>
              <a:rPr lang="pt-BR" altLang="ko-KR" sz="2400" dirty="0"/>
              <a:t> cos (s + s</a:t>
            </a:r>
            <a:r>
              <a:rPr lang="pt-BR" altLang="ko-KR" sz="2400" baseline="-25000" dirty="0"/>
              <a:t>0</a:t>
            </a:r>
            <a:r>
              <a:rPr lang="pt-BR" altLang="ko-KR" sz="2400" dirty="0"/>
              <a:t>), R</a:t>
            </a:r>
            <a:r>
              <a:rPr lang="pt-BR" altLang="ko-KR" sz="2400" baseline="-25000" dirty="0"/>
              <a:t>0</a:t>
            </a:r>
            <a:r>
              <a:rPr lang="pt-BR" altLang="ko-KR" sz="2400" dirty="0"/>
              <a:t> sin (s + s</a:t>
            </a:r>
            <a:r>
              <a:rPr lang="pt-BR" altLang="ko-KR" sz="2400" baseline="-25000" dirty="0"/>
              <a:t>0</a:t>
            </a:r>
            <a:r>
              <a:rPr lang="pt-BR" altLang="ko-KR" sz="2400" dirty="0"/>
              <a:t>), z</a:t>
            </a:r>
            <a:r>
              <a:rPr lang="pt-BR" altLang="ko-KR" sz="2400" baseline="-25000" dirty="0"/>
              <a:t>0</a:t>
            </a:r>
            <a:r>
              <a:rPr lang="pt-BR" altLang="ko-KR" sz="2400" dirty="0" smtClean="0"/>
              <a:t>)</a:t>
            </a:r>
          </a:p>
          <a:p>
            <a:pPr lvl="2"/>
            <a:r>
              <a:rPr lang="en-US" altLang="ko-KR" sz="2400" dirty="0" err="1"/>
              <a:t>B.c</a:t>
            </a:r>
            <a:r>
              <a:rPr lang="en-US" altLang="ko-KR" sz="2400" dirty="0"/>
              <a:t>(t) = </a:t>
            </a:r>
            <a:r>
              <a:rPr lang="en-US" altLang="ko-KR" sz="2400" b="1" dirty="0"/>
              <a:t>p </a:t>
            </a:r>
            <a:r>
              <a:rPr lang="en-US" altLang="ko-KR" sz="2400" dirty="0"/>
              <a:t>+ R</a:t>
            </a:r>
            <a:r>
              <a:rPr lang="en-US" altLang="ko-KR" sz="2400" baseline="-25000" dirty="0"/>
              <a:t>1</a:t>
            </a:r>
            <a:r>
              <a:rPr lang="en-US" altLang="ko-KR" sz="2400" dirty="0"/>
              <a:t> </a:t>
            </a:r>
            <a:r>
              <a:rPr lang="en-US" altLang="ko-KR" sz="2400" dirty="0" err="1"/>
              <a:t>cos</a:t>
            </a:r>
            <a:r>
              <a:rPr lang="en-US" altLang="ko-KR" sz="2400" dirty="0"/>
              <a:t> (t + t</a:t>
            </a:r>
            <a:r>
              <a:rPr lang="en-US" altLang="ko-KR" sz="2400" baseline="-25000" dirty="0"/>
              <a:t>0</a:t>
            </a:r>
            <a:r>
              <a:rPr lang="en-US" altLang="ko-KR" sz="2400" dirty="0"/>
              <a:t>) </a:t>
            </a:r>
            <a:r>
              <a:rPr lang="en-US" altLang="ko-KR" sz="2400" b="1" dirty="0"/>
              <a:t>b</a:t>
            </a:r>
            <a:r>
              <a:rPr lang="en-US" altLang="ko-KR" sz="2400" baseline="-25000" dirty="0"/>
              <a:t>1</a:t>
            </a:r>
            <a:r>
              <a:rPr lang="en-US" altLang="ko-KR" sz="2400" dirty="0"/>
              <a:t> + R</a:t>
            </a:r>
            <a:r>
              <a:rPr lang="en-US" altLang="ko-KR" sz="2400" baseline="-25000" dirty="0"/>
              <a:t>1</a:t>
            </a:r>
            <a:r>
              <a:rPr lang="en-US" altLang="ko-KR" sz="2400" dirty="0"/>
              <a:t> sin (t + t</a:t>
            </a:r>
            <a:r>
              <a:rPr lang="en-US" altLang="ko-KR" sz="2400" baseline="-25000" dirty="0"/>
              <a:t>0</a:t>
            </a:r>
            <a:r>
              <a:rPr lang="en-US" altLang="ko-KR" sz="2400" dirty="0"/>
              <a:t>) </a:t>
            </a:r>
            <a:r>
              <a:rPr lang="en-US" altLang="ko-KR" sz="2400" b="1" dirty="0"/>
              <a:t>b</a:t>
            </a:r>
            <a:r>
              <a:rPr lang="en-US" altLang="ko-KR" sz="2400" baseline="-25000" dirty="0"/>
              <a:t>2</a:t>
            </a:r>
            <a:r>
              <a:rPr lang="en-US" altLang="ko-KR" sz="2400" dirty="0"/>
              <a:t> + ||c</a:t>
            </a:r>
            <a:r>
              <a:rPr lang="en-US" altLang="ko-KR" sz="2400" baseline="-25000" dirty="0"/>
              <a:t>1 </a:t>
            </a:r>
            <a:r>
              <a:rPr lang="en-US" altLang="ko-KR" sz="2400" dirty="0"/>
              <a:t>– </a:t>
            </a:r>
            <a:r>
              <a:rPr lang="en-US" altLang="ko-KR" sz="2400" dirty="0" smtClean="0"/>
              <a:t>c</a:t>
            </a:r>
            <a:r>
              <a:rPr lang="en-US" altLang="ko-KR" sz="2400" baseline="-25000" dirty="0" smtClean="0"/>
              <a:t>1</a:t>
            </a:r>
            <a:r>
              <a:rPr lang="en-US" altLang="ko-KR" sz="2400" dirty="0" smtClean="0"/>
              <a:t>’|| </a:t>
            </a:r>
            <a:r>
              <a:rPr lang="en-US" altLang="ko-KR" sz="2400" b="1" dirty="0"/>
              <a:t>b</a:t>
            </a:r>
            <a:r>
              <a:rPr lang="en-US" altLang="ko-KR" sz="2400" dirty="0"/>
              <a:t>3 </a:t>
            </a:r>
            <a:r>
              <a:rPr lang="pt-BR" altLang="ko-KR" sz="2400" dirty="0" smtClean="0"/>
              <a:t> </a:t>
            </a:r>
          </a:p>
          <a:p>
            <a:pPr lvl="2"/>
            <a:endParaRPr lang="en-US" altLang="ko-KR" sz="2400" dirty="0" smtClean="0"/>
          </a:p>
          <a:p>
            <a:pPr marL="201168" lvl="1" indent="0">
              <a:buNone/>
            </a:pPr>
            <a:endParaRPr lang="en-US" altLang="ko-KR" sz="2800" dirty="0" smtClean="0">
              <a:sym typeface="Symbol" panose="05050102010706020507" pitchFamily="18" charset="2"/>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849" y="1916832"/>
            <a:ext cx="4196433" cy="3528392"/>
          </a:xfrm>
          <a:prstGeom prst="rect">
            <a:avLst/>
          </a:prstGeom>
        </p:spPr>
      </p:pic>
      <p:sp>
        <p:nvSpPr>
          <p:cNvPr id="5" name="슬라이드 번호 개체 틀 4"/>
          <p:cNvSpPr>
            <a:spLocks noGrp="1"/>
          </p:cNvSpPr>
          <p:nvPr>
            <p:ph type="sldNum" sz="quarter" idx="12"/>
          </p:nvPr>
        </p:nvSpPr>
        <p:spPr/>
        <p:txBody>
          <a:bodyPr/>
          <a:lstStyle/>
          <a:p>
            <a:fld id="{6C1917FA-317D-4624-8BD5-CE79E3333351}" type="slidenum">
              <a:rPr lang="ko-KR" altLang="en-US" smtClean="0"/>
              <a:t>8</a:t>
            </a:fld>
            <a:endParaRPr lang="ko-KR" altLang="en-US" dirty="0"/>
          </a:p>
        </p:txBody>
      </p:sp>
    </p:spTree>
    <p:extLst>
      <p:ext uri="{BB962C8B-B14F-4D97-AF65-F5344CB8AC3E}">
        <p14:creationId xmlns:p14="http://schemas.microsoft.com/office/powerpoint/2010/main" val="1440197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Collision region </a:t>
            </a:r>
            <a:br>
              <a:rPr lang="en-US" altLang="ko-KR" dirty="0" smtClean="0"/>
            </a:br>
            <a:r>
              <a:rPr lang="en-US" altLang="ko-KR" dirty="0" smtClean="0"/>
              <a:t>for two spheres(2)</a:t>
            </a:r>
            <a:endParaRPr lang="ko-KR" altLang="en-US" dirty="0"/>
          </a:p>
        </p:txBody>
      </p:sp>
      <p:sp>
        <p:nvSpPr>
          <p:cNvPr id="3" name="내용 개체 틀 2"/>
          <p:cNvSpPr>
            <a:spLocks noGrp="1"/>
          </p:cNvSpPr>
          <p:nvPr>
            <p:ph idx="1"/>
          </p:nvPr>
        </p:nvSpPr>
        <p:spPr>
          <a:xfrm>
            <a:off x="1043608" y="1737361"/>
            <a:ext cx="7543801" cy="4023360"/>
          </a:xfrm>
        </p:spPr>
        <p:txBody>
          <a:bodyPr>
            <a:normAutofit/>
          </a:bodyPr>
          <a:lstStyle/>
          <a:p>
            <a:r>
              <a:rPr lang="en-US" altLang="ko-KR" dirty="0" smtClean="0"/>
              <a:t>Case 1: Two </a:t>
            </a:r>
            <a:r>
              <a:rPr lang="en-US" altLang="ko-KR" dirty="0"/>
              <a:t>spheres at (s*, t*) tangentially contact each other</a:t>
            </a:r>
            <a:endParaRPr lang="ko-KR" altLang="ko-KR" sz="1800" dirty="0"/>
          </a:p>
          <a:p>
            <a:r>
              <a:rPr lang="en-US" altLang="ko-KR" dirty="0"/>
              <a:t>     ||</a:t>
            </a:r>
            <a:r>
              <a:rPr lang="en-US" altLang="ko-KR" dirty="0" err="1"/>
              <a:t>A.c</a:t>
            </a:r>
            <a:r>
              <a:rPr lang="en-US" altLang="ko-KR" dirty="0"/>
              <a:t>(s*) – </a:t>
            </a:r>
            <a:r>
              <a:rPr lang="en-US" altLang="ko-KR" dirty="0" err="1"/>
              <a:t>B.c</a:t>
            </a:r>
            <a:r>
              <a:rPr lang="en-US" altLang="ko-KR" dirty="0"/>
              <a:t>(t*) ||</a:t>
            </a:r>
            <a:r>
              <a:rPr lang="en-US" altLang="ko-KR" baseline="30000" dirty="0"/>
              <a:t>2</a:t>
            </a:r>
            <a:r>
              <a:rPr lang="en-US" altLang="ko-KR" dirty="0"/>
              <a:t> = (r</a:t>
            </a:r>
            <a:r>
              <a:rPr lang="en-US" altLang="ko-KR" baseline="-25000" dirty="0"/>
              <a:t>0</a:t>
            </a:r>
            <a:r>
              <a:rPr lang="en-US" altLang="ko-KR" dirty="0"/>
              <a:t> + </a:t>
            </a:r>
            <a:r>
              <a:rPr lang="en-US" altLang="ko-KR" dirty="0" smtClean="0"/>
              <a:t>r</a:t>
            </a:r>
            <a:r>
              <a:rPr lang="en-US" altLang="ko-KR" baseline="-25000" dirty="0" smtClean="0"/>
              <a:t>1</a:t>
            </a:r>
            <a:r>
              <a:rPr lang="en-US" altLang="ko-KR" dirty="0" smtClean="0"/>
              <a:t>)</a:t>
            </a:r>
            <a:r>
              <a:rPr lang="en-US" altLang="ko-KR" baseline="30000" dirty="0" smtClean="0"/>
              <a:t>2</a:t>
            </a:r>
            <a:endParaRPr lang="ko-KR" altLang="ko-KR" sz="1800" dirty="0"/>
          </a:p>
          <a:p>
            <a:pPr marL="0" indent="0">
              <a:buNone/>
            </a:pPr>
            <a:endParaRPr lang="en-US" altLang="ko-KR" dirty="0"/>
          </a:p>
          <a:p>
            <a:r>
              <a:rPr lang="en-US" altLang="ko-KR" dirty="0" smtClean="0"/>
              <a:t>Case 2: Two </a:t>
            </a:r>
            <a:r>
              <a:rPr lang="en-US" altLang="ko-KR" dirty="0"/>
              <a:t>spheres at (s*, t*) have an intersection each other</a:t>
            </a:r>
            <a:endParaRPr lang="ko-KR" altLang="ko-KR" sz="1800" dirty="0"/>
          </a:p>
          <a:p>
            <a:r>
              <a:rPr lang="en-US" altLang="ko-KR" dirty="0"/>
              <a:t>     ||</a:t>
            </a:r>
            <a:r>
              <a:rPr lang="en-US" altLang="ko-KR" dirty="0" err="1"/>
              <a:t>A.c</a:t>
            </a:r>
            <a:r>
              <a:rPr lang="en-US" altLang="ko-KR" dirty="0"/>
              <a:t>(s*) – </a:t>
            </a:r>
            <a:r>
              <a:rPr lang="en-US" altLang="ko-KR" dirty="0" err="1"/>
              <a:t>B.c</a:t>
            </a:r>
            <a:r>
              <a:rPr lang="en-US" altLang="ko-KR" dirty="0"/>
              <a:t>(t*) ||</a:t>
            </a:r>
            <a:r>
              <a:rPr lang="en-US" altLang="ko-KR" baseline="30000" dirty="0"/>
              <a:t>2</a:t>
            </a:r>
            <a:r>
              <a:rPr lang="en-US" altLang="ko-KR" dirty="0"/>
              <a:t> &lt; (r</a:t>
            </a:r>
            <a:r>
              <a:rPr lang="en-US" altLang="ko-KR" baseline="-25000" dirty="0"/>
              <a:t>0</a:t>
            </a:r>
            <a:r>
              <a:rPr lang="en-US" altLang="ko-KR" dirty="0"/>
              <a:t> + </a:t>
            </a:r>
            <a:r>
              <a:rPr lang="en-US" altLang="ko-KR" dirty="0" smtClean="0"/>
              <a:t>r</a:t>
            </a:r>
            <a:r>
              <a:rPr lang="en-US" altLang="ko-KR" baseline="-25000" dirty="0" smtClean="0"/>
              <a:t>1</a:t>
            </a:r>
            <a:r>
              <a:rPr lang="en-US" altLang="ko-KR" dirty="0" smtClean="0"/>
              <a:t>)</a:t>
            </a:r>
            <a:r>
              <a:rPr lang="en-US" altLang="ko-KR" baseline="30000" dirty="0" smtClean="0"/>
              <a:t>2</a:t>
            </a:r>
          </a:p>
          <a:p>
            <a:endParaRPr lang="ko-KR" altLang="ko-KR" sz="1800" dirty="0"/>
          </a:p>
          <a:p>
            <a:r>
              <a:rPr lang="en-US" altLang="ko-KR" dirty="0" smtClean="0"/>
              <a:t>Case 3: Two </a:t>
            </a:r>
            <a:r>
              <a:rPr lang="en-US" altLang="ko-KR" dirty="0"/>
              <a:t>spheres at (s*, t*) are </a:t>
            </a:r>
            <a:r>
              <a:rPr lang="en-US" altLang="ko-KR" dirty="0" smtClean="0"/>
              <a:t>apart</a:t>
            </a:r>
            <a:endParaRPr lang="ko-KR" altLang="ko-KR" sz="1800" dirty="0"/>
          </a:p>
          <a:p>
            <a:r>
              <a:rPr lang="en-US" altLang="ko-KR" dirty="0"/>
              <a:t>     ||</a:t>
            </a:r>
            <a:r>
              <a:rPr lang="en-US" altLang="ko-KR" dirty="0" err="1"/>
              <a:t>A.c</a:t>
            </a:r>
            <a:r>
              <a:rPr lang="en-US" altLang="ko-KR" dirty="0"/>
              <a:t>(s*) – </a:t>
            </a:r>
            <a:r>
              <a:rPr lang="en-US" altLang="ko-KR" dirty="0" err="1"/>
              <a:t>B.c</a:t>
            </a:r>
            <a:r>
              <a:rPr lang="en-US" altLang="ko-KR" dirty="0"/>
              <a:t>(t*) ||</a:t>
            </a:r>
            <a:r>
              <a:rPr lang="en-US" altLang="ko-KR" baseline="30000" dirty="0"/>
              <a:t>2</a:t>
            </a:r>
            <a:r>
              <a:rPr lang="en-US" altLang="ko-KR" dirty="0"/>
              <a:t> &gt; (r</a:t>
            </a:r>
            <a:r>
              <a:rPr lang="en-US" altLang="ko-KR" baseline="-25000" dirty="0"/>
              <a:t>0</a:t>
            </a:r>
            <a:r>
              <a:rPr lang="en-US" altLang="ko-KR" dirty="0"/>
              <a:t> + r</a:t>
            </a:r>
            <a:r>
              <a:rPr lang="en-US" altLang="ko-KR" baseline="-25000" dirty="0"/>
              <a:t>1</a:t>
            </a:r>
            <a:r>
              <a:rPr lang="en-US" altLang="ko-KR" dirty="0"/>
              <a:t>)</a:t>
            </a:r>
            <a:r>
              <a:rPr lang="en-US" altLang="ko-KR" baseline="30000" dirty="0"/>
              <a:t>2</a:t>
            </a:r>
            <a:endParaRPr lang="ko-KR" altLang="ko-KR" sz="1800" dirty="0"/>
          </a:p>
          <a:p>
            <a:pPr marL="201168" lvl="1" indent="0">
              <a:buNone/>
            </a:pPr>
            <a:endParaRPr lang="en-US" altLang="ko-KR" sz="2800" dirty="0" smtClean="0">
              <a:sym typeface="Symbol" panose="05050102010706020507" pitchFamily="18" charset="2"/>
            </a:endParaRPr>
          </a:p>
        </p:txBody>
      </p:sp>
      <p:sp>
        <p:nvSpPr>
          <p:cNvPr id="5" name="타원 4"/>
          <p:cNvSpPr/>
          <p:nvPr/>
        </p:nvSpPr>
        <p:spPr>
          <a:xfrm>
            <a:off x="5724128" y="2273781"/>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타원 5"/>
          <p:cNvSpPr/>
          <p:nvPr/>
        </p:nvSpPr>
        <p:spPr>
          <a:xfrm>
            <a:off x="6660232" y="2273781"/>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타원 11"/>
          <p:cNvSpPr/>
          <p:nvPr/>
        </p:nvSpPr>
        <p:spPr>
          <a:xfrm>
            <a:off x="6145731" y="27089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7087655" y="27089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5805010" y="2375000"/>
            <a:ext cx="705386" cy="369332"/>
          </a:xfrm>
          <a:prstGeom prst="rect">
            <a:avLst/>
          </a:prstGeom>
          <a:noFill/>
        </p:spPr>
        <p:txBody>
          <a:bodyPr wrap="none" rtlCol="0">
            <a:spAutoFit/>
          </a:bodyPr>
          <a:lstStyle/>
          <a:p>
            <a:r>
              <a:rPr lang="en-US" altLang="ko-KR" dirty="0" err="1" smtClean="0"/>
              <a:t>A.c</a:t>
            </a:r>
            <a:r>
              <a:rPr lang="en-US" altLang="ko-KR" dirty="0" smtClean="0"/>
              <a:t>(s)</a:t>
            </a:r>
            <a:endParaRPr lang="ko-KR" altLang="en-US" dirty="0"/>
          </a:p>
        </p:txBody>
      </p:sp>
      <p:sp>
        <p:nvSpPr>
          <p:cNvPr id="19" name="TextBox 18"/>
          <p:cNvSpPr txBox="1"/>
          <p:nvPr/>
        </p:nvSpPr>
        <p:spPr>
          <a:xfrm>
            <a:off x="6824762" y="2348880"/>
            <a:ext cx="705386" cy="369332"/>
          </a:xfrm>
          <a:prstGeom prst="rect">
            <a:avLst/>
          </a:prstGeom>
          <a:noFill/>
        </p:spPr>
        <p:txBody>
          <a:bodyPr wrap="none" rtlCol="0">
            <a:spAutoFit/>
          </a:bodyPr>
          <a:lstStyle/>
          <a:p>
            <a:r>
              <a:rPr lang="en-US" altLang="ko-KR" dirty="0" err="1" smtClean="0"/>
              <a:t>B.c</a:t>
            </a:r>
            <a:r>
              <a:rPr lang="en-US" altLang="ko-KR" dirty="0" smtClean="0"/>
              <a:t>(t)</a:t>
            </a:r>
            <a:endParaRPr lang="ko-KR" altLang="en-US" dirty="0"/>
          </a:p>
        </p:txBody>
      </p:sp>
      <p:cxnSp>
        <p:nvCxnSpPr>
          <p:cNvPr id="21" name="직선 연결선 20"/>
          <p:cNvCxnSpPr/>
          <p:nvPr/>
        </p:nvCxnSpPr>
        <p:spPr>
          <a:xfrm flipH="1" flipV="1">
            <a:off x="6166679" y="2745733"/>
            <a:ext cx="457022" cy="2533"/>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56176" y="2699628"/>
            <a:ext cx="343364" cy="369332"/>
          </a:xfrm>
          <a:prstGeom prst="rect">
            <a:avLst/>
          </a:prstGeom>
          <a:noFill/>
        </p:spPr>
        <p:txBody>
          <a:bodyPr wrap="none" rtlCol="0">
            <a:spAutoFit/>
          </a:bodyPr>
          <a:lstStyle/>
          <a:p>
            <a:r>
              <a:rPr lang="en-US" altLang="ko-KR" dirty="0" smtClean="0"/>
              <a:t>r</a:t>
            </a:r>
            <a:r>
              <a:rPr lang="en-US" altLang="ko-KR" baseline="-25000" dirty="0" smtClean="0"/>
              <a:t>0</a:t>
            </a:r>
            <a:endParaRPr lang="ko-KR" altLang="en-US" baseline="-25000" dirty="0"/>
          </a:p>
        </p:txBody>
      </p:sp>
      <p:sp>
        <p:nvSpPr>
          <p:cNvPr id="27" name="TextBox 26"/>
          <p:cNvSpPr txBox="1"/>
          <p:nvPr/>
        </p:nvSpPr>
        <p:spPr>
          <a:xfrm>
            <a:off x="6732240" y="2708920"/>
            <a:ext cx="343364" cy="369332"/>
          </a:xfrm>
          <a:prstGeom prst="rect">
            <a:avLst/>
          </a:prstGeom>
          <a:noFill/>
        </p:spPr>
        <p:txBody>
          <a:bodyPr wrap="none" rtlCol="0">
            <a:spAutoFit/>
          </a:bodyPr>
          <a:lstStyle/>
          <a:p>
            <a:r>
              <a:rPr lang="en-US" altLang="ko-KR" dirty="0" smtClean="0"/>
              <a:t>r</a:t>
            </a:r>
            <a:r>
              <a:rPr lang="en-US" altLang="ko-KR" baseline="-25000" dirty="0" smtClean="0"/>
              <a:t>1</a:t>
            </a:r>
            <a:endParaRPr lang="ko-KR" altLang="en-US" baseline="-25000" dirty="0"/>
          </a:p>
        </p:txBody>
      </p:sp>
      <p:cxnSp>
        <p:nvCxnSpPr>
          <p:cNvPr id="29" name="직선 연결선 28"/>
          <p:cNvCxnSpPr/>
          <p:nvPr/>
        </p:nvCxnSpPr>
        <p:spPr>
          <a:xfrm flipH="1" flipV="1">
            <a:off x="6672646" y="2744141"/>
            <a:ext cx="457022" cy="2533"/>
          </a:xfrm>
          <a:prstGeom prst="line">
            <a:avLst/>
          </a:prstGeom>
        </p:spPr>
        <p:style>
          <a:lnRef idx="1">
            <a:schemeClr val="accent1"/>
          </a:lnRef>
          <a:fillRef idx="0">
            <a:schemeClr val="accent1"/>
          </a:fillRef>
          <a:effectRef idx="0">
            <a:schemeClr val="accent1"/>
          </a:effectRef>
          <a:fontRef idx="minor">
            <a:schemeClr val="tx1"/>
          </a:fontRef>
        </p:style>
      </p:cxnSp>
      <p:sp>
        <p:nvSpPr>
          <p:cNvPr id="30" name="타원 29"/>
          <p:cNvSpPr/>
          <p:nvPr/>
        </p:nvSpPr>
        <p:spPr>
          <a:xfrm>
            <a:off x="5876528" y="3573016"/>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타원 30"/>
          <p:cNvSpPr/>
          <p:nvPr/>
        </p:nvSpPr>
        <p:spPr>
          <a:xfrm>
            <a:off x="6660232" y="3573016"/>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타원 31"/>
          <p:cNvSpPr/>
          <p:nvPr/>
        </p:nvSpPr>
        <p:spPr>
          <a:xfrm>
            <a:off x="6298131" y="400815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7087655" y="400815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5957410" y="3674235"/>
            <a:ext cx="705386" cy="369332"/>
          </a:xfrm>
          <a:prstGeom prst="rect">
            <a:avLst/>
          </a:prstGeom>
          <a:noFill/>
        </p:spPr>
        <p:txBody>
          <a:bodyPr wrap="none" rtlCol="0">
            <a:spAutoFit/>
          </a:bodyPr>
          <a:lstStyle/>
          <a:p>
            <a:r>
              <a:rPr lang="en-US" altLang="ko-KR" dirty="0" err="1" smtClean="0"/>
              <a:t>A.c</a:t>
            </a:r>
            <a:r>
              <a:rPr lang="en-US" altLang="ko-KR" dirty="0" smtClean="0"/>
              <a:t>(s)</a:t>
            </a:r>
            <a:endParaRPr lang="ko-KR" altLang="en-US" dirty="0"/>
          </a:p>
        </p:txBody>
      </p:sp>
      <p:sp>
        <p:nvSpPr>
          <p:cNvPr id="35" name="TextBox 34"/>
          <p:cNvSpPr txBox="1"/>
          <p:nvPr/>
        </p:nvSpPr>
        <p:spPr>
          <a:xfrm>
            <a:off x="6824762" y="3648115"/>
            <a:ext cx="705386" cy="369332"/>
          </a:xfrm>
          <a:prstGeom prst="rect">
            <a:avLst/>
          </a:prstGeom>
          <a:noFill/>
        </p:spPr>
        <p:txBody>
          <a:bodyPr wrap="none" rtlCol="0">
            <a:spAutoFit/>
          </a:bodyPr>
          <a:lstStyle/>
          <a:p>
            <a:r>
              <a:rPr lang="en-US" altLang="ko-KR" dirty="0" err="1" smtClean="0"/>
              <a:t>B.c</a:t>
            </a:r>
            <a:r>
              <a:rPr lang="en-US" altLang="ko-KR" dirty="0" smtClean="0"/>
              <a:t>(t)</a:t>
            </a:r>
            <a:endParaRPr lang="ko-KR" altLang="en-US" dirty="0"/>
          </a:p>
        </p:txBody>
      </p:sp>
      <p:sp>
        <p:nvSpPr>
          <p:cNvPr id="37" name="TextBox 36"/>
          <p:cNvSpPr txBox="1"/>
          <p:nvPr/>
        </p:nvSpPr>
        <p:spPr>
          <a:xfrm>
            <a:off x="6308576" y="3998863"/>
            <a:ext cx="343364" cy="369332"/>
          </a:xfrm>
          <a:prstGeom prst="rect">
            <a:avLst/>
          </a:prstGeom>
          <a:noFill/>
        </p:spPr>
        <p:txBody>
          <a:bodyPr wrap="none" rtlCol="0">
            <a:spAutoFit/>
          </a:bodyPr>
          <a:lstStyle/>
          <a:p>
            <a:r>
              <a:rPr lang="en-US" altLang="ko-KR" dirty="0" smtClean="0"/>
              <a:t>r</a:t>
            </a:r>
            <a:r>
              <a:rPr lang="en-US" altLang="ko-KR" baseline="-25000" dirty="0" smtClean="0"/>
              <a:t>0</a:t>
            </a:r>
            <a:endParaRPr lang="ko-KR" altLang="en-US" baseline="-25000" dirty="0"/>
          </a:p>
        </p:txBody>
      </p:sp>
      <p:sp>
        <p:nvSpPr>
          <p:cNvPr id="38" name="TextBox 37"/>
          <p:cNvSpPr txBox="1"/>
          <p:nvPr/>
        </p:nvSpPr>
        <p:spPr>
          <a:xfrm>
            <a:off x="6812540" y="4008155"/>
            <a:ext cx="343364" cy="369332"/>
          </a:xfrm>
          <a:prstGeom prst="rect">
            <a:avLst/>
          </a:prstGeom>
          <a:noFill/>
        </p:spPr>
        <p:txBody>
          <a:bodyPr wrap="none" rtlCol="0">
            <a:spAutoFit/>
          </a:bodyPr>
          <a:lstStyle/>
          <a:p>
            <a:r>
              <a:rPr lang="en-US" altLang="ko-KR" dirty="0" smtClean="0"/>
              <a:t>r</a:t>
            </a:r>
            <a:r>
              <a:rPr lang="en-US" altLang="ko-KR" baseline="-25000" dirty="0" smtClean="0"/>
              <a:t>1</a:t>
            </a:r>
            <a:endParaRPr lang="ko-KR" altLang="en-US" baseline="-25000" dirty="0"/>
          </a:p>
        </p:txBody>
      </p:sp>
      <p:cxnSp>
        <p:nvCxnSpPr>
          <p:cNvPr id="41" name="직선 연결선 40"/>
          <p:cNvCxnSpPr>
            <a:endCxn id="30" idx="4"/>
          </p:cNvCxnSpPr>
          <p:nvPr/>
        </p:nvCxnSpPr>
        <p:spPr>
          <a:xfrm>
            <a:off x="6327858" y="3998863"/>
            <a:ext cx="5890" cy="466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7128100" y="4008817"/>
            <a:ext cx="5890" cy="466436"/>
          </a:xfrm>
          <a:prstGeom prst="line">
            <a:avLst/>
          </a:prstGeom>
        </p:spPr>
        <p:style>
          <a:lnRef idx="1">
            <a:schemeClr val="accent1"/>
          </a:lnRef>
          <a:fillRef idx="0">
            <a:schemeClr val="accent1"/>
          </a:fillRef>
          <a:effectRef idx="0">
            <a:schemeClr val="accent1"/>
          </a:effectRef>
          <a:fontRef idx="minor">
            <a:schemeClr val="tx1"/>
          </a:fontRef>
        </p:style>
      </p:cxnSp>
      <p:sp>
        <p:nvSpPr>
          <p:cNvPr id="43" name="타원 42"/>
          <p:cNvSpPr/>
          <p:nvPr/>
        </p:nvSpPr>
        <p:spPr>
          <a:xfrm>
            <a:off x="5796136" y="4840973"/>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4" name="타원 43"/>
          <p:cNvSpPr/>
          <p:nvPr/>
        </p:nvSpPr>
        <p:spPr>
          <a:xfrm>
            <a:off x="6948264" y="4840973"/>
            <a:ext cx="914440" cy="8922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 name="타원 44"/>
          <p:cNvSpPr/>
          <p:nvPr/>
        </p:nvSpPr>
        <p:spPr>
          <a:xfrm>
            <a:off x="6217739" y="527611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7375687" y="527611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p:cNvSpPr txBox="1"/>
          <p:nvPr/>
        </p:nvSpPr>
        <p:spPr>
          <a:xfrm>
            <a:off x="5877018" y="4942192"/>
            <a:ext cx="705386" cy="369332"/>
          </a:xfrm>
          <a:prstGeom prst="rect">
            <a:avLst/>
          </a:prstGeom>
          <a:noFill/>
        </p:spPr>
        <p:txBody>
          <a:bodyPr wrap="none" rtlCol="0">
            <a:spAutoFit/>
          </a:bodyPr>
          <a:lstStyle/>
          <a:p>
            <a:r>
              <a:rPr lang="en-US" altLang="ko-KR" dirty="0" err="1" smtClean="0"/>
              <a:t>A.c</a:t>
            </a:r>
            <a:r>
              <a:rPr lang="en-US" altLang="ko-KR" dirty="0" smtClean="0"/>
              <a:t>(s)</a:t>
            </a:r>
            <a:endParaRPr lang="ko-KR" altLang="en-US" dirty="0"/>
          </a:p>
        </p:txBody>
      </p:sp>
      <p:sp>
        <p:nvSpPr>
          <p:cNvPr id="48" name="TextBox 47"/>
          <p:cNvSpPr txBox="1"/>
          <p:nvPr/>
        </p:nvSpPr>
        <p:spPr>
          <a:xfrm>
            <a:off x="7112794" y="4916072"/>
            <a:ext cx="705386" cy="369332"/>
          </a:xfrm>
          <a:prstGeom prst="rect">
            <a:avLst/>
          </a:prstGeom>
          <a:noFill/>
        </p:spPr>
        <p:txBody>
          <a:bodyPr wrap="none" rtlCol="0">
            <a:spAutoFit/>
          </a:bodyPr>
          <a:lstStyle/>
          <a:p>
            <a:r>
              <a:rPr lang="en-US" altLang="ko-KR" dirty="0" err="1" smtClean="0"/>
              <a:t>B.c</a:t>
            </a:r>
            <a:r>
              <a:rPr lang="en-US" altLang="ko-KR" dirty="0" smtClean="0"/>
              <a:t>(t)</a:t>
            </a:r>
            <a:endParaRPr lang="ko-KR" altLang="en-US" dirty="0"/>
          </a:p>
        </p:txBody>
      </p:sp>
      <p:cxnSp>
        <p:nvCxnSpPr>
          <p:cNvPr id="49" name="직선 연결선 48"/>
          <p:cNvCxnSpPr/>
          <p:nvPr/>
        </p:nvCxnSpPr>
        <p:spPr>
          <a:xfrm flipH="1" flipV="1">
            <a:off x="6238687" y="5312925"/>
            <a:ext cx="457022" cy="2533"/>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228184" y="5266820"/>
            <a:ext cx="343364" cy="369332"/>
          </a:xfrm>
          <a:prstGeom prst="rect">
            <a:avLst/>
          </a:prstGeom>
          <a:noFill/>
        </p:spPr>
        <p:txBody>
          <a:bodyPr wrap="none" rtlCol="0">
            <a:spAutoFit/>
          </a:bodyPr>
          <a:lstStyle/>
          <a:p>
            <a:r>
              <a:rPr lang="en-US" altLang="ko-KR" dirty="0" smtClean="0"/>
              <a:t>r</a:t>
            </a:r>
            <a:r>
              <a:rPr lang="en-US" altLang="ko-KR" baseline="-25000" dirty="0" smtClean="0"/>
              <a:t>0</a:t>
            </a:r>
            <a:endParaRPr lang="ko-KR" altLang="en-US" baseline="-25000" dirty="0"/>
          </a:p>
        </p:txBody>
      </p:sp>
      <p:sp>
        <p:nvSpPr>
          <p:cNvPr id="51" name="TextBox 50"/>
          <p:cNvSpPr txBox="1"/>
          <p:nvPr/>
        </p:nvSpPr>
        <p:spPr>
          <a:xfrm>
            <a:off x="7020272" y="5276112"/>
            <a:ext cx="343364" cy="369332"/>
          </a:xfrm>
          <a:prstGeom prst="rect">
            <a:avLst/>
          </a:prstGeom>
          <a:noFill/>
        </p:spPr>
        <p:txBody>
          <a:bodyPr wrap="none" rtlCol="0">
            <a:spAutoFit/>
          </a:bodyPr>
          <a:lstStyle/>
          <a:p>
            <a:r>
              <a:rPr lang="en-US" altLang="ko-KR" dirty="0" smtClean="0"/>
              <a:t>r</a:t>
            </a:r>
            <a:r>
              <a:rPr lang="en-US" altLang="ko-KR" baseline="-25000" dirty="0" smtClean="0"/>
              <a:t>1</a:t>
            </a:r>
            <a:endParaRPr lang="ko-KR" altLang="en-US" baseline="-25000" dirty="0"/>
          </a:p>
        </p:txBody>
      </p:sp>
      <p:cxnSp>
        <p:nvCxnSpPr>
          <p:cNvPr id="52" name="직선 연결선 51"/>
          <p:cNvCxnSpPr/>
          <p:nvPr/>
        </p:nvCxnSpPr>
        <p:spPr>
          <a:xfrm flipH="1" flipV="1">
            <a:off x="6960678" y="5311333"/>
            <a:ext cx="457022" cy="2533"/>
          </a:xfrm>
          <a:prstGeom prst="line">
            <a:avLst/>
          </a:prstGeom>
        </p:spPr>
        <p:style>
          <a:lnRef idx="1">
            <a:schemeClr val="accent1"/>
          </a:lnRef>
          <a:fillRef idx="0">
            <a:schemeClr val="accent1"/>
          </a:fillRef>
          <a:effectRef idx="0">
            <a:schemeClr val="accent1"/>
          </a:effectRef>
          <a:fontRef idx="minor">
            <a:schemeClr val="tx1"/>
          </a:fontRef>
        </p:style>
      </p:cxnSp>
      <p:sp>
        <p:nvSpPr>
          <p:cNvPr id="4" name="슬라이드 번호 개체 틀 3"/>
          <p:cNvSpPr>
            <a:spLocks noGrp="1"/>
          </p:cNvSpPr>
          <p:nvPr>
            <p:ph type="sldNum" sz="quarter" idx="12"/>
          </p:nvPr>
        </p:nvSpPr>
        <p:spPr/>
        <p:txBody>
          <a:bodyPr/>
          <a:lstStyle/>
          <a:p>
            <a:fld id="{6C1917FA-317D-4624-8BD5-CE79E3333351}" type="slidenum">
              <a:rPr lang="ko-KR" altLang="en-US" smtClean="0"/>
              <a:t>9</a:t>
            </a:fld>
            <a:endParaRPr lang="ko-KR" altLang="en-US" dirty="0"/>
          </a:p>
        </p:txBody>
      </p:sp>
    </p:spTree>
    <p:extLst>
      <p:ext uri="{BB962C8B-B14F-4D97-AF65-F5344CB8AC3E}">
        <p14:creationId xmlns:p14="http://schemas.microsoft.com/office/powerpoint/2010/main" val="1483241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추억">
  <a:themeElements>
    <a:clrScheme name="움직이는 텍스트">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1880</TotalTime>
  <Words>1137</Words>
  <Application>Microsoft Office PowerPoint</Application>
  <PresentationFormat>화면 슬라이드 쇼(4:3)</PresentationFormat>
  <Paragraphs>134</Paragraphs>
  <Slides>16</Slides>
  <Notes>14</Notes>
  <HiddenSlides>0</HiddenSlides>
  <MMClips>2</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추억</vt:lpstr>
      <vt:lpstr>Contact curve based simulation of side chains from two amino acids  in a protein molecule</vt:lpstr>
      <vt:lpstr>Motivation</vt:lpstr>
      <vt:lpstr>Problem Definition</vt:lpstr>
      <vt:lpstr>Preliminaries (1)</vt:lpstr>
      <vt:lpstr>Preliminaries (2)</vt:lpstr>
      <vt:lpstr>Preliminaries (3)</vt:lpstr>
      <vt:lpstr>&lt;Rotating side chain animation&gt;</vt:lpstr>
      <vt:lpstr>Collision region  for two spheres(1)</vt:lpstr>
      <vt:lpstr>Collision region  for two spheres(2)</vt:lpstr>
      <vt:lpstr>Collision region for two spheres(3)</vt:lpstr>
      <vt:lpstr>Contact curve  for two amino acids (1)</vt:lpstr>
      <vt:lpstr>Contact curve  for two amino acids (2)</vt:lpstr>
      <vt:lpstr>Simulation  along contact curve (1)</vt:lpstr>
      <vt:lpstr>Simulation  along contact curve (2)</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Graphics-004</dc:creator>
  <cp:lastModifiedBy>Graphics-004</cp:lastModifiedBy>
  <cp:revision>107</cp:revision>
  <cp:lastPrinted>2016-11-23T03:31:26Z</cp:lastPrinted>
  <dcterms:created xsi:type="dcterms:W3CDTF">2016-11-22T04:18:09Z</dcterms:created>
  <dcterms:modified xsi:type="dcterms:W3CDTF">2016-11-27T03:40:05Z</dcterms:modified>
</cp:coreProperties>
</file>