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0058400" cy="7772400"/>
  <p:notesSz cx="6858000" cy="9144000"/>
  <p:embeddedFontLst>
    <p:embeddedFont>
      <p:font typeface="Glacial Indifference" panose="020B0604020202020204" charset="0"/>
      <p:regular r:id="rId21"/>
    </p:embeddedFont>
    <p:embeddedFont>
      <p:font typeface="Glacial Indifference Bold" panose="020B0604020202020204" charset="0"/>
      <p:regular r:id="rId22"/>
    </p:embeddedFont>
    <p:embeddedFont>
      <p:font typeface="Montserrat Classic" panose="020B0604020202020204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69" d="100"/>
          <a:sy n="69" d="100"/>
        </p:scale>
        <p:origin x="1661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A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758330" y="168168"/>
            <a:ext cx="2113742" cy="753261"/>
          </a:xfrm>
          <a:custGeom>
            <a:avLst/>
            <a:gdLst/>
            <a:ahLst/>
            <a:cxnLst/>
            <a:rect l="l" t="t" r="r" b="b"/>
            <a:pathLst>
              <a:path w="2113742" h="753261">
                <a:moveTo>
                  <a:pt x="0" y="0"/>
                </a:moveTo>
                <a:lnTo>
                  <a:pt x="2113742" y="0"/>
                </a:lnTo>
                <a:lnTo>
                  <a:pt x="2113742" y="753260"/>
                </a:lnTo>
                <a:lnTo>
                  <a:pt x="0" y="7532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3" name="Freeform 3"/>
          <p:cNvSpPr/>
          <p:nvPr/>
        </p:nvSpPr>
        <p:spPr>
          <a:xfrm>
            <a:off x="6558058" y="3284610"/>
            <a:ext cx="3314014" cy="3277967"/>
          </a:xfrm>
          <a:custGeom>
            <a:avLst/>
            <a:gdLst/>
            <a:ahLst/>
            <a:cxnLst/>
            <a:rect l="l" t="t" r="r" b="b"/>
            <a:pathLst>
              <a:path w="3314014" h="3277967">
                <a:moveTo>
                  <a:pt x="0" y="0"/>
                </a:moveTo>
                <a:lnTo>
                  <a:pt x="3314014" y="0"/>
                </a:lnTo>
                <a:lnTo>
                  <a:pt x="3314014" y="3277967"/>
                </a:lnTo>
                <a:lnTo>
                  <a:pt x="0" y="327796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1384" b="-1384"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4" name="Freeform 4"/>
          <p:cNvSpPr/>
          <p:nvPr/>
        </p:nvSpPr>
        <p:spPr>
          <a:xfrm>
            <a:off x="224902" y="5376205"/>
            <a:ext cx="1921659" cy="1921659"/>
          </a:xfrm>
          <a:custGeom>
            <a:avLst/>
            <a:gdLst/>
            <a:ahLst/>
            <a:cxnLst/>
            <a:rect l="l" t="t" r="r" b="b"/>
            <a:pathLst>
              <a:path w="1921659" h="1921659">
                <a:moveTo>
                  <a:pt x="0" y="0"/>
                </a:moveTo>
                <a:lnTo>
                  <a:pt x="1921659" y="0"/>
                </a:lnTo>
                <a:lnTo>
                  <a:pt x="1921659" y="1921660"/>
                </a:lnTo>
                <a:lnTo>
                  <a:pt x="0" y="192166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5" name="Freeform 5"/>
          <p:cNvSpPr/>
          <p:nvPr/>
        </p:nvSpPr>
        <p:spPr>
          <a:xfrm>
            <a:off x="-1606251" y="2288507"/>
            <a:ext cx="10580840" cy="1044858"/>
          </a:xfrm>
          <a:custGeom>
            <a:avLst/>
            <a:gdLst/>
            <a:ahLst/>
            <a:cxnLst/>
            <a:rect l="l" t="t" r="r" b="b"/>
            <a:pathLst>
              <a:path w="10580840" h="1044858">
                <a:moveTo>
                  <a:pt x="0" y="0"/>
                </a:moveTo>
                <a:lnTo>
                  <a:pt x="10580839" y="0"/>
                </a:lnTo>
                <a:lnTo>
                  <a:pt x="10580839" y="1044858"/>
                </a:lnTo>
                <a:lnTo>
                  <a:pt x="0" y="104485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6" name="TextBox 6"/>
          <p:cNvSpPr txBox="1"/>
          <p:nvPr/>
        </p:nvSpPr>
        <p:spPr>
          <a:xfrm>
            <a:off x="331369" y="3723890"/>
            <a:ext cx="2734255" cy="14145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80"/>
              </a:lnSpc>
            </a:pPr>
            <a:r>
              <a:rPr lang="en-US" sz="2598" spc="5">
                <a:solidFill>
                  <a:srgbClr val="0FB392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Unlocking</a:t>
            </a:r>
          </a:p>
          <a:p>
            <a:pPr algn="l">
              <a:lnSpc>
                <a:spcPts val="2780"/>
              </a:lnSpc>
            </a:pPr>
            <a:r>
              <a:rPr lang="en-US" sz="2598" spc="5">
                <a:solidFill>
                  <a:srgbClr val="0FB392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Your Potential, Unleashing</a:t>
            </a:r>
          </a:p>
          <a:p>
            <a:pPr algn="l">
              <a:lnSpc>
                <a:spcPts val="2780"/>
              </a:lnSpc>
            </a:pPr>
            <a:r>
              <a:rPr lang="en-US" sz="2598" spc="5">
                <a:solidFill>
                  <a:srgbClr val="0FB392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Your Success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77240" y="869732"/>
            <a:ext cx="6981090" cy="10661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329"/>
              </a:lnSpc>
            </a:pPr>
            <a:r>
              <a:rPr lang="en-US" sz="6999">
                <a:solidFill>
                  <a:srgbClr val="055C9D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Self-Attention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A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2265680" y="2331720"/>
          <a:ext cx="5527040" cy="2996089"/>
        </p:xfrm>
        <a:graphic>
          <a:graphicData uri="http://schemas.openxmlformats.org/drawingml/2006/table">
            <a:tbl>
              <a:tblPr/>
              <a:tblGrid>
                <a:gridCol w="2763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3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3554"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 b="1">
                          <a:solidFill>
                            <a:srgbClr val="000000"/>
                          </a:solidFill>
                          <a:latin typeface="Glacial Indifference Bold"/>
                          <a:ea typeface="Glacial Indifference Bold"/>
                          <a:cs typeface="Glacial Indifference Bold"/>
                          <a:sym typeface="Glacial Indifference Bold"/>
                        </a:rPr>
                        <a:t>Last Name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 b="1">
                          <a:solidFill>
                            <a:srgbClr val="000000"/>
                          </a:solidFill>
                          <a:latin typeface="Glacial Indifference Bold"/>
                          <a:ea typeface="Glacial Indifference Bold"/>
                          <a:cs typeface="Glacial Indifference Bold"/>
                          <a:sym typeface="Glacial Indifference Bold"/>
                        </a:rPr>
                        <a:t>Room Number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7512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Smith 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200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7512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Summer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201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7512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Smeeth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202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" name="Group 3"/>
          <p:cNvGrpSpPr/>
          <p:nvPr/>
        </p:nvGrpSpPr>
        <p:grpSpPr>
          <a:xfrm>
            <a:off x="623472" y="5442109"/>
            <a:ext cx="1642208" cy="1642208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2B591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20"/>
                </a:lnSpc>
              </a:pPr>
              <a:r>
                <a:rPr lang="en-US" sz="2000">
                  <a:solidFill>
                    <a:srgbClr val="FFFFF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Summeth</a:t>
              </a: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638300" y="6499860"/>
            <a:ext cx="2212658" cy="387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24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Query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162050" y="3368040"/>
            <a:ext cx="917257" cy="2101215"/>
            <a:chOff x="0" y="0"/>
            <a:chExt cx="1223010" cy="2801620"/>
          </a:xfrm>
        </p:grpSpPr>
        <p:sp>
          <p:nvSpPr>
            <p:cNvPr id="8" name="Freeform 8"/>
            <p:cNvSpPr/>
            <p:nvPr/>
          </p:nvSpPr>
          <p:spPr>
            <a:xfrm>
              <a:off x="50800" y="46990"/>
              <a:ext cx="1121410" cy="2703830"/>
            </a:xfrm>
            <a:custGeom>
              <a:avLst/>
              <a:gdLst/>
              <a:ahLst/>
              <a:cxnLst/>
              <a:rect l="l" t="t" r="r" b="b"/>
              <a:pathLst>
                <a:path w="1121410" h="2703830">
                  <a:moveTo>
                    <a:pt x="0" y="2678430"/>
                  </a:moveTo>
                  <a:cubicBezTo>
                    <a:pt x="40640" y="2018030"/>
                    <a:pt x="7620" y="1504950"/>
                    <a:pt x="36830" y="1257300"/>
                  </a:cubicBezTo>
                  <a:cubicBezTo>
                    <a:pt x="53340" y="1113790"/>
                    <a:pt x="80010" y="1032510"/>
                    <a:pt x="113030" y="922020"/>
                  </a:cubicBezTo>
                  <a:cubicBezTo>
                    <a:pt x="148590" y="806450"/>
                    <a:pt x="227330" y="660400"/>
                    <a:pt x="245110" y="579120"/>
                  </a:cubicBezTo>
                  <a:cubicBezTo>
                    <a:pt x="255270" y="535940"/>
                    <a:pt x="240030" y="511810"/>
                    <a:pt x="254000" y="477520"/>
                  </a:cubicBezTo>
                  <a:cubicBezTo>
                    <a:pt x="273050" y="433070"/>
                    <a:pt x="321310" y="389890"/>
                    <a:pt x="369570" y="345440"/>
                  </a:cubicBezTo>
                  <a:cubicBezTo>
                    <a:pt x="431800" y="285750"/>
                    <a:pt x="525780" y="205740"/>
                    <a:pt x="603250" y="158750"/>
                  </a:cubicBezTo>
                  <a:cubicBezTo>
                    <a:pt x="669290" y="119380"/>
                    <a:pt x="739140" y="93980"/>
                    <a:pt x="798830" y="72390"/>
                  </a:cubicBezTo>
                  <a:cubicBezTo>
                    <a:pt x="849630" y="53340"/>
                    <a:pt x="896620" y="36830"/>
                    <a:pt x="941070" y="27940"/>
                  </a:cubicBezTo>
                  <a:cubicBezTo>
                    <a:pt x="977900" y="21590"/>
                    <a:pt x="1014730" y="27940"/>
                    <a:pt x="1043940" y="22860"/>
                  </a:cubicBezTo>
                  <a:cubicBezTo>
                    <a:pt x="1065530" y="19050"/>
                    <a:pt x="1084580" y="0"/>
                    <a:pt x="1098550" y="3810"/>
                  </a:cubicBezTo>
                  <a:cubicBezTo>
                    <a:pt x="1108710" y="7620"/>
                    <a:pt x="1121410" y="24130"/>
                    <a:pt x="1121410" y="33020"/>
                  </a:cubicBezTo>
                  <a:cubicBezTo>
                    <a:pt x="1121410" y="40640"/>
                    <a:pt x="1107440" y="54610"/>
                    <a:pt x="1099820" y="54610"/>
                  </a:cubicBezTo>
                  <a:cubicBezTo>
                    <a:pt x="1090930" y="54610"/>
                    <a:pt x="1071880" y="39370"/>
                    <a:pt x="1070610" y="31750"/>
                  </a:cubicBezTo>
                  <a:cubicBezTo>
                    <a:pt x="1070610" y="22860"/>
                    <a:pt x="1087120" y="3810"/>
                    <a:pt x="1096010" y="3810"/>
                  </a:cubicBezTo>
                  <a:cubicBezTo>
                    <a:pt x="1103630" y="3810"/>
                    <a:pt x="1121410" y="21590"/>
                    <a:pt x="1121410" y="30480"/>
                  </a:cubicBezTo>
                  <a:cubicBezTo>
                    <a:pt x="1121410" y="38100"/>
                    <a:pt x="1113790" y="46990"/>
                    <a:pt x="1102360" y="54610"/>
                  </a:cubicBezTo>
                  <a:cubicBezTo>
                    <a:pt x="1076960" y="68580"/>
                    <a:pt x="1000760" y="67310"/>
                    <a:pt x="952500" y="77470"/>
                  </a:cubicBezTo>
                  <a:cubicBezTo>
                    <a:pt x="906780" y="88900"/>
                    <a:pt x="867410" y="100330"/>
                    <a:pt x="819150" y="118110"/>
                  </a:cubicBezTo>
                  <a:cubicBezTo>
                    <a:pt x="762000" y="139700"/>
                    <a:pt x="694690" y="163830"/>
                    <a:pt x="632460" y="200660"/>
                  </a:cubicBezTo>
                  <a:cubicBezTo>
                    <a:pt x="558800" y="245110"/>
                    <a:pt x="468630" y="323850"/>
                    <a:pt x="410210" y="375920"/>
                  </a:cubicBezTo>
                  <a:cubicBezTo>
                    <a:pt x="367030" y="414020"/>
                    <a:pt x="322580" y="441960"/>
                    <a:pt x="304800" y="481330"/>
                  </a:cubicBezTo>
                  <a:cubicBezTo>
                    <a:pt x="288290" y="515620"/>
                    <a:pt x="304800" y="549910"/>
                    <a:pt x="294640" y="594360"/>
                  </a:cubicBezTo>
                  <a:cubicBezTo>
                    <a:pt x="278130" y="662940"/>
                    <a:pt x="222250" y="755650"/>
                    <a:pt x="191770" y="847090"/>
                  </a:cubicBezTo>
                  <a:cubicBezTo>
                    <a:pt x="156210" y="948690"/>
                    <a:pt x="119380" y="1031240"/>
                    <a:pt x="97790" y="1181100"/>
                  </a:cubicBezTo>
                  <a:cubicBezTo>
                    <a:pt x="54610" y="1466850"/>
                    <a:pt x="86360" y="2207260"/>
                    <a:pt x="71120" y="2458720"/>
                  </a:cubicBezTo>
                  <a:cubicBezTo>
                    <a:pt x="66040" y="2564130"/>
                    <a:pt x="69850" y="2651760"/>
                    <a:pt x="50800" y="2684780"/>
                  </a:cubicBezTo>
                  <a:cubicBezTo>
                    <a:pt x="43180" y="2697480"/>
                    <a:pt x="30480" y="2703830"/>
                    <a:pt x="22860" y="2703830"/>
                  </a:cubicBezTo>
                  <a:cubicBezTo>
                    <a:pt x="13970" y="2702560"/>
                    <a:pt x="0" y="2678430"/>
                    <a:pt x="0" y="2678430"/>
                  </a:cubicBezTo>
                </a:path>
              </a:pathLst>
            </a:custGeom>
            <a:solidFill>
              <a:srgbClr val="0571D3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665923" y="3206115"/>
            <a:ext cx="467678" cy="738188"/>
            <a:chOff x="0" y="0"/>
            <a:chExt cx="623570" cy="984250"/>
          </a:xfrm>
        </p:grpSpPr>
        <p:sp>
          <p:nvSpPr>
            <p:cNvPr id="10" name="Freeform 10"/>
            <p:cNvSpPr/>
            <p:nvPr/>
          </p:nvSpPr>
          <p:spPr>
            <a:xfrm>
              <a:off x="49530" y="50800"/>
              <a:ext cx="532130" cy="885190"/>
            </a:xfrm>
            <a:custGeom>
              <a:avLst/>
              <a:gdLst/>
              <a:ahLst/>
              <a:cxnLst/>
              <a:rect l="l" t="t" r="r" b="b"/>
              <a:pathLst>
                <a:path w="532130" h="885190">
                  <a:moveTo>
                    <a:pt x="34290" y="0"/>
                  </a:moveTo>
                  <a:cubicBezTo>
                    <a:pt x="438150" y="160020"/>
                    <a:pt x="472440" y="156210"/>
                    <a:pt x="491490" y="165100"/>
                  </a:cubicBezTo>
                  <a:cubicBezTo>
                    <a:pt x="501650" y="170180"/>
                    <a:pt x="508000" y="173990"/>
                    <a:pt x="513080" y="182880"/>
                  </a:cubicBezTo>
                  <a:cubicBezTo>
                    <a:pt x="519430" y="195580"/>
                    <a:pt x="520700" y="217170"/>
                    <a:pt x="521970" y="238760"/>
                  </a:cubicBezTo>
                  <a:cubicBezTo>
                    <a:pt x="524510" y="266700"/>
                    <a:pt x="532130" y="304800"/>
                    <a:pt x="523240" y="337820"/>
                  </a:cubicBezTo>
                  <a:cubicBezTo>
                    <a:pt x="511810" y="379730"/>
                    <a:pt x="482600" y="414020"/>
                    <a:pt x="450850" y="464820"/>
                  </a:cubicBezTo>
                  <a:cubicBezTo>
                    <a:pt x="400050" y="547370"/>
                    <a:pt x="300990" y="706120"/>
                    <a:pt x="242570" y="781050"/>
                  </a:cubicBezTo>
                  <a:cubicBezTo>
                    <a:pt x="207010" y="825500"/>
                    <a:pt x="171450" y="872490"/>
                    <a:pt x="147320" y="881380"/>
                  </a:cubicBezTo>
                  <a:cubicBezTo>
                    <a:pt x="135890" y="885190"/>
                    <a:pt x="121920" y="881380"/>
                    <a:pt x="116840" y="876300"/>
                  </a:cubicBezTo>
                  <a:cubicBezTo>
                    <a:pt x="111760" y="869950"/>
                    <a:pt x="110490" y="852170"/>
                    <a:pt x="113030" y="845820"/>
                  </a:cubicBezTo>
                  <a:cubicBezTo>
                    <a:pt x="116840" y="839470"/>
                    <a:pt x="127000" y="833120"/>
                    <a:pt x="133350" y="833120"/>
                  </a:cubicBezTo>
                  <a:cubicBezTo>
                    <a:pt x="142240" y="833120"/>
                    <a:pt x="156210" y="842010"/>
                    <a:pt x="158750" y="849630"/>
                  </a:cubicBezTo>
                  <a:cubicBezTo>
                    <a:pt x="162560" y="858520"/>
                    <a:pt x="156210" y="873760"/>
                    <a:pt x="149860" y="878840"/>
                  </a:cubicBezTo>
                  <a:cubicBezTo>
                    <a:pt x="143510" y="883920"/>
                    <a:pt x="132080" y="885190"/>
                    <a:pt x="125730" y="881380"/>
                  </a:cubicBezTo>
                  <a:cubicBezTo>
                    <a:pt x="118110" y="877570"/>
                    <a:pt x="109220" y="862330"/>
                    <a:pt x="111760" y="847090"/>
                  </a:cubicBezTo>
                  <a:cubicBezTo>
                    <a:pt x="118110" y="814070"/>
                    <a:pt x="198120" y="760730"/>
                    <a:pt x="245110" y="697230"/>
                  </a:cubicBezTo>
                  <a:cubicBezTo>
                    <a:pt x="314960" y="604520"/>
                    <a:pt x="445770" y="426720"/>
                    <a:pt x="473710" y="334010"/>
                  </a:cubicBezTo>
                  <a:cubicBezTo>
                    <a:pt x="488950" y="283210"/>
                    <a:pt x="495300" y="229870"/>
                    <a:pt x="476250" y="208280"/>
                  </a:cubicBezTo>
                  <a:cubicBezTo>
                    <a:pt x="459740" y="189230"/>
                    <a:pt x="420370" y="207010"/>
                    <a:pt x="378460" y="195580"/>
                  </a:cubicBezTo>
                  <a:cubicBezTo>
                    <a:pt x="295910" y="173990"/>
                    <a:pt x="60960" y="85090"/>
                    <a:pt x="17780" y="48260"/>
                  </a:cubicBezTo>
                  <a:cubicBezTo>
                    <a:pt x="6350" y="36830"/>
                    <a:pt x="0" y="26670"/>
                    <a:pt x="1270" y="19050"/>
                  </a:cubicBezTo>
                  <a:cubicBezTo>
                    <a:pt x="3810" y="10160"/>
                    <a:pt x="34290" y="0"/>
                    <a:pt x="34290" y="0"/>
                  </a:cubicBezTo>
                </a:path>
              </a:pathLst>
            </a:custGeom>
            <a:solidFill>
              <a:srgbClr val="0571D3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176338" y="4157662"/>
            <a:ext cx="889635" cy="250508"/>
            <a:chOff x="0" y="0"/>
            <a:chExt cx="1186180" cy="334010"/>
          </a:xfrm>
        </p:grpSpPr>
        <p:sp>
          <p:nvSpPr>
            <p:cNvPr id="12" name="Freeform 12"/>
            <p:cNvSpPr/>
            <p:nvPr/>
          </p:nvSpPr>
          <p:spPr>
            <a:xfrm>
              <a:off x="49530" y="33020"/>
              <a:ext cx="1085850" cy="252730"/>
            </a:xfrm>
            <a:custGeom>
              <a:avLst/>
              <a:gdLst/>
              <a:ahLst/>
              <a:cxnLst/>
              <a:rect l="l" t="t" r="r" b="b"/>
              <a:pathLst>
                <a:path w="1085850" h="252730">
                  <a:moveTo>
                    <a:pt x="16510" y="200660"/>
                  </a:moveTo>
                  <a:cubicBezTo>
                    <a:pt x="269240" y="118110"/>
                    <a:pt x="421640" y="78740"/>
                    <a:pt x="525780" y="64770"/>
                  </a:cubicBezTo>
                  <a:cubicBezTo>
                    <a:pt x="608330" y="53340"/>
                    <a:pt x="689610" y="64770"/>
                    <a:pt x="746760" y="53340"/>
                  </a:cubicBezTo>
                  <a:cubicBezTo>
                    <a:pt x="786130" y="46990"/>
                    <a:pt x="802640" y="29210"/>
                    <a:pt x="842010" y="22860"/>
                  </a:cubicBezTo>
                  <a:cubicBezTo>
                    <a:pt x="901700" y="12700"/>
                    <a:pt x="1037590" y="0"/>
                    <a:pt x="1068070" y="19050"/>
                  </a:cubicBezTo>
                  <a:cubicBezTo>
                    <a:pt x="1080770" y="26670"/>
                    <a:pt x="1085850" y="44450"/>
                    <a:pt x="1083310" y="52070"/>
                  </a:cubicBezTo>
                  <a:cubicBezTo>
                    <a:pt x="1082040" y="59690"/>
                    <a:pt x="1065530" y="69850"/>
                    <a:pt x="1057910" y="68580"/>
                  </a:cubicBezTo>
                  <a:cubicBezTo>
                    <a:pt x="1049020" y="66040"/>
                    <a:pt x="1033780" y="46990"/>
                    <a:pt x="1035050" y="38100"/>
                  </a:cubicBezTo>
                  <a:cubicBezTo>
                    <a:pt x="1036320" y="30480"/>
                    <a:pt x="1056640" y="16510"/>
                    <a:pt x="1065530" y="17780"/>
                  </a:cubicBezTo>
                  <a:cubicBezTo>
                    <a:pt x="1073150" y="19050"/>
                    <a:pt x="1084580" y="33020"/>
                    <a:pt x="1085850" y="41910"/>
                  </a:cubicBezTo>
                  <a:cubicBezTo>
                    <a:pt x="1085850" y="49530"/>
                    <a:pt x="1079500" y="60960"/>
                    <a:pt x="1068070" y="67310"/>
                  </a:cubicBezTo>
                  <a:cubicBezTo>
                    <a:pt x="1040130" y="82550"/>
                    <a:pt x="924560" y="67310"/>
                    <a:pt x="877570" y="69850"/>
                  </a:cubicBezTo>
                  <a:cubicBezTo>
                    <a:pt x="849630" y="71120"/>
                    <a:pt x="833120" y="71120"/>
                    <a:pt x="812800" y="76200"/>
                  </a:cubicBezTo>
                  <a:cubicBezTo>
                    <a:pt x="791210" y="82550"/>
                    <a:pt x="777240" y="97790"/>
                    <a:pt x="749300" y="104140"/>
                  </a:cubicBezTo>
                  <a:cubicBezTo>
                    <a:pt x="699770" y="115570"/>
                    <a:pt x="617220" y="102870"/>
                    <a:pt x="539750" y="114300"/>
                  </a:cubicBezTo>
                  <a:cubicBezTo>
                    <a:pt x="436880" y="128270"/>
                    <a:pt x="283210" y="166370"/>
                    <a:pt x="189230" y="193040"/>
                  </a:cubicBezTo>
                  <a:cubicBezTo>
                    <a:pt x="125730" y="212090"/>
                    <a:pt x="60960" y="252730"/>
                    <a:pt x="30480" y="248920"/>
                  </a:cubicBezTo>
                  <a:cubicBezTo>
                    <a:pt x="16510" y="247650"/>
                    <a:pt x="3810" y="240030"/>
                    <a:pt x="1270" y="231140"/>
                  </a:cubicBezTo>
                  <a:cubicBezTo>
                    <a:pt x="0" y="223520"/>
                    <a:pt x="16510" y="200660"/>
                    <a:pt x="16510" y="200660"/>
                  </a:cubicBezTo>
                </a:path>
              </a:pathLst>
            </a:custGeom>
            <a:solidFill>
              <a:srgbClr val="0571D3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708785" y="3995738"/>
            <a:ext cx="424815" cy="548640"/>
            <a:chOff x="0" y="0"/>
            <a:chExt cx="566420" cy="731520"/>
          </a:xfrm>
        </p:grpSpPr>
        <p:sp>
          <p:nvSpPr>
            <p:cNvPr id="14" name="Freeform 14"/>
            <p:cNvSpPr/>
            <p:nvPr/>
          </p:nvSpPr>
          <p:spPr>
            <a:xfrm>
              <a:off x="46990" y="50800"/>
              <a:ext cx="469900" cy="629920"/>
            </a:xfrm>
            <a:custGeom>
              <a:avLst/>
              <a:gdLst/>
              <a:ahLst/>
              <a:cxnLst/>
              <a:rect l="l" t="t" r="r" b="b"/>
              <a:pathLst>
                <a:path w="469900" h="629920">
                  <a:moveTo>
                    <a:pt x="36830" y="0"/>
                  </a:moveTo>
                  <a:cubicBezTo>
                    <a:pt x="240030" y="85090"/>
                    <a:pt x="259080" y="78740"/>
                    <a:pt x="284480" y="87630"/>
                  </a:cubicBezTo>
                  <a:cubicBezTo>
                    <a:pt x="312420" y="96520"/>
                    <a:pt x="342900" y="124460"/>
                    <a:pt x="369570" y="134620"/>
                  </a:cubicBezTo>
                  <a:cubicBezTo>
                    <a:pt x="393700" y="142240"/>
                    <a:pt x="422910" y="139700"/>
                    <a:pt x="438150" y="146050"/>
                  </a:cubicBezTo>
                  <a:cubicBezTo>
                    <a:pt x="448310" y="151130"/>
                    <a:pt x="453390" y="156210"/>
                    <a:pt x="458470" y="163830"/>
                  </a:cubicBezTo>
                  <a:cubicBezTo>
                    <a:pt x="466090" y="176530"/>
                    <a:pt x="467360" y="200660"/>
                    <a:pt x="467360" y="219710"/>
                  </a:cubicBezTo>
                  <a:cubicBezTo>
                    <a:pt x="467360" y="240030"/>
                    <a:pt x="469900" y="257810"/>
                    <a:pt x="455930" y="281940"/>
                  </a:cubicBezTo>
                  <a:cubicBezTo>
                    <a:pt x="425450" y="335280"/>
                    <a:pt x="269240" y="431800"/>
                    <a:pt x="217170" y="486410"/>
                  </a:cubicBezTo>
                  <a:cubicBezTo>
                    <a:pt x="189230" y="515620"/>
                    <a:pt x="171450" y="538480"/>
                    <a:pt x="158750" y="563880"/>
                  </a:cubicBezTo>
                  <a:cubicBezTo>
                    <a:pt x="147320" y="582930"/>
                    <a:pt x="148590" y="608330"/>
                    <a:pt x="138430" y="618490"/>
                  </a:cubicBezTo>
                  <a:cubicBezTo>
                    <a:pt x="129540" y="626110"/>
                    <a:pt x="116840" y="629920"/>
                    <a:pt x="109220" y="627380"/>
                  </a:cubicBezTo>
                  <a:cubicBezTo>
                    <a:pt x="101600" y="626110"/>
                    <a:pt x="93980" y="617220"/>
                    <a:pt x="92710" y="610870"/>
                  </a:cubicBezTo>
                  <a:cubicBezTo>
                    <a:pt x="91440" y="601980"/>
                    <a:pt x="97790" y="586740"/>
                    <a:pt x="104140" y="581660"/>
                  </a:cubicBezTo>
                  <a:cubicBezTo>
                    <a:pt x="109220" y="577850"/>
                    <a:pt x="121920" y="577850"/>
                    <a:pt x="128270" y="580390"/>
                  </a:cubicBezTo>
                  <a:cubicBezTo>
                    <a:pt x="134620" y="584200"/>
                    <a:pt x="143510" y="599440"/>
                    <a:pt x="142240" y="608330"/>
                  </a:cubicBezTo>
                  <a:cubicBezTo>
                    <a:pt x="140970" y="615950"/>
                    <a:pt x="127000" y="628650"/>
                    <a:pt x="119380" y="628650"/>
                  </a:cubicBezTo>
                  <a:cubicBezTo>
                    <a:pt x="111760" y="629920"/>
                    <a:pt x="96520" y="622300"/>
                    <a:pt x="92710" y="613410"/>
                  </a:cubicBezTo>
                  <a:cubicBezTo>
                    <a:pt x="87630" y="596900"/>
                    <a:pt x="106680" y="556260"/>
                    <a:pt x="123190" y="527050"/>
                  </a:cubicBezTo>
                  <a:cubicBezTo>
                    <a:pt x="144780" y="488950"/>
                    <a:pt x="181610" y="449580"/>
                    <a:pt x="222250" y="411480"/>
                  </a:cubicBezTo>
                  <a:cubicBezTo>
                    <a:pt x="273050" y="361950"/>
                    <a:pt x="387350" y="300990"/>
                    <a:pt x="408940" y="264160"/>
                  </a:cubicBezTo>
                  <a:cubicBezTo>
                    <a:pt x="419100" y="247650"/>
                    <a:pt x="417830" y="234950"/>
                    <a:pt x="416560" y="222250"/>
                  </a:cubicBezTo>
                  <a:cubicBezTo>
                    <a:pt x="416560" y="210820"/>
                    <a:pt x="416560" y="200660"/>
                    <a:pt x="410210" y="193040"/>
                  </a:cubicBezTo>
                  <a:cubicBezTo>
                    <a:pt x="397510" y="180340"/>
                    <a:pt x="356870" y="184150"/>
                    <a:pt x="337820" y="173990"/>
                  </a:cubicBezTo>
                  <a:cubicBezTo>
                    <a:pt x="321310" y="165100"/>
                    <a:pt x="317500" y="146050"/>
                    <a:pt x="298450" y="138430"/>
                  </a:cubicBezTo>
                  <a:cubicBezTo>
                    <a:pt x="271780" y="125730"/>
                    <a:pt x="227330" y="133350"/>
                    <a:pt x="186690" y="120650"/>
                  </a:cubicBezTo>
                  <a:cubicBezTo>
                    <a:pt x="133350" y="105410"/>
                    <a:pt x="31750" y="69850"/>
                    <a:pt x="11430" y="43180"/>
                  </a:cubicBezTo>
                  <a:cubicBezTo>
                    <a:pt x="2540" y="33020"/>
                    <a:pt x="0" y="17780"/>
                    <a:pt x="3810" y="10160"/>
                  </a:cubicBezTo>
                  <a:cubicBezTo>
                    <a:pt x="8890" y="3810"/>
                    <a:pt x="36830" y="0"/>
                    <a:pt x="36830" y="0"/>
                  </a:cubicBezTo>
                </a:path>
              </a:pathLst>
            </a:custGeom>
            <a:solidFill>
              <a:srgbClr val="0571D3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108710" y="4824412"/>
            <a:ext cx="1039177" cy="237172"/>
            <a:chOff x="0" y="0"/>
            <a:chExt cx="1385570" cy="316230"/>
          </a:xfrm>
        </p:grpSpPr>
        <p:sp>
          <p:nvSpPr>
            <p:cNvPr id="16" name="Freeform 16"/>
            <p:cNvSpPr/>
            <p:nvPr/>
          </p:nvSpPr>
          <p:spPr>
            <a:xfrm>
              <a:off x="48260" y="29210"/>
              <a:ext cx="1286510" cy="251460"/>
            </a:xfrm>
            <a:custGeom>
              <a:avLst/>
              <a:gdLst/>
              <a:ahLst/>
              <a:cxnLst/>
              <a:rect l="l" t="t" r="r" b="b"/>
              <a:pathLst>
                <a:path w="1286510" h="251460">
                  <a:moveTo>
                    <a:pt x="22860" y="184150"/>
                  </a:moveTo>
                  <a:cubicBezTo>
                    <a:pt x="1031240" y="12700"/>
                    <a:pt x="1209040" y="0"/>
                    <a:pt x="1259840" y="21590"/>
                  </a:cubicBezTo>
                  <a:cubicBezTo>
                    <a:pt x="1276350" y="27940"/>
                    <a:pt x="1285240" y="39370"/>
                    <a:pt x="1285240" y="48260"/>
                  </a:cubicBezTo>
                  <a:cubicBezTo>
                    <a:pt x="1286510" y="55880"/>
                    <a:pt x="1273810" y="69850"/>
                    <a:pt x="1266190" y="71120"/>
                  </a:cubicBezTo>
                  <a:cubicBezTo>
                    <a:pt x="1257300" y="72390"/>
                    <a:pt x="1236980" y="58420"/>
                    <a:pt x="1235710" y="50800"/>
                  </a:cubicBezTo>
                  <a:cubicBezTo>
                    <a:pt x="1234440" y="41910"/>
                    <a:pt x="1249680" y="21590"/>
                    <a:pt x="1257300" y="21590"/>
                  </a:cubicBezTo>
                  <a:cubicBezTo>
                    <a:pt x="1266190" y="20320"/>
                    <a:pt x="1285240" y="36830"/>
                    <a:pt x="1285240" y="45720"/>
                  </a:cubicBezTo>
                  <a:cubicBezTo>
                    <a:pt x="1286510" y="53340"/>
                    <a:pt x="1281430" y="63500"/>
                    <a:pt x="1268730" y="71120"/>
                  </a:cubicBezTo>
                  <a:cubicBezTo>
                    <a:pt x="1220470" y="97790"/>
                    <a:pt x="989330" y="68580"/>
                    <a:pt x="819150" y="87630"/>
                  </a:cubicBezTo>
                  <a:cubicBezTo>
                    <a:pt x="591820" y="111760"/>
                    <a:pt x="113030" y="251460"/>
                    <a:pt x="30480" y="234950"/>
                  </a:cubicBezTo>
                  <a:cubicBezTo>
                    <a:pt x="13970" y="231140"/>
                    <a:pt x="3810" y="224790"/>
                    <a:pt x="2540" y="215900"/>
                  </a:cubicBezTo>
                  <a:cubicBezTo>
                    <a:pt x="0" y="208280"/>
                    <a:pt x="22860" y="184150"/>
                    <a:pt x="22860" y="184150"/>
                  </a:cubicBezTo>
                </a:path>
              </a:pathLst>
            </a:custGeom>
            <a:solidFill>
              <a:srgbClr val="0571D3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638300" y="4662488"/>
            <a:ext cx="517207" cy="602932"/>
            <a:chOff x="0" y="0"/>
            <a:chExt cx="689610" cy="803910"/>
          </a:xfrm>
        </p:grpSpPr>
        <p:sp>
          <p:nvSpPr>
            <p:cNvPr id="18" name="Freeform 18"/>
            <p:cNvSpPr/>
            <p:nvPr/>
          </p:nvSpPr>
          <p:spPr>
            <a:xfrm>
              <a:off x="50800" y="50800"/>
              <a:ext cx="589280" cy="706120"/>
            </a:xfrm>
            <a:custGeom>
              <a:avLst/>
              <a:gdLst/>
              <a:ahLst/>
              <a:cxnLst/>
              <a:rect l="l" t="t" r="r" b="b"/>
              <a:pathLst>
                <a:path w="589280" h="706120">
                  <a:moveTo>
                    <a:pt x="162560" y="0"/>
                  </a:moveTo>
                  <a:cubicBezTo>
                    <a:pt x="359410" y="91440"/>
                    <a:pt x="449580" y="144780"/>
                    <a:pt x="497840" y="187960"/>
                  </a:cubicBezTo>
                  <a:cubicBezTo>
                    <a:pt x="533400" y="217170"/>
                    <a:pt x="562610" y="251460"/>
                    <a:pt x="576580" y="276860"/>
                  </a:cubicBezTo>
                  <a:cubicBezTo>
                    <a:pt x="584200" y="293370"/>
                    <a:pt x="588010" y="306070"/>
                    <a:pt x="588010" y="320040"/>
                  </a:cubicBezTo>
                  <a:cubicBezTo>
                    <a:pt x="588010" y="332740"/>
                    <a:pt x="589280" y="344170"/>
                    <a:pt x="580390" y="358140"/>
                  </a:cubicBezTo>
                  <a:cubicBezTo>
                    <a:pt x="561340" y="388620"/>
                    <a:pt x="496570" y="426720"/>
                    <a:pt x="438150" y="467360"/>
                  </a:cubicBezTo>
                  <a:cubicBezTo>
                    <a:pt x="353060" y="527050"/>
                    <a:pt x="186690" y="631190"/>
                    <a:pt x="110490" y="668020"/>
                  </a:cubicBezTo>
                  <a:cubicBezTo>
                    <a:pt x="71120" y="687070"/>
                    <a:pt x="36830" y="706120"/>
                    <a:pt x="19050" y="701040"/>
                  </a:cubicBezTo>
                  <a:cubicBezTo>
                    <a:pt x="8890" y="697230"/>
                    <a:pt x="1270" y="684530"/>
                    <a:pt x="0" y="676910"/>
                  </a:cubicBezTo>
                  <a:cubicBezTo>
                    <a:pt x="0" y="669290"/>
                    <a:pt x="5080" y="659130"/>
                    <a:pt x="11430" y="655320"/>
                  </a:cubicBezTo>
                  <a:cubicBezTo>
                    <a:pt x="16510" y="651510"/>
                    <a:pt x="27940" y="650240"/>
                    <a:pt x="35560" y="652780"/>
                  </a:cubicBezTo>
                  <a:cubicBezTo>
                    <a:pt x="41910" y="655320"/>
                    <a:pt x="49530" y="664210"/>
                    <a:pt x="50800" y="670560"/>
                  </a:cubicBezTo>
                  <a:cubicBezTo>
                    <a:pt x="52070" y="676910"/>
                    <a:pt x="49530" y="688340"/>
                    <a:pt x="44450" y="693420"/>
                  </a:cubicBezTo>
                  <a:cubicBezTo>
                    <a:pt x="38100" y="698500"/>
                    <a:pt x="21590" y="702310"/>
                    <a:pt x="13970" y="698500"/>
                  </a:cubicBezTo>
                  <a:cubicBezTo>
                    <a:pt x="7620" y="695960"/>
                    <a:pt x="1270" y="685800"/>
                    <a:pt x="0" y="679450"/>
                  </a:cubicBezTo>
                  <a:cubicBezTo>
                    <a:pt x="0" y="671830"/>
                    <a:pt x="2540" y="664210"/>
                    <a:pt x="8890" y="656590"/>
                  </a:cubicBezTo>
                  <a:cubicBezTo>
                    <a:pt x="20320" y="645160"/>
                    <a:pt x="57150" y="641350"/>
                    <a:pt x="77470" y="628650"/>
                  </a:cubicBezTo>
                  <a:cubicBezTo>
                    <a:pt x="95250" y="618490"/>
                    <a:pt x="101600" y="605790"/>
                    <a:pt x="125730" y="589280"/>
                  </a:cubicBezTo>
                  <a:cubicBezTo>
                    <a:pt x="179070" y="551180"/>
                    <a:pt x="335280" y="474980"/>
                    <a:pt x="410210" y="425450"/>
                  </a:cubicBezTo>
                  <a:cubicBezTo>
                    <a:pt x="463550" y="391160"/>
                    <a:pt x="530860" y="359410"/>
                    <a:pt x="538480" y="328930"/>
                  </a:cubicBezTo>
                  <a:cubicBezTo>
                    <a:pt x="543560" y="311150"/>
                    <a:pt x="528320" y="294640"/>
                    <a:pt x="516890" y="278130"/>
                  </a:cubicBezTo>
                  <a:cubicBezTo>
                    <a:pt x="501650" y="254000"/>
                    <a:pt x="482600" y="231140"/>
                    <a:pt x="449580" y="204470"/>
                  </a:cubicBezTo>
                  <a:cubicBezTo>
                    <a:pt x="386080" y="156210"/>
                    <a:pt x="168910" y="83820"/>
                    <a:pt x="138430" y="43180"/>
                  </a:cubicBezTo>
                  <a:cubicBezTo>
                    <a:pt x="128270" y="31750"/>
                    <a:pt x="127000" y="17780"/>
                    <a:pt x="130810" y="11430"/>
                  </a:cubicBezTo>
                  <a:cubicBezTo>
                    <a:pt x="134620" y="3810"/>
                    <a:pt x="162560" y="0"/>
                    <a:pt x="162560" y="0"/>
                  </a:cubicBezTo>
                </a:path>
              </a:pathLst>
            </a:custGeom>
            <a:solidFill>
              <a:srgbClr val="0571D3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2714625" y="4334828"/>
            <a:ext cx="1742123" cy="1298258"/>
            <a:chOff x="0" y="0"/>
            <a:chExt cx="2322830" cy="1731010"/>
          </a:xfrm>
        </p:grpSpPr>
        <p:sp>
          <p:nvSpPr>
            <p:cNvPr id="20" name="Freeform 20"/>
            <p:cNvSpPr/>
            <p:nvPr/>
          </p:nvSpPr>
          <p:spPr>
            <a:xfrm>
              <a:off x="46990" y="49530"/>
              <a:ext cx="2228850" cy="1637030"/>
            </a:xfrm>
            <a:custGeom>
              <a:avLst/>
              <a:gdLst/>
              <a:ahLst/>
              <a:cxnLst/>
              <a:rect l="l" t="t" r="r" b="b"/>
              <a:pathLst>
                <a:path w="2228850" h="1637030">
                  <a:moveTo>
                    <a:pt x="2185670" y="514350"/>
                  </a:moveTo>
                  <a:cubicBezTo>
                    <a:pt x="1998980" y="318770"/>
                    <a:pt x="1922780" y="260350"/>
                    <a:pt x="1841500" y="213360"/>
                  </a:cubicBezTo>
                  <a:cubicBezTo>
                    <a:pt x="1756410" y="163830"/>
                    <a:pt x="1634490" y="114300"/>
                    <a:pt x="1557020" y="88900"/>
                  </a:cubicBezTo>
                  <a:cubicBezTo>
                    <a:pt x="1508760" y="73660"/>
                    <a:pt x="1485900" y="68580"/>
                    <a:pt x="1432560" y="62230"/>
                  </a:cubicBezTo>
                  <a:cubicBezTo>
                    <a:pt x="1343660" y="52070"/>
                    <a:pt x="1144270" y="46990"/>
                    <a:pt x="1069340" y="52070"/>
                  </a:cubicBezTo>
                  <a:cubicBezTo>
                    <a:pt x="1035050" y="53340"/>
                    <a:pt x="1027430" y="54610"/>
                    <a:pt x="995680" y="60960"/>
                  </a:cubicBezTo>
                  <a:cubicBezTo>
                    <a:pt x="934720" y="74930"/>
                    <a:pt x="830580" y="104140"/>
                    <a:pt x="736600" y="137160"/>
                  </a:cubicBezTo>
                  <a:cubicBezTo>
                    <a:pt x="621030" y="176530"/>
                    <a:pt x="462280" y="232410"/>
                    <a:pt x="355600" y="287020"/>
                  </a:cubicBezTo>
                  <a:cubicBezTo>
                    <a:pt x="271780" y="330200"/>
                    <a:pt x="187960" y="370840"/>
                    <a:pt x="140970" y="425450"/>
                  </a:cubicBezTo>
                  <a:cubicBezTo>
                    <a:pt x="104140" y="466090"/>
                    <a:pt x="88900" y="510540"/>
                    <a:pt x="74930" y="561340"/>
                  </a:cubicBezTo>
                  <a:cubicBezTo>
                    <a:pt x="58420" y="622300"/>
                    <a:pt x="49530" y="711200"/>
                    <a:pt x="54610" y="768350"/>
                  </a:cubicBezTo>
                  <a:cubicBezTo>
                    <a:pt x="58420" y="810260"/>
                    <a:pt x="67310" y="829310"/>
                    <a:pt x="82550" y="875030"/>
                  </a:cubicBezTo>
                  <a:cubicBezTo>
                    <a:pt x="113030" y="963930"/>
                    <a:pt x="195580" y="1181100"/>
                    <a:pt x="245110" y="1261110"/>
                  </a:cubicBezTo>
                  <a:cubicBezTo>
                    <a:pt x="271780" y="1303020"/>
                    <a:pt x="287020" y="1318260"/>
                    <a:pt x="320040" y="1347470"/>
                  </a:cubicBezTo>
                  <a:cubicBezTo>
                    <a:pt x="368300" y="1389380"/>
                    <a:pt x="449580" y="1435100"/>
                    <a:pt x="521970" y="1470660"/>
                  </a:cubicBezTo>
                  <a:cubicBezTo>
                    <a:pt x="596900" y="1507490"/>
                    <a:pt x="670560" y="1543050"/>
                    <a:pt x="762000" y="1562100"/>
                  </a:cubicBezTo>
                  <a:cubicBezTo>
                    <a:pt x="876300" y="1584960"/>
                    <a:pt x="1054100" y="1584960"/>
                    <a:pt x="1156970" y="1578610"/>
                  </a:cubicBezTo>
                  <a:cubicBezTo>
                    <a:pt x="1223010" y="1574800"/>
                    <a:pt x="1256030" y="1567180"/>
                    <a:pt x="1319530" y="1551940"/>
                  </a:cubicBezTo>
                  <a:cubicBezTo>
                    <a:pt x="1410970" y="1530350"/>
                    <a:pt x="1549400" y="1489710"/>
                    <a:pt x="1645920" y="1449070"/>
                  </a:cubicBezTo>
                  <a:cubicBezTo>
                    <a:pt x="1728470" y="1416050"/>
                    <a:pt x="1813560" y="1372870"/>
                    <a:pt x="1866900" y="1334770"/>
                  </a:cubicBezTo>
                  <a:cubicBezTo>
                    <a:pt x="1901190" y="1309370"/>
                    <a:pt x="1917700" y="1292860"/>
                    <a:pt x="1943100" y="1261110"/>
                  </a:cubicBezTo>
                  <a:cubicBezTo>
                    <a:pt x="1978660" y="1219200"/>
                    <a:pt x="2029460" y="1162050"/>
                    <a:pt x="2051050" y="1099820"/>
                  </a:cubicBezTo>
                  <a:cubicBezTo>
                    <a:pt x="2075180" y="1032510"/>
                    <a:pt x="2067560" y="927100"/>
                    <a:pt x="2070100" y="866140"/>
                  </a:cubicBezTo>
                  <a:cubicBezTo>
                    <a:pt x="2071370" y="825500"/>
                    <a:pt x="2073910" y="808990"/>
                    <a:pt x="2070100" y="765810"/>
                  </a:cubicBezTo>
                  <a:cubicBezTo>
                    <a:pt x="2063750" y="685800"/>
                    <a:pt x="2043430" y="500380"/>
                    <a:pt x="2007870" y="420370"/>
                  </a:cubicBezTo>
                  <a:cubicBezTo>
                    <a:pt x="1986280" y="372110"/>
                    <a:pt x="1951990" y="345440"/>
                    <a:pt x="1925320" y="316230"/>
                  </a:cubicBezTo>
                  <a:cubicBezTo>
                    <a:pt x="1902460" y="293370"/>
                    <a:pt x="1868170" y="276860"/>
                    <a:pt x="1859280" y="260350"/>
                  </a:cubicBezTo>
                  <a:cubicBezTo>
                    <a:pt x="1854200" y="251460"/>
                    <a:pt x="1851660" y="243840"/>
                    <a:pt x="1852930" y="237490"/>
                  </a:cubicBezTo>
                  <a:cubicBezTo>
                    <a:pt x="1855470" y="229870"/>
                    <a:pt x="1863090" y="222250"/>
                    <a:pt x="1869440" y="219710"/>
                  </a:cubicBezTo>
                  <a:cubicBezTo>
                    <a:pt x="1875790" y="217170"/>
                    <a:pt x="1888490" y="218440"/>
                    <a:pt x="1893570" y="223520"/>
                  </a:cubicBezTo>
                  <a:cubicBezTo>
                    <a:pt x="1899920" y="228600"/>
                    <a:pt x="1903730" y="245110"/>
                    <a:pt x="1901190" y="252730"/>
                  </a:cubicBezTo>
                  <a:cubicBezTo>
                    <a:pt x="1899920" y="259080"/>
                    <a:pt x="1891030" y="266700"/>
                    <a:pt x="1883410" y="267970"/>
                  </a:cubicBezTo>
                  <a:cubicBezTo>
                    <a:pt x="1877060" y="270510"/>
                    <a:pt x="1865630" y="267970"/>
                    <a:pt x="1860550" y="261620"/>
                  </a:cubicBezTo>
                  <a:cubicBezTo>
                    <a:pt x="1855470" y="256540"/>
                    <a:pt x="1851660" y="238760"/>
                    <a:pt x="1855470" y="232410"/>
                  </a:cubicBezTo>
                  <a:cubicBezTo>
                    <a:pt x="1860550" y="224790"/>
                    <a:pt x="1878330" y="218440"/>
                    <a:pt x="1891030" y="222250"/>
                  </a:cubicBezTo>
                  <a:cubicBezTo>
                    <a:pt x="1912620" y="226060"/>
                    <a:pt x="1941830" y="261620"/>
                    <a:pt x="1967230" y="289560"/>
                  </a:cubicBezTo>
                  <a:cubicBezTo>
                    <a:pt x="1996440" y="320040"/>
                    <a:pt x="2030730" y="349250"/>
                    <a:pt x="2053590" y="401320"/>
                  </a:cubicBezTo>
                  <a:cubicBezTo>
                    <a:pt x="2091690" y="486410"/>
                    <a:pt x="2112010" y="648970"/>
                    <a:pt x="2120900" y="765810"/>
                  </a:cubicBezTo>
                  <a:cubicBezTo>
                    <a:pt x="2128520" y="873760"/>
                    <a:pt x="2120900" y="1022350"/>
                    <a:pt x="2110740" y="1079500"/>
                  </a:cubicBezTo>
                  <a:cubicBezTo>
                    <a:pt x="2105660" y="1103630"/>
                    <a:pt x="2103120" y="1108710"/>
                    <a:pt x="2094230" y="1127760"/>
                  </a:cubicBezTo>
                  <a:cubicBezTo>
                    <a:pt x="2077720" y="1162050"/>
                    <a:pt x="2042160" y="1219200"/>
                    <a:pt x="2005330" y="1263650"/>
                  </a:cubicBezTo>
                  <a:cubicBezTo>
                    <a:pt x="1962150" y="1314450"/>
                    <a:pt x="1905000" y="1370330"/>
                    <a:pt x="1846580" y="1409700"/>
                  </a:cubicBezTo>
                  <a:cubicBezTo>
                    <a:pt x="1788160" y="1449070"/>
                    <a:pt x="1729740" y="1470660"/>
                    <a:pt x="1657350" y="1498600"/>
                  </a:cubicBezTo>
                  <a:cubicBezTo>
                    <a:pt x="1564640" y="1535430"/>
                    <a:pt x="1422400" y="1579880"/>
                    <a:pt x="1329690" y="1601470"/>
                  </a:cubicBezTo>
                  <a:cubicBezTo>
                    <a:pt x="1263650" y="1617980"/>
                    <a:pt x="1226820" y="1625600"/>
                    <a:pt x="1155700" y="1629410"/>
                  </a:cubicBezTo>
                  <a:cubicBezTo>
                    <a:pt x="1049020" y="1635760"/>
                    <a:pt x="869950" y="1637030"/>
                    <a:pt x="745490" y="1609090"/>
                  </a:cubicBezTo>
                  <a:cubicBezTo>
                    <a:pt x="633730" y="1586230"/>
                    <a:pt x="523240" y="1532890"/>
                    <a:pt x="439420" y="1488440"/>
                  </a:cubicBezTo>
                  <a:cubicBezTo>
                    <a:pt x="375920" y="1454150"/>
                    <a:pt x="318770" y="1410970"/>
                    <a:pt x="280670" y="1379220"/>
                  </a:cubicBezTo>
                  <a:cubicBezTo>
                    <a:pt x="256540" y="1358900"/>
                    <a:pt x="242570" y="1344930"/>
                    <a:pt x="226060" y="1322070"/>
                  </a:cubicBezTo>
                  <a:cubicBezTo>
                    <a:pt x="205740" y="1295400"/>
                    <a:pt x="190500" y="1270000"/>
                    <a:pt x="170180" y="1226820"/>
                  </a:cubicBezTo>
                  <a:cubicBezTo>
                    <a:pt x="132080" y="1149350"/>
                    <a:pt x="59690" y="969010"/>
                    <a:pt x="33020" y="883920"/>
                  </a:cubicBezTo>
                  <a:cubicBezTo>
                    <a:pt x="17780" y="835660"/>
                    <a:pt x="7620" y="810260"/>
                    <a:pt x="3810" y="768350"/>
                  </a:cubicBezTo>
                  <a:cubicBezTo>
                    <a:pt x="0" y="720090"/>
                    <a:pt x="7620" y="650240"/>
                    <a:pt x="12700" y="609600"/>
                  </a:cubicBezTo>
                  <a:cubicBezTo>
                    <a:pt x="16510" y="581660"/>
                    <a:pt x="19050" y="567690"/>
                    <a:pt x="27940" y="542290"/>
                  </a:cubicBezTo>
                  <a:cubicBezTo>
                    <a:pt x="43180" y="500380"/>
                    <a:pt x="66040" y="431800"/>
                    <a:pt x="107950" y="386080"/>
                  </a:cubicBezTo>
                  <a:cubicBezTo>
                    <a:pt x="160020" y="328930"/>
                    <a:pt x="250190" y="284480"/>
                    <a:pt x="339090" y="238760"/>
                  </a:cubicBezTo>
                  <a:cubicBezTo>
                    <a:pt x="448310" y="184150"/>
                    <a:pt x="604520" y="128270"/>
                    <a:pt x="721360" y="88900"/>
                  </a:cubicBezTo>
                  <a:cubicBezTo>
                    <a:pt x="816610" y="55880"/>
                    <a:pt x="909320" y="25400"/>
                    <a:pt x="988060" y="11430"/>
                  </a:cubicBezTo>
                  <a:cubicBezTo>
                    <a:pt x="1050290" y="0"/>
                    <a:pt x="1090930" y="1270"/>
                    <a:pt x="1154430" y="1270"/>
                  </a:cubicBezTo>
                  <a:cubicBezTo>
                    <a:pt x="1236980" y="0"/>
                    <a:pt x="1366520" y="2540"/>
                    <a:pt x="1443990" y="12700"/>
                  </a:cubicBezTo>
                  <a:cubicBezTo>
                    <a:pt x="1497330" y="19050"/>
                    <a:pt x="1529080" y="27940"/>
                    <a:pt x="1577340" y="41910"/>
                  </a:cubicBezTo>
                  <a:cubicBezTo>
                    <a:pt x="1634490" y="59690"/>
                    <a:pt x="1701800" y="83820"/>
                    <a:pt x="1765300" y="115570"/>
                  </a:cubicBezTo>
                  <a:cubicBezTo>
                    <a:pt x="1838960" y="152400"/>
                    <a:pt x="1930400" y="208280"/>
                    <a:pt x="1990090" y="251460"/>
                  </a:cubicBezTo>
                  <a:cubicBezTo>
                    <a:pt x="2033270" y="281940"/>
                    <a:pt x="2061210" y="304800"/>
                    <a:pt x="2096770" y="339090"/>
                  </a:cubicBezTo>
                  <a:cubicBezTo>
                    <a:pt x="2138680" y="379730"/>
                    <a:pt x="2212340" y="448310"/>
                    <a:pt x="2223770" y="481330"/>
                  </a:cubicBezTo>
                  <a:cubicBezTo>
                    <a:pt x="2228850" y="495300"/>
                    <a:pt x="2228850" y="509270"/>
                    <a:pt x="2222500" y="515620"/>
                  </a:cubicBezTo>
                  <a:cubicBezTo>
                    <a:pt x="2216150" y="520700"/>
                    <a:pt x="2185670" y="514350"/>
                    <a:pt x="2185670" y="514350"/>
                  </a:cubicBezTo>
                </a:path>
              </a:pathLst>
            </a:custGeom>
            <a:solidFill>
              <a:srgbClr val="0571D3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6209342" y="5683907"/>
            <a:ext cx="1311253" cy="1311253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2B591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20"/>
                </a:lnSpc>
              </a:pPr>
              <a:r>
                <a:rPr lang="en-US" sz="2000">
                  <a:solidFill>
                    <a:srgbClr val="FFFFF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200</a:t>
              </a:r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6864969" y="6529070"/>
            <a:ext cx="2212658" cy="387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24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Value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221932" y="2704465"/>
            <a:ext cx="2212658" cy="387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24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Key</a:t>
            </a:r>
          </a:p>
        </p:txBody>
      </p:sp>
      <p:sp>
        <p:nvSpPr>
          <p:cNvPr id="26" name="Freeform 26"/>
          <p:cNvSpPr/>
          <p:nvPr/>
        </p:nvSpPr>
        <p:spPr>
          <a:xfrm>
            <a:off x="-732596" y="723791"/>
            <a:ext cx="10580840" cy="1044858"/>
          </a:xfrm>
          <a:custGeom>
            <a:avLst/>
            <a:gdLst/>
            <a:ahLst/>
            <a:cxnLst/>
            <a:rect l="l" t="t" r="r" b="b"/>
            <a:pathLst>
              <a:path w="10580840" h="1044858">
                <a:moveTo>
                  <a:pt x="0" y="0"/>
                </a:moveTo>
                <a:lnTo>
                  <a:pt x="10580840" y="0"/>
                </a:lnTo>
                <a:lnTo>
                  <a:pt x="10580840" y="1044858"/>
                </a:lnTo>
                <a:lnTo>
                  <a:pt x="0" y="10448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681800" y="70883"/>
            <a:ext cx="2113742" cy="753261"/>
          </a:xfrm>
          <a:custGeom>
            <a:avLst/>
            <a:gdLst/>
            <a:ahLst/>
            <a:cxnLst/>
            <a:rect l="l" t="t" r="r" b="b"/>
            <a:pathLst>
              <a:path w="2113742" h="753261">
                <a:moveTo>
                  <a:pt x="0" y="0"/>
                </a:moveTo>
                <a:lnTo>
                  <a:pt x="2113742" y="0"/>
                </a:lnTo>
                <a:lnTo>
                  <a:pt x="2113742" y="753261"/>
                </a:lnTo>
                <a:lnTo>
                  <a:pt x="0" y="7532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grpSp>
        <p:nvGrpSpPr>
          <p:cNvPr id="3" name="Group 3"/>
          <p:cNvGrpSpPr/>
          <p:nvPr/>
        </p:nvGrpSpPr>
        <p:grpSpPr>
          <a:xfrm>
            <a:off x="331369" y="51955"/>
            <a:ext cx="4042692" cy="3834245"/>
            <a:chOff x="0" y="0"/>
            <a:chExt cx="5390256" cy="5112327"/>
          </a:xfrm>
        </p:grpSpPr>
        <p:grpSp>
          <p:nvGrpSpPr>
            <p:cNvPr id="4" name="Group 4"/>
            <p:cNvGrpSpPr/>
            <p:nvPr/>
          </p:nvGrpSpPr>
          <p:grpSpPr>
            <a:xfrm>
              <a:off x="585681" y="4217192"/>
              <a:ext cx="433949" cy="481993"/>
              <a:chOff x="0" y="0"/>
              <a:chExt cx="160650" cy="178436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160650" cy="178436"/>
              </a:xfrm>
              <a:custGeom>
                <a:avLst/>
                <a:gdLst/>
                <a:ahLst/>
                <a:cxnLst/>
                <a:rect l="l" t="t" r="r" b="b"/>
                <a:pathLst>
                  <a:path w="160650" h="178436">
                    <a:moveTo>
                      <a:pt x="0" y="0"/>
                    </a:moveTo>
                    <a:lnTo>
                      <a:pt x="160650" y="0"/>
                    </a:lnTo>
                    <a:lnTo>
                      <a:pt x="160650" y="178436"/>
                    </a:lnTo>
                    <a:lnTo>
                      <a:pt x="0" y="178436"/>
                    </a:lnTo>
                    <a:close/>
                  </a:path>
                </a:pathLst>
              </a:custGeom>
              <a:solidFill>
                <a:srgbClr val="F8FAFD"/>
              </a:solidFill>
              <a:ln w="38100" cap="sq">
                <a:solidFill>
                  <a:srgbClr val="02B591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6" name="TextBox 6"/>
              <p:cNvSpPr txBox="1"/>
              <p:nvPr/>
            </p:nvSpPr>
            <p:spPr>
              <a:xfrm>
                <a:off x="0" y="0"/>
                <a:ext cx="160650" cy="17843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694"/>
                  </a:lnSpc>
                </a:pPr>
                <a:r>
                  <a:rPr lang="en-US" sz="1400">
                    <a:solidFill>
                      <a:srgbClr val="FFFFFF"/>
                    </a:solidFill>
                    <a:latin typeface="Glacial Indifference"/>
                    <a:ea typeface="Glacial Indifference"/>
                    <a:cs typeface="Glacial Indifference"/>
                    <a:sym typeface="Glacial Indifference"/>
                  </a:rPr>
                  <a:t>1</a:t>
                </a:r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>
              <a:off x="1494972" y="4217192"/>
              <a:ext cx="433949" cy="481993"/>
              <a:chOff x="0" y="0"/>
              <a:chExt cx="160650" cy="178436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160650" cy="178436"/>
              </a:xfrm>
              <a:custGeom>
                <a:avLst/>
                <a:gdLst/>
                <a:ahLst/>
                <a:cxnLst/>
                <a:rect l="l" t="t" r="r" b="b"/>
                <a:pathLst>
                  <a:path w="160650" h="178436">
                    <a:moveTo>
                      <a:pt x="0" y="0"/>
                    </a:moveTo>
                    <a:lnTo>
                      <a:pt x="160650" y="0"/>
                    </a:lnTo>
                    <a:lnTo>
                      <a:pt x="160650" y="178436"/>
                    </a:lnTo>
                    <a:lnTo>
                      <a:pt x="0" y="178436"/>
                    </a:lnTo>
                    <a:close/>
                  </a:path>
                </a:pathLst>
              </a:custGeom>
              <a:solidFill>
                <a:srgbClr val="F8FAFD"/>
              </a:solidFill>
              <a:ln w="38100" cap="sq">
                <a:solidFill>
                  <a:srgbClr val="02B591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0"/>
                <a:ext cx="160650" cy="17843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694"/>
                  </a:lnSpc>
                </a:pPr>
                <a:endParaRPr/>
              </a:p>
            </p:txBody>
          </p:sp>
        </p:grpSp>
        <p:grpSp>
          <p:nvGrpSpPr>
            <p:cNvPr id="10" name="Group 10"/>
            <p:cNvGrpSpPr/>
            <p:nvPr/>
          </p:nvGrpSpPr>
          <p:grpSpPr>
            <a:xfrm>
              <a:off x="2404264" y="4217192"/>
              <a:ext cx="433949" cy="481993"/>
              <a:chOff x="0" y="0"/>
              <a:chExt cx="160650" cy="178436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160650" cy="178436"/>
              </a:xfrm>
              <a:custGeom>
                <a:avLst/>
                <a:gdLst/>
                <a:ahLst/>
                <a:cxnLst/>
                <a:rect l="l" t="t" r="r" b="b"/>
                <a:pathLst>
                  <a:path w="160650" h="178436">
                    <a:moveTo>
                      <a:pt x="0" y="0"/>
                    </a:moveTo>
                    <a:lnTo>
                      <a:pt x="160650" y="0"/>
                    </a:lnTo>
                    <a:lnTo>
                      <a:pt x="160650" y="178436"/>
                    </a:lnTo>
                    <a:lnTo>
                      <a:pt x="0" y="178436"/>
                    </a:lnTo>
                    <a:close/>
                  </a:path>
                </a:pathLst>
              </a:custGeom>
              <a:solidFill>
                <a:srgbClr val="F8FAFD"/>
              </a:solidFill>
              <a:ln w="38100" cap="sq">
                <a:solidFill>
                  <a:srgbClr val="02B591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0" y="0"/>
                <a:ext cx="160650" cy="17843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694"/>
                  </a:lnSpc>
                </a:pPr>
                <a:endParaRPr/>
              </a:p>
            </p:txBody>
          </p:sp>
        </p:grpSp>
        <p:grpSp>
          <p:nvGrpSpPr>
            <p:cNvPr id="13" name="Group 13"/>
            <p:cNvGrpSpPr/>
            <p:nvPr/>
          </p:nvGrpSpPr>
          <p:grpSpPr>
            <a:xfrm>
              <a:off x="3313556" y="4217192"/>
              <a:ext cx="433949" cy="481993"/>
              <a:chOff x="0" y="0"/>
              <a:chExt cx="160650" cy="178436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160650" cy="178436"/>
              </a:xfrm>
              <a:custGeom>
                <a:avLst/>
                <a:gdLst/>
                <a:ahLst/>
                <a:cxnLst/>
                <a:rect l="l" t="t" r="r" b="b"/>
                <a:pathLst>
                  <a:path w="160650" h="178436">
                    <a:moveTo>
                      <a:pt x="0" y="0"/>
                    </a:moveTo>
                    <a:lnTo>
                      <a:pt x="160650" y="0"/>
                    </a:lnTo>
                    <a:lnTo>
                      <a:pt x="160650" y="178436"/>
                    </a:lnTo>
                    <a:lnTo>
                      <a:pt x="0" y="178436"/>
                    </a:lnTo>
                    <a:close/>
                  </a:path>
                </a:pathLst>
              </a:custGeom>
              <a:solidFill>
                <a:srgbClr val="F8FAFD"/>
              </a:solidFill>
              <a:ln w="38100" cap="sq">
                <a:solidFill>
                  <a:srgbClr val="02B591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" name="TextBox 15"/>
              <p:cNvSpPr txBox="1"/>
              <p:nvPr/>
            </p:nvSpPr>
            <p:spPr>
              <a:xfrm>
                <a:off x="0" y="0"/>
                <a:ext cx="160650" cy="17843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694"/>
                  </a:lnSpc>
                </a:pPr>
                <a:endParaRPr/>
              </a:p>
            </p:txBody>
          </p:sp>
        </p:grpSp>
        <p:grpSp>
          <p:nvGrpSpPr>
            <p:cNvPr id="16" name="Group 16"/>
            <p:cNvGrpSpPr/>
            <p:nvPr/>
          </p:nvGrpSpPr>
          <p:grpSpPr>
            <a:xfrm>
              <a:off x="4222848" y="4217192"/>
              <a:ext cx="433949" cy="481993"/>
              <a:chOff x="0" y="0"/>
              <a:chExt cx="160650" cy="178436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160650" cy="178436"/>
              </a:xfrm>
              <a:custGeom>
                <a:avLst/>
                <a:gdLst/>
                <a:ahLst/>
                <a:cxnLst/>
                <a:rect l="l" t="t" r="r" b="b"/>
                <a:pathLst>
                  <a:path w="160650" h="178436">
                    <a:moveTo>
                      <a:pt x="0" y="0"/>
                    </a:moveTo>
                    <a:lnTo>
                      <a:pt x="160650" y="0"/>
                    </a:lnTo>
                    <a:lnTo>
                      <a:pt x="160650" y="178436"/>
                    </a:lnTo>
                    <a:lnTo>
                      <a:pt x="0" y="178436"/>
                    </a:lnTo>
                    <a:close/>
                  </a:path>
                </a:pathLst>
              </a:custGeom>
              <a:solidFill>
                <a:srgbClr val="F8FAFD"/>
              </a:solidFill>
              <a:ln w="38100" cap="sq">
                <a:solidFill>
                  <a:srgbClr val="02B591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8" name="TextBox 18"/>
              <p:cNvSpPr txBox="1"/>
              <p:nvPr/>
            </p:nvSpPr>
            <p:spPr>
              <a:xfrm>
                <a:off x="0" y="0"/>
                <a:ext cx="160650" cy="17843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694"/>
                  </a:lnSpc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>
              <a:off x="1019630" y="2813248"/>
              <a:ext cx="909292" cy="869535"/>
              <a:chOff x="0" y="0"/>
              <a:chExt cx="336624" cy="321906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336624" cy="321906"/>
              </a:xfrm>
              <a:custGeom>
                <a:avLst/>
                <a:gdLst/>
                <a:ahLst/>
                <a:cxnLst/>
                <a:rect l="l" t="t" r="r" b="b"/>
                <a:pathLst>
                  <a:path w="336624" h="321906">
                    <a:moveTo>
                      <a:pt x="0" y="0"/>
                    </a:moveTo>
                    <a:lnTo>
                      <a:pt x="336624" y="0"/>
                    </a:lnTo>
                    <a:lnTo>
                      <a:pt x="336624" y="321906"/>
                    </a:lnTo>
                    <a:lnTo>
                      <a:pt x="0" y="321906"/>
                    </a:lnTo>
                    <a:close/>
                  </a:path>
                </a:pathLst>
              </a:custGeom>
              <a:solidFill>
                <a:srgbClr val="0C2D48"/>
              </a:solidFill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1" name="TextBox 21"/>
              <p:cNvSpPr txBox="1"/>
              <p:nvPr/>
            </p:nvSpPr>
            <p:spPr>
              <a:xfrm>
                <a:off x="0" y="0"/>
                <a:ext cx="336624" cy="32190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694"/>
                  </a:lnSpc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>
              <a:off x="2404264" y="2813248"/>
              <a:ext cx="909292" cy="869535"/>
              <a:chOff x="0" y="0"/>
              <a:chExt cx="336624" cy="321906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336624" cy="321906"/>
              </a:xfrm>
              <a:custGeom>
                <a:avLst/>
                <a:gdLst/>
                <a:ahLst/>
                <a:cxnLst/>
                <a:rect l="l" t="t" r="r" b="b"/>
                <a:pathLst>
                  <a:path w="336624" h="321906">
                    <a:moveTo>
                      <a:pt x="0" y="0"/>
                    </a:moveTo>
                    <a:lnTo>
                      <a:pt x="336624" y="0"/>
                    </a:lnTo>
                    <a:lnTo>
                      <a:pt x="336624" y="321906"/>
                    </a:lnTo>
                    <a:lnTo>
                      <a:pt x="0" y="321906"/>
                    </a:lnTo>
                    <a:close/>
                  </a:path>
                </a:pathLst>
              </a:custGeom>
              <a:solidFill>
                <a:srgbClr val="0C2D48"/>
              </a:solidFill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4" name="TextBox 24"/>
              <p:cNvSpPr txBox="1"/>
              <p:nvPr/>
            </p:nvSpPr>
            <p:spPr>
              <a:xfrm>
                <a:off x="0" y="0"/>
                <a:ext cx="336624" cy="32190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694"/>
                  </a:lnSpc>
                </a:pPr>
                <a:endParaRPr/>
              </a:p>
            </p:txBody>
          </p:sp>
        </p:grpSp>
        <p:sp>
          <p:nvSpPr>
            <p:cNvPr id="25" name="AutoShape 25"/>
            <p:cNvSpPr/>
            <p:nvPr/>
          </p:nvSpPr>
          <p:spPr>
            <a:xfrm flipV="1">
              <a:off x="1019630" y="2852951"/>
              <a:ext cx="893722" cy="829832"/>
            </a:xfrm>
            <a:prstGeom prst="line">
              <a:avLst/>
            </a:prstGeom>
            <a:ln w="44844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6" name="AutoShape 26"/>
            <p:cNvSpPr/>
            <p:nvPr/>
          </p:nvSpPr>
          <p:spPr>
            <a:xfrm flipV="1">
              <a:off x="2419521" y="2829679"/>
              <a:ext cx="893722" cy="829832"/>
            </a:xfrm>
            <a:prstGeom prst="line">
              <a:avLst/>
            </a:prstGeom>
            <a:ln w="44844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CA"/>
            </a:p>
          </p:txBody>
        </p:sp>
        <p:grpSp>
          <p:nvGrpSpPr>
            <p:cNvPr id="27" name="Group 27"/>
            <p:cNvGrpSpPr/>
            <p:nvPr/>
          </p:nvGrpSpPr>
          <p:grpSpPr>
            <a:xfrm>
              <a:off x="1257301" y="1658912"/>
              <a:ext cx="545230" cy="616212"/>
              <a:chOff x="0" y="0"/>
              <a:chExt cx="201847" cy="228124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0" y="0"/>
                <a:ext cx="201847" cy="228124"/>
              </a:xfrm>
              <a:custGeom>
                <a:avLst/>
                <a:gdLst/>
                <a:ahLst/>
                <a:cxnLst/>
                <a:rect l="l" t="t" r="r" b="b"/>
                <a:pathLst>
                  <a:path w="201847" h="228124">
                    <a:moveTo>
                      <a:pt x="0" y="0"/>
                    </a:moveTo>
                    <a:lnTo>
                      <a:pt x="201847" y="0"/>
                    </a:lnTo>
                    <a:lnTo>
                      <a:pt x="201847" y="228124"/>
                    </a:lnTo>
                    <a:lnTo>
                      <a:pt x="0" y="228124"/>
                    </a:lnTo>
                    <a:close/>
                  </a:path>
                </a:pathLst>
              </a:custGeom>
              <a:solidFill>
                <a:srgbClr val="02B591"/>
              </a:solidFill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9" name="TextBox 29"/>
              <p:cNvSpPr txBox="1"/>
              <p:nvPr/>
            </p:nvSpPr>
            <p:spPr>
              <a:xfrm>
                <a:off x="0" y="0"/>
                <a:ext cx="201847" cy="22812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694"/>
                  </a:lnSpc>
                </a:pPr>
                <a:endParaRPr/>
              </a:p>
            </p:txBody>
          </p:sp>
        </p:grpSp>
        <p:grpSp>
          <p:nvGrpSpPr>
            <p:cNvPr id="30" name="Group 30"/>
            <p:cNvGrpSpPr/>
            <p:nvPr/>
          </p:nvGrpSpPr>
          <p:grpSpPr>
            <a:xfrm>
              <a:off x="0" y="1710545"/>
              <a:ext cx="802655" cy="481993"/>
              <a:chOff x="0" y="0"/>
              <a:chExt cx="297147" cy="178436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297147" cy="178436"/>
              </a:xfrm>
              <a:custGeom>
                <a:avLst/>
                <a:gdLst/>
                <a:ahLst/>
                <a:cxnLst/>
                <a:rect l="l" t="t" r="r" b="b"/>
                <a:pathLst>
                  <a:path w="297147" h="178436">
                    <a:moveTo>
                      <a:pt x="0" y="0"/>
                    </a:moveTo>
                    <a:lnTo>
                      <a:pt x="297147" y="0"/>
                    </a:lnTo>
                    <a:lnTo>
                      <a:pt x="297147" y="178436"/>
                    </a:lnTo>
                    <a:lnTo>
                      <a:pt x="0" y="178436"/>
                    </a:lnTo>
                    <a:close/>
                  </a:path>
                </a:pathLst>
              </a:custGeom>
              <a:solidFill>
                <a:srgbClr val="02B591"/>
              </a:solidFill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2" name="TextBox 32"/>
              <p:cNvSpPr txBox="1"/>
              <p:nvPr/>
            </p:nvSpPr>
            <p:spPr>
              <a:xfrm>
                <a:off x="0" y="0"/>
                <a:ext cx="297147" cy="17843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694"/>
                  </a:lnSpc>
                </a:pPr>
                <a:endParaRPr/>
              </a:p>
            </p:txBody>
          </p:sp>
        </p:grpSp>
        <p:grpSp>
          <p:nvGrpSpPr>
            <p:cNvPr id="33" name="Group 33"/>
            <p:cNvGrpSpPr/>
            <p:nvPr/>
          </p:nvGrpSpPr>
          <p:grpSpPr>
            <a:xfrm>
              <a:off x="3659589" y="1710545"/>
              <a:ext cx="652487" cy="481993"/>
              <a:chOff x="0" y="0"/>
              <a:chExt cx="241554" cy="178436"/>
            </a:xfrm>
          </p:grpSpPr>
          <p:sp>
            <p:nvSpPr>
              <p:cNvPr id="34" name="Freeform 34"/>
              <p:cNvSpPr/>
              <p:nvPr/>
            </p:nvSpPr>
            <p:spPr>
              <a:xfrm>
                <a:off x="0" y="0"/>
                <a:ext cx="241554" cy="178436"/>
              </a:xfrm>
              <a:custGeom>
                <a:avLst/>
                <a:gdLst/>
                <a:ahLst/>
                <a:cxnLst/>
                <a:rect l="l" t="t" r="r" b="b"/>
                <a:pathLst>
                  <a:path w="241554" h="178436">
                    <a:moveTo>
                      <a:pt x="0" y="0"/>
                    </a:moveTo>
                    <a:lnTo>
                      <a:pt x="241554" y="0"/>
                    </a:lnTo>
                    <a:lnTo>
                      <a:pt x="241554" y="178436"/>
                    </a:lnTo>
                    <a:lnTo>
                      <a:pt x="0" y="178436"/>
                    </a:lnTo>
                    <a:close/>
                  </a:path>
                </a:pathLst>
              </a:custGeom>
              <a:solidFill>
                <a:srgbClr val="02B591"/>
              </a:solidFill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5" name="TextBox 35"/>
              <p:cNvSpPr txBox="1"/>
              <p:nvPr/>
            </p:nvSpPr>
            <p:spPr>
              <a:xfrm>
                <a:off x="0" y="0"/>
                <a:ext cx="241554" cy="17843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694"/>
                  </a:lnSpc>
                </a:pPr>
                <a:endParaRPr/>
              </a:p>
            </p:txBody>
          </p:sp>
        </p:grpSp>
        <p:grpSp>
          <p:nvGrpSpPr>
            <p:cNvPr id="36" name="Group 36"/>
            <p:cNvGrpSpPr/>
            <p:nvPr/>
          </p:nvGrpSpPr>
          <p:grpSpPr>
            <a:xfrm>
              <a:off x="29840" y="1784212"/>
              <a:ext cx="735436" cy="324668"/>
              <a:chOff x="0" y="0"/>
              <a:chExt cx="1041400" cy="459740"/>
            </a:xfrm>
          </p:grpSpPr>
          <p:sp>
            <p:nvSpPr>
              <p:cNvPr id="37" name="Freeform 37"/>
              <p:cNvSpPr/>
              <p:nvPr/>
            </p:nvSpPr>
            <p:spPr>
              <a:xfrm>
                <a:off x="50800" y="44450"/>
                <a:ext cx="946150" cy="367030"/>
              </a:xfrm>
              <a:custGeom>
                <a:avLst/>
                <a:gdLst/>
                <a:ahLst/>
                <a:cxnLst/>
                <a:rect l="l" t="t" r="r" b="b"/>
                <a:pathLst>
                  <a:path w="946150" h="367030">
                    <a:moveTo>
                      <a:pt x="0" y="260350"/>
                    </a:moveTo>
                    <a:cubicBezTo>
                      <a:pt x="55880" y="130810"/>
                      <a:pt x="85090" y="100330"/>
                      <a:pt x="110490" y="76200"/>
                    </a:cubicBezTo>
                    <a:cubicBezTo>
                      <a:pt x="130810" y="57150"/>
                      <a:pt x="148590" y="39370"/>
                      <a:pt x="171450" y="26670"/>
                    </a:cubicBezTo>
                    <a:cubicBezTo>
                      <a:pt x="196850" y="15240"/>
                      <a:pt x="226060" y="10160"/>
                      <a:pt x="256540" y="6350"/>
                    </a:cubicBezTo>
                    <a:cubicBezTo>
                      <a:pt x="292100" y="2540"/>
                      <a:pt x="340360" y="0"/>
                      <a:pt x="374650" y="6350"/>
                    </a:cubicBezTo>
                    <a:cubicBezTo>
                      <a:pt x="402590" y="10160"/>
                      <a:pt x="425450" y="20320"/>
                      <a:pt x="447040" y="34290"/>
                    </a:cubicBezTo>
                    <a:cubicBezTo>
                      <a:pt x="469900" y="46990"/>
                      <a:pt x="488950" y="66040"/>
                      <a:pt x="509270" y="87630"/>
                    </a:cubicBezTo>
                    <a:cubicBezTo>
                      <a:pt x="532130" y="113030"/>
                      <a:pt x="548640" y="149860"/>
                      <a:pt x="577850" y="180340"/>
                    </a:cubicBezTo>
                    <a:cubicBezTo>
                      <a:pt x="614680" y="217170"/>
                      <a:pt x="678180" y="265430"/>
                      <a:pt x="713740" y="285750"/>
                    </a:cubicBezTo>
                    <a:cubicBezTo>
                      <a:pt x="735330" y="298450"/>
                      <a:pt x="753110" y="304800"/>
                      <a:pt x="768350" y="308610"/>
                    </a:cubicBezTo>
                    <a:cubicBezTo>
                      <a:pt x="778510" y="312420"/>
                      <a:pt x="784860" y="314960"/>
                      <a:pt x="795020" y="312420"/>
                    </a:cubicBezTo>
                    <a:cubicBezTo>
                      <a:pt x="810260" y="308610"/>
                      <a:pt x="835660" y="294640"/>
                      <a:pt x="849630" y="275590"/>
                    </a:cubicBezTo>
                    <a:cubicBezTo>
                      <a:pt x="867410" y="251460"/>
                      <a:pt x="875030" y="205740"/>
                      <a:pt x="881380" y="170180"/>
                    </a:cubicBezTo>
                    <a:cubicBezTo>
                      <a:pt x="887730" y="133350"/>
                      <a:pt x="876300" y="77470"/>
                      <a:pt x="890270" y="58420"/>
                    </a:cubicBezTo>
                    <a:cubicBezTo>
                      <a:pt x="897890" y="48260"/>
                      <a:pt x="915670" y="40640"/>
                      <a:pt x="924560" y="44450"/>
                    </a:cubicBezTo>
                    <a:cubicBezTo>
                      <a:pt x="932180" y="46990"/>
                      <a:pt x="939800" y="62230"/>
                      <a:pt x="939800" y="71120"/>
                    </a:cubicBezTo>
                    <a:cubicBezTo>
                      <a:pt x="938530" y="77470"/>
                      <a:pt x="932180" y="86360"/>
                      <a:pt x="925830" y="90170"/>
                    </a:cubicBezTo>
                    <a:cubicBezTo>
                      <a:pt x="919480" y="92710"/>
                      <a:pt x="908050" y="92710"/>
                      <a:pt x="901700" y="88900"/>
                    </a:cubicBezTo>
                    <a:cubicBezTo>
                      <a:pt x="895350" y="86360"/>
                      <a:pt x="889000" y="76200"/>
                      <a:pt x="889000" y="69850"/>
                    </a:cubicBezTo>
                    <a:cubicBezTo>
                      <a:pt x="887730" y="62230"/>
                      <a:pt x="892810" y="52070"/>
                      <a:pt x="897890" y="48260"/>
                    </a:cubicBezTo>
                    <a:cubicBezTo>
                      <a:pt x="904240" y="43180"/>
                      <a:pt x="914400" y="40640"/>
                      <a:pt x="922020" y="43180"/>
                    </a:cubicBezTo>
                    <a:cubicBezTo>
                      <a:pt x="928370" y="44450"/>
                      <a:pt x="934720" y="50800"/>
                      <a:pt x="938530" y="59690"/>
                    </a:cubicBezTo>
                    <a:cubicBezTo>
                      <a:pt x="946150" y="81280"/>
                      <a:pt x="939800" y="146050"/>
                      <a:pt x="928370" y="190500"/>
                    </a:cubicBezTo>
                    <a:cubicBezTo>
                      <a:pt x="914400" y="238760"/>
                      <a:pt x="878840" y="311150"/>
                      <a:pt x="853440" y="337820"/>
                    </a:cubicBezTo>
                    <a:cubicBezTo>
                      <a:pt x="840740" y="353060"/>
                      <a:pt x="826770" y="359410"/>
                      <a:pt x="812800" y="363220"/>
                    </a:cubicBezTo>
                    <a:cubicBezTo>
                      <a:pt x="797560" y="367030"/>
                      <a:pt x="783590" y="364490"/>
                      <a:pt x="767080" y="360680"/>
                    </a:cubicBezTo>
                    <a:cubicBezTo>
                      <a:pt x="741680" y="354330"/>
                      <a:pt x="707390" y="340360"/>
                      <a:pt x="680720" y="323850"/>
                    </a:cubicBezTo>
                    <a:cubicBezTo>
                      <a:pt x="652780" y="308610"/>
                      <a:pt x="631190" y="290830"/>
                      <a:pt x="600710" y="264160"/>
                    </a:cubicBezTo>
                    <a:cubicBezTo>
                      <a:pt x="552450" y="219710"/>
                      <a:pt x="468630" y="109220"/>
                      <a:pt x="425450" y="78740"/>
                    </a:cubicBezTo>
                    <a:cubicBezTo>
                      <a:pt x="405130" y="64770"/>
                      <a:pt x="396240" y="60960"/>
                      <a:pt x="373380" y="55880"/>
                    </a:cubicBezTo>
                    <a:cubicBezTo>
                      <a:pt x="339090" y="49530"/>
                      <a:pt x="262890" y="54610"/>
                      <a:pt x="233680" y="58420"/>
                    </a:cubicBezTo>
                    <a:cubicBezTo>
                      <a:pt x="219710" y="60960"/>
                      <a:pt x="215900" y="59690"/>
                      <a:pt x="204470" y="66040"/>
                    </a:cubicBezTo>
                    <a:cubicBezTo>
                      <a:pt x="181610" y="78740"/>
                      <a:pt x="143510" y="111760"/>
                      <a:pt x="116840" y="144780"/>
                    </a:cubicBezTo>
                    <a:cubicBezTo>
                      <a:pt x="86360" y="182880"/>
                      <a:pt x="63500" y="274320"/>
                      <a:pt x="39370" y="288290"/>
                    </a:cubicBezTo>
                    <a:cubicBezTo>
                      <a:pt x="29210" y="293370"/>
                      <a:pt x="17780" y="292100"/>
                      <a:pt x="10160" y="288290"/>
                    </a:cubicBezTo>
                    <a:cubicBezTo>
                      <a:pt x="3810" y="283210"/>
                      <a:pt x="0" y="260350"/>
                      <a:pt x="0" y="260350"/>
                    </a:cubicBezTo>
                  </a:path>
                </a:pathLst>
              </a:custGeom>
              <a:solidFill>
                <a:srgbClr val="0571D3"/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38" name="Group 38"/>
            <p:cNvGrpSpPr/>
            <p:nvPr/>
          </p:nvGrpSpPr>
          <p:grpSpPr>
            <a:xfrm>
              <a:off x="3667225" y="1725915"/>
              <a:ext cx="644851" cy="347987"/>
              <a:chOff x="0" y="0"/>
              <a:chExt cx="913130" cy="492760"/>
            </a:xfrm>
          </p:grpSpPr>
          <p:sp>
            <p:nvSpPr>
              <p:cNvPr id="39" name="Freeform 39"/>
              <p:cNvSpPr/>
              <p:nvPr/>
            </p:nvSpPr>
            <p:spPr>
              <a:xfrm>
                <a:off x="48260" y="46990"/>
                <a:ext cx="814070" cy="401320"/>
              </a:xfrm>
              <a:custGeom>
                <a:avLst/>
                <a:gdLst/>
                <a:ahLst/>
                <a:cxnLst/>
                <a:rect l="l" t="t" r="r" b="b"/>
                <a:pathLst>
                  <a:path w="814070" h="401320">
                    <a:moveTo>
                      <a:pt x="15240" y="346710"/>
                    </a:moveTo>
                    <a:cubicBezTo>
                      <a:pt x="116840" y="287020"/>
                      <a:pt x="133350" y="256540"/>
                      <a:pt x="146050" y="229870"/>
                    </a:cubicBezTo>
                    <a:cubicBezTo>
                      <a:pt x="160020" y="200660"/>
                      <a:pt x="160020" y="166370"/>
                      <a:pt x="176530" y="139700"/>
                    </a:cubicBezTo>
                    <a:cubicBezTo>
                      <a:pt x="193040" y="110490"/>
                      <a:pt x="222250" y="81280"/>
                      <a:pt x="247650" y="59690"/>
                    </a:cubicBezTo>
                    <a:cubicBezTo>
                      <a:pt x="270510" y="39370"/>
                      <a:pt x="295910" y="20320"/>
                      <a:pt x="322580" y="11430"/>
                    </a:cubicBezTo>
                    <a:cubicBezTo>
                      <a:pt x="346710" y="2540"/>
                      <a:pt x="377190" y="0"/>
                      <a:pt x="401320" y="3810"/>
                    </a:cubicBezTo>
                    <a:cubicBezTo>
                      <a:pt x="424180" y="7620"/>
                      <a:pt x="443230" y="19050"/>
                      <a:pt x="463550" y="33020"/>
                    </a:cubicBezTo>
                    <a:cubicBezTo>
                      <a:pt x="487680" y="48260"/>
                      <a:pt x="514350" y="69850"/>
                      <a:pt x="533400" y="93980"/>
                    </a:cubicBezTo>
                    <a:cubicBezTo>
                      <a:pt x="549910" y="115570"/>
                      <a:pt x="554990" y="142240"/>
                      <a:pt x="572770" y="168910"/>
                    </a:cubicBezTo>
                    <a:cubicBezTo>
                      <a:pt x="595630" y="203200"/>
                      <a:pt x="624840" y="246380"/>
                      <a:pt x="660400" y="275590"/>
                    </a:cubicBezTo>
                    <a:cubicBezTo>
                      <a:pt x="699770" y="307340"/>
                      <a:pt x="783590" y="328930"/>
                      <a:pt x="802640" y="349250"/>
                    </a:cubicBezTo>
                    <a:cubicBezTo>
                      <a:pt x="810260" y="356870"/>
                      <a:pt x="814070" y="363220"/>
                      <a:pt x="814070" y="369570"/>
                    </a:cubicBezTo>
                    <a:cubicBezTo>
                      <a:pt x="814070" y="377190"/>
                      <a:pt x="807720" y="387350"/>
                      <a:pt x="801370" y="391160"/>
                    </a:cubicBezTo>
                    <a:cubicBezTo>
                      <a:pt x="796290" y="394970"/>
                      <a:pt x="784860" y="394970"/>
                      <a:pt x="778510" y="392430"/>
                    </a:cubicBezTo>
                    <a:cubicBezTo>
                      <a:pt x="772160" y="389890"/>
                      <a:pt x="764540" y="381000"/>
                      <a:pt x="763270" y="374650"/>
                    </a:cubicBezTo>
                    <a:cubicBezTo>
                      <a:pt x="762000" y="367030"/>
                      <a:pt x="765810" y="356870"/>
                      <a:pt x="770890" y="351790"/>
                    </a:cubicBezTo>
                    <a:cubicBezTo>
                      <a:pt x="775970" y="346710"/>
                      <a:pt x="786130" y="342900"/>
                      <a:pt x="793750" y="344170"/>
                    </a:cubicBezTo>
                    <a:cubicBezTo>
                      <a:pt x="801370" y="346710"/>
                      <a:pt x="814070" y="359410"/>
                      <a:pt x="814070" y="367030"/>
                    </a:cubicBezTo>
                    <a:cubicBezTo>
                      <a:pt x="814070" y="375920"/>
                      <a:pt x="802640" y="392430"/>
                      <a:pt x="788670" y="394970"/>
                    </a:cubicBezTo>
                    <a:cubicBezTo>
                      <a:pt x="760730" y="401320"/>
                      <a:pt x="681990" y="363220"/>
                      <a:pt x="640080" y="331470"/>
                    </a:cubicBezTo>
                    <a:cubicBezTo>
                      <a:pt x="599440" y="300990"/>
                      <a:pt x="567690" y="248920"/>
                      <a:pt x="541020" y="209550"/>
                    </a:cubicBezTo>
                    <a:cubicBezTo>
                      <a:pt x="519430" y="176530"/>
                      <a:pt x="515620" y="140970"/>
                      <a:pt x="491490" y="114300"/>
                    </a:cubicBezTo>
                    <a:cubicBezTo>
                      <a:pt x="466090" y="85090"/>
                      <a:pt x="417830" y="50800"/>
                      <a:pt x="386080" y="46990"/>
                    </a:cubicBezTo>
                    <a:cubicBezTo>
                      <a:pt x="361950" y="43180"/>
                      <a:pt x="344170" y="54610"/>
                      <a:pt x="321310" y="67310"/>
                    </a:cubicBezTo>
                    <a:cubicBezTo>
                      <a:pt x="289560" y="82550"/>
                      <a:pt x="242570" y="113030"/>
                      <a:pt x="222250" y="144780"/>
                    </a:cubicBezTo>
                    <a:cubicBezTo>
                      <a:pt x="204470" y="171450"/>
                      <a:pt x="213360" y="207010"/>
                      <a:pt x="199390" y="238760"/>
                    </a:cubicBezTo>
                    <a:cubicBezTo>
                      <a:pt x="181610" y="275590"/>
                      <a:pt x="149860" y="325120"/>
                      <a:pt x="118110" y="351790"/>
                    </a:cubicBezTo>
                    <a:cubicBezTo>
                      <a:pt x="91440" y="374650"/>
                      <a:pt x="45720" y="396240"/>
                      <a:pt x="25400" y="394970"/>
                    </a:cubicBezTo>
                    <a:cubicBezTo>
                      <a:pt x="15240" y="393700"/>
                      <a:pt x="5080" y="386080"/>
                      <a:pt x="2540" y="378460"/>
                    </a:cubicBezTo>
                    <a:cubicBezTo>
                      <a:pt x="0" y="369570"/>
                      <a:pt x="15240" y="346710"/>
                      <a:pt x="15240" y="346710"/>
                    </a:cubicBezTo>
                  </a:path>
                </a:pathLst>
              </a:custGeom>
              <a:solidFill>
                <a:srgbClr val="0571D3"/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40" name="Group 40"/>
            <p:cNvGrpSpPr/>
            <p:nvPr/>
          </p:nvGrpSpPr>
          <p:grpSpPr>
            <a:xfrm>
              <a:off x="2458445" y="1638440"/>
              <a:ext cx="545230" cy="616212"/>
              <a:chOff x="0" y="0"/>
              <a:chExt cx="201847" cy="228124"/>
            </a:xfrm>
          </p:grpSpPr>
          <p:sp>
            <p:nvSpPr>
              <p:cNvPr id="41" name="Freeform 41"/>
              <p:cNvSpPr/>
              <p:nvPr/>
            </p:nvSpPr>
            <p:spPr>
              <a:xfrm>
                <a:off x="0" y="0"/>
                <a:ext cx="201847" cy="228124"/>
              </a:xfrm>
              <a:custGeom>
                <a:avLst/>
                <a:gdLst/>
                <a:ahLst/>
                <a:cxnLst/>
                <a:rect l="l" t="t" r="r" b="b"/>
                <a:pathLst>
                  <a:path w="201847" h="228124">
                    <a:moveTo>
                      <a:pt x="0" y="0"/>
                    </a:moveTo>
                    <a:lnTo>
                      <a:pt x="201847" y="0"/>
                    </a:lnTo>
                    <a:lnTo>
                      <a:pt x="201847" y="228124"/>
                    </a:lnTo>
                    <a:lnTo>
                      <a:pt x="0" y="228124"/>
                    </a:lnTo>
                    <a:close/>
                  </a:path>
                </a:pathLst>
              </a:custGeom>
              <a:solidFill>
                <a:srgbClr val="02B591"/>
              </a:solidFill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2" name="TextBox 42"/>
              <p:cNvSpPr txBox="1"/>
              <p:nvPr/>
            </p:nvSpPr>
            <p:spPr>
              <a:xfrm>
                <a:off x="0" y="0"/>
                <a:ext cx="201847" cy="22812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694"/>
                  </a:lnSpc>
                </a:pPr>
                <a:endParaRPr/>
              </a:p>
            </p:txBody>
          </p:sp>
        </p:grpSp>
        <p:sp>
          <p:nvSpPr>
            <p:cNvPr id="43" name="Freeform 43"/>
            <p:cNvSpPr/>
            <p:nvPr/>
          </p:nvSpPr>
          <p:spPr>
            <a:xfrm>
              <a:off x="1338111" y="1762177"/>
              <a:ext cx="383610" cy="378728"/>
            </a:xfrm>
            <a:custGeom>
              <a:avLst/>
              <a:gdLst/>
              <a:ahLst/>
              <a:cxnLst/>
              <a:rect l="l" t="t" r="r" b="b"/>
              <a:pathLst>
                <a:path w="383610" h="378728">
                  <a:moveTo>
                    <a:pt x="0" y="0"/>
                  </a:moveTo>
                  <a:lnTo>
                    <a:pt x="383610" y="0"/>
                  </a:lnTo>
                  <a:lnTo>
                    <a:pt x="383610" y="378728"/>
                  </a:lnTo>
                  <a:lnTo>
                    <a:pt x="0" y="3787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44" name="TextBox 44"/>
            <p:cNvSpPr txBox="1"/>
            <p:nvPr/>
          </p:nvSpPr>
          <p:spPr>
            <a:xfrm>
              <a:off x="69196" y="4774385"/>
              <a:ext cx="1642751" cy="3379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50"/>
                </a:lnSpc>
                <a:spcBef>
                  <a:spcPct val="0"/>
                </a:spcBef>
              </a:pPr>
              <a:r>
                <a:rPr lang="en-US" sz="1694">
                  <a:solidFill>
                    <a:srgbClr val="0C2D48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Pizzza </a:t>
              </a:r>
            </a:p>
          </p:txBody>
        </p:sp>
        <p:sp>
          <p:nvSpPr>
            <p:cNvPr id="45" name="TextBox 45"/>
            <p:cNvSpPr txBox="1"/>
            <p:nvPr/>
          </p:nvSpPr>
          <p:spPr>
            <a:xfrm>
              <a:off x="1802531" y="4774385"/>
              <a:ext cx="1642751" cy="3379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50"/>
                </a:lnSpc>
                <a:spcBef>
                  <a:spcPct val="0"/>
                </a:spcBef>
              </a:pPr>
              <a:r>
                <a:rPr lang="en-US" sz="1694">
                  <a:solidFill>
                    <a:srgbClr val="0C2D48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awesome</a:t>
              </a:r>
            </a:p>
          </p:txBody>
        </p:sp>
        <p:sp>
          <p:nvSpPr>
            <p:cNvPr id="46" name="TextBox 46"/>
            <p:cNvSpPr txBox="1"/>
            <p:nvPr/>
          </p:nvSpPr>
          <p:spPr>
            <a:xfrm>
              <a:off x="1621363" y="4774385"/>
              <a:ext cx="181168" cy="3379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50"/>
                </a:lnSpc>
                <a:spcBef>
                  <a:spcPct val="0"/>
                </a:spcBef>
              </a:pPr>
              <a:r>
                <a:rPr lang="en-US" sz="1694">
                  <a:solidFill>
                    <a:srgbClr val="0C2D48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is</a:t>
              </a:r>
            </a:p>
          </p:txBody>
        </p:sp>
        <p:sp>
          <p:nvSpPr>
            <p:cNvPr id="47" name="TextBox 47"/>
            <p:cNvSpPr txBox="1"/>
            <p:nvPr/>
          </p:nvSpPr>
          <p:spPr>
            <a:xfrm>
              <a:off x="2838214" y="4774385"/>
              <a:ext cx="1642751" cy="3379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50"/>
                </a:lnSpc>
                <a:spcBef>
                  <a:spcPct val="0"/>
                </a:spcBef>
              </a:pPr>
              <a:r>
                <a:rPr lang="en-US" sz="1694">
                  <a:solidFill>
                    <a:srgbClr val="0C2D48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great</a:t>
              </a:r>
            </a:p>
          </p:txBody>
        </p:sp>
        <p:sp>
          <p:nvSpPr>
            <p:cNvPr id="48" name="TextBox 48"/>
            <p:cNvSpPr txBox="1"/>
            <p:nvPr/>
          </p:nvSpPr>
          <p:spPr>
            <a:xfrm>
              <a:off x="3747505" y="4774385"/>
              <a:ext cx="1642751" cy="3379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50"/>
                </a:lnSpc>
                <a:spcBef>
                  <a:spcPct val="0"/>
                </a:spcBef>
              </a:pPr>
              <a:r>
                <a:rPr lang="en-US" sz="1694">
                  <a:solidFill>
                    <a:srgbClr val="0C2D48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&lt;EOS&gt;</a:t>
              </a:r>
            </a:p>
          </p:txBody>
        </p:sp>
        <p:sp>
          <p:nvSpPr>
            <p:cNvPr id="49" name="Freeform 49"/>
            <p:cNvSpPr/>
            <p:nvPr/>
          </p:nvSpPr>
          <p:spPr>
            <a:xfrm>
              <a:off x="2539255" y="1730152"/>
              <a:ext cx="383610" cy="378728"/>
            </a:xfrm>
            <a:custGeom>
              <a:avLst/>
              <a:gdLst/>
              <a:ahLst/>
              <a:cxnLst/>
              <a:rect l="l" t="t" r="r" b="b"/>
              <a:pathLst>
                <a:path w="383610" h="378728">
                  <a:moveTo>
                    <a:pt x="0" y="0"/>
                  </a:moveTo>
                  <a:lnTo>
                    <a:pt x="383610" y="0"/>
                  </a:lnTo>
                  <a:lnTo>
                    <a:pt x="383610" y="378728"/>
                  </a:lnTo>
                  <a:lnTo>
                    <a:pt x="0" y="3787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grpSp>
          <p:nvGrpSpPr>
            <p:cNvPr id="50" name="Group 50"/>
            <p:cNvGrpSpPr/>
            <p:nvPr/>
          </p:nvGrpSpPr>
          <p:grpSpPr>
            <a:xfrm>
              <a:off x="1160804" y="630276"/>
              <a:ext cx="738225" cy="658152"/>
              <a:chOff x="0" y="0"/>
              <a:chExt cx="273294" cy="243651"/>
            </a:xfrm>
          </p:grpSpPr>
          <p:sp>
            <p:nvSpPr>
              <p:cNvPr id="51" name="Freeform 51"/>
              <p:cNvSpPr/>
              <p:nvPr/>
            </p:nvSpPr>
            <p:spPr>
              <a:xfrm>
                <a:off x="0" y="0"/>
                <a:ext cx="273294" cy="243651"/>
              </a:xfrm>
              <a:custGeom>
                <a:avLst/>
                <a:gdLst/>
                <a:ahLst/>
                <a:cxnLst/>
                <a:rect l="l" t="t" r="r" b="b"/>
                <a:pathLst>
                  <a:path w="273294" h="243651">
                    <a:moveTo>
                      <a:pt x="0" y="0"/>
                    </a:moveTo>
                    <a:lnTo>
                      <a:pt x="273294" y="0"/>
                    </a:lnTo>
                    <a:lnTo>
                      <a:pt x="273294" y="243651"/>
                    </a:lnTo>
                    <a:lnTo>
                      <a:pt x="0" y="243651"/>
                    </a:lnTo>
                    <a:close/>
                  </a:path>
                </a:pathLst>
              </a:custGeom>
              <a:solidFill>
                <a:srgbClr val="02B591"/>
              </a:solidFill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2" name="TextBox 52"/>
              <p:cNvSpPr txBox="1"/>
              <p:nvPr/>
            </p:nvSpPr>
            <p:spPr>
              <a:xfrm>
                <a:off x="0" y="0"/>
                <a:ext cx="273294" cy="24365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694"/>
                  </a:lnSpc>
                </a:pPr>
                <a:endParaRPr/>
              </a:p>
            </p:txBody>
          </p:sp>
        </p:grpSp>
        <p:grpSp>
          <p:nvGrpSpPr>
            <p:cNvPr id="53" name="Group 53"/>
            <p:cNvGrpSpPr/>
            <p:nvPr/>
          </p:nvGrpSpPr>
          <p:grpSpPr>
            <a:xfrm>
              <a:off x="2265450" y="630276"/>
              <a:ext cx="738225" cy="658152"/>
              <a:chOff x="0" y="0"/>
              <a:chExt cx="273294" cy="243651"/>
            </a:xfrm>
          </p:grpSpPr>
          <p:sp>
            <p:nvSpPr>
              <p:cNvPr id="54" name="Freeform 54"/>
              <p:cNvSpPr/>
              <p:nvPr/>
            </p:nvSpPr>
            <p:spPr>
              <a:xfrm>
                <a:off x="0" y="0"/>
                <a:ext cx="273294" cy="243651"/>
              </a:xfrm>
              <a:custGeom>
                <a:avLst/>
                <a:gdLst/>
                <a:ahLst/>
                <a:cxnLst/>
                <a:rect l="l" t="t" r="r" b="b"/>
                <a:pathLst>
                  <a:path w="273294" h="243651">
                    <a:moveTo>
                      <a:pt x="0" y="0"/>
                    </a:moveTo>
                    <a:lnTo>
                      <a:pt x="273294" y="0"/>
                    </a:lnTo>
                    <a:lnTo>
                      <a:pt x="273294" y="243651"/>
                    </a:lnTo>
                    <a:lnTo>
                      <a:pt x="0" y="243651"/>
                    </a:lnTo>
                    <a:close/>
                  </a:path>
                </a:pathLst>
              </a:custGeom>
              <a:solidFill>
                <a:srgbClr val="02B591"/>
              </a:solidFill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5" name="TextBox 55"/>
              <p:cNvSpPr txBox="1"/>
              <p:nvPr/>
            </p:nvSpPr>
            <p:spPr>
              <a:xfrm>
                <a:off x="0" y="0"/>
                <a:ext cx="273294" cy="24365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694"/>
                  </a:lnSpc>
                </a:pPr>
                <a:endParaRPr/>
              </a:p>
            </p:txBody>
          </p:sp>
        </p:grpSp>
        <p:sp>
          <p:nvSpPr>
            <p:cNvPr id="56" name="AutoShape 56"/>
            <p:cNvSpPr/>
            <p:nvPr/>
          </p:nvSpPr>
          <p:spPr>
            <a:xfrm flipV="1">
              <a:off x="867905" y="3670474"/>
              <a:ext cx="456009" cy="590544"/>
            </a:xfrm>
            <a:prstGeom prst="line">
              <a:avLst/>
            </a:prstGeom>
            <a:ln w="35875" cap="flat">
              <a:solidFill>
                <a:srgbClr val="02B59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7" name="AutoShape 57"/>
            <p:cNvSpPr/>
            <p:nvPr/>
          </p:nvSpPr>
          <p:spPr>
            <a:xfrm flipH="1" flipV="1">
              <a:off x="1659050" y="3743801"/>
              <a:ext cx="168557" cy="462428"/>
            </a:xfrm>
            <a:prstGeom prst="line">
              <a:avLst/>
            </a:prstGeom>
            <a:ln w="35875" cap="flat">
              <a:solidFill>
                <a:srgbClr val="02B59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8" name="AutoShape 58"/>
            <p:cNvSpPr/>
            <p:nvPr/>
          </p:nvSpPr>
          <p:spPr>
            <a:xfrm flipV="1">
              <a:off x="802655" y="3682783"/>
              <a:ext cx="2056255" cy="534409"/>
            </a:xfrm>
            <a:prstGeom prst="line">
              <a:avLst/>
            </a:prstGeom>
            <a:ln w="35875" cap="flat">
              <a:solidFill>
                <a:srgbClr val="02B59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9" name="AutoShape 59"/>
            <p:cNvSpPr/>
            <p:nvPr/>
          </p:nvSpPr>
          <p:spPr>
            <a:xfrm flipV="1">
              <a:off x="1711947" y="3701241"/>
              <a:ext cx="1244184" cy="515951"/>
            </a:xfrm>
            <a:prstGeom prst="line">
              <a:avLst/>
            </a:prstGeom>
            <a:ln w="35875" cap="flat">
              <a:solidFill>
                <a:srgbClr val="02B59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0" name="AutoShape 60"/>
            <p:cNvSpPr/>
            <p:nvPr/>
          </p:nvSpPr>
          <p:spPr>
            <a:xfrm flipV="1">
              <a:off x="2621239" y="3670474"/>
              <a:ext cx="382436" cy="546718"/>
            </a:xfrm>
            <a:prstGeom prst="line">
              <a:avLst/>
            </a:prstGeom>
            <a:ln w="35875" cap="flat">
              <a:solidFill>
                <a:srgbClr val="02B59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1" name="AutoShape 61"/>
            <p:cNvSpPr/>
            <p:nvPr/>
          </p:nvSpPr>
          <p:spPr>
            <a:xfrm flipH="1" flipV="1">
              <a:off x="2955001" y="3670474"/>
              <a:ext cx="575530" cy="546718"/>
            </a:xfrm>
            <a:prstGeom prst="line">
              <a:avLst/>
            </a:prstGeom>
            <a:ln w="35875" cap="flat">
              <a:solidFill>
                <a:srgbClr val="02B59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2" name="AutoShape 62"/>
            <p:cNvSpPr/>
            <p:nvPr/>
          </p:nvSpPr>
          <p:spPr>
            <a:xfrm flipH="1" flipV="1">
              <a:off x="3082486" y="3701872"/>
              <a:ext cx="1357337" cy="515320"/>
            </a:xfrm>
            <a:prstGeom prst="line">
              <a:avLst/>
            </a:prstGeom>
            <a:ln w="35875" cap="flat">
              <a:solidFill>
                <a:srgbClr val="02B59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" name="AutoShape 63"/>
            <p:cNvSpPr/>
            <p:nvPr/>
          </p:nvSpPr>
          <p:spPr>
            <a:xfrm flipH="1" flipV="1">
              <a:off x="1757855" y="3605154"/>
              <a:ext cx="2681968" cy="612038"/>
            </a:xfrm>
            <a:prstGeom prst="line">
              <a:avLst/>
            </a:prstGeom>
            <a:ln w="35875" cap="flat">
              <a:solidFill>
                <a:srgbClr val="02B59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4" name="AutoShape 64"/>
            <p:cNvSpPr/>
            <p:nvPr/>
          </p:nvSpPr>
          <p:spPr>
            <a:xfrm flipV="1">
              <a:off x="1474276" y="1256376"/>
              <a:ext cx="0" cy="1556872"/>
            </a:xfrm>
            <a:prstGeom prst="line">
              <a:avLst/>
            </a:prstGeom>
            <a:ln w="35875" cap="flat">
              <a:solidFill>
                <a:srgbClr val="02B591"/>
              </a:solidFill>
              <a:prstDash val="solid"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5" name="AutoShape 65"/>
            <p:cNvSpPr/>
            <p:nvPr/>
          </p:nvSpPr>
          <p:spPr>
            <a:xfrm flipV="1">
              <a:off x="2731060" y="1272807"/>
              <a:ext cx="0" cy="1556872"/>
            </a:xfrm>
            <a:prstGeom prst="line">
              <a:avLst/>
            </a:prstGeom>
            <a:ln w="35875" cap="flat">
              <a:solidFill>
                <a:srgbClr val="02B591"/>
              </a:solidFill>
              <a:prstDash val="solid"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6" name="AutoShape 66"/>
            <p:cNvSpPr/>
            <p:nvPr/>
          </p:nvSpPr>
          <p:spPr>
            <a:xfrm>
              <a:off x="802655" y="1951541"/>
              <a:ext cx="535456" cy="33414"/>
            </a:xfrm>
            <a:prstGeom prst="line">
              <a:avLst/>
            </a:prstGeom>
            <a:ln w="35875" cap="flat">
              <a:solidFill>
                <a:srgbClr val="0C2D48"/>
              </a:solidFill>
              <a:prstDash val="solid"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7" name="AutoShape 67"/>
            <p:cNvSpPr/>
            <p:nvPr/>
          </p:nvSpPr>
          <p:spPr>
            <a:xfrm flipH="1" flipV="1">
              <a:off x="3003675" y="1946546"/>
              <a:ext cx="655914" cy="4995"/>
            </a:xfrm>
            <a:prstGeom prst="line">
              <a:avLst/>
            </a:prstGeom>
            <a:ln w="35875" cap="flat">
              <a:solidFill>
                <a:srgbClr val="0C2D48"/>
              </a:solidFill>
              <a:prstDash val="solid"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8" name="TextBox 68"/>
            <p:cNvSpPr txBox="1"/>
            <p:nvPr/>
          </p:nvSpPr>
          <p:spPr>
            <a:xfrm>
              <a:off x="1290798" y="-9525"/>
              <a:ext cx="1491925" cy="4476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58"/>
                </a:lnSpc>
                <a:spcBef>
                  <a:spcPct val="0"/>
                </a:spcBef>
              </a:pPr>
              <a:r>
                <a:rPr lang="en-US" sz="2197">
                  <a:solidFill>
                    <a:srgbClr val="0C2D48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[0.1, 2.13]</a:t>
              </a:r>
            </a:p>
          </p:txBody>
        </p:sp>
        <p:sp>
          <p:nvSpPr>
            <p:cNvPr id="69" name="TextBox 69"/>
            <p:cNvSpPr txBox="1"/>
            <p:nvPr/>
          </p:nvSpPr>
          <p:spPr>
            <a:xfrm>
              <a:off x="548301" y="4306360"/>
              <a:ext cx="433949" cy="2941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709"/>
                </a:lnSpc>
                <a:spcBef>
                  <a:spcPct val="0"/>
                </a:spcBef>
              </a:pPr>
              <a:r>
                <a:rPr lang="en-US" sz="1412">
                  <a:solidFill>
                    <a:srgbClr val="0C2D48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1</a:t>
              </a:r>
            </a:p>
          </p:txBody>
        </p:sp>
      </p:grpSp>
      <p:grpSp>
        <p:nvGrpSpPr>
          <p:cNvPr id="70" name="Group 70"/>
          <p:cNvGrpSpPr/>
          <p:nvPr/>
        </p:nvGrpSpPr>
        <p:grpSpPr>
          <a:xfrm>
            <a:off x="4596709" y="3394366"/>
            <a:ext cx="325462" cy="361495"/>
            <a:chOff x="0" y="0"/>
            <a:chExt cx="160650" cy="178436"/>
          </a:xfrm>
        </p:grpSpPr>
        <p:sp>
          <p:nvSpPr>
            <p:cNvPr id="71" name="Freeform 71"/>
            <p:cNvSpPr/>
            <p:nvPr/>
          </p:nvSpPr>
          <p:spPr>
            <a:xfrm>
              <a:off x="0" y="0"/>
              <a:ext cx="160650" cy="178436"/>
            </a:xfrm>
            <a:custGeom>
              <a:avLst/>
              <a:gdLst/>
              <a:ahLst/>
              <a:cxnLst/>
              <a:rect l="l" t="t" r="r" b="b"/>
              <a:pathLst>
                <a:path w="160650" h="178436">
                  <a:moveTo>
                    <a:pt x="0" y="0"/>
                  </a:moveTo>
                  <a:lnTo>
                    <a:pt x="160650" y="0"/>
                  </a:lnTo>
                  <a:lnTo>
                    <a:pt x="160650" y="178436"/>
                  </a:lnTo>
                  <a:lnTo>
                    <a:pt x="0" y="178436"/>
                  </a:lnTo>
                  <a:close/>
                </a:path>
              </a:pathLst>
            </a:custGeom>
            <a:solidFill>
              <a:srgbClr val="F8FAFD"/>
            </a:solidFill>
            <a:ln w="38100" cap="sq">
              <a:solidFill>
                <a:srgbClr val="02B591"/>
              </a:solidFill>
              <a:prstDash val="solid"/>
              <a:miter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" name="TextBox 72"/>
            <p:cNvSpPr txBox="1"/>
            <p:nvPr/>
          </p:nvSpPr>
          <p:spPr>
            <a:xfrm>
              <a:off x="0" y="0"/>
              <a:ext cx="160650" cy="178436"/>
            </a:xfrm>
            <a:prstGeom prst="rect">
              <a:avLst/>
            </a:prstGeom>
          </p:spPr>
          <p:txBody>
            <a:bodyPr lIns="35875" tIns="35875" rIns="35875" bIns="35875" rtlCol="0" anchor="ctr"/>
            <a:lstStyle/>
            <a:p>
              <a:pPr algn="ctr">
                <a:lnSpc>
                  <a:spcPts val="1694"/>
                </a:lnSpc>
              </a:pPr>
              <a:r>
                <a:rPr lang="en-US" sz="1400">
                  <a:solidFill>
                    <a:srgbClr val="FFFFF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1</a:t>
              </a:r>
            </a:p>
          </p:txBody>
        </p:sp>
      </p:grpSp>
      <p:grpSp>
        <p:nvGrpSpPr>
          <p:cNvPr id="73" name="Group 73"/>
          <p:cNvGrpSpPr/>
          <p:nvPr/>
        </p:nvGrpSpPr>
        <p:grpSpPr>
          <a:xfrm>
            <a:off x="5278678" y="3394366"/>
            <a:ext cx="325462" cy="361495"/>
            <a:chOff x="0" y="0"/>
            <a:chExt cx="160650" cy="178436"/>
          </a:xfrm>
        </p:grpSpPr>
        <p:sp>
          <p:nvSpPr>
            <p:cNvPr id="74" name="Freeform 74"/>
            <p:cNvSpPr/>
            <p:nvPr/>
          </p:nvSpPr>
          <p:spPr>
            <a:xfrm>
              <a:off x="0" y="0"/>
              <a:ext cx="160650" cy="178436"/>
            </a:xfrm>
            <a:custGeom>
              <a:avLst/>
              <a:gdLst/>
              <a:ahLst/>
              <a:cxnLst/>
              <a:rect l="l" t="t" r="r" b="b"/>
              <a:pathLst>
                <a:path w="160650" h="178436">
                  <a:moveTo>
                    <a:pt x="0" y="0"/>
                  </a:moveTo>
                  <a:lnTo>
                    <a:pt x="160650" y="0"/>
                  </a:lnTo>
                  <a:lnTo>
                    <a:pt x="160650" y="178436"/>
                  </a:lnTo>
                  <a:lnTo>
                    <a:pt x="0" y="178436"/>
                  </a:lnTo>
                  <a:close/>
                </a:path>
              </a:pathLst>
            </a:custGeom>
            <a:solidFill>
              <a:srgbClr val="F8FAFD"/>
            </a:solidFill>
            <a:ln w="38100" cap="sq">
              <a:solidFill>
                <a:srgbClr val="02B591"/>
              </a:solidFill>
              <a:prstDash val="solid"/>
              <a:miter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5" name="TextBox 75"/>
            <p:cNvSpPr txBox="1"/>
            <p:nvPr/>
          </p:nvSpPr>
          <p:spPr>
            <a:xfrm>
              <a:off x="0" y="0"/>
              <a:ext cx="160650" cy="178436"/>
            </a:xfrm>
            <a:prstGeom prst="rect">
              <a:avLst/>
            </a:prstGeom>
          </p:spPr>
          <p:txBody>
            <a:bodyPr lIns="35875" tIns="35875" rIns="35875" bIns="35875" rtlCol="0" anchor="ctr"/>
            <a:lstStyle/>
            <a:p>
              <a:pPr algn="ctr">
                <a:lnSpc>
                  <a:spcPts val="1694"/>
                </a:lnSpc>
              </a:pPr>
              <a:endParaRPr/>
            </a:p>
          </p:txBody>
        </p:sp>
      </p:grpSp>
      <p:grpSp>
        <p:nvGrpSpPr>
          <p:cNvPr id="76" name="Group 76"/>
          <p:cNvGrpSpPr/>
          <p:nvPr/>
        </p:nvGrpSpPr>
        <p:grpSpPr>
          <a:xfrm>
            <a:off x="5960647" y="3394366"/>
            <a:ext cx="325462" cy="361495"/>
            <a:chOff x="0" y="0"/>
            <a:chExt cx="160650" cy="178436"/>
          </a:xfrm>
        </p:grpSpPr>
        <p:sp>
          <p:nvSpPr>
            <p:cNvPr id="77" name="Freeform 77"/>
            <p:cNvSpPr/>
            <p:nvPr/>
          </p:nvSpPr>
          <p:spPr>
            <a:xfrm>
              <a:off x="0" y="0"/>
              <a:ext cx="160650" cy="178436"/>
            </a:xfrm>
            <a:custGeom>
              <a:avLst/>
              <a:gdLst/>
              <a:ahLst/>
              <a:cxnLst/>
              <a:rect l="l" t="t" r="r" b="b"/>
              <a:pathLst>
                <a:path w="160650" h="178436">
                  <a:moveTo>
                    <a:pt x="0" y="0"/>
                  </a:moveTo>
                  <a:lnTo>
                    <a:pt x="160650" y="0"/>
                  </a:lnTo>
                  <a:lnTo>
                    <a:pt x="160650" y="178436"/>
                  </a:lnTo>
                  <a:lnTo>
                    <a:pt x="0" y="178436"/>
                  </a:lnTo>
                  <a:close/>
                </a:path>
              </a:pathLst>
            </a:custGeom>
            <a:solidFill>
              <a:srgbClr val="F8FAFD"/>
            </a:solidFill>
            <a:ln w="38100" cap="sq">
              <a:solidFill>
                <a:srgbClr val="02B591"/>
              </a:solidFill>
              <a:prstDash val="solid"/>
              <a:miter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8" name="TextBox 78"/>
            <p:cNvSpPr txBox="1"/>
            <p:nvPr/>
          </p:nvSpPr>
          <p:spPr>
            <a:xfrm>
              <a:off x="0" y="0"/>
              <a:ext cx="160650" cy="178436"/>
            </a:xfrm>
            <a:prstGeom prst="rect">
              <a:avLst/>
            </a:prstGeom>
          </p:spPr>
          <p:txBody>
            <a:bodyPr lIns="35875" tIns="35875" rIns="35875" bIns="35875" rtlCol="0" anchor="ctr"/>
            <a:lstStyle/>
            <a:p>
              <a:pPr algn="ctr">
                <a:lnSpc>
                  <a:spcPts val="1694"/>
                </a:lnSpc>
              </a:pPr>
              <a:endParaRPr/>
            </a:p>
          </p:txBody>
        </p:sp>
      </p:grpSp>
      <p:grpSp>
        <p:nvGrpSpPr>
          <p:cNvPr id="79" name="Group 79"/>
          <p:cNvGrpSpPr/>
          <p:nvPr/>
        </p:nvGrpSpPr>
        <p:grpSpPr>
          <a:xfrm>
            <a:off x="6642616" y="3394366"/>
            <a:ext cx="325462" cy="361495"/>
            <a:chOff x="0" y="0"/>
            <a:chExt cx="160650" cy="178436"/>
          </a:xfrm>
        </p:grpSpPr>
        <p:sp>
          <p:nvSpPr>
            <p:cNvPr id="80" name="Freeform 80"/>
            <p:cNvSpPr/>
            <p:nvPr/>
          </p:nvSpPr>
          <p:spPr>
            <a:xfrm>
              <a:off x="0" y="0"/>
              <a:ext cx="160650" cy="178436"/>
            </a:xfrm>
            <a:custGeom>
              <a:avLst/>
              <a:gdLst/>
              <a:ahLst/>
              <a:cxnLst/>
              <a:rect l="l" t="t" r="r" b="b"/>
              <a:pathLst>
                <a:path w="160650" h="178436">
                  <a:moveTo>
                    <a:pt x="0" y="0"/>
                  </a:moveTo>
                  <a:lnTo>
                    <a:pt x="160650" y="0"/>
                  </a:lnTo>
                  <a:lnTo>
                    <a:pt x="160650" y="178436"/>
                  </a:lnTo>
                  <a:lnTo>
                    <a:pt x="0" y="178436"/>
                  </a:lnTo>
                  <a:close/>
                </a:path>
              </a:pathLst>
            </a:custGeom>
            <a:solidFill>
              <a:srgbClr val="F8FAFD"/>
            </a:solidFill>
            <a:ln w="38100" cap="sq">
              <a:solidFill>
                <a:srgbClr val="02B591"/>
              </a:solidFill>
              <a:prstDash val="solid"/>
              <a:miter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81" name="TextBox 81"/>
            <p:cNvSpPr txBox="1"/>
            <p:nvPr/>
          </p:nvSpPr>
          <p:spPr>
            <a:xfrm>
              <a:off x="0" y="0"/>
              <a:ext cx="160650" cy="178436"/>
            </a:xfrm>
            <a:prstGeom prst="rect">
              <a:avLst/>
            </a:prstGeom>
          </p:spPr>
          <p:txBody>
            <a:bodyPr lIns="35875" tIns="35875" rIns="35875" bIns="35875" rtlCol="0" anchor="ctr"/>
            <a:lstStyle/>
            <a:p>
              <a:pPr algn="ctr">
                <a:lnSpc>
                  <a:spcPts val="1694"/>
                </a:lnSpc>
              </a:pPr>
              <a:endParaRPr/>
            </a:p>
          </p:txBody>
        </p:sp>
      </p:grpSp>
      <p:grpSp>
        <p:nvGrpSpPr>
          <p:cNvPr id="82" name="Group 82"/>
          <p:cNvGrpSpPr/>
          <p:nvPr/>
        </p:nvGrpSpPr>
        <p:grpSpPr>
          <a:xfrm>
            <a:off x="7324584" y="3394366"/>
            <a:ext cx="325462" cy="361495"/>
            <a:chOff x="0" y="0"/>
            <a:chExt cx="160650" cy="178436"/>
          </a:xfrm>
        </p:grpSpPr>
        <p:sp>
          <p:nvSpPr>
            <p:cNvPr id="83" name="Freeform 83"/>
            <p:cNvSpPr/>
            <p:nvPr/>
          </p:nvSpPr>
          <p:spPr>
            <a:xfrm>
              <a:off x="0" y="0"/>
              <a:ext cx="160650" cy="178436"/>
            </a:xfrm>
            <a:custGeom>
              <a:avLst/>
              <a:gdLst/>
              <a:ahLst/>
              <a:cxnLst/>
              <a:rect l="l" t="t" r="r" b="b"/>
              <a:pathLst>
                <a:path w="160650" h="178436">
                  <a:moveTo>
                    <a:pt x="0" y="0"/>
                  </a:moveTo>
                  <a:lnTo>
                    <a:pt x="160650" y="0"/>
                  </a:lnTo>
                  <a:lnTo>
                    <a:pt x="160650" y="178436"/>
                  </a:lnTo>
                  <a:lnTo>
                    <a:pt x="0" y="178436"/>
                  </a:lnTo>
                  <a:close/>
                </a:path>
              </a:pathLst>
            </a:custGeom>
            <a:solidFill>
              <a:srgbClr val="F8FAFD"/>
            </a:solidFill>
            <a:ln w="38100" cap="sq">
              <a:solidFill>
                <a:srgbClr val="02B591"/>
              </a:solidFill>
              <a:prstDash val="solid"/>
              <a:miter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84" name="TextBox 84"/>
            <p:cNvSpPr txBox="1"/>
            <p:nvPr/>
          </p:nvSpPr>
          <p:spPr>
            <a:xfrm>
              <a:off x="0" y="0"/>
              <a:ext cx="160650" cy="178436"/>
            </a:xfrm>
            <a:prstGeom prst="rect">
              <a:avLst/>
            </a:prstGeom>
          </p:spPr>
          <p:txBody>
            <a:bodyPr lIns="35875" tIns="35875" rIns="35875" bIns="35875" rtlCol="0" anchor="ctr"/>
            <a:lstStyle/>
            <a:p>
              <a:pPr algn="ctr">
                <a:lnSpc>
                  <a:spcPts val="1694"/>
                </a:lnSpc>
              </a:pPr>
              <a:endParaRPr/>
            </a:p>
          </p:txBody>
        </p:sp>
      </p:grpSp>
      <p:grpSp>
        <p:nvGrpSpPr>
          <p:cNvPr id="85" name="Group 85"/>
          <p:cNvGrpSpPr/>
          <p:nvPr/>
        </p:nvGrpSpPr>
        <p:grpSpPr>
          <a:xfrm>
            <a:off x="4922171" y="2341407"/>
            <a:ext cx="681969" cy="652151"/>
            <a:chOff x="0" y="0"/>
            <a:chExt cx="336624" cy="321906"/>
          </a:xfrm>
        </p:grpSpPr>
        <p:sp>
          <p:nvSpPr>
            <p:cNvPr id="86" name="Freeform 86"/>
            <p:cNvSpPr/>
            <p:nvPr/>
          </p:nvSpPr>
          <p:spPr>
            <a:xfrm>
              <a:off x="0" y="0"/>
              <a:ext cx="336624" cy="321906"/>
            </a:xfrm>
            <a:custGeom>
              <a:avLst/>
              <a:gdLst/>
              <a:ahLst/>
              <a:cxnLst/>
              <a:rect l="l" t="t" r="r" b="b"/>
              <a:pathLst>
                <a:path w="336624" h="321906">
                  <a:moveTo>
                    <a:pt x="0" y="0"/>
                  </a:moveTo>
                  <a:lnTo>
                    <a:pt x="336624" y="0"/>
                  </a:lnTo>
                  <a:lnTo>
                    <a:pt x="336624" y="321906"/>
                  </a:lnTo>
                  <a:lnTo>
                    <a:pt x="0" y="321906"/>
                  </a:lnTo>
                  <a:close/>
                </a:path>
              </a:pathLst>
            </a:custGeom>
            <a:solidFill>
              <a:srgbClr val="0C2D48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87" name="TextBox 87"/>
            <p:cNvSpPr txBox="1"/>
            <p:nvPr/>
          </p:nvSpPr>
          <p:spPr>
            <a:xfrm>
              <a:off x="0" y="0"/>
              <a:ext cx="336624" cy="321906"/>
            </a:xfrm>
            <a:prstGeom prst="rect">
              <a:avLst/>
            </a:prstGeom>
          </p:spPr>
          <p:txBody>
            <a:bodyPr lIns="35875" tIns="35875" rIns="35875" bIns="35875" rtlCol="0" anchor="ctr"/>
            <a:lstStyle/>
            <a:p>
              <a:pPr algn="ctr">
                <a:lnSpc>
                  <a:spcPts val="1694"/>
                </a:lnSpc>
              </a:pPr>
              <a:endParaRPr/>
            </a:p>
          </p:txBody>
        </p:sp>
      </p:grpSp>
      <p:grpSp>
        <p:nvGrpSpPr>
          <p:cNvPr id="88" name="Group 88"/>
          <p:cNvGrpSpPr/>
          <p:nvPr/>
        </p:nvGrpSpPr>
        <p:grpSpPr>
          <a:xfrm>
            <a:off x="5960647" y="2341407"/>
            <a:ext cx="681969" cy="652151"/>
            <a:chOff x="0" y="0"/>
            <a:chExt cx="336624" cy="321906"/>
          </a:xfrm>
        </p:grpSpPr>
        <p:sp>
          <p:nvSpPr>
            <p:cNvPr id="89" name="Freeform 89"/>
            <p:cNvSpPr/>
            <p:nvPr/>
          </p:nvSpPr>
          <p:spPr>
            <a:xfrm>
              <a:off x="0" y="0"/>
              <a:ext cx="336624" cy="321906"/>
            </a:xfrm>
            <a:custGeom>
              <a:avLst/>
              <a:gdLst/>
              <a:ahLst/>
              <a:cxnLst/>
              <a:rect l="l" t="t" r="r" b="b"/>
              <a:pathLst>
                <a:path w="336624" h="321906">
                  <a:moveTo>
                    <a:pt x="0" y="0"/>
                  </a:moveTo>
                  <a:lnTo>
                    <a:pt x="336624" y="0"/>
                  </a:lnTo>
                  <a:lnTo>
                    <a:pt x="336624" y="321906"/>
                  </a:lnTo>
                  <a:lnTo>
                    <a:pt x="0" y="321906"/>
                  </a:lnTo>
                  <a:close/>
                </a:path>
              </a:pathLst>
            </a:custGeom>
            <a:solidFill>
              <a:srgbClr val="0C2D48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90" name="TextBox 90"/>
            <p:cNvSpPr txBox="1"/>
            <p:nvPr/>
          </p:nvSpPr>
          <p:spPr>
            <a:xfrm>
              <a:off x="0" y="0"/>
              <a:ext cx="336624" cy="321906"/>
            </a:xfrm>
            <a:prstGeom prst="rect">
              <a:avLst/>
            </a:prstGeom>
          </p:spPr>
          <p:txBody>
            <a:bodyPr lIns="35875" tIns="35875" rIns="35875" bIns="35875" rtlCol="0" anchor="ctr"/>
            <a:lstStyle/>
            <a:p>
              <a:pPr algn="ctr">
                <a:lnSpc>
                  <a:spcPts val="1694"/>
                </a:lnSpc>
              </a:pPr>
              <a:endParaRPr/>
            </a:p>
          </p:txBody>
        </p:sp>
      </p:grpSp>
      <p:sp>
        <p:nvSpPr>
          <p:cNvPr id="91" name="AutoShape 91"/>
          <p:cNvSpPr/>
          <p:nvPr/>
        </p:nvSpPr>
        <p:spPr>
          <a:xfrm flipV="1">
            <a:off x="4922171" y="2371185"/>
            <a:ext cx="670291" cy="622374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CA"/>
          </a:p>
        </p:txBody>
      </p:sp>
      <p:sp>
        <p:nvSpPr>
          <p:cNvPr id="92" name="AutoShape 92"/>
          <p:cNvSpPr/>
          <p:nvPr/>
        </p:nvSpPr>
        <p:spPr>
          <a:xfrm flipV="1">
            <a:off x="5972089" y="2353731"/>
            <a:ext cx="670291" cy="622374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CA"/>
          </a:p>
        </p:txBody>
      </p:sp>
      <p:grpSp>
        <p:nvGrpSpPr>
          <p:cNvPr id="93" name="Group 93"/>
          <p:cNvGrpSpPr/>
          <p:nvPr/>
        </p:nvGrpSpPr>
        <p:grpSpPr>
          <a:xfrm>
            <a:off x="5100424" y="1475656"/>
            <a:ext cx="408923" cy="462159"/>
            <a:chOff x="0" y="0"/>
            <a:chExt cx="201847" cy="228124"/>
          </a:xfrm>
        </p:grpSpPr>
        <p:sp>
          <p:nvSpPr>
            <p:cNvPr id="94" name="Freeform 94"/>
            <p:cNvSpPr/>
            <p:nvPr/>
          </p:nvSpPr>
          <p:spPr>
            <a:xfrm>
              <a:off x="0" y="0"/>
              <a:ext cx="201847" cy="228124"/>
            </a:xfrm>
            <a:custGeom>
              <a:avLst/>
              <a:gdLst/>
              <a:ahLst/>
              <a:cxnLst/>
              <a:rect l="l" t="t" r="r" b="b"/>
              <a:pathLst>
                <a:path w="201847" h="228124">
                  <a:moveTo>
                    <a:pt x="0" y="0"/>
                  </a:moveTo>
                  <a:lnTo>
                    <a:pt x="201847" y="0"/>
                  </a:lnTo>
                  <a:lnTo>
                    <a:pt x="201847" y="228124"/>
                  </a:lnTo>
                  <a:lnTo>
                    <a:pt x="0" y="228124"/>
                  </a:lnTo>
                  <a:close/>
                </a:path>
              </a:pathLst>
            </a:custGeom>
            <a:solidFill>
              <a:srgbClr val="02B591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95" name="TextBox 95"/>
            <p:cNvSpPr txBox="1"/>
            <p:nvPr/>
          </p:nvSpPr>
          <p:spPr>
            <a:xfrm>
              <a:off x="0" y="0"/>
              <a:ext cx="201847" cy="228124"/>
            </a:xfrm>
            <a:prstGeom prst="rect">
              <a:avLst/>
            </a:prstGeom>
          </p:spPr>
          <p:txBody>
            <a:bodyPr lIns="35875" tIns="35875" rIns="35875" bIns="35875" rtlCol="0" anchor="ctr"/>
            <a:lstStyle/>
            <a:p>
              <a:pPr algn="ctr">
                <a:lnSpc>
                  <a:spcPts val="1694"/>
                </a:lnSpc>
              </a:pPr>
              <a:endParaRPr/>
            </a:p>
          </p:txBody>
        </p:sp>
      </p:grpSp>
      <p:grpSp>
        <p:nvGrpSpPr>
          <p:cNvPr id="96" name="Group 96"/>
          <p:cNvGrpSpPr/>
          <p:nvPr/>
        </p:nvGrpSpPr>
        <p:grpSpPr>
          <a:xfrm>
            <a:off x="4157449" y="1514380"/>
            <a:ext cx="601992" cy="361495"/>
            <a:chOff x="0" y="0"/>
            <a:chExt cx="297147" cy="178436"/>
          </a:xfrm>
        </p:grpSpPr>
        <p:sp>
          <p:nvSpPr>
            <p:cNvPr id="97" name="Freeform 97"/>
            <p:cNvSpPr/>
            <p:nvPr/>
          </p:nvSpPr>
          <p:spPr>
            <a:xfrm>
              <a:off x="0" y="0"/>
              <a:ext cx="297147" cy="178436"/>
            </a:xfrm>
            <a:custGeom>
              <a:avLst/>
              <a:gdLst/>
              <a:ahLst/>
              <a:cxnLst/>
              <a:rect l="l" t="t" r="r" b="b"/>
              <a:pathLst>
                <a:path w="297147" h="178436">
                  <a:moveTo>
                    <a:pt x="0" y="0"/>
                  </a:moveTo>
                  <a:lnTo>
                    <a:pt x="297147" y="0"/>
                  </a:lnTo>
                  <a:lnTo>
                    <a:pt x="297147" y="178436"/>
                  </a:lnTo>
                  <a:lnTo>
                    <a:pt x="0" y="178436"/>
                  </a:lnTo>
                  <a:close/>
                </a:path>
              </a:pathLst>
            </a:custGeom>
            <a:solidFill>
              <a:srgbClr val="02B591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98" name="TextBox 98"/>
            <p:cNvSpPr txBox="1"/>
            <p:nvPr/>
          </p:nvSpPr>
          <p:spPr>
            <a:xfrm>
              <a:off x="0" y="0"/>
              <a:ext cx="297147" cy="178436"/>
            </a:xfrm>
            <a:prstGeom prst="rect">
              <a:avLst/>
            </a:prstGeom>
          </p:spPr>
          <p:txBody>
            <a:bodyPr lIns="35875" tIns="35875" rIns="35875" bIns="35875" rtlCol="0" anchor="ctr"/>
            <a:lstStyle/>
            <a:p>
              <a:pPr algn="ctr">
                <a:lnSpc>
                  <a:spcPts val="1694"/>
                </a:lnSpc>
              </a:pPr>
              <a:endParaRPr/>
            </a:p>
          </p:txBody>
        </p:sp>
      </p:grpSp>
      <p:grpSp>
        <p:nvGrpSpPr>
          <p:cNvPr id="99" name="Group 99"/>
          <p:cNvGrpSpPr/>
          <p:nvPr/>
        </p:nvGrpSpPr>
        <p:grpSpPr>
          <a:xfrm>
            <a:off x="6902140" y="1514380"/>
            <a:ext cx="489366" cy="361495"/>
            <a:chOff x="0" y="0"/>
            <a:chExt cx="241554" cy="178436"/>
          </a:xfrm>
        </p:grpSpPr>
        <p:sp>
          <p:nvSpPr>
            <p:cNvPr id="100" name="Freeform 100"/>
            <p:cNvSpPr/>
            <p:nvPr/>
          </p:nvSpPr>
          <p:spPr>
            <a:xfrm>
              <a:off x="0" y="0"/>
              <a:ext cx="241554" cy="178436"/>
            </a:xfrm>
            <a:custGeom>
              <a:avLst/>
              <a:gdLst/>
              <a:ahLst/>
              <a:cxnLst/>
              <a:rect l="l" t="t" r="r" b="b"/>
              <a:pathLst>
                <a:path w="241554" h="178436">
                  <a:moveTo>
                    <a:pt x="0" y="0"/>
                  </a:moveTo>
                  <a:lnTo>
                    <a:pt x="241554" y="0"/>
                  </a:lnTo>
                  <a:lnTo>
                    <a:pt x="241554" y="178436"/>
                  </a:lnTo>
                  <a:lnTo>
                    <a:pt x="0" y="178436"/>
                  </a:lnTo>
                  <a:close/>
                </a:path>
              </a:pathLst>
            </a:custGeom>
            <a:solidFill>
              <a:srgbClr val="02B591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101" name="TextBox 101"/>
            <p:cNvSpPr txBox="1"/>
            <p:nvPr/>
          </p:nvSpPr>
          <p:spPr>
            <a:xfrm>
              <a:off x="0" y="0"/>
              <a:ext cx="241554" cy="178436"/>
            </a:xfrm>
            <a:prstGeom prst="rect">
              <a:avLst/>
            </a:prstGeom>
          </p:spPr>
          <p:txBody>
            <a:bodyPr lIns="35875" tIns="35875" rIns="35875" bIns="35875" rtlCol="0" anchor="ctr"/>
            <a:lstStyle/>
            <a:p>
              <a:pPr algn="ctr">
                <a:lnSpc>
                  <a:spcPts val="1694"/>
                </a:lnSpc>
              </a:pPr>
              <a:endParaRPr/>
            </a:p>
          </p:txBody>
        </p:sp>
      </p:grpSp>
      <p:grpSp>
        <p:nvGrpSpPr>
          <p:cNvPr id="102" name="Group 102"/>
          <p:cNvGrpSpPr/>
          <p:nvPr/>
        </p:nvGrpSpPr>
        <p:grpSpPr>
          <a:xfrm>
            <a:off x="4179829" y="1569631"/>
            <a:ext cx="551577" cy="243501"/>
            <a:chOff x="0" y="0"/>
            <a:chExt cx="1041400" cy="459740"/>
          </a:xfrm>
        </p:grpSpPr>
        <p:sp>
          <p:nvSpPr>
            <p:cNvPr id="103" name="Freeform 103"/>
            <p:cNvSpPr/>
            <p:nvPr/>
          </p:nvSpPr>
          <p:spPr>
            <a:xfrm>
              <a:off x="50800" y="44450"/>
              <a:ext cx="946150" cy="367030"/>
            </a:xfrm>
            <a:custGeom>
              <a:avLst/>
              <a:gdLst/>
              <a:ahLst/>
              <a:cxnLst/>
              <a:rect l="l" t="t" r="r" b="b"/>
              <a:pathLst>
                <a:path w="946150" h="367030">
                  <a:moveTo>
                    <a:pt x="0" y="260350"/>
                  </a:moveTo>
                  <a:cubicBezTo>
                    <a:pt x="55880" y="130810"/>
                    <a:pt x="85090" y="100330"/>
                    <a:pt x="110490" y="76200"/>
                  </a:cubicBezTo>
                  <a:cubicBezTo>
                    <a:pt x="130810" y="57150"/>
                    <a:pt x="148590" y="39370"/>
                    <a:pt x="171450" y="26670"/>
                  </a:cubicBezTo>
                  <a:cubicBezTo>
                    <a:pt x="196850" y="15240"/>
                    <a:pt x="226060" y="10160"/>
                    <a:pt x="256540" y="6350"/>
                  </a:cubicBezTo>
                  <a:cubicBezTo>
                    <a:pt x="292100" y="2540"/>
                    <a:pt x="340360" y="0"/>
                    <a:pt x="374650" y="6350"/>
                  </a:cubicBezTo>
                  <a:cubicBezTo>
                    <a:pt x="402590" y="10160"/>
                    <a:pt x="425450" y="20320"/>
                    <a:pt x="447040" y="34290"/>
                  </a:cubicBezTo>
                  <a:cubicBezTo>
                    <a:pt x="469900" y="46990"/>
                    <a:pt x="488950" y="66040"/>
                    <a:pt x="509270" y="87630"/>
                  </a:cubicBezTo>
                  <a:cubicBezTo>
                    <a:pt x="532130" y="113030"/>
                    <a:pt x="548640" y="149860"/>
                    <a:pt x="577850" y="180340"/>
                  </a:cubicBezTo>
                  <a:cubicBezTo>
                    <a:pt x="614680" y="217170"/>
                    <a:pt x="678180" y="265430"/>
                    <a:pt x="713740" y="285750"/>
                  </a:cubicBezTo>
                  <a:cubicBezTo>
                    <a:pt x="735330" y="298450"/>
                    <a:pt x="753110" y="304800"/>
                    <a:pt x="768350" y="308610"/>
                  </a:cubicBezTo>
                  <a:cubicBezTo>
                    <a:pt x="778510" y="312420"/>
                    <a:pt x="784860" y="314960"/>
                    <a:pt x="795020" y="312420"/>
                  </a:cubicBezTo>
                  <a:cubicBezTo>
                    <a:pt x="810260" y="308610"/>
                    <a:pt x="835660" y="294640"/>
                    <a:pt x="849630" y="275590"/>
                  </a:cubicBezTo>
                  <a:cubicBezTo>
                    <a:pt x="867410" y="251460"/>
                    <a:pt x="875030" y="205740"/>
                    <a:pt x="881380" y="170180"/>
                  </a:cubicBezTo>
                  <a:cubicBezTo>
                    <a:pt x="887730" y="133350"/>
                    <a:pt x="876300" y="77470"/>
                    <a:pt x="890270" y="58420"/>
                  </a:cubicBezTo>
                  <a:cubicBezTo>
                    <a:pt x="897890" y="48260"/>
                    <a:pt x="915670" y="40640"/>
                    <a:pt x="924560" y="44450"/>
                  </a:cubicBezTo>
                  <a:cubicBezTo>
                    <a:pt x="932180" y="46990"/>
                    <a:pt x="939800" y="62230"/>
                    <a:pt x="939800" y="71120"/>
                  </a:cubicBezTo>
                  <a:cubicBezTo>
                    <a:pt x="938530" y="77470"/>
                    <a:pt x="932180" y="86360"/>
                    <a:pt x="925830" y="90170"/>
                  </a:cubicBezTo>
                  <a:cubicBezTo>
                    <a:pt x="919480" y="92710"/>
                    <a:pt x="908050" y="92710"/>
                    <a:pt x="901700" y="88900"/>
                  </a:cubicBezTo>
                  <a:cubicBezTo>
                    <a:pt x="895350" y="86360"/>
                    <a:pt x="889000" y="76200"/>
                    <a:pt x="889000" y="69850"/>
                  </a:cubicBezTo>
                  <a:cubicBezTo>
                    <a:pt x="887730" y="62230"/>
                    <a:pt x="892810" y="52070"/>
                    <a:pt x="897890" y="48260"/>
                  </a:cubicBezTo>
                  <a:cubicBezTo>
                    <a:pt x="904240" y="43180"/>
                    <a:pt x="914400" y="40640"/>
                    <a:pt x="922020" y="43180"/>
                  </a:cubicBezTo>
                  <a:cubicBezTo>
                    <a:pt x="928370" y="44450"/>
                    <a:pt x="934720" y="50800"/>
                    <a:pt x="938530" y="59690"/>
                  </a:cubicBezTo>
                  <a:cubicBezTo>
                    <a:pt x="946150" y="81280"/>
                    <a:pt x="939800" y="146050"/>
                    <a:pt x="928370" y="190500"/>
                  </a:cubicBezTo>
                  <a:cubicBezTo>
                    <a:pt x="914400" y="238760"/>
                    <a:pt x="878840" y="311150"/>
                    <a:pt x="853440" y="337820"/>
                  </a:cubicBezTo>
                  <a:cubicBezTo>
                    <a:pt x="840740" y="353060"/>
                    <a:pt x="826770" y="359410"/>
                    <a:pt x="812800" y="363220"/>
                  </a:cubicBezTo>
                  <a:cubicBezTo>
                    <a:pt x="797560" y="367030"/>
                    <a:pt x="783590" y="364490"/>
                    <a:pt x="767080" y="360680"/>
                  </a:cubicBezTo>
                  <a:cubicBezTo>
                    <a:pt x="741680" y="354330"/>
                    <a:pt x="707390" y="340360"/>
                    <a:pt x="680720" y="323850"/>
                  </a:cubicBezTo>
                  <a:cubicBezTo>
                    <a:pt x="652780" y="308610"/>
                    <a:pt x="631190" y="290830"/>
                    <a:pt x="600710" y="264160"/>
                  </a:cubicBezTo>
                  <a:cubicBezTo>
                    <a:pt x="552450" y="219710"/>
                    <a:pt x="468630" y="109220"/>
                    <a:pt x="425450" y="78740"/>
                  </a:cubicBezTo>
                  <a:cubicBezTo>
                    <a:pt x="405130" y="64770"/>
                    <a:pt x="396240" y="60960"/>
                    <a:pt x="373380" y="55880"/>
                  </a:cubicBezTo>
                  <a:cubicBezTo>
                    <a:pt x="339090" y="49530"/>
                    <a:pt x="262890" y="54610"/>
                    <a:pt x="233680" y="58420"/>
                  </a:cubicBezTo>
                  <a:cubicBezTo>
                    <a:pt x="219710" y="60960"/>
                    <a:pt x="215900" y="59690"/>
                    <a:pt x="204470" y="66040"/>
                  </a:cubicBezTo>
                  <a:cubicBezTo>
                    <a:pt x="181610" y="78740"/>
                    <a:pt x="143510" y="111760"/>
                    <a:pt x="116840" y="144780"/>
                  </a:cubicBezTo>
                  <a:cubicBezTo>
                    <a:pt x="86360" y="182880"/>
                    <a:pt x="63500" y="274320"/>
                    <a:pt x="39370" y="288290"/>
                  </a:cubicBezTo>
                  <a:cubicBezTo>
                    <a:pt x="29210" y="293370"/>
                    <a:pt x="17780" y="292100"/>
                    <a:pt x="10160" y="288290"/>
                  </a:cubicBezTo>
                  <a:cubicBezTo>
                    <a:pt x="3810" y="283210"/>
                    <a:pt x="0" y="260350"/>
                    <a:pt x="0" y="260350"/>
                  </a:cubicBezTo>
                </a:path>
              </a:pathLst>
            </a:custGeom>
            <a:solidFill>
              <a:srgbClr val="0571D3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104" name="Group 104"/>
          <p:cNvGrpSpPr/>
          <p:nvPr/>
        </p:nvGrpSpPr>
        <p:grpSpPr>
          <a:xfrm>
            <a:off x="6907867" y="1525908"/>
            <a:ext cx="483639" cy="260990"/>
            <a:chOff x="0" y="0"/>
            <a:chExt cx="913130" cy="492760"/>
          </a:xfrm>
        </p:grpSpPr>
        <p:sp>
          <p:nvSpPr>
            <p:cNvPr id="105" name="Freeform 105"/>
            <p:cNvSpPr/>
            <p:nvPr/>
          </p:nvSpPr>
          <p:spPr>
            <a:xfrm>
              <a:off x="48260" y="46990"/>
              <a:ext cx="814070" cy="401320"/>
            </a:xfrm>
            <a:custGeom>
              <a:avLst/>
              <a:gdLst/>
              <a:ahLst/>
              <a:cxnLst/>
              <a:rect l="l" t="t" r="r" b="b"/>
              <a:pathLst>
                <a:path w="814070" h="401320">
                  <a:moveTo>
                    <a:pt x="15240" y="346710"/>
                  </a:moveTo>
                  <a:cubicBezTo>
                    <a:pt x="116840" y="287020"/>
                    <a:pt x="133350" y="256540"/>
                    <a:pt x="146050" y="229870"/>
                  </a:cubicBezTo>
                  <a:cubicBezTo>
                    <a:pt x="160020" y="200660"/>
                    <a:pt x="160020" y="166370"/>
                    <a:pt x="176530" y="139700"/>
                  </a:cubicBezTo>
                  <a:cubicBezTo>
                    <a:pt x="193040" y="110490"/>
                    <a:pt x="222250" y="81280"/>
                    <a:pt x="247650" y="59690"/>
                  </a:cubicBezTo>
                  <a:cubicBezTo>
                    <a:pt x="270510" y="39370"/>
                    <a:pt x="295910" y="20320"/>
                    <a:pt x="322580" y="11430"/>
                  </a:cubicBezTo>
                  <a:cubicBezTo>
                    <a:pt x="346710" y="2540"/>
                    <a:pt x="377190" y="0"/>
                    <a:pt x="401320" y="3810"/>
                  </a:cubicBezTo>
                  <a:cubicBezTo>
                    <a:pt x="424180" y="7620"/>
                    <a:pt x="443230" y="19050"/>
                    <a:pt x="463550" y="33020"/>
                  </a:cubicBezTo>
                  <a:cubicBezTo>
                    <a:pt x="487680" y="48260"/>
                    <a:pt x="514350" y="69850"/>
                    <a:pt x="533400" y="93980"/>
                  </a:cubicBezTo>
                  <a:cubicBezTo>
                    <a:pt x="549910" y="115570"/>
                    <a:pt x="554990" y="142240"/>
                    <a:pt x="572770" y="168910"/>
                  </a:cubicBezTo>
                  <a:cubicBezTo>
                    <a:pt x="595630" y="203200"/>
                    <a:pt x="624840" y="246380"/>
                    <a:pt x="660400" y="275590"/>
                  </a:cubicBezTo>
                  <a:cubicBezTo>
                    <a:pt x="699770" y="307340"/>
                    <a:pt x="783590" y="328930"/>
                    <a:pt x="802640" y="349250"/>
                  </a:cubicBezTo>
                  <a:cubicBezTo>
                    <a:pt x="810260" y="356870"/>
                    <a:pt x="814070" y="363220"/>
                    <a:pt x="814070" y="369570"/>
                  </a:cubicBezTo>
                  <a:cubicBezTo>
                    <a:pt x="814070" y="377190"/>
                    <a:pt x="807720" y="387350"/>
                    <a:pt x="801370" y="391160"/>
                  </a:cubicBezTo>
                  <a:cubicBezTo>
                    <a:pt x="796290" y="394970"/>
                    <a:pt x="784860" y="394970"/>
                    <a:pt x="778510" y="392430"/>
                  </a:cubicBezTo>
                  <a:cubicBezTo>
                    <a:pt x="772160" y="389890"/>
                    <a:pt x="764540" y="381000"/>
                    <a:pt x="763270" y="374650"/>
                  </a:cubicBezTo>
                  <a:cubicBezTo>
                    <a:pt x="762000" y="367030"/>
                    <a:pt x="765810" y="356870"/>
                    <a:pt x="770890" y="351790"/>
                  </a:cubicBezTo>
                  <a:cubicBezTo>
                    <a:pt x="775970" y="346710"/>
                    <a:pt x="786130" y="342900"/>
                    <a:pt x="793750" y="344170"/>
                  </a:cubicBezTo>
                  <a:cubicBezTo>
                    <a:pt x="801370" y="346710"/>
                    <a:pt x="814070" y="359410"/>
                    <a:pt x="814070" y="367030"/>
                  </a:cubicBezTo>
                  <a:cubicBezTo>
                    <a:pt x="814070" y="375920"/>
                    <a:pt x="802640" y="392430"/>
                    <a:pt x="788670" y="394970"/>
                  </a:cubicBezTo>
                  <a:cubicBezTo>
                    <a:pt x="760730" y="401320"/>
                    <a:pt x="681990" y="363220"/>
                    <a:pt x="640080" y="331470"/>
                  </a:cubicBezTo>
                  <a:cubicBezTo>
                    <a:pt x="599440" y="300990"/>
                    <a:pt x="567690" y="248920"/>
                    <a:pt x="541020" y="209550"/>
                  </a:cubicBezTo>
                  <a:cubicBezTo>
                    <a:pt x="519430" y="176530"/>
                    <a:pt x="515620" y="140970"/>
                    <a:pt x="491490" y="114300"/>
                  </a:cubicBezTo>
                  <a:cubicBezTo>
                    <a:pt x="466090" y="85090"/>
                    <a:pt x="417830" y="50800"/>
                    <a:pt x="386080" y="46990"/>
                  </a:cubicBezTo>
                  <a:cubicBezTo>
                    <a:pt x="361950" y="43180"/>
                    <a:pt x="344170" y="54610"/>
                    <a:pt x="321310" y="67310"/>
                  </a:cubicBezTo>
                  <a:cubicBezTo>
                    <a:pt x="289560" y="82550"/>
                    <a:pt x="242570" y="113030"/>
                    <a:pt x="222250" y="144780"/>
                  </a:cubicBezTo>
                  <a:cubicBezTo>
                    <a:pt x="204470" y="171450"/>
                    <a:pt x="213360" y="207010"/>
                    <a:pt x="199390" y="238760"/>
                  </a:cubicBezTo>
                  <a:cubicBezTo>
                    <a:pt x="181610" y="275590"/>
                    <a:pt x="149860" y="325120"/>
                    <a:pt x="118110" y="351790"/>
                  </a:cubicBezTo>
                  <a:cubicBezTo>
                    <a:pt x="91440" y="374650"/>
                    <a:pt x="45720" y="396240"/>
                    <a:pt x="25400" y="394970"/>
                  </a:cubicBezTo>
                  <a:cubicBezTo>
                    <a:pt x="15240" y="393700"/>
                    <a:pt x="5080" y="386080"/>
                    <a:pt x="2540" y="378460"/>
                  </a:cubicBezTo>
                  <a:cubicBezTo>
                    <a:pt x="0" y="369570"/>
                    <a:pt x="15240" y="346710"/>
                    <a:pt x="15240" y="346710"/>
                  </a:cubicBezTo>
                </a:path>
              </a:pathLst>
            </a:custGeom>
            <a:solidFill>
              <a:srgbClr val="0571D3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106" name="Group 106"/>
          <p:cNvGrpSpPr/>
          <p:nvPr/>
        </p:nvGrpSpPr>
        <p:grpSpPr>
          <a:xfrm>
            <a:off x="6001282" y="1460302"/>
            <a:ext cx="408923" cy="462159"/>
            <a:chOff x="0" y="0"/>
            <a:chExt cx="201847" cy="228124"/>
          </a:xfrm>
        </p:grpSpPr>
        <p:sp>
          <p:nvSpPr>
            <p:cNvPr id="107" name="Freeform 107"/>
            <p:cNvSpPr/>
            <p:nvPr/>
          </p:nvSpPr>
          <p:spPr>
            <a:xfrm>
              <a:off x="0" y="0"/>
              <a:ext cx="201847" cy="228124"/>
            </a:xfrm>
            <a:custGeom>
              <a:avLst/>
              <a:gdLst/>
              <a:ahLst/>
              <a:cxnLst/>
              <a:rect l="l" t="t" r="r" b="b"/>
              <a:pathLst>
                <a:path w="201847" h="228124">
                  <a:moveTo>
                    <a:pt x="0" y="0"/>
                  </a:moveTo>
                  <a:lnTo>
                    <a:pt x="201847" y="0"/>
                  </a:lnTo>
                  <a:lnTo>
                    <a:pt x="201847" y="228124"/>
                  </a:lnTo>
                  <a:lnTo>
                    <a:pt x="0" y="228124"/>
                  </a:lnTo>
                  <a:close/>
                </a:path>
              </a:pathLst>
            </a:custGeom>
            <a:solidFill>
              <a:srgbClr val="02B591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108" name="TextBox 108"/>
            <p:cNvSpPr txBox="1"/>
            <p:nvPr/>
          </p:nvSpPr>
          <p:spPr>
            <a:xfrm>
              <a:off x="0" y="0"/>
              <a:ext cx="201847" cy="228124"/>
            </a:xfrm>
            <a:prstGeom prst="rect">
              <a:avLst/>
            </a:prstGeom>
          </p:spPr>
          <p:txBody>
            <a:bodyPr lIns="35875" tIns="35875" rIns="35875" bIns="35875" rtlCol="0" anchor="ctr"/>
            <a:lstStyle/>
            <a:p>
              <a:pPr algn="ctr">
                <a:lnSpc>
                  <a:spcPts val="1694"/>
                </a:lnSpc>
              </a:pPr>
              <a:endParaRPr/>
            </a:p>
          </p:txBody>
        </p:sp>
      </p:grpSp>
      <p:sp>
        <p:nvSpPr>
          <p:cNvPr id="109" name="Freeform 109"/>
          <p:cNvSpPr/>
          <p:nvPr/>
        </p:nvSpPr>
        <p:spPr>
          <a:xfrm>
            <a:off x="5161032" y="1553105"/>
            <a:ext cx="287707" cy="284046"/>
          </a:xfrm>
          <a:custGeom>
            <a:avLst/>
            <a:gdLst/>
            <a:ahLst/>
            <a:cxnLst/>
            <a:rect l="l" t="t" r="r" b="b"/>
            <a:pathLst>
              <a:path w="287707" h="284046">
                <a:moveTo>
                  <a:pt x="0" y="0"/>
                </a:moveTo>
                <a:lnTo>
                  <a:pt x="287707" y="0"/>
                </a:lnTo>
                <a:lnTo>
                  <a:pt x="287707" y="284045"/>
                </a:lnTo>
                <a:lnTo>
                  <a:pt x="0" y="2840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110" name="Freeform 110"/>
          <p:cNvSpPr/>
          <p:nvPr/>
        </p:nvSpPr>
        <p:spPr>
          <a:xfrm>
            <a:off x="6061890" y="1529086"/>
            <a:ext cx="287707" cy="284046"/>
          </a:xfrm>
          <a:custGeom>
            <a:avLst/>
            <a:gdLst/>
            <a:ahLst/>
            <a:cxnLst/>
            <a:rect l="l" t="t" r="r" b="b"/>
            <a:pathLst>
              <a:path w="287707" h="284046">
                <a:moveTo>
                  <a:pt x="0" y="0"/>
                </a:moveTo>
                <a:lnTo>
                  <a:pt x="287707" y="0"/>
                </a:lnTo>
                <a:lnTo>
                  <a:pt x="287707" y="284046"/>
                </a:lnTo>
                <a:lnTo>
                  <a:pt x="0" y="2840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grpSp>
        <p:nvGrpSpPr>
          <p:cNvPr id="111" name="Group 111"/>
          <p:cNvGrpSpPr/>
          <p:nvPr/>
        </p:nvGrpSpPr>
        <p:grpSpPr>
          <a:xfrm>
            <a:off x="5028051" y="704178"/>
            <a:ext cx="553669" cy="493614"/>
            <a:chOff x="0" y="0"/>
            <a:chExt cx="273294" cy="243651"/>
          </a:xfrm>
        </p:grpSpPr>
        <p:sp>
          <p:nvSpPr>
            <p:cNvPr id="112" name="Freeform 112"/>
            <p:cNvSpPr/>
            <p:nvPr/>
          </p:nvSpPr>
          <p:spPr>
            <a:xfrm>
              <a:off x="0" y="0"/>
              <a:ext cx="273294" cy="243651"/>
            </a:xfrm>
            <a:custGeom>
              <a:avLst/>
              <a:gdLst/>
              <a:ahLst/>
              <a:cxnLst/>
              <a:rect l="l" t="t" r="r" b="b"/>
              <a:pathLst>
                <a:path w="273294" h="243651">
                  <a:moveTo>
                    <a:pt x="0" y="0"/>
                  </a:moveTo>
                  <a:lnTo>
                    <a:pt x="273294" y="0"/>
                  </a:lnTo>
                  <a:lnTo>
                    <a:pt x="273294" y="243651"/>
                  </a:lnTo>
                  <a:lnTo>
                    <a:pt x="0" y="243651"/>
                  </a:lnTo>
                  <a:close/>
                </a:path>
              </a:pathLst>
            </a:custGeom>
            <a:solidFill>
              <a:srgbClr val="02B591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113" name="TextBox 113"/>
            <p:cNvSpPr txBox="1"/>
            <p:nvPr/>
          </p:nvSpPr>
          <p:spPr>
            <a:xfrm>
              <a:off x="0" y="0"/>
              <a:ext cx="273294" cy="243651"/>
            </a:xfrm>
            <a:prstGeom prst="rect">
              <a:avLst/>
            </a:prstGeom>
          </p:spPr>
          <p:txBody>
            <a:bodyPr lIns="35875" tIns="35875" rIns="35875" bIns="35875" rtlCol="0" anchor="ctr"/>
            <a:lstStyle/>
            <a:p>
              <a:pPr algn="ctr">
                <a:lnSpc>
                  <a:spcPts val="1694"/>
                </a:lnSpc>
              </a:pPr>
              <a:endParaRPr/>
            </a:p>
          </p:txBody>
        </p:sp>
      </p:grpSp>
      <p:grpSp>
        <p:nvGrpSpPr>
          <p:cNvPr id="114" name="Group 114"/>
          <p:cNvGrpSpPr/>
          <p:nvPr/>
        </p:nvGrpSpPr>
        <p:grpSpPr>
          <a:xfrm>
            <a:off x="5856536" y="704178"/>
            <a:ext cx="553669" cy="493614"/>
            <a:chOff x="0" y="0"/>
            <a:chExt cx="273294" cy="243651"/>
          </a:xfrm>
        </p:grpSpPr>
        <p:sp>
          <p:nvSpPr>
            <p:cNvPr id="115" name="Freeform 115"/>
            <p:cNvSpPr/>
            <p:nvPr/>
          </p:nvSpPr>
          <p:spPr>
            <a:xfrm>
              <a:off x="0" y="0"/>
              <a:ext cx="273294" cy="243651"/>
            </a:xfrm>
            <a:custGeom>
              <a:avLst/>
              <a:gdLst/>
              <a:ahLst/>
              <a:cxnLst/>
              <a:rect l="l" t="t" r="r" b="b"/>
              <a:pathLst>
                <a:path w="273294" h="243651">
                  <a:moveTo>
                    <a:pt x="0" y="0"/>
                  </a:moveTo>
                  <a:lnTo>
                    <a:pt x="273294" y="0"/>
                  </a:lnTo>
                  <a:lnTo>
                    <a:pt x="273294" y="243651"/>
                  </a:lnTo>
                  <a:lnTo>
                    <a:pt x="0" y="243651"/>
                  </a:lnTo>
                  <a:close/>
                </a:path>
              </a:pathLst>
            </a:custGeom>
            <a:solidFill>
              <a:srgbClr val="02B591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116" name="TextBox 116"/>
            <p:cNvSpPr txBox="1"/>
            <p:nvPr/>
          </p:nvSpPr>
          <p:spPr>
            <a:xfrm>
              <a:off x="0" y="0"/>
              <a:ext cx="273294" cy="243651"/>
            </a:xfrm>
            <a:prstGeom prst="rect">
              <a:avLst/>
            </a:prstGeom>
          </p:spPr>
          <p:txBody>
            <a:bodyPr lIns="35875" tIns="35875" rIns="35875" bIns="35875" rtlCol="0" anchor="ctr"/>
            <a:lstStyle/>
            <a:p>
              <a:pPr algn="ctr">
                <a:lnSpc>
                  <a:spcPts val="1694"/>
                </a:lnSpc>
              </a:pPr>
              <a:endParaRPr/>
            </a:p>
          </p:txBody>
        </p:sp>
      </p:grpSp>
      <p:sp>
        <p:nvSpPr>
          <p:cNvPr id="117" name="AutoShape 117"/>
          <p:cNvSpPr/>
          <p:nvPr/>
        </p:nvSpPr>
        <p:spPr>
          <a:xfrm flipV="1">
            <a:off x="4808377" y="2984327"/>
            <a:ext cx="342007" cy="442908"/>
          </a:xfrm>
          <a:prstGeom prst="line">
            <a:avLst/>
          </a:prstGeom>
          <a:ln w="28575" cap="flat">
            <a:solidFill>
              <a:srgbClr val="02B59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CA"/>
          </a:p>
        </p:txBody>
      </p:sp>
      <p:sp>
        <p:nvSpPr>
          <p:cNvPr id="118" name="AutoShape 118"/>
          <p:cNvSpPr/>
          <p:nvPr/>
        </p:nvSpPr>
        <p:spPr>
          <a:xfrm flipH="1" flipV="1">
            <a:off x="5263155" y="2993559"/>
            <a:ext cx="264998" cy="392584"/>
          </a:xfrm>
          <a:prstGeom prst="line">
            <a:avLst/>
          </a:prstGeom>
          <a:ln w="28575" cap="flat">
            <a:solidFill>
              <a:srgbClr val="02B59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CA"/>
          </a:p>
        </p:txBody>
      </p:sp>
      <p:sp>
        <p:nvSpPr>
          <p:cNvPr id="119" name="AutoShape 119"/>
          <p:cNvSpPr/>
          <p:nvPr/>
        </p:nvSpPr>
        <p:spPr>
          <a:xfrm flipV="1">
            <a:off x="4759440" y="2993559"/>
            <a:ext cx="1542191" cy="400807"/>
          </a:xfrm>
          <a:prstGeom prst="line">
            <a:avLst/>
          </a:prstGeom>
          <a:ln w="28575" cap="flat">
            <a:solidFill>
              <a:srgbClr val="02B59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CA"/>
          </a:p>
        </p:txBody>
      </p:sp>
      <p:sp>
        <p:nvSpPr>
          <p:cNvPr id="120" name="AutoShape 120"/>
          <p:cNvSpPr/>
          <p:nvPr/>
        </p:nvSpPr>
        <p:spPr>
          <a:xfrm flipV="1">
            <a:off x="5441409" y="2993559"/>
            <a:ext cx="860222" cy="400807"/>
          </a:xfrm>
          <a:prstGeom prst="line">
            <a:avLst/>
          </a:prstGeom>
          <a:ln w="28575" cap="flat">
            <a:solidFill>
              <a:srgbClr val="02B59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CA"/>
          </a:p>
        </p:txBody>
      </p:sp>
      <p:sp>
        <p:nvSpPr>
          <p:cNvPr id="121" name="AutoShape 121"/>
          <p:cNvSpPr/>
          <p:nvPr/>
        </p:nvSpPr>
        <p:spPr>
          <a:xfrm flipV="1">
            <a:off x="6123378" y="2993559"/>
            <a:ext cx="178253" cy="400807"/>
          </a:xfrm>
          <a:prstGeom prst="line">
            <a:avLst/>
          </a:prstGeom>
          <a:ln w="28575" cap="flat">
            <a:solidFill>
              <a:srgbClr val="02B59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CA"/>
          </a:p>
        </p:txBody>
      </p:sp>
      <p:sp>
        <p:nvSpPr>
          <p:cNvPr id="122" name="AutoShape 122"/>
          <p:cNvSpPr/>
          <p:nvPr/>
        </p:nvSpPr>
        <p:spPr>
          <a:xfrm flipH="1" flipV="1">
            <a:off x="6301631" y="2993559"/>
            <a:ext cx="503715" cy="400807"/>
          </a:xfrm>
          <a:prstGeom prst="line">
            <a:avLst/>
          </a:prstGeom>
          <a:ln w="28575" cap="flat">
            <a:solidFill>
              <a:srgbClr val="02B59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CA"/>
          </a:p>
        </p:txBody>
      </p:sp>
      <p:sp>
        <p:nvSpPr>
          <p:cNvPr id="123" name="AutoShape 123"/>
          <p:cNvSpPr/>
          <p:nvPr/>
        </p:nvSpPr>
        <p:spPr>
          <a:xfrm flipH="1" flipV="1">
            <a:off x="6301631" y="2993559"/>
            <a:ext cx="1185684" cy="400807"/>
          </a:xfrm>
          <a:prstGeom prst="line">
            <a:avLst/>
          </a:prstGeom>
          <a:ln w="28575" cap="flat">
            <a:solidFill>
              <a:srgbClr val="02B59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CA"/>
          </a:p>
        </p:txBody>
      </p:sp>
      <p:sp>
        <p:nvSpPr>
          <p:cNvPr id="124" name="AutoShape 124"/>
          <p:cNvSpPr/>
          <p:nvPr/>
        </p:nvSpPr>
        <p:spPr>
          <a:xfrm flipH="1" flipV="1">
            <a:off x="5263155" y="2993559"/>
            <a:ext cx="2224160" cy="400807"/>
          </a:xfrm>
          <a:prstGeom prst="line">
            <a:avLst/>
          </a:prstGeom>
          <a:ln w="28575" cap="flat">
            <a:solidFill>
              <a:srgbClr val="02B59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CA"/>
          </a:p>
        </p:txBody>
      </p:sp>
      <p:sp>
        <p:nvSpPr>
          <p:cNvPr id="125" name="AutoShape 125"/>
          <p:cNvSpPr/>
          <p:nvPr/>
        </p:nvSpPr>
        <p:spPr>
          <a:xfrm flipV="1">
            <a:off x="5263155" y="1197793"/>
            <a:ext cx="41730" cy="1143615"/>
          </a:xfrm>
          <a:prstGeom prst="line">
            <a:avLst/>
          </a:prstGeom>
          <a:ln w="28575" cap="flat">
            <a:solidFill>
              <a:srgbClr val="02B591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CA"/>
          </a:p>
        </p:txBody>
      </p:sp>
      <p:sp>
        <p:nvSpPr>
          <p:cNvPr id="126" name="AutoShape 126"/>
          <p:cNvSpPr/>
          <p:nvPr/>
        </p:nvSpPr>
        <p:spPr>
          <a:xfrm flipV="1">
            <a:off x="6205744" y="1186077"/>
            <a:ext cx="0" cy="1167654"/>
          </a:xfrm>
          <a:prstGeom prst="line">
            <a:avLst/>
          </a:prstGeom>
          <a:ln w="28575" cap="flat">
            <a:solidFill>
              <a:srgbClr val="02B591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CA"/>
          </a:p>
        </p:txBody>
      </p:sp>
      <p:sp>
        <p:nvSpPr>
          <p:cNvPr id="127" name="AutoShape 127"/>
          <p:cNvSpPr/>
          <p:nvPr/>
        </p:nvSpPr>
        <p:spPr>
          <a:xfrm>
            <a:off x="4759440" y="1695128"/>
            <a:ext cx="401592" cy="25061"/>
          </a:xfrm>
          <a:prstGeom prst="line">
            <a:avLst/>
          </a:prstGeom>
          <a:ln w="28575" cap="flat">
            <a:solidFill>
              <a:srgbClr val="0C2D48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CA"/>
          </a:p>
        </p:txBody>
      </p:sp>
      <p:sp>
        <p:nvSpPr>
          <p:cNvPr id="128" name="AutoShape 128"/>
          <p:cNvSpPr/>
          <p:nvPr/>
        </p:nvSpPr>
        <p:spPr>
          <a:xfrm flipH="1" flipV="1">
            <a:off x="6410205" y="1691381"/>
            <a:ext cx="491935" cy="3746"/>
          </a:xfrm>
          <a:prstGeom prst="line">
            <a:avLst/>
          </a:prstGeom>
          <a:ln w="28575" cap="flat">
            <a:solidFill>
              <a:srgbClr val="0C2D48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CA"/>
          </a:p>
        </p:txBody>
      </p:sp>
      <p:grpSp>
        <p:nvGrpSpPr>
          <p:cNvPr id="129" name="Group 129"/>
          <p:cNvGrpSpPr/>
          <p:nvPr/>
        </p:nvGrpSpPr>
        <p:grpSpPr>
          <a:xfrm>
            <a:off x="843324" y="7115426"/>
            <a:ext cx="318896" cy="354202"/>
            <a:chOff x="0" y="0"/>
            <a:chExt cx="160650" cy="178436"/>
          </a:xfrm>
        </p:grpSpPr>
        <p:sp>
          <p:nvSpPr>
            <p:cNvPr id="130" name="Freeform 130"/>
            <p:cNvSpPr/>
            <p:nvPr/>
          </p:nvSpPr>
          <p:spPr>
            <a:xfrm>
              <a:off x="0" y="0"/>
              <a:ext cx="160650" cy="178436"/>
            </a:xfrm>
            <a:custGeom>
              <a:avLst/>
              <a:gdLst/>
              <a:ahLst/>
              <a:cxnLst/>
              <a:rect l="l" t="t" r="r" b="b"/>
              <a:pathLst>
                <a:path w="160650" h="178436">
                  <a:moveTo>
                    <a:pt x="0" y="0"/>
                  </a:moveTo>
                  <a:lnTo>
                    <a:pt x="160650" y="0"/>
                  </a:lnTo>
                  <a:lnTo>
                    <a:pt x="160650" y="178436"/>
                  </a:lnTo>
                  <a:lnTo>
                    <a:pt x="0" y="178436"/>
                  </a:lnTo>
                  <a:close/>
                </a:path>
              </a:pathLst>
            </a:custGeom>
            <a:solidFill>
              <a:srgbClr val="F8FAFD"/>
            </a:solidFill>
            <a:ln w="38100" cap="sq">
              <a:solidFill>
                <a:srgbClr val="02B591"/>
              </a:solidFill>
              <a:prstDash val="solid"/>
              <a:miter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31" name="TextBox 131"/>
            <p:cNvSpPr txBox="1"/>
            <p:nvPr/>
          </p:nvSpPr>
          <p:spPr>
            <a:xfrm>
              <a:off x="0" y="0"/>
              <a:ext cx="160650" cy="178436"/>
            </a:xfrm>
            <a:prstGeom prst="rect">
              <a:avLst/>
            </a:prstGeom>
          </p:spPr>
          <p:txBody>
            <a:bodyPr lIns="35151" tIns="35151" rIns="35151" bIns="35151" rtlCol="0" anchor="ctr"/>
            <a:lstStyle/>
            <a:p>
              <a:pPr algn="ctr">
                <a:lnSpc>
                  <a:spcPts val="1694"/>
                </a:lnSpc>
              </a:pPr>
              <a:r>
                <a:rPr lang="en-US" sz="1400">
                  <a:solidFill>
                    <a:srgbClr val="FFFFF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1</a:t>
              </a:r>
            </a:p>
          </p:txBody>
        </p:sp>
      </p:grpSp>
      <p:grpSp>
        <p:nvGrpSpPr>
          <p:cNvPr id="132" name="Group 132"/>
          <p:cNvGrpSpPr/>
          <p:nvPr/>
        </p:nvGrpSpPr>
        <p:grpSpPr>
          <a:xfrm>
            <a:off x="1511535" y="7115426"/>
            <a:ext cx="318896" cy="354202"/>
            <a:chOff x="0" y="0"/>
            <a:chExt cx="160650" cy="178436"/>
          </a:xfrm>
        </p:grpSpPr>
        <p:sp>
          <p:nvSpPr>
            <p:cNvPr id="133" name="Freeform 133"/>
            <p:cNvSpPr/>
            <p:nvPr/>
          </p:nvSpPr>
          <p:spPr>
            <a:xfrm>
              <a:off x="0" y="0"/>
              <a:ext cx="160650" cy="178436"/>
            </a:xfrm>
            <a:custGeom>
              <a:avLst/>
              <a:gdLst/>
              <a:ahLst/>
              <a:cxnLst/>
              <a:rect l="l" t="t" r="r" b="b"/>
              <a:pathLst>
                <a:path w="160650" h="178436">
                  <a:moveTo>
                    <a:pt x="0" y="0"/>
                  </a:moveTo>
                  <a:lnTo>
                    <a:pt x="160650" y="0"/>
                  </a:lnTo>
                  <a:lnTo>
                    <a:pt x="160650" y="178436"/>
                  </a:lnTo>
                  <a:lnTo>
                    <a:pt x="0" y="178436"/>
                  </a:lnTo>
                  <a:close/>
                </a:path>
              </a:pathLst>
            </a:custGeom>
            <a:solidFill>
              <a:srgbClr val="F8FAFD"/>
            </a:solidFill>
            <a:ln w="38100" cap="sq">
              <a:solidFill>
                <a:srgbClr val="02B591"/>
              </a:solidFill>
              <a:prstDash val="solid"/>
              <a:miter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34" name="TextBox 134"/>
            <p:cNvSpPr txBox="1"/>
            <p:nvPr/>
          </p:nvSpPr>
          <p:spPr>
            <a:xfrm>
              <a:off x="0" y="0"/>
              <a:ext cx="160650" cy="178436"/>
            </a:xfrm>
            <a:prstGeom prst="rect">
              <a:avLst/>
            </a:prstGeom>
          </p:spPr>
          <p:txBody>
            <a:bodyPr lIns="35151" tIns="35151" rIns="35151" bIns="35151" rtlCol="0" anchor="ctr"/>
            <a:lstStyle/>
            <a:p>
              <a:pPr algn="ctr">
                <a:lnSpc>
                  <a:spcPts val="1694"/>
                </a:lnSpc>
              </a:pPr>
              <a:endParaRPr/>
            </a:p>
          </p:txBody>
        </p:sp>
      </p:grpSp>
      <p:grpSp>
        <p:nvGrpSpPr>
          <p:cNvPr id="135" name="Group 135"/>
          <p:cNvGrpSpPr/>
          <p:nvPr/>
        </p:nvGrpSpPr>
        <p:grpSpPr>
          <a:xfrm>
            <a:off x="2179746" y="7115426"/>
            <a:ext cx="318896" cy="354202"/>
            <a:chOff x="0" y="0"/>
            <a:chExt cx="160650" cy="178436"/>
          </a:xfrm>
        </p:grpSpPr>
        <p:sp>
          <p:nvSpPr>
            <p:cNvPr id="136" name="Freeform 136"/>
            <p:cNvSpPr/>
            <p:nvPr/>
          </p:nvSpPr>
          <p:spPr>
            <a:xfrm>
              <a:off x="0" y="0"/>
              <a:ext cx="160650" cy="178436"/>
            </a:xfrm>
            <a:custGeom>
              <a:avLst/>
              <a:gdLst/>
              <a:ahLst/>
              <a:cxnLst/>
              <a:rect l="l" t="t" r="r" b="b"/>
              <a:pathLst>
                <a:path w="160650" h="178436">
                  <a:moveTo>
                    <a:pt x="0" y="0"/>
                  </a:moveTo>
                  <a:lnTo>
                    <a:pt x="160650" y="0"/>
                  </a:lnTo>
                  <a:lnTo>
                    <a:pt x="160650" y="178436"/>
                  </a:lnTo>
                  <a:lnTo>
                    <a:pt x="0" y="178436"/>
                  </a:lnTo>
                  <a:close/>
                </a:path>
              </a:pathLst>
            </a:custGeom>
            <a:solidFill>
              <a:srgbClr val="F8FAFD"/>
            </a:solidFill>
            <a:ln w="38100" cap="sq">
              <a:solidFill>
                <a:srgbClr val="02B591"/>
              </a:solidFill>
              <a:prstDash val="solid"/>
              <a:miter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37" name="TextBox 137"/>
            <p:cNvSpPr txBox="1"/>
            <p:nvPr/>
          </p:nvSpPr>
          <p:spPr>
            <a:xfrm>
              <a:off x="0" y="0"/>
              <a:ext cx="160650" cy="178436"/>
            </a:xfrm>
            <a:prstGeom prst="rect">
              <a:avLst/>
            </a:prstGeom>
          </p:spPr>
          <p:txBody>
            <a:bodyPr lIns="35151" tIns="35151" rIns="35151" bIns="35151" rtlCol="0" anchor="ctr"/>
            <a:lstStyle/>
            <a:p>
              <a:pPr algn="ctr">
                <a:lnSpc>
                  <a:spcPts val="1694"/>
                </a:lnSpc>
              </a:pPr>
              <a:endParaRPr/>
            </a:p>
          </p:txBody>
        </p:sp>
      </p:grpSp>
      <p:grpSp>
        <p:nvGrpSpPr>
          <p:cNvPr id="138" name="Group 138"/>
          <p:cNvGrpSpPr/>
          <p:nvPr/>
        </p:nvGrpSpPr>
        <p:grpSpPr>
          <a:xfrm>
            <a:off x="2847957" y="7115426"/>
            <a:ext cx="318896" cy="354202"/>
            <a:chOff x="0" y="0"/>
            <a:chExt cx="160650" cy="178436"/>
          </a:xfrm>
        </p:grpSpPr>
        <p:sp>
          <p:nvSpPr>
            <p:cNvPr id="139" name="Freeform 139"/>
            <p:cNvSpPr/>
            <p:nvPr/>
          </p:nvSpPr>
          <p:spPr>
            <a:xfrm>
              <a:off x="0" y="0"/>
              <a:ext cx="160650" cy="178436"/>
            </a:xfrm>
            <a:custGeom>
              <a:avLst/>
              <a:gdLst/>
              <a:ahLst/>
              <a:cxnLst/>
              <a:rect l="l" t="t" r="r" b="b"/>
              <a:pathLst>
                <a:path w="160650" h="178436">
                  <a:moveTo>
                    <a:pt x="0" y="0"/>
                  </a:moveTo>
                  <a:lnTo>
                    <a:pt x="160650" y="0"/>
                  </a:lnTo>
                  <a:lnTo>
                    <a:pt x="160650" y="178436"/>
                  </a:lnTo>
                  <a:lnTo>
                    <a:pt x="0" y="178436"/>
                  </a:lnTo>
                  <a:close/>
                </a:path>
              </a:pathLst>
            </a:custGeom>
            <a:solidFill>
              <a:srgbClr val="F8FAFD"/>
            </a:solidFill>
            <a:ln w="38100" cap="sq">
              <a:solidFill>
                <a:srgbClr val="02B591"/>
              </a:solidFill>
              <a:prstDash val="solid"/>
              <a:miter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40" name="TextBox 140"/>
            <p:cNvSpPr txBox="1"/>
            <p:nvPr/>
          </p:nvSpPr>
          <p:spPr>
            <a:xfrm>
              <a:off x="0" y="0"/>
              <a:ext cx="160650" cy="178436"/>
            </a:xfrm>
            <a:prstGeom prst="rect">
              <a:avLst/>
            </a:prstGeom>
          </p:spPr>
          <p:txBody>
            <a:bodyPr lIns="35151" tIns="35151" rIns="35151" bIns="35151" rtlCol="0" anchor="ctr"/>
            <a:lstStyle/>
            <a:p>
              <a:pPr algn="ctr">
                <a:lnSpc>
                  <a:spcPts val="1694"/>
                </a:lnSpc>
              </a:pPr>
              <a:endParaRPr/>
            </a:p>
          </p:txBody>
        </p:sp>
      </p:grpSp>
      <p:grpSp>
        <p:nvGrpSpPr>
          <p:cNvPr id="141" name="Group 141"/>
          <p:cNvGrpSpPr/>
          <p:nvPr/>
        </p:nvGrpSpPr>
        <p:grpSpPr>
          <a:xfrm>
            <a:off x="3516168" y="7115426"/>
            <a:ext cx="318896" cy="354202"/>
            <a:chOff x="0" y="0"/>
            <a:chExt cx="160650" cy="178436"/>
          </a:xfrm>
        </p:grpSpPr>
        <p:sp>
          <p:nvSpPr>
            <p:cNvPr id="142" name="Freeform 142"/>
            <p:cNvSpPr/>
            <p:nvPr/>
          </p:nvSpPr>
          <p:spPr>
            <a:xfrm>
              <a:off x="0" y="0"/>
              <a:ext cx="160650" cy="178436"/>
            </a:xfrm>
            <a:custGeom>
              <a:avLst/>
              <a:gdLst/>
              <a:ahLst/>
              <a:cxnLst/>
              <a:rect l="l" t="t" r="r" b="b"/>
              <a:pathLst>
                <a:path w="160650" h="178436">
                  <a:moveTo>
                    <a:pt x="0" y="0"/>
                  </a:moveTo>
                  <a:lnTo>
                    <a:pt x="160650" y="0"/>
                  </a:lnTo>
                  <a:lnTo>
                    <a:pt x="160650" y="178436"/>
                  </a:lnTo>
                  <a:lnTo>
                    <a:pt x="0" y="178436"/>
                  </a:lnTo>
                  <a:close/>
                </a:path>
              </a:pathLst>
            </a:custGeom>
            <a:solidFill>
              <a:srgbClr val="F8FAFD"/>
            </a:solidFill>
            <a:ln w="38100" cap="sq">
              <a:solidFill>
                <a:srgbClr val="02B591"/>
              </a:solidFill>
              <a:prstDash val="solid"/>
              <a:miter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43" name="TextBox 143"/>
            <p:cNvSpPr txBox="1"/>
            <p:nvPr/>
          </p:nvSpPr>
          <p:spPr>
            <a:xfrm>
              <a:off x="0" y="0"/>
              <a:ext cx="160650" cy="178436"/>
            </a:xfrm>
            <a:prstGeom prst="rect">
              <a:avLst/>
            </a:prstGeom>
          </p:spPr>
          <p:txBody>
            <a:bodyPr lIns="35151" tIns="35151" rIns="35151" bIns="35151" rtlCol="0" anchor="ctr"/>
            <a:lstStyle/>
            <a:p>
              <a:pPr algn="ctr">
                <a:lnSpc>
                  <a:spcPts val="1694"/>
                </a:lnSpc>
              </a:pPr>
              <a:endParaRPr/>
            </a:p>
          </p:txBody>
        </p:sp>
      </p:grpSp>
      <p:grpSp>
        <p:nvGrpSpPr>
          <p:cNvPr id="144" name="Group 144"/>
          <p:cNvGrpSpPr/>
          <p:nvPr/>
        </p:nvGrpSpPr>
        <p:grpSpPr>
          <a:xfrm>
            <a:off x="1162220" y="6083710"/>
            <a:ext cx="668211" cy="638995"/>
            <a:chOff x="0" y="0"/>
            <a:chExt cx="336624" cy="321906"/>
          </a:xfrm>
        </p:grpSpPr>
        <p:sp>
          <p:nvSpPr>
            <p:cNvPr id="145" name="Freeform 145"/>
            <p:cNvSpPr/>
            <p:nvPr/>
          </p:nvSpPr>
          <p:spPr>
            <a:xfrm>
              <a:off x="0" y="0"/>
              <a:ext cx="336624" cy="321906"/>
            </a:xfrm>
            <a:custGeom>
              <a:avLst/>
              <a:gdLst/>
              <a:ahLst/>
              <a:cxnLst/>
              <a:rect l="l" t="t" r="r" b="b"/>
              <a:pathLst>
                <a:path w="336624" h="321906">
                  <a:moveTo>
                    <a:pt x="0" y="0"/>
                  </a:moveTo>
                  <a:lnTo>
                    <a:pt x="336624" y="0"/>
                  </a:lnTo>
                  <a:lnTo>
                    <a:pt x="336624" y="321906"/>
                  </a:lnTo>
                  <a:lnTo>
                    <a:pt x="0" y="321906"/>
                  </a:lnTo>
                  <a:close/>
                </a:path>
              </a:pathLst>
            </a:custGeom>
            <a:solidFill>
              <a:srgbClr val="0C2D48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146" name="TextBox 146"/>
            <p:cNvSpPr txBox="1"/>
            <p:nvPr/>
          </p:nvSpPr>
          <p:spPr>
            <a:xfrm>
              <a:off x="0" y="0"/>
              <a:ext cx="336624" cy="321906"/>
            </a:xfrm>
            <a:prstGeom prst="rect">
              <a:avLst/>
            </a:prstGeom>
          </p:spPr>
          <p:txBody>
            <a:bodyPr lIns="35151" tIns="35151" rIns="35151" bIns="35151" rtlCol="0" anchor="ctr"/>
            <a:lstStyle/>
            <a:p>
              <a:pPr algn="ctr">
                <a:lnSpc>
                  <a:spcPts val="1694"/>
                </a:lnSpc>
              </a:pPr>
              <a:endParaRPr/>
            </a:p>
          </p:txBody>
        </p:sp>
      </p:grpSp>
      <p:grpSp>
        <p:nvGrpSpPr>
          <p:cNvPr id="147" name="Group 147"/>
          <p:cNvGrpSpPr/>
          <p:nvPr/>
        </p:nvGrpSpPr>
        <p:grpSpPr>
          <a:xfrm>
            <a:off x="2179746" y="6083710"/>
            <a:ext cx="668211" cy="638995"/>
            <a:chOff x="0" y="0"/>
            <a:chExt cx="336624" cy="321906"/>
          </a:xfrm>
        </p:grpSpPr>
        <p:sp>
          <p:nvSpPr>
            <p:cNvPr id="148" name="Freeform 148"/>
            <p:cNvSpPr/>
            <p:nvPr/>
          </p:nvSpPr>
          <p:spPr>
            <a:xfrm>
              <a:off x="0" y="0"/>
              <a:ext cx="336624" cy="321906"/>
            </a:xfrm>
            <a:custGeom>
              <a:avLst/>
              <a:gdLst/>
              <a:ahLst/>
              <a:cxnLst/>
              <a:rect l="l" t="t" r="r" b="b"/>
              <a:pathLst>
                <a:path w="336624" h="321906">
                  <a:moveTo>
                    <a:pt x="0" y="0"/>
                  </a:moveTo>
                  <a:lnTo>
                    <a:pt x="336624" y="0"/>
                  </a:lnTo>
                  <a:lnTo>
                    <a:pt x="336624" y="321906"/>
                  </a:lnTo>
                  <a:lnTo>
                    <a:pt x="0" y="321906"/>
                  </a:lnTo>
                  <a:close/>
                </a:path>
              </a:pathLst>
            </a:custGeom>
            <a:solidFill>
              <a:srgbClr val="0C2D48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149" name="TextBox 149"/>
            <p:cNvSpPr txBox="1"/>
            <p:nvPr/>
          </p:nvSpPr>
          <p:spPr>
            <a:xfrm>
              <a:off x="0" y="0"/>
              <a:ext cx="336624" cy="321906"/>
            </a:xfrm>
            <a:prstGeom prst="rect">
              <a:avLst/>
            </a:prstGeom>
          </p:spPr>
          <p:txBody>
            <a:bodyPr lIns="35151" tIns="35151" rIns="35151" bIns="35151" rtlCol="0" anchor="ctr"/>
            <a:lstStyle/>
            <a:p>
              <a:pPr algn="ctr">
                <a:lnSpc>
                  <a:spcPts val="1694"/>
                </a:lnSpc>
              </a:pPr>
              <a:endParaRPr/>
            </a:p>
          </p:txBody>
        </p:sp>
      </p:grpSp>
      <p:sp>
        <p:nvSpPr>
          <p:cNvPr id="150" name="AutoShape 150"/>
          <p:cNvSpPr/>
          <p:nvPr/>
        </p:nvSpPr>
        <p:spPr>
          <a:xfrm flipV="1">
            <a:off x="1162220" y="6112887"/>
            <a:ext cx="656769" cy="609818"/>
          </a:xfrm>
          <a:prstGeom prst="line">
            <a:avLst/>
          </a:prstGeom>
          <a:ln w="2857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CA"/>
          </a:p>
        </p:txBody>
      </p:sp>
      <p:sp>
        <p:nvSpPr>
          <p:cNvPr id="151" name="AutoShape 151"/>
          <p:cNvSpPr/>
          <p:nvPr/>
        </p:nvSpPr>
        <p:spPr>
          <a:xfrm flipV="1">
            <a:off x="2190957" y="6095785"/>
            <a:ext cx="656769" cy="609818"/>
          </a:xfrm>
          <a:prstGeom prst="line">
            <a:avLst/>
          </a:prstGeom>
          <a:ln w="2857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CA"/>
          </a:p>
        </p:txBody>
      </p:sp>
      <p:grpSp>
        <p:nvGrpSpPr>
          <p:cNvPr id="152" name="Group 152"/>
          <p:cNvGrpSpPr/>
          <p:nvPr/>
        </p:nvGrpSpPr>
        <p:grpSpPr>
          <a:xfrm>
            <a:off x="1336878" y="5235424"/>
            <a:ext cx="400673" cy="452835"/>
            <a:chOff x="0" y="0"/>
            <a:chExt cx="201847" cy="228124"/>
          </a:xfrm>
        </p:grpSpPr>
        <p:sp>
          <p:nvSpPr>
            <p:cNvPr id="153" name="Freeform 153"/>
            <p:cNvSpPr/>
            <p:nvPr/>
          </p:nvSpPr>
          <p:spPr>
            <a:xfrm>
              <a:off x="0" y="0"/>
              <a:ext cx="201847" cy="228124"/>
            </a:xfrm>
            <a:custGeom>
              <a:avLst/>
              <a:gdLst/>
              <a:ahLst/>
              <a:cxnLst/>
              <a:rect l="l" t="t" r="r" b="b"/>
              <a:pathLst>
                <a:path w="201847" h="228124">
                  <a:moveTo>
                    <a:pt x="0" y="0"/>
                  </a:moveTo>
                  <a:lnTo>
                    <a:pt x="201847" y="0"/>
                  </a:lnTo>
                  <a:lnTo>
                    <a:pt x="201847" y="228124"/>
                  </a:lnTo>
                  <a:lnTo>
                    <a:pt x="0" y="228124"/>
                  </a:lnTo>
                  <a:close/>
                </a:path>
              </a:pathLst>
            </a:custGeom>
            <a:solidFill>
              <a:srgbClr val="02B591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154" name="TextBox 154"/>
            <p:cNvSpPr txBox="1"/>
            <p:nvPr/>
          </p:nvSpPr>
          <p:spPr>
            <a:xfrm>
              <a:off x="0" y="0"/>
              <a:ext cx="201847" cy="228124"/>
            </a:xfrm>
            <a:prstGeom prst="rect">
              <a:avLst/>
            </a:prstGeom>
          </p:spPr>
          <p:txBody>
            <a:bodyPr lIns="35151" tIns="35151" rIns="35151" bIns="35151" rtlCol="0" anchor="ctr"/>
            <a:lstStyle/>
            <a:p>
              <a:pPr algn="ctr">
                <a:lnSpc>
                  <a:spcPts val="1694"/>
                </a:lnSpc>
              </a:pPr>
              <a:endParaRPr/>
            </a:p>
          </p:txBody>
        </p:sp>
      </p:grpSp>
      <p:grpSp>
        <p:nvGrpSpPr>
          <p:cNvPr id="155" name="Group 155"/>
          <p:cNvGrpSpPr/>
          <p:nvPr/>
        </p:nvGrpSpPr>
        <p:grpSpPr>
          <a:xfrm>
            <a:off x="412925" y="5273367"/>
            <a:ext cx="589847" cy="354202"/>
            <a:chOff x="0" y="0"/>
            <a:chExt cx="297147" cy="178436"/>
          </a:xfrm>
        </p:grpSpPr>
        <p:sp>
          <p:nvSpPr>
            <p:cNvPr id="156" name="Freeform 156"/>
            <p:cNvSpPr/>
            <p:nvPr/>
          </p:nvSpPr>
          <p:spPr>
            <a:xfrm>
              <a:off x="0" y="0"/>
              <a:ext cx="297147" cy="178436"/>
            </a:xfrm>
            <a:custGeom>
              <a:avLst/>
              <a:gdLst/>
              <a:ahLst/>
              <a:cxnLst/>
              <a:rect l="l" t="t" r="r" b="b"/>
              <a:pathLst>
                <a:path w="297147" h="178436">
                  <a:moveTo>
                    <a:pt x="0" y="0"/>
                  </a:moveTo>
                  <a:lnTo>
                    <a:pt x="297147" y="0"/>
                  </a:lnTo>
                  <a:lnTo>
                    <a:pt x="297147" y="178436"/>
                  </a:lnTo>
                  <a:lnTo>
                    <a:pt x="0" y="178436"/>
                  </a:lnTo>
                  <a:close/>
                </a:path>
              </a:pathLst>
            </a:custGeom>
            <a:solidFill>
              <a:srgbClr val="02B591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157" name="TextBox 157"/>
            <p:cNvSpPr txBox="1"/>
            <p:nvPr/>
          </p:nvSpPr>
          <p:spPr>
            <a:xfrm>
              <a:off x="0" y="0"/>
              <a:ext cx="297147" cy="178436"/>
            </a:xfrm>
            <a:prstGeom prst="rect">
              <a:avLst/>
            </a:prstGeom>
          </p:spPr>
          <p:txBody>
            <a:bodyPr lIns="35151" tIns="35151" rIns="35151" bIns="35151" rtlCol="0" anchor="ctr"/>
            <a:lstStyle/>
            <a:p>
              <a:pPr algn="ctr">
                <a:lnSpc>
                  <a:spcPts val="1694"/>
                </a:lnSpc>
              </a:pPr>
              <a:endParaRPr/>
            </a:p>
          </p:txBody>
        </p:sp>
      </p:grpSp>
      <p:grpSp>
        <p:nvGrpSpPr>
          <p:cNvPr id="158" name="Group 158"/>
          <p:cNvGrpSpPr/>
          <p:nvPr/>
        </p:nvGrpSpPr>
        <p:grpSpPr>
          <a:xfrm>
            <a:off x="3102246" y="5273367"/>
            <a:ext cx="479493" cy="354202"/>
            <a:chOff x="0" y="0"/>
            <a:chExt cx="241554" cy="178436"/>
          </a:xfrm>
        </p:grpSpPr>
        <p:sp>
          <p:nvSpPr>
            <p:cNvPr id="159" name="Freeform 159"/>
            <p:cNvSpPr/>
            <p:nvPr/>
          </p:nvSpPr>
          <p:spPr>
            <a:xfrm>
              <a:off x="0" y="0"/>
              <a:ext cx="241554" cy="178436"/>
            </a:xfrm>
            <a:custGeom>
              <a:avLst/>
              <a:gdLst/>
              <a:ahLst/>
              <a:cxnLst/>
              <a:rect l="l" t="t" r="r" b="b"/>
              <a:pathLst>
                <a:path w="241554" h="178436">
                  <a:moveTo>
                    <a:pt x="0" y="0"/>
                  </a:moveTo>
                  <a:lnTo>
                    <a:pt x="241554" y="0"/>
                  </a:lnTo>
                  <a:lnTo>
                    <a:pt x="241554" y="178436"/>
                  </a:lnTo>
                  <a:lnTo>
                    <a:pt x="0" y="178436"/>
                  </a:lnTo>
                  <a:close/>
                </a:path>
              </a:pathLst>
            </a:custGeom>
            <a:solidFill>
              <a:srgbClr val="02B591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160" name="TextBox 160"/>
            <p:cNvSpPr txBox="1"/>
            <p:nvPr/>
          </p:nvSpPr>
          <p:spPr>
            <a:xfrm>
              <a:off x="0" y="0"/>
              <a:ext cx="241554" cy="178436"/>
            </a:xfrm>
            <a:prstGeom prst="rect">
              <a:avLst/>
            </a:prstGeom>
          </p:spPr>
          <p:txBody>
            <a:bodyPr lIns="35151" tIns="35151" rIns="35151" bIns="35151" rtlCol="0" anchor="ctr"/>
            <a:lstStyle/>
            <a:p>
              <a:pPr algn="ctr">
                <a:lnSpc>
                  <a:spcPts val="1694"/>
                </a:lnSpc>
              </a:pPr>
              <a:endParaRPr/>
            </a:p>
          </p:txBody>
        </p:sp>
      </p:grpSp>
      <p:grpSp>
        <p:nvGrpSpPr>
          <p:cNvPr id="161" name="Group 161"/>
          <p:cNvGrpSpPr/>
          <p:nvPr/>
        </p:nvGrpSpPr>
        <p:grpSpPr>
          <a:xfrm>
            <a:off x="434854" y="5327503"/>
            <a:ext cx="540449" cy="238589"/>
            <a:chOff x="0" y="0"/>
            <a:chExt cx="1041400" cy="459740"/>
          </a:xfrm>
        </p:grpSpPr>
        <p:sp>
          <p:nvSpPr>
            <p:cNvPr id="162" name="Freeform 162"/>
            <p:cNvSpPr/>
            <p:nvPr/>
          </p:nvSpPr>
          <p:spPr>
            <a:xfrm>
              <a:off x="50800" y="44450"/>
              <a:ext cx="946150" cy="367030"/>
            </a:xfrm>
            <a:custGeom>
              <a:avLst/>
              <a:gdLst/>
              <a:ahLst/>
              <a:cxnLst/>
              <a:rect l="l" t="t" r="r" b="b"/>
              <a:pathLst>
                <a:path w="946150" h="367030">
                  <a:moveTo>
                    <a:pt x="0" y="260350"/>
                  </a:moveTo>
                  <a:cubicBezTo>
                    <a:pt x="55880" y="130810"/>
                    <a:pt x="85090" y="100330"/>
                    <a:pt x="110490" y="76200"/>
                  </a:cubicBezTo>
                  <a:cubicBezTo>
                    <a:pt x="130810" y="57150"/>
                    <a:pt x="148590" y="39370"/>
                    <a:pt x="171450" y="26670"/>
                  </a:cubicBezTo>
                  <a:cubicBezTo>
                    <a:pt x="196850" y="15240"/>
                    <a:pt x="226060" y="10160"/>
                    <a:pt x="256540" y="6350"/>
                  </a:cubicBezTo>
                  <a:cubicBezTo>
                    <a:pt x="292100" y="2540"/>
                    <a:pt x="340360" y="0"/>
                    <a:pt x="374650" y="6350"/>
                  </a:cubicBezTo>
                  <a:cubicBezTo>
                    <a:pt x="402590" y="10160"/>
                    <a:pt x="425450" y="20320"/>
                    <a:pt x="447040" y="34290"/>
                  </a:cubicBezTo>
                  <a:cubicBezTo>
                    <a:pt x="469900" y="46990"/>
                    <a:pt x="488950" y="66040"/>
                    <a:pt x="509270" y="87630"/>
                  </a:cubicBezTo>
                  <a:cubicBezTo>
                    <a:pt x="532130" y="113030"/>
                    <a:pt x="548640" y="149860"/>
                    <a:pt x="577850" y="180340"/>
                  </a:cubicBezTo>
                  <a:cubicBezTo>
                    <a:pt x="614680" y="217170"/>
                    <a:pt x="678180" y="265430"/>
                    <a:pt x="713740" y="285750"/>
                  </a:cubicBezTo>
                  <a:cubicBezTo>
                    <a:pt x="735330" y="298450"/>
                    <a:pt x="753110" y="304800"/>
                    <a:pt x="768350" y="308610"/>
                  </a:cubicBezTo>
                  <a:cubicBezTo>
                    <a:pt x="778510" y="312420"/>
                    <a:pt x="784860" y="314960"/>
                    <a:pt x="795020" y="312420"/>
                  </a:cubicBezTo>
                  <a:cubicBezTo>
                    <a:pt x="810260" y="308610"/>
                    <a:pt x="835660" y="294640"/>
                    <a:pt x="849630" y="275590"/>
                  </a:cubicBezTo>
                  <a:cubicBezTo>
                    <a:pt x="867410" y="251460"/>
                    <a:pt x="875030" y="205740"/>
                    <a:pt x="881380" y="170180"/>
                  </a:cubicBezTo>
                  <a:cubicBezTo>
                    <a:pt x="887730" y="133350"/>
                    <a:pt x="876300" y="77470"/>
                    <a:pt x="890270" y="58420"/>
                  </a:cubicBezTo>
                  <a:cubicBezTo>
                    <a:pt x="897890" y="48260"/>
                    <a:pt x="915670" y="40640"/>
                    <a:pt x="924560" y="44450"/>
                  </a:cubicBezTo>
                  <a:cubicBezTo>
                    <a:pt x="932180" y="46990"/>
                    <a:pt x="939800" y="62230"/>
                    <a:pt x="939800" y="71120"/>
                  </a:cubicBezTo>
                  <a:cubicBezTo>
                    <a:pt x="938530" y="77470"/>
                    <a:pt x="932180" y="86360"/>
                    <a:pt x="925830" y="90170"/>
                  </a:cubicBezTo>
                  <a:cubicBezTo>
                    <a:pt x="919480" y="92710"/>
                    <a:pt x="908050" y="92710"/>
                    <a:pt x="901700" y="88900"/>
                  </a:cubicBezTo>
                  <a:cubicBezTo>
                    <a:pt x="895350" y="86360"/>
                    <a:pt x="889000" y="76200"/>
                    <a:pt x="889000" y="69850"/>
                  </a:cubicBezTo>
                  <a:cubicBezTo>
                    <a:pt x="887730" y="62230"/>
                    <a:pt x="892810" y="52070"/>
                    <a:pt x="897890" y="48260"/>
                  </a:cubicBezTo>
                  <a:cubicBezTo>
                    <a:pt x="904240" y="43180"/>
                    <a:pt x="914400" y="40640"/>
                    <a:pt x="922020" y="43180"/>
                  </a:cubicBezTo>
                  <a:cubicBezTo>
                    <a:pt x="928370" y="44450"/>
                    <a:pt x="934720" y="50800"/>
                    <a:pt x="938530" y="59690"/>
                  </a:cubicBezTo>
                  <a:cubicBezTo>
                    <a:pt x="946150" y="81280"/>
                    <a:pt x="939800" y="146050"/>
                    <a:pt x="928370" y="190500"/>
                  </a:cubicBezTo>
                  <a:cubicBezTo>
                    <a:pt x="914400" y="238760"/>
                    <a:pt x="878840" y="311150"/>
                    <a:pt x="853440" y="337820"/>
                  </a:cubicBezTo>
                  <a:cubicBezTo>
                    <a:pt x="840740" y="353060"/>
                    <a:pt x="826770" y="359410"/>
                    <a:pt x="812800" y="363220"/>
                  </a:cubicBezTo>
                  <a:cubicBezTo>
                    <a:pt x="797560" y="367030"/>
                    <a:pt x="783590" y="364490"/>
                    <a:pt x="767080" y="360680"/>
                  </a:cubicBezTo>
                  <a:cubicBezTo>
                    <a:pt x="741680" y="354330"/>
                    <a:pt x="707390" y="340360"/>
                    <a:pt x="680720" y="323850"/>
                  </a:cubicBezTo>
                  <a:cubicBezTo>
                    <a:pt x="652780" y="308610"/>
                    <a:pt x="631190" y="290830"/>
                    <a:pt x="600710" y="264160"/>
                  </a:cubicBezTo>
                  <a:cubicBezTo>
                    <a:pt x="552450" y="219710"/>
                    <a:pt x="468630" y="109220"/>
                    <a:pt x="425450" y="78740"/>
                  </a:cubicBezTo>
                  <a:cubicBezTo>
                    <a:pt x="405130" y="64770"/>
                    <a:pt x="396240" y="60960"/>
                    <a:pt x="373380" y="55880"/>
                  </a:cubicBezTo>
                  <a:cubicBezTo>
                    <a:pt x="339090" y="49530"/>
                    <a:pt x="262890" y="54610"/>
                    <a:pt x="233680" y="58420"/>
                  </a:cubicBezTo>
                  <a:cubicBezTo>
                    <a:pt x="219710" y="60960"/>
                    <a:pt x="215900" y="59690"/>
                    <a:pt x="204470" y="66040"/>
                  </a:cubicBezTo>
                  <a:cubicBezTo>
                    <a:pt x="181610" y="78740"/>
                    <a:pt x="143510" y="111760"/>
                    <a:pt x="116840" y="144780"/>
                  </a:cubicBezTo>
                  <a:cubicBezTo>
                    <a:pt x="86360" y="182880"/>
                    <a:pt x="63500" y="274320"/>
                    <a:pt x="39370" y="288290"/>
                  </a:cubicBezTo>
                  <a:cubicBezTo>
                    <a:pt x="29210" y="293370"/>
                    <a:pt x="17780" y="292100"/>
                    <a:pt x="10160" y="288290"/>
                  </a:cubicBezTo>
                  <a:cubicBezTo>
                    <a:pt x="3810" y="283210"/>
                    <a:pt x="0" y="260350"/>
                    <a:pt x="0" y="260350"/>
                  </a:cubicBezTo>
                </a:path>
              </a:pathLst>
            </a:custGeom>
            <a:solidFill>
              <a:srgbClr val="0571D3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163" name="Group 163"/>
          <p:cNvGrpSpPr/>
          <p:nvPr/>
        </p:nvGrpSpPr>
        <p:grpSpPr>
          <a:xfrm>
            <a:off x="3107857" y="5284663"/>
            <a:ext cx="473882" cy="255725"/>
            <a:chOff x="0" y="0"/>
            <a:chExt cx="913130" cy="492760"/>
          </a:xfrm>
        </p:grpSpPr>
        <p:sp>
          <p:nvSpPr>
            <p:cNvPr id="164" name="Freeform 164"/>
            <p:cNvSpPr/>
            <p:nvPr/>
          </p:nvSpPr>
          <p:spPr>
            <a:xfrm>
              <a:off x="48260" y="46990"/>
              <a:ext cx="814070" cy="401320"/>
            </a:xfrm>
            <a:custGeom>
              <a:avLst/>
              <a:gdLst/>
              <a:ahLst/>
              <a:cxnLst/>
              <a:rect l="l" t="t" r="r" b="b"/>
              <a:pathLst>
                <a:path w="814070" h="401320">
                  <a:moveTo>
                    <a:pt x="15240" y="346710"/>
                  </a:moveTo>
                  <a:cubicBezTo>
                    <a:pt x="116840" y="287020"/>
                    <a:pt x="133350" y="256540"/>
                    <a:pt x="146050" y="229870"/>
                  </a:cubicBezTo>
                  <a:cubicBezTo>
                    <a:pt x="160020" y="200660"/>
                    <a:pt x="160020" y="166370"/>
                    <a:pt x="176530" y="139700"/>
                  </a:cubicBezTo>
                  <a:cubicBezTo>
                    <a:pt x="193040" y="110490"/>
                    <a:pt x="222250" y="81280"/>
                    <a:pt x="247650" y="59690"/>
                  </a:cubicBezTo>
                  <a:cubicBezTo>
                    <a:pt x="270510" y="39370"/>
                    <a:pt x="295910" y="20320"/>
                    <a:pt x="322580" y="11430"/>
                  </a:cubicBezTo>
                  <a:cubicBezTo>
                    <a:pt x="346710" y="2540"/>
                    <a:pt x="377190" y="0"/>
                    <a:pt x="401320" y="3810"/>
                  </a:cubicBezTo>
                  <a:cubicBezTo>
                    <a:pt x="424180" y="7620"/>
                    <a:pt x="443230" y="19050"/>
                    <a:pt x="463550" y="33020"/>
                  </a:cubicBezTo>
                  <a:cubicBezTo>
                    <a:pt x="487680" y="48260"/>
                    <a:pt x="514350" y="69850"/>
                    <a:pt x="533400" y="93980"/>
                  </a:cubicBezTo>
                  <a:cubicBezTo>
                    <a:pt x="549910" y="115570"/>
                    <a:pt x="554990" y="142240"/>
                    <a:pt x="572770" y="168910"/>
                  </a:cubicBezTo>
                  <a:cubicBezTo>
                    <a:pt x="595630" y="203200"/>
                    <a:pt x="624840" y="246380"/>
                    <a:pt x="660400" y="275590"/>
                  </a:cubicBezTo>
                  <a:cubicBezTo>
                    <a:pt x="699770" y="307340"/>
                    <a:pt x="783590" y="328930"/>
                    <a:pt x="802640" y="349250"/>
                  </a:cubicBezTo>
                  <a:cubicBezTo>
                    <a:pt x="810260" y="356870"/>
                    <a:pt x="814070" y="363220"/>
                    <a:pt x="814070" y="369570"/>
                  </a:cubicBezTo>
                  <a:cubicBezTo>
                    <a:pt x="814070" y="377190"/>
                    <a:pt x="807720" y="387350"/>
                    <a:pt x="801370" y="391160"/>
                  </a:cubicBezTo>
                  <a:cubicBezTo>
                    <a:pt x="796290" y="394970"/>
                    <a:pt x="784860" y="394970"/>
                    <a:pt x="778510" y="392430"/>
                  </a:cubicBezTo>
                  <a:cubicBezTo>
                    <a:pt x="772160" y="389890"/>
                    <a:pt x="764540" y="381000"/>
                    <a:pt x="763270" y="374650"/>
                  </a:cubicBezTo>
                  <a:cubicBezTo>
                    <a:pt x="762000" y="367030"/>
                    <a:pt x="765810" y="356870"/>
                    <a:pt x="770890" y="351790"/>
                  </a:cubicBezTo>
                  <a:cubicBezTo>
                    <a:pt x="775970" y="346710"/>
                    <a:pt x="786130" y="342900"/>
                    <a:pt x="793750" y="344170"/>
                  </a:cubicBezTo>
                  <a:cubicBezTo>
                    <a:pt x="801370" y="346710"/>
                    <a:pt x="814070" y="359410"/>
                    <a:pt x="814070" y="367030"/>
                  </a:cubicBezTo>
                  <a:cubicBezTo>
                    <a:pt x="814070" y="375920"/>
                    <a:pt x="802640" y="392430"/>
                    <a:pt x="788670" y="394970"/>
                  </a:cubicBezTo>
                  <a:cubicBezTo>
                    <a:pt x="760730" y="401320"/>
                    <a:pt x="681990" y="363220"/>
                    <a:pt x="640080" y="331470"/>
                  </a:cubicBezTo>
                  <a:cubicBezTo>
                    <a:pt x="599440" y="300990"/>
                    <a:pt x="567690" y="248920"/>
                    <a:pt x="541020" y="209550"/>
                  </a:cubicBezTo>
                  <a:cubicBezTo>
                    <a:pt x="519430" y="176530"/>
                    <a:pt x="515620" y="140970"/>
                    <a:pt x="491490" y="114300"/>
                  </a:cubicBezTo>
                  <a:cubicBezTo>
                    <a:pt x="466090" y="85090"/>
                    <a:pt x="417830" y="50800"/>
                    <a:pt x="386080" y="46990"/>
                  </a:cubicBezTo>
                  <a:cubicBezTo>
                    <a:pt x="361950" y="43180"/>
                    <a:pt x="344170" y="54610"/>
                    <a:pt x="321310" y="67310"/>
                  </a:cubicBezTo>
                  <a:cubicBezTo>
                    <a:pt x="289560" y="82550"/>
                    <a:pt x="242570" y="113030"/>
                    <a:pt x="222250" y="144780"/>
                  </a:cubicBezTo>
                  <a:cubicBezTo>
                    <a:pt x="204470" y="171450"/>
                    <a:pt x="213360" y="207010"/>
                    <a:pt x="199390" y="238760"/>
                  </a:cubicBezTo>
                  <a:cubicBezTo>
                    <a:pt x="181610" y="275590"/>
                    <a:pt x="149860" y="325120"/>
                    <a:pt x="118110" y="351790"/>
                  </a:cubicBezTo>
                  <a:cubicBezTo>
                    <a:pt x="91440" y="374650"/>
                    <a:pt x="45720" y="396240"/>
                    <a:pt x="25400" y="394970"/>
                  </a:cubicBezTo>
                  <a:cubicBezTo>
                    <a:pt x="15240" y="393700"/>
                    <a:pt x="5080" y="386080"/>
                    <a:pt x="2540" y="378460"/>
                  </a:cubicBezTo>
                  <a:cubicBezTo>
                    <a:pt x="0" y="369570"/>
                    <a:pt x="15240" y="346710"/>
                    <a:pt x="15240" y="346710"/>
                  </a:cubicBezTo>
                </a:path>
              </a:pathLst>
            </a:custGeom>
            <a:solidFill>
              <a:srgbClr val="0571D3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165" name="Group 165"/>
          <p:cNvGrpSpPr/>
          <p:nvPr/>
        </p:nvGrpSpPr>
        <p:grpSpPr>
          <a:xfrm>
            <a:off x="2219562" y="5220380"/>
            <a:ext cx="400673" cy="452835"/>
            <a:chOff x="0" y="0"/>
            <a:chExt cx="201847" cy="228124"/>
          </a:xfrm>
        </p:grpSpPr>
        <p:sp>
          <p:nvSpPr>
            <p:cNvPr id="166" name="Freeform 166"/>
            <p:cNvSpPr/>
            <p:nvPr/>
          </p:nvSpPr>
          <p:spPr>
            <a:xfrm>
              <a:off x="0" y="0"/>
              <a:ext cx="201847" cy="228124"/>
            </a:xfrm>
            <a:custGeom>
              <a:avLst/>
              <a:gdLst/>
              <a:ahLst/>
              <a:cxnLst/>
              <a:rect l="l" t="t" r="r" b="b"/>
              <a:pathLst>
                <a:path w="201847" h="228124">
                  <a:moveTo>
                    <a:pt x="0" y="0"/>
                  </a:moveTo>
                  <a:lnTo>
                    <a:pt x="201847" y="0"/>
                  </a:lnTo>
                  <a:lnTo>
                    <a:pt x="201847" y="228124"/>
                  </a:lnTo>
                  <a:lnTo>
                    <a:pt x="0" y="228124"/>
                  </a:lnTo>
                  <a:close/>
                </a:path>
              </a:pathLst>
            </a:custGeom>
            <a:solidFill>
              <a:srgbClr val="02B591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167" name="TextBox 167"/>
            <p:cNvSpPr txBox="1"/>
            <p:nvPr/>
          </p:nvSpPr>
          <p:spPr>
            <a:xfrm>
              <a:off x="0" y="0"/>
              <a:ext cx="201847" cy="228124"/>
            </a:xfrm>
            <a:prstGeom prst="rect">
              <a:avLst/>
            </a:prstGeom>
          </p:spPr>
          <p:txBody>
            <a:bodyPr lIns="35151" tIns="35151" rIns="35151" bIns="35151" rtlCol="0" anchor="ctr"/>
            <a:lstStyle/>
            <a:p>
              <a:pPr algn="ctr">
                <a:lnSpc>
                  <a:spcPts val="1694"/>
                </a:lnSpc>
              </a:pPr>
              <a:endParaRPr/>
            </a:p>
          </p:txBody>
        </p:sp>
      </p:grpSp>
      <p:sp>
        <p:nvSpPr>
          <p:cNvPr id="168" name="Freeform 168"/>
          <p:cNvSpPr/>
          <p:nvPr/>
        </p:nvSpPr>
        <p:spPr>
          <a:xfrm>
            <a:off x="1396262" y="5311311"/>
            <a:ext cx="281903" cy="278315"/>
          </a:xfrm>
          <a:custGeom>
            <a:avLst/>
            <a:gdLst/>
            <a:ahLst/>
            <a:cxnLst/>
            <a:rect l="l" t="t" r="r" b="b"/>
            <a:pathLst>
              <a:path w="281903" h="278315">
                <a:moveTo>
                  <a:pt x="0" y="0"/>
                </a:moveTo>
                <a:lnTo>
                  <a:pt x="281904" y="0"/>
                </a:lnTo>
                <a:lnTo>
                  <a:pt x="281904" y="278315"/>
                </a:lnTo>
                <a:lnTo>
                  <a:pt x="0" y="2783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169" name="Freeform 169"/>
          <p:cNvSpPr/>
          <p:nvPr/>
        </p:nvSpPr>
        <p:spPr>
          <a:xfrm>
            <a:off x="2278947" y="5287776"/>
            <a:ext cx="281903" cy="278315"/>
          </a:xfrm>
          <a:custGeom>
            <a:avLst/>
            <a:gdLst/>
            <a:ahLst/>
            <a:cxnLst/>
            <a:rect l="l" t="t" r="r" b="b"/>
            <a:pathLst>
              <a:path w="281903" h="278315">
                <a:moveTo>
                  <a:pt x="0" y="0"/>
                </a:moveTo>
                <a:lnTo>
                  <a:pt x="281903" y="0"/>
                </a:lnTo>
                <a:lnTo>
                  <a:pt x="281903" y="278316"/>
                </a:lnTo>
                <a:lnTo>
                  <a:pt x="0" y="2783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grpSp>
        <p:nvGrpSpPr>
          <p:cNvPr id="170" name="Group 170"/>
          <p:cNvGrpSpPr/>
          <p:nvPr/>
        </p:nvGrpSpPr>
        <p:grpSpPr>
          <a:xfrm>
            <a:off x="1265965" y="4479510"/>
            <a:ext cx="542499" cy="483656"/>
            <a:chOff x="0" y="0"/>
            <a:chExt cx="273294" cy="243651"/>
          </a:xfrm>
        </p:grpSpPr>
        <p:sp>
          <p:nvSpPr>
            <p:cNvPr id="171" name="Freeform 171"/>
            <p:cNvSpPr/>
            <p:nvPr/>
          </p:nvSpPr>
          <p:spPr>
            <a:xfrm>
              <a:off x="0" y="0"/>
              <a:ext cx="273294" cy="243651"/>
            </a:xfrm>
            <a:custGeom>
              <a:avLst/>
              <a:gdLst/>
              <a:ahLst/>
              <a:cxnLst/>
              <a:rect l="l" t="t" r="r" b="b"/>
              <a:pathLst>
                <a:path w="273294" h="243651">
                  <a:moveTo>
                    <a:pt x="0" y="0"/>
                  </a:moveTo>
                  <a:lnTo>
                    <a:pt x="273294" y="0"/>
                  </a:lnTo>
                  <a:lnTo>
                    <a:pt x="273294" y="243651"/>
                  </a:lnTo>
                  <a:lnTo>
                    <a:pt x="0" y="243651"/>
                  </a:lnTo>
                  <a:close/>
                </a:path>
              </a:pathLst>
            </a:custGeom>
            <a:solidFill>
              <a:srgbClr val="02B591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172" name="TextBox 172"/>
            <p:cNvSpPr txBox="1"/>
            <p:nvPr/>
          </p:nvSpPr>
          <p:spPr>
            <a:xfrm>
              <a:off x="0" y="0"/>
              <a:ext cx="273294" cy="243651"/>
            </a:xfrm>
            <a:prstGeom prst="rect">
              <a:avLst/>
            </a:prstGeom>
          </p:spPr>
          <p:txBody>
            <a:bodyPr lIns="35151" tIns="35151" rIns="35151" bIns="35151" rtlCol="0" anchor="ctr"/>
            <a:lstStyle/>
            <a:p>
              <a:pPr algn="ctr">
                <a:lnSpc>
                  <a:spcPts val="1694"/>
                </a:lnSpc>
              </a:pPr>
              <a:endParaRPr/>
            </a:p>
          </p:txBody>
        </p:sp>
      </p:grpSp>
      <p:grpSp>
        <p:nvGrpSpPr>
          <p:cNvPr id="173" name="Group 173"/>
          <p:cNvGrpSpPr/>
          <p:nvPr/>
        </p:nvGrpSpPr>
        <p:grpSpPr>
          <a:xfrm>
            <a:off x="2077736" y="4479510"/>
            <a:ext cx="542499" cy="483656"/>
            <a:chOff x="0" y="0"/>
            <a:chExt cx="273294" cy="243651"/>
          </a:xfrm>
        </p:grpSpPr>
        <p:sp>
          <p:nvSpPr>
            <p:cNvPr id="174" name="Freeform 174"/>
            <p:cNvSpPr/>
            <p:nvPr/>
          </p:nvSpPr>
          <p:spPr>
            <a:xfrm>
              <a:off x="0" y="0"/>
              <a:ext cx="273294" cy="243651"/>
            </a:xfrm>
            <a:custGeom>
              <a:avLst/>
              <a:gdLst/>
              <a:ahLst/>
              <a:cxnLst/>
              <a:rect l="l" t="t" r="r" b="b"/>
              <a:pathLst>
                <a:path w="273294" h="243651">
                  <a:moveTo>
                    <a:pt x="0" y="0"/>
                  </a:moveTo>
                  <a:lnTo>
                    <a:pt x="273294" y="0"/>
                  </a:lnTo>
                  <a:lnTo>
                    <a:pt x="273294" y="243651"/>
                  </a:lnTo>
                  <a:lnTo>
                    <a:pt x="0" y="243651"/>
                  </a:lnTo>
                  <a:close/>
                </a:path>
              </a:pathLst>
            </a:custGeom>
            <a:solidFill>
              <a:srgbClr val="02B591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175" name="TextBox 175"/>
            <p:cNvSpPr txBox="1"/>
            <p:nvPr/>
          </p:nvSpPr>
          <p:spPr>
            <a:xfrm>
              <a:off x="0" y="0"/>
              <a:ext cx="273294" cy="243651"/>
            </a:xfrm>
            <a:prstGeom prst="rect">
              <a:avLst/>
            </a:prstGeom>
          </p:spPr>
          <p:txBody>
            <a:bodyPr lIns="35151" tIns="35151" rIns="35151" bIns="35151" rtlCol="0" anchor="ctr"/>
            <a:lstStyle/>
            <a:p>
              <a:pPr algn="ctr">
                <a:lnSpc>
                  <a:spcPts val="1694"/>
                </a:lnSpc>
              </a:pPr>
              <a:endParaRPr/>
            </a:p>
          </p:txBody>
        </p:sp>
      </p:grpSp>
      <p:sp>
        <p:nvSpPr>
          <p:cNvPr id="176" name="AutoShape 176"/>
          <p:cNvSpPr/>
          <p:nvPr/>
        </p:nvSpPr>
        <p:spPr>
          <a:xfrm flipV="1">
            <a:off x="1050722" y="6713660"/>
            <a:ext cx="335107" cy="433973"/>
          </a:xfrm>
          <a:prstGeom prst="line">
            <a:avLst/>
          </a:prstGeom>
          <a:ln w="28575" cap="flat">
            <a:solidFill>
              <a:srgbClr val="02B59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CA"/>
          </a:p>
        </p:txBody>
      </p:sp>
      <p:sp>
        <p:nvSpPr>
          <p:cNvPr id="177" name="AutoShape 177"/>
          <p:cNvSpPr/>
          <p:nvPr/>
        </p:nvSpPr>
        <p:spPr>
          <a:xfrm flipH="1" flipV="1">
            <a:off x="1632110" y="6767546"/>
            <a:ext cx="123867" cy="339824"/>
          </a:xfrm>
          <a:prstGeom prst="line">
            <a:avLst/>
          </a:prstGeom>
          <a:ln w="28575" cap="flat">
            <a:solidFill>
              <a:srgbClr val="02B59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CA"/>
          </a:p>
        </p:txBody>
      </p:sp>
      <p:sp>
        <p:nvSpPr>
          <p:cNvPr id="178" name="AutoShape 178"/>
          <p:cNvSpPr/>
          <p:nvPr/>
        </p:nvSpPr>
        <p:spPr>
          <a:xfrm flipV="1">
            <a:off x="1002772" y="6722705"/>
            <a:ext cx="1511079" cy="392721"/>
          </a:xfrm>
          <a:prstGeom prst="line">
            <a:avLst/>
          </a:prstGeom>
          <a:ln w="28575" cap="flat">
            <a:solidFill>
              <a:srgbClr val="02B59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CA"/>
          </a:p>
        </p:txBody>
      </p:sp>
      <p:sp>
        <p:nvSpPr>
          <p:cNvPr id="179" name="AutoShape 179"/>
          <p:cNvSpPr/>
          <p:nvPr/>
        </p:nvSpPr>
        <p:spPr>
          <a:xfrm flipV="1">
            <a:off x="1670983" y="6736270"/>
            <a:ext cx="914313" cy="379157"/>
          </a:xfrm>
          <a:prstGeom prst="line">
            <a:avLst/>
          </a:prstGeom>
          <a:ln w="28575" cap="flat">
            <a:solidFill>
              <a:srgbClr val="02B59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CA"/>
          </a:p>
        </p:txBody>
      </p:sp>
      <p:sp>
        <p:nvSpPr>
          <p:cNvPr id="180" name="AutoShape 180"/>
          <p:cNvSpPr/>
          <p:nvPr/>
        </p:nvSpPr>
        <p:spPr>
          <a:xfrm flipV="1">
            <a:off x="2339194" y="6713660"/>
            <a:ext cx="281041" cy="401767"/>
          </a:xfrm>
          <a:prstGeom prst="line">
            <a:avLst/>
          </a:prstGeom>
          <a:ln w="28575" cap="flat">
            <a:solidFill>
              <a:srgbClr val="02B59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CA"/>
          </a:p>
        </p:txBody>
      </p:sp>
      <p:sp>
        <p:nvSpPr>
          <p:cNvPr id="181" name="AutoShape 181"/>
          <p:cNvSpPr/>
          <p:nvPr/>
        </p:nvSpPr>
        <p:spPr>
          <a:xfrm flipH="1" flipV="1">
            <a:off x="2584465" y="6713660"/>
            <a:ext cx="422939" cy="401767"/>
          </a:xfrm>
          <a:prstGeom prst="line">
            <a:avLst/>
          </a:prstGeom>
          <a:ln w="28575" cap="flat">
            <a:solidFill>
              <a:srgbClr val="02B59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CA"/>
          </a:p>
        </p:txBody>
      </p:sp>
      <p:sp>
        <p:nvSpPr>
          <p:cNvPr id="182" name="AutoShape 182"/>
          <p:cNvSpPr/>
          <p:nvPr/>
        </p:nvSpPr>
        <p:spPr>
          <a:xfrm flipH="1" flipV="1">
            <a:off x="2678150" y="6736733"/>
            <a:ext cx="997465" cy="378693"/>
          </a:xfrm>
          <a:prstGeom prst="line">
            <a:avLst/>
          </a:prstGeom>
          <a:ln w="28575" cap="flat">
            <a:solidFill>
              <a:srgbClr val="02B59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CA"/>
          </a:p>
        </p:txBody>
      </p:sp>
      <p:sp>
        <p:nvSpPr>
          <p:cNvPr id="183" name="AutoShape 183"/>
          <p:cNvSpPr/>
          <p:nvPr/>
        </p:nvSpPr>
        <p:spPr>
          <a:xfrm flipH="1" flipV="1">
            <a:off x="1704719" y="6665658"/>
            <a:ext cx="1970897" cy="449768"/>
          </a:xfrm>
          <a:prstGeom prst="line">
            <a:avLst/>
          </a:prstGeom>
          <a:ln w="28575" cap="flat">
            <a:solidFill>
              <a:srgbClr val="02B59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CA"/>
          </a:p>
        </p:txBody>
      </p:sp>
      <p:sp>
        <p:nvSpPr>
          <p:cNvPr id="184" name="AutoShape 184"/>
          <p:cNvSpPr/>
          <p:nvPr/>
        </p:nvSpPr>
        <p:spPr>
          <a:xfrm flipV="1">
            <a:off x="1496326" y="4939613"/>
            <a:ext cx="0" cy="1144098"/>
          </a:xfrm>
          <a:prstGeom prst="line">
            <a:avLst/>
          </a:prstGeom>
          <a:ln w="28575" cap="flat">
            <a:solidFill>
              <a:srgbClr val="02B591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CA"/>
          </a:p>
        </p:txBody>
      </p:sp>
      <p:sp>
        <p:nvSpPr>
          <p:cNvPr id="185" name="AutoShape 185"/>
          <p:cNvSpPr/>
          <p:nvPr/>
        </p:nvSpPr>
        <p:spPr>
          <a:xfrm flipV="1">
            <a:off x="2419898" y="4951687"/>
            <a:ext cx="0" cy="1144098"/>
          </a:xfrm>
          <a:prstGeom prst="line">
            <a:avLst/>
          </a:prstGeom>
          <a:ln w="28575" cap="flat">
            <a:solidFill>
              <a:srgbClr val="02B591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CA"/>
          </a:p>
        </p:txBody>
      </p:sp>
      <p:sp>
        <p:nvSpPr>
          <p:cNvPr id="186" name="AutoShape 186"/>
          <p:cNvSpPr/>
          <p:nvPr/>
        </p:nvSpPr>
        <p:spPr>
          <a:xfrm>
            <a:off x="1002772" y="5450468"/>
            <a:ext cx="393490" cy="24555"/>
          </a:xfrm>
          <a:prstGeom prst="line">
            <a:avLst/>
          </a:prstGeom>
          <a:ln w="28575" cap="flat">
            <a:solidFill>
              <a:srgbClr val="0C2D48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CA"/>
          </a:p>
        </p:txBody>
      </p:sp>
      <p:sp>
        <p:nvSpPr>
          <p:cNvPr id="187" name="AutoShape 187"/>
          <p:cNvSpPr/>
          <p:nvPr/>
        </p:nvSpPr>
        <p:spPr>
          <a:xfrm flipH="1" flipV="1">
            <a:off x="2620235" y="5446798"/>
            <a:ext cx="482011" cy="3671"/>
          </a:xfrm>
          <a:prstGeom prst="line">
            <a:avLst/>
          </a:prstGeom>
          <a:ln w="28575" cap="flat">
            <a:solidFill>
              <a:srgbClr val="0C2D48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CA"/>
          </a:p>
        </p:txBody>
      </p:sp>
      <p:sp>
        <p:nvSpPr>
          <p:cNvPr id="188" name="TextBox 188"/>
          <p:cNvSpPr txBox="1"/>
          <p:nvPr/>
        </p:nvSpPr>
        <p:spPr>
          <a:xfrm>
            <a:off x="4209346" y="3812261"/>
            <a:ext cx="1232063" cy="2534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50"/>
              </a:lnSpc>
              <a:spcBef>
                <a:spcPct val="0"/>
              </a:spcBef>
            </a:pPr>
            <a:r>
              <a:rPr lang="en-US" sz="1694">
                <a:solidFill>
                  <a:srgbClr val="0C2D48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Pizzza </a:t>
            </a:r>
          </a:p>
        </p:txBody>
      </p:sp>
      <p:sp>
        <p:nvSpPr>
          <p:cNvPr id="189" name="TextBox 189"/>
          <p:cNvSpPr txBox="1"/>
          <p:nvPr/>
        </p:nvSpPr>
        <p:spPr>
          <a:xfrm>
            <a:off x="5509347" y="3812261"/>
            <a:ext cx="1232063" cy="2534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50"/>
              </a:lnSpc>
              <a:spcBef>
                <a:spcPct val="0"/>
              </a:spcBef>
            </a:pPr>
            <a:r>
              <a:rPr lang="en-US" sz="1694">
                <a:solidFill>
                  <a:srgbClr val="0C2D48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awesome</a:t>
            </a:r>
          </a:p>
        </p:txBody>
      </p:sp>
      <p:sp>
        <p:nvSpPr>
          <p:cNvPr id="190" name="TextBox 190"/>
          <p:cNvSpPr txBox="1"/>
          <p:nvPr/>
        </p:nvSpPr>
        <p:spPr>
          <a:xfrm>
            <a:off x="5373471" y="3812261"/>
            <a:ext cx="135876" cy="2534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50"/>
              </a:lnSpc>
              <a:spcBef>
                <a:spcPct val="0"/>
              </a:spcBef>
            </a:pPr>
            <a:r>
              <a:rPr lang="en-US" sz="1694">
                <a:solidFill>
                  <a:srgbClr val="0C2D48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is</a:t>
            </a:r>
          </a:p>
        </p:txBody>
      </p:sp>
      <p:sp>
        <p:nvSpPr>
          <p:cNvPr id="191" name="TextBox 191"/>
          <p:cNvSpPr txBox="1"/>
          <p:nvPr/>
        </p:nvSpPr>
        <p:spPr>
          <a:xfrm>
            <a:off x="6286109" y="3812261"/>
            <a:ext cx="1232063" cy="2534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50"/>
              </a:lnSpc>
              <a:spcBef>
                <a:spcPct val="0"/>
              </a:spcBef>
            </a:pPr>
            <a:r>
              <a:rPr lang="en-US" sz="1694">
                <a:solidFill>
                  <a:srgbClr val="0C2D48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great</a:t>
            </a:r>
          </a:p>
        </p:txBody>
      </p:sp>
      <p:sp>
        <p:nvSpPr>
          <p:cNvPr id="192" name="TextBox 192"/>
          <p:cNvSpPr txBox="1"/>
          <p:nvPr/>
        </p:nvSpPr>
        <p:spPr>
          <a:xfrm>
            <a:off x="6968078" y="3812261"/>
            <a:ext cx="1232063" cy="2534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50"/>
              </a:lnSpc>
              <a:spcBef>
                <a:spcPct val="0"/>
              </a:spcBef>
            </a:pPr>
            <a:r>
              <a:rPr lang="en-US" sz="1694">
                <a:solidFill>
                  <a:srgbClr val="0C2D48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&lt;EOS&gt;</a:t>
            </a:r>
          </a:p>
        </p:txBody>
      </p:sp>
      <p:sp>
        <p:nvSpPr>
          <p:cNvPr id="193" name="TextBox 193"/>
          <p:cNvSpPr txBox="1"/>
          <p:nvPr/>
        </p:nvSpPr>
        <p:spPr>
          <a:xfrm>
            <a:off x="4893137" y="177362"/>
            <a:ext cx="1517068" cy="3381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8"/>
              </a:lnSpc>
              <a:spcBef>
                <a:spcPct val="0"/>
              </a:spcBef>
            </a:pPr>
            <a:r>
              <a:rPr lang="en-US" sz="2197">
                <a:solidFill>
                  <a:srgbClr val="0C2D48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[0.1,1 2.13]</a:t>
            </a:r>
          </a:p>
        </p:txBody>
      </p:sp>
      <p:sp>
        <p:nvSpPr>
          <p:cNvPr id="194" name="TextBox 194"/>
          <p:cNvSpPr txBox="1"/>
          <p:nvPr/>
        </p:nvSpPr>
        <p:spPr>
          <a:xfrm>
            <a:off x="5267000" y="3458860"/>
            <a:ext cx="325462" cy="2229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09"/>
              </a:lnSpc>
              <a:spcBef>
                <a:spcPct val="0"/>
              </a:spcBef>
            </a:pPr>
            <a:r>
              <a:rPr lang="en-US" sz="1412">
                <a:solidFill>
                  <a:srgbClr val="0C2D48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1</a:t>
            </a:r>
          </a:p>
        </p:txBody>
      </p:sp>
      <p:sp>
        <p:nvSpPr>
          <p:cNvPr id="195" name="TextBox 195"/>
          <p:cNvSpPr txBox="1"/>
          <p:nvPr/>
        </p:nvSpPr>
        <p:spPr>
          <a:xfrm>
            <a:off x="463775" y="7515366"/>
            <a:ext cx="1207208" cy="2578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09"/>
              </a:lnSpc>
              <a:spcBef>
                <a:spcPct val="0"/>
              </a:spcBef>
            </a:pPr>
            <a:r>
              <a:rPr lang="en-US" sz="1660">
                <a:solidFill>
                  <a:srgbClr val="0C2D48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Pizzza </a:t>
            </a:r>
          </a:p>
        </p:txBody>
      </p:sp>
      <p:sp>
        <p:nvSpPr>
          <p:cNvPr id="196" name="TextBox 196"/>
          <p:cNvSpPr txBox="1"/>
          <p:nvPr/>
        </p:nvSpPr>
        <p:spPr>
          <a:xfrm>
            <a:off x="1737551" y="7515366"/>
            <a:ext cx="1207208" cy="2578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09"/>
              </a:lnSpc>
              <a:spcBef>
                <a:spcPct val="0"/>
              </a:spcBef>
            </a:pPr>
            <a:r>
              <a:rPr lang="en-US" sz="1660">
                <a:solidFill>
                  <a:srgbClr val="0C2D48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awesome</a:t>
            </a:r>
          </a:p>
        </p:txBody>
      </p:sp>
      <p:sp>
        <p:nvSpPr>
          <p:cNvPr id="197" name="TextBox 197"/>
          <p:cNvSpPr txBox="1"/>
          <p:nvPr/>
        </p:nvSpPr>
        <p:spPr>
          <a:xfrm>
            <a:off x="1604415" y="7515366"/>
            <a:ext cx="133135" cy="2578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09"/>
              </a:lnSpc>
              <a:spcBef>
                <a:spcPct val="0"/>
              </a:spcBef>
            </a:pPr>
            <a:r>
              <a:rPr lang="en-US" sz="1660">
                <a:solidFill>
                  <a:srgbClr val="0C2D48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is</a:t>
            </a:r>
          </a:p>
        </p:txBody>
      </p:sp>
      <p:sp>
        <p:nvSpPr>
          <p:cNvPr id="198" name="TextBox 198"/>
          <p:cNvSpPr txBox="1"/>
          <p:nvPr/>
        </p:nvSpPr>
        <p:spPr>
          <a:xfrm>
            <a:off x="2498642" y="7515366"/>
            <a:ext cx="1207208" cy="2578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09"/>
              </a:lnSpc>
              <a:spcBef>
                <a:spcPct val="0"/>
              </a:spcBef>
            </a:pPr>
            <a:r>
              <a:rPr lang="en-US" sz="1660">
                <a:solidFill>
                  <a:srgbClr val="0C2D48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great</a:t>
            </a:r>
          </a:p>
        </p:txBody>
      </p:sp>
      <p:sp>
        <p:nvSpPr>
          <p:cNvPr id="199" name="TextBox 199"/>
          <p:cNvSpPr txBox="1"/>
          <p:nvPr/>
        </p:nvSpPr>
        <p:spPr>
          <a:xfrm>
            <a:off x="3166853" y="7515366"/>
            <a:ext cx="1207208" cy="2578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09"/>
              </a:lnSpc>
              <a:spcBef>
                <a:spcPct val="0"/>
              </a:spcBef>
            </a:pPr>
            <a:r>
              <a:rPr lang="en-US" sz="1660">
                <a:solidFill>
                  <a:srgbClr val="0C2D48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&lt;EOS&gt;</a:t>
            </a:r>
          </a:p>
        </p:txBody>
      </p:sp>
      <p:sp>
        <p:nvSpPr>
          <p:cNvPr id="200" name="TextBox 200"/>
          <p:cNvSpPr txBox="1"/>
          <p:nvPr/>
        </p:nvSpPr>
        <p:spPr>
          <a:xfrm>
            <a:off x="1038799" y="4012335"/>
            <a:ext cx="1583265" cy="3315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05"/>
              </a:lnSpc>
              <a:spcBef>
                <a:spcPct val="0"/>
              </a:spcBef>
            </a:pPr>
            <a:r>
              <a:rPr lang="en-US" sz="2153">
                <a:solidFill>
                  <a:srgbClr val="0C2D48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[0.21, 3.13]</a:t>
            </a:r>
          </a:p>
        </p:txBody>
      </p:sp>
      <p:sp>
        <p:nvSpPr>
          <p:cNvPr id="201" name="TextBox 201"/>
          <p:cNvSpPr txBox="1"/>
          <p:nvPr/>
        </p:nvSpPr>
        <p:spPr>
          <a:xfrm>
            <a:off x="2219562" y="7222614"/>
            <a:ext cx="318896" cy="2091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74"/>
              </a:lnSpc>
              <a:spcBef>
                <a:spcPct val="0"/>
              </a:spcBef>
            </a:pPr>
            <a:r>
              <a:rPr lang="en-US" sz="1383">
                <a:solidFill>
                  <a:srgbClr val="0C2D48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1</a:t>
            </a:r>
          </a:p>
        </p:txBody>
      </p:sp>
      <p:sp>
        <p:nvSpPr>
          <p:cNvPr id="202" name="TextBox 202"/>
          <p:cNvSpPr txBox="1"/>
          <p:nvPr/>
        </p:nvSpPr>
        <p:spPr>
          <a:xfrm>
            <a:off x="4080845" y="4522917"/>
            <a:ext cx="2320967" cy="27126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95"/>
              </a:lnSpc>
            </a:pPr>
            <a:r>
              <a:rPr lang="en-US" sz="4459">
                <a:solidFill>
                  <a:srgbClr val="0C2D48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Pizza</a:t>
            </a:r>
          </a:p>
          <a:p>
            <a:pPr algn="ctr">
              <a:lnSpc>
                <a:spcPts val="5395"/>
              </a:lnSpc>
            </a:pPr>
            <a:r>
              <a:rPr lang="en-US" sz="4459">
                <a:solidFill>
                  <a:srgbClr val="0C2D48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is </a:t>
            </a:r>
          </a:p>
          <a:p>
            <a:pPr algn="ctr">
              <a:lnSpc>
                <a:spcPts val="5395"/>
              </a:lnSpc>
            </a:pPr>
            <a:r>
              <a:rPr lang="en-US" sz="4459">
                <a:solidFill>
                  <a:srgbClr val="0C2D48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awesome</a:t>
            </a:r>
          </a:p>
          <a:p>
            <a:pPr algn="ctr">
              <a:lnSpc>
                <a:spcPts val="5395"/>
              </a:lnSpc>
              <a:spcBef>
                <a:spcPct val="0"/>
              </a:spcBef>
            </a:pPr>
            <a:r>
              <a:rPr lang="en-US" sz="4459">
                <a:solidFill>
                  <a:srgbClr val="0C2D48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&lt;EOS&gt;</a:t>
            </a:r>
          </a:p>
        </p:txBody>
      </p:sp>
      <p:sp>
        <p:nvSpPr>
          <p:cNvPr id="203" name="TextBox 203"/>
          <p:cNvSpPr txBox="1"/>
          <p:nvPr/>
        </p:nvSpPr>
        <p:spPr>
          <a:xfrm>
            <a:off x="8769888" y="7004358"/>
            <a:ext cx="712708" cy="3212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08"/>
              </a:lnSpc>
              <a:spcBef>
                <a:spcPct val="0"/>
              </a:spcBef>
            </a:pPr>
            <a:r>
              <a:rPr lang="en-US" sz="2073" b="1">
                <a:solidFill>
                  <a:srgbClr val="02B591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Value</a:t>
            </a:r>
          </a:p>
        </p:txBody>
      </p:sp>
      <p:graphicFrame>
        <p:nvGraphicFramePr>
          <p:cNvPr id="204" name="Table 204"/>
          <p:cNvGraphicFramePr>
            <a:graphicFrameLocks noGrp="1"/>
          </p:cNvGraphicFramePr>
          <p:nvPr/>
        </p:nvGraphicFramePr>
        <p:xfrm>
          <a:off x="6776715" y="4437208"/>
          <a:ext cx="2007179" cy="2962275"/>
        </p:xfrm>
        <a:graphic>
          <a:graphicData uri="http://schemas.openxmlformats.org/drawingml/2006/table">
            <a:tbl>
              <a:tblPr/>
              <a:tblGrid>
                <a:gridCol w="1003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0569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Glacial Indifference Bold"/>
                          <a:ea typeface="Glacial Indifference Bold"/>
                          <a:cs typeface="Glacial Indifference Bold"/>
                          <a:sym typeface="Glacial Indifference Bold"/>
                        </a:rPr>
                        <a:t>0.1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Glacial Indifference Bold"/>
                          <a:ea typeface="Glacial Indifference Bold"/>
                          <a:cs typeface="Glacial Indifference Bold"/>
                          <a:sym typeface="Glacial Indifference Bold"/>
                        </a:rPr>
                        <a:t>2.13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0569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0.11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2.13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0569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0.21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3.13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0569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0.8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0.9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A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212383" y="1155377"/>
          <a:ext cx="2007179" cy="2962275"/>
        </p:xfrm>
        <a:graphic>
          <a:graphicData uri="http://schemas.openxmlformats.org/drawingml/2006/table">
            <a:tbl>
              <a:tblPr/>
              <a:tblGrid>
                <a:gridCol w="1003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0569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Glacial Indifference Bold"/>
                          <a:ea typeface="Glacial Indifference Bold"/>
                          <a:cs typeface="Glacial Indifference Bold"/>
                          <a:sym typeface="Glacial Indifference Bold"/>
                        </a:rPr>
                        <a:t>0.1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Glacial Indifference Bold"/>
                          <a:ea typeface="Glacial Indifference Bold"/>
                          <a:cs typeface="Glacial Indifference Bold"/>
                          <a:sym typeface="Glacial Indifference Bold"/>
                        </a:rPr>
                        <a:t>2.13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0569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0.11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2.13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0569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0.21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3.13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0569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0.8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0.9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3022021" y="1141089"/>
          <a:ext cx="2007179" cy="1495425"/>
        </p:xfrm>
        <a:graphic>
          <a:graphicData uri="http://schemas.openxmlformats.org/drawingml/2006/table">
            <a:tbl>
              <a:tblPr/>
              <a:tblGrid>
                <a:gridCol w="1003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7712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Glacial Indifference Bold"/>
                          <a:ea typeface="Glacial Indifference Bold"/>
                          <a:cs typeface="Glacial Indifference Bold"/>
                          <a:sym typeface="Glacial Indifference Bold"/>
                        </a:rPr>
                        <a:t>0.78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Glacial Indifference Bold"/>
                          <a:ea typeface="Glacial Indifference Bold"/>
                          <a:cs typeface="Glacial Indifference Bold"/>
                          <a:sym typeface="Glacial Indifference Bold"/>
                        </a:rPr>
                        <a:t>2.0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7712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0.9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1.7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Table 4"/>
          <p:cNvGraphicFramePr>
            <a:graphicFrameLocks noGrp="1"/>
          </p:cNvGraphicFramePr>
          <p:nvPr/>
        </p:nvGraphicFramePr>
        <p:xfrm>
          <a:off x="5884590" y="1023684"/>
          <a:ext cx="2348759" cy="2543175"/>
        </p:xfrm>
        <a:graphic>
          <a:graphicData uri="http://schemas.openxmlformats.org/drawingml/2006/table">
            <a:tbl>
              <a:tblPr/>
              <a:tblGrid>
                <a:gridCol w="1174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794"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Glacial Indifference Bold"/>
                          <a:ea typeface="Glacial Indifference Bold"/>
                          <a:cs typeface="Glacial Indifference Bold"/>
                          <a:sym typeface="Glacial Indifference Bold"/>
                        </a:rPr>
                        <a:t>..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Glacial Indifference Bold"/>
                          <a:ea typeface="Glacial Indifference Bold"/>
                          <a:cs typeface="Glacial Indifference Bold"/>
                          <a:sym typeface="Glacial Indifference Bold"/>
                        </a:rPr>
                        <a:t>..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794"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..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..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794"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0.8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0.8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5794"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..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..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5"/>
          <p:cNvSpPr txBox="1"/>
          <p:nvPr/>
        </p:nvSpPr>
        <p:spPr>
          <a:xfrm>
            <a:off x="-217445" y="437989"/>
            <a:ext cx="2866835" cy="585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25"/>
              </a:lnSpc>
              <a:spcBef>
                <a:spcPct val="0"/>
              </a:spcBef>
            </a:pPr>
            <a:r>
              <a:rPr lang="en-US" sz="3822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Value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592193" y="437989"/>
            <a:ext cx="3445099" cy="5101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20"/>
              </a:lnSpc>
              <a:spcBef>
                <a:spcPct val="0"/>
              </a:spcBef>
            </a:pPr>
            <a:r>
              <a:rPr lang="en-US" sz="3322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Query Weights 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328740" y="1551845"/>
            <a:ext cx="260575" cy="6739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95"/>
              </a:lnSpc>
              <a:spcBef>
                <a:spcPct val="0"/>
              </a:spcBef>
            </a:pPr>
            <a:r>
              <a:rPr lang="en-US" sz="4459">
                <a:solidFill>
                  <a:srgbClr val="0C2D48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=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335396" y="1131564"/>
            <a:ext cx="1592342" cy="1872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01"/>
              </a:lnSpc>
            </a:pPr>
            <a:r>
              <a:rPr lang="en-US" sz="3059">
                <a:solidFill>
                  <a:srgbClr val="0C2D48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Pizza</a:t>
            </a:r>
          </a:p>
          <a:p>
            <a:pPr algn="ctr">
              <a:lnSpc>
                <a:spcPts val="3701"/>
              </a:lnSpc>
            </a:pPr>
            <a:r>
              <a:rPr lang="en-US" sz="3059">
                <a:solidFill>
                  <a:srgbClr val="0C2D48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is </a:t>
            </a:r>
          </a:p>
          <a:p>
            <a:pPr algn="ctr">
              <a:lnSpc>
                <a:spcPts val="3701"/>
              </a:lnSpc>
            </a:pPr>
            <a:r>
              <a:rPr lang="en-US" sz="3059">
                <a:solidFill>
                  <a:srgbClr val="0C2D48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awesome</a:t>
            </a:r>
          </a:p>
          <a:p>
            <a:pPr algn="ctr">
              <a:lnSpc>
                <a:spcPts val="3701"/>
              </a:lnSpc>
              <a:spcBef>
                <a:spcPct val="0"/>
              </a:spcBef>
            </a:pPr>
            <a:r>
              <a:rPr lang="en-US" sz="3059">
                <a:solidFill>
                  <a:srgbClr val="0C2D48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&lt;EOS&gt;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77240" y="5008668"/>
            <a:ext cx="8837655" cy="1405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01"/>
              </a:lnSpc>
              <a:spcBef>
                <a:spcPct val="0"/>
              </a:spcBef>
            </a:pPr>
            <a:r>
              <a:rPr lang="en-US" sz="3059">
                <a:solidFill>
                  <a:srgbClr val="0C2D48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Because we stareted with 2 encoded values we multiplies with 2-D weight matrix . If we start with </a:t>
            </a:r>
            <a:r>
              <a:rPr lang="en-US" sz="3059">
                <a:solidFill>
                  <a:srgbClr val="02B591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512-encoded</a:t>
            </a:r>
            <a:r>
              <a:rPr lang="en-US" sz="3059">
                <a:solidFill>
                  <a:srgbClr val="0C2D48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value we will have a </a:t>
            </a:r>
            <a:r>
              <a:rPr lang="en-US" sz="3059">
                <a:solidFill>
                  <a:srgbClr val="02B591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512X512</a:t>
            </a:r>
            <a:r>
              <a:rPr lang="en-US" sz="3059">
                <a:solidFill>
                  <a:srgbClr val="0C2D48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weight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459028" y="437989"/>
            <a:ext cx="3445099" cy="5101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20"/>
              </a:lnSpc>
              <a:spcBef>
                <a:spcPct val="0"/>
              </a:spcBef>
            </a:pPr>
            <a:r>
              <a:rPr lang="en-US" sz="3322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Query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A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212383" y="1155377"/>
          <a:ext cx="2007179" cy="2962275"/>
        </p:xfrm>
        <a:graphic>
          <a:graphicData uri="http://schemas.openxmlformats.org/drawingml/2006/table">
            <a:tbl>
              <a:tblPr/>
              <a:tblGrid>
                <a:gridCol w="1003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0569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Glacial Indifference Bold"/>
                          <a:ea typeface="Glacial Indifference Bold"/>
                          <a:cs typeface="Glacial Indifference Bold"/>
                          <a:sym typeface="Glacial Indifference Bold"/>
                        </a:rPr>
                        <a:t>0.1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Glacial Indifference Bold"/>
                          <a:ea typeface="Glacial Indifference Bold"/>
                          <a:cs typeface="Glacial Indifference Bold"/>
                          <a:sym typeface="Glacial Indifference Bold"/>
                        </a:rPr>
                        <a:t>2.13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0569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0.11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2.13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0569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0.21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3.13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0569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0.8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0.9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3022021" y="1141089"/>
          <a:ext cx="2007179" cy="1495425"/>
        </p:xfrm>
        <a:graphic>
          <a:graphicData uri="http://schemas.openxmlformats.org/drawingml/2006/table">
            <a:tbl>
              <a:tblPr/>
              <a:tblGrid>
                <a:gridCol w="1003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7712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Glacial Indifference Bold"/>
                          <a:ea typeface="Glacial Indifference Bold"/>
                          <a:cs typeface="Glacial Indifference Bold"/>
                          <a:sym typeface="Glacial Indifference Bold"/>
                        </a:rPr>
                        <a:t>0.78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Glacial Indifference Bold"/>
                          <a:ea typeface="Glacial Indifference Bold"/>
                          <a:cs typeface="Glacial Indifference Bold"/>
                          <a:sym typeface="Glacial Indifference Bold"/>
                        </a:rPr>
                        <a:t>2.0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7712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0.9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1.7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Table 4"/>
          <p:cNvGraphicFramePr>
            <a:graphicFrameLocks noGrp="1"/>
          </p:cNvGraphicFramePr>
          <p:nvPr/>
        </p:nvGraphicFramePr>
        <p:xfrm>
          <a:off x="5884590" y="1023684"/>
          <a:ext cx="2348759" cy="2543175"/>
        </p:xfrm>
        <a:graphic>
          <a:graphicData uri="http://schemas.openxmlformats.org/drawingml/2006/table">
            <a:tbl>
              <a:tblPr/>
              <a:tblGrid>
                <a:gridCol w="1174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794"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Glacial Indifference Bold"/>
                          <a:ea typeface="Glacial Indifference Bold"/>
                          <a:cs typeface="Glacial Indifference Bold"/>
                          <a:sym typeface="Glacial Indifference Bold"/>
                        </a:rPr>
                        <a:t>..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Glacial Indifference Bold"/>
                          <a:ea typeface="Glacial Indifference Bold"/>
                          <a:cs typeface="Glacial Indifference Bold"/>
                          <a:sym typeface="Glacial Indifference Bold"/>
                        </a:rPr>
                        <a:t>..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794"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..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..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794"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0.18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0.81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5794"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..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..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5"/>
          <p:cNvSpPr txBox="1"/>
          <p:nvPr/>
        </p:nvSpPr>
        <p:spPr>
          <a:xfrm>
            <a:off x="-217445" y="437989"/>
            <a:ext cx="2866835" cy="585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25"/>
              </a:lnSpc>
              <a:spcBef>
                <a:spcPct val="0"/>
              </a:spcBef>
            </a:pPr>
            <a:r>
              <a:rPr lang="en-US" sz="3822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Value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592193" y="437989"/>
            <a:ext cx="3445099" cy="5101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20"/>
              </a:lnSpc>
              <a:spcBef>
                <a:spcPct val="0"/>
              </a:spcBef>
            </a:pPr>
            <a:r>
              <a:rPr lang="en-US" sz="3322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Key Weights 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328740" y="1551845"/>
            <a:ext cx="260575" cy="6739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95"/>
              </a:lnSpc>
              <a:spcBef>
                <a:spcPct val="0"/>
              </a:spcBef>
            </a:pPr>
            <a:r>
              <a:rPr lang="en-US" sz="4459">
                <a:solidFill>
                  <a:srgbClr val="0C2D48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=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335396" y="1131564"/>
            <a:ext cx="1592342" cy="1872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01"/>
              </a:lnSpc>
            </a:pPr>
            <a:r>
              <a:rPr lang="en-US" sz="3059">
                <a:solidFill>
                  <a:srgbClr val="0C2D48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Pizza</a:t>
            </a:r>
          </a:p>
          <a:p>
            <a:pPr algn="ctr">
              <a:lnSpc>
                <a:spcPts val="3701"/>
              </a:lnSpc>
            </a:pPr>
            <a:r>
              <a:rPr lang="en-US" sz="3059">
                <a:solidFill>
                  <a:srgbClr val="0C2D48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is </a:t>
            </a:r>
          </a:p>
          <a:p>
            <a:pPr algn="ctr">
              <a:lnSpc>
                <a:spcPts val="3701"/>
              </a:lnSpc>
            </a:pPr>
            <a:r>
              <a:rPr lang="en-US" sz="3059">
                <a:solidFill>
                  <a:srgbClr val="0C2D48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awesome</a:t>
            </a:r>
          </a:p>
          <a:p>
            <a:pPr algn="ctr">
              <a:lnSpc>
                <a:spcPts val="3701"/>
              </a:lnSpc>
              <a:spcBef>
                <a:spcPct val="0"/>
              </a:spcBef>
            </a:pPr>
            <a:r>
              <a:rPr lang="en-US" sz="3059">
                <a:solidFill>
                  <a:srgbClr val="0C2D48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&lt;EOS&gt;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77240" y="5008668"/>
            <a:ext cx="8837655" cy="1405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01"/>
              </a:lnSpc>
              <a:spcBef>
                <a:spcPct val="0"/>
              </a:spcBef>
            </a:pPr>
            <a:r>
              <a:rPr lang="en-US" sz="3059">
                <a:solidFill>
                  <a:srgbClr val="0C2D48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Because we stareted with 2 encoded values we multiplies with 2-D weight matrix . If we start with </a:t>
            </a:r>
            <a:r>
              <a:rPr lang="en-US" sz="3059">
                <a:solidFill>
                  <a:srgbClr val="02B591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512-encoded</a:t>
            </a:r>
            <a:r>
              <a:rPr lang="en-US" sz="3059">
                <a:solidFill>
                  <a:srgbClr val="0C2D48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value we will have a </a:t>
            </a:r>
            <a:r>
              <a:rPr lang="en-US" sz="3059">
                <a:solidFill>
                  <a:srgbClr val="02B591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512X512</a:t>
            </a:r>
            <a:r>
              <a:rPr lang="en-US" sz="3059">
                <a:solidFill>
                  <a:srgbClr val="0C2D48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weight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459028" y="437989"/>
            <a:ext cx="3445099" cy="5101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20"/>
              </a:lnSpc>
              <a:spcBef>
                <a:spcPct val="0"/>
              </a:spcBef>
            </a:pPr>
            <a:r>
              <a:rPr lang="en-US" sz="3322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Key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A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212383" y="1155377"/>
          <a:ext cx="2007179" cy="2962275"/>
        </p:xfrm>
        <a:graphic>
          <a:graphicData uri="http://schemas.openxmlformats.org/drawingml/2006/table">
            <a:tbl>
              <a:tblPr/>
              <a:tblGrid>
                <a:gridCol w="1003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0569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Glacial Indifference Bold"/>
                          <a:ea typeface="Glacial Indifference Bold"/>
                          <a:cs typeface="Glacial Indifference Bold"/>
                          <a:sym typeface="Glacial Indifference Bold"/>
                        </a:rPr>
                        <a:t>0.1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Glacial Indifference Bold"/>
                          <a:ea typeface="Glacial Indifference Bold"/>
                          <a:cs typeface="Glacial Indifference Bold"/>
                          <a:sym typeface="Glacial Indifference Bold"/>
                        </a:rPr>
                        <a:t>2.13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0569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0.11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2.13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0569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0.21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3.13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0569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0.8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0.9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3022021" y="1141089"/>
          <a:ext cx="2007179" cy="1495425"/>
        </p:xfrm>
        <a:graphic>
          <a:graphicData uri="http://schemas.openxmlformats.org/drawingml/2006/table">
            <a:tbl>
              <a:tblPr/>
              <a:tblGrid>
                <a:gridCol w="1003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3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7712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Glacial Indifference Bold"/>
                          <a:ea typeface="Glacial Indifference Bold"/>
                          <a:cs typeface="Glacial Indifference Bold"/>
                          <a:sym typeface="Glacial Indifference Bold"/>
                        </a:rPr>
                        <a:t>0.78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Glacial Indifference Bold"/>
                          <a:ea typeface="Glacial Indifference Bold"/>
                          <a:cs typeface="Glacial Indifference Bold"/>
                          <a:sym typeface="Glacial Indifference Bold"/>
                        </a:rPr>
                        <a:t>2.0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7712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0.9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1.7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Table 4"/>
          <p:cNvGraphicFramePr>
            <a:graphicFrameLocks noGrp="1"/>
          </p:cNvGraphicFramePr>
          <p:nvPr/>
        </p:nvGraphicFramePr>
        <p:xfrm>
          <a:off x="5884590" y="1023684"/>
          <a:ext cx="2348759" cy="2543175"/>
        </p:xfrm>
        <a:graphic>
          <a:graphicData uri="http://schemas.openxmlformats.org/drawingml/2006/table">
            <a:tbl>
              <a:tblPr/>
              <a:tblGrid>
                <a:gridCol w="1174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794"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Glacial Indifference Bold"/>
                          <a:ea typeface="Glacial Indifference Bold"/>
                          <a:cs typeface="Glacial Indifference Bold"/>
                          <a:sym typeface="Glacial Indifference Bold"/>
                        </a:rPr>
                        <a:t>..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Glacial Indifference Bold"/>
                          <a:ea typeface="Glacial Indifference Bold"/>
                          <a:cs typeface="Glacial Indifference Bold"/>
                          <a:sym typeface="Glacial Indifference Bold"/>
                        </a:rPr>
                        <a:t>..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794"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..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..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794"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0.18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0.81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5794"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..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..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5"/>
          <p:cNvSpPr txBox="1"/>
          <p:nvPr/>
        </p:nvSpPr>
        <p:spPr>
          <a:xfrm>
            <a:off x="-217445" y="437989"/>
            <a:ext cx="2866835" cy="585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25"/>
              </a:lnSpc>
              <a:spcBef>
                <a:spcPct val="0"/>
              </a:spcBef>
            </a:pPr>
            <a:r>
              <a:rPr lang="en-US" sz="3822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Value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592193" y="437989"/>
            <a:ext cx="3445099" cy="5101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20"/>
              </a:lnSpc>
              <a:spcBef>
                <a:spcPct val="0"/>
              </a:spcBef>
            </a:pPr>
            <a:r>
              <a:rPr lang="en-US" sz="3322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Value Weights 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328740" y="1551845"/>
            <a:ext cx="260575" cy="6739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95"/>
              </a:lnSpc>
              <a:spcBef>
                <a:spcPct val="0"/>
              </a:spcBef>
            </a:pPr>
            <a:r>
              <a:rPr lang="en-US" sz="4459">
                <a:solidFill>
                  <a:srgbClr val="0C2D48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=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335396" y="1131564"/>
            <a:ext cx="1592342" cy="1872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01"/>
              </a:lnSpc>
            </a:pPr>
            <a:r>
              <a:rPr lang="en-US" sz="3059">
                <a:solidFill>
                  <a:srgbClr val="0C2D48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Pizza</a:t>
            </a:r>
          </a:p>
          <a:p>
            <a:pPr algn="ctr">
              <a:lnSpc>
                <a:spcPts val="3701"/>
              </a:lnSpc>
            </a:pPr>
            <a:r>
              <a:rPr lang="en-US" sz="3059">
                <a:solidFill>
                  <a:srgbClr val="0C2D48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is </a:t>
            </a:r>
          </a:p>
          <a:p>
            <a:pPr algn="ctr">
              <a:lnSpc>
                <a:spcPts val="3701"/>
              </a:lnSpc>
            </a:pPr>
            <a:r>
              <a:rPr lang="en-US" sz="3059">
                <a:solidFill>
                  <a:srgbClr val="0C2D48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awesome</a:t>
            </a:r>
          </a:p>
          <a:p>
            <a:pPr algn="ctr">
              <a:lnSpc>
                <a:spcPts val="3701"/>
              </a:lnSpc>
              <a:spcBef>
                <a:spcPct val="0"/>
              </a:spcBef>
            </a:pPr>
            <a:r>
              <a:rPr lang="en-US" sz="3059">
                <a:solidFill>
                  <a:srgbClr val="0C2D48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&lt;EOS&gt;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77240" y="5008668"/>
            <a:ext cx="8837655" cy="1405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01"/>
              </a:lnSpc>
              <a:spcBef>
                <a:spcPct val="0"/>
              </a:spcBef>
            </a:pPr>
            <a:r>
              <a:rPr lang="en-US" sz="3059">
                <a:solidFill>
                  <a:srgbClr val="0C2D48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Because we stareted with 2 encoded values we multiplies with 2-D weight matrix . If we start with </a:t>
            </a:r>
            <a:r>
              <a:rPr lang="en-US" sz="3059">
                <a:solidFill>
                  <a:srgbClr val="02B591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512-encoded</a:t>
            </a:r>
            <a:r>
              <a:rPr lang="en-US" sz="3059">
                <a:solidFill>
                  <a:srgbClr val="0C2D48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value we will have a </a:t>
            </a:r>
            <a:r>
              <a:rPr lang="en-US" sz="3059">
                <a:solidFill>
                  <a:srgbClr val="02B591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512X512</a:t>
            </a:r>
            <a:r>
              <a:rPr lang="en-US" sz="3059">
                <a:solidFill>
                  <a:srgbClr val="0C2D48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weight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459028" y="437989"/>
            <a:ext cx="3445099" cy="5101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20"/>
              </a:lnSpc>
              <a:spcBef>
                <a:spcPct val="0"/>
              </a:spcBef>
            </a:pPr>
            <a:r>
              <a:rPr lang="en-US" sz="3322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Value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A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461439" y="235575"/>
          <a:ext cx="1734306" cy="2543175"/>
        </p:xfrm>
        <a:graphic>
          <a:graphicData uri="http://schemas.openxmlformats.org/drawingml/2006/table">
            <a:tbl>
              <a:tblPr/>
              <a:tblGrid>
                <a:gridCol w="8671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71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794"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2197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197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197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197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2197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197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197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197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794"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2197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197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197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197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2197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197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197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197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794"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2197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197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197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197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2197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197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197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197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5794"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2197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197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197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197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2197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197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197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197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2570403" y="235575"/>
          <a:ext cx="1700290" cy="2543175"/>
        </p:xfrm>
        <a:graphic>
          <a:graphicData uri="http://schemas.openxmlformats.org/drawingml/2006/table">
            <a:tbl>
              <a:tblPr/>
              <a:tblGrid>
                <a:gridCol w="850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0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794"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E719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719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719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719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E719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719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719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719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794"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E719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719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719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719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E719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719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719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719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794"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E719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719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719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719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E719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719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719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719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5794"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E719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719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719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719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E719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719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719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719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Table 4"/>
          <p:cNvGraphicFramePr>
            <a:graphicFrameLocks noGrp="1"/>
          </p:cNvGraphicFramePr>
          <p:nvPr/>
        </p:nvGraphicFramePr>
        <p:xfrm>
          <a:off x="6627915" y="337621"/>
          <a:ext cx="1530212" cy="2543175"/>
        </p:xfrm>
        <a:graphic>
          <a:graphicData uri="http://schemas.openxmlformats.org/drawingml/2006/table">
            <a:tbl>
              <a:tblPr/>
              <a:tblGrid>
                <a:gridCol w="765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794"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E3CD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3CD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3CD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3CD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E3CD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3CD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3CD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3CD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794"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E3CD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3CD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3CD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3CD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E3CD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3CD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3CD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3CD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794"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E3CD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3CD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3CD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3CD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E3CD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3CD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3CD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3CD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5794"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E3CD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3CD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3CD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3CD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E3CD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3CD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3CD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3CD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5"/>
          <p:cNvGraphicFramePr>
            <a:graphicFrameLocks noGrp="1"/>
          </p:cNvGraphicFramePr>
          <p:nvPr/>
        </p:nvGraphicFramePr>
        <p:xfrm>
          <a:off x="590762" y="4451985"/>
          <a:ext cx="1734306" cy="1914525"/>
        </p:xfrm>
        <a:graphic>
          <a:graphicData uri="http://schemas.openxmlformats.org/drawingml/2006/table">
            <a:tbl>
              <a:tblPr/>
              <a:tblGrid>
                <a:gridCol w="8671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71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8175"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2197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197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197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197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2197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197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197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197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8175"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2197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197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197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197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2197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197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197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197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8175"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2197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197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197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197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2197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197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197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197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6"/>
          <p:cNvGraphicFramePr>
            <a:graphicFrameLocks noGrp="1"/>
          </p:cNvGraphicFramePr>
          <p:nvPr/>
        </p:nvGraphicFramePr>
        <p:xfrm>
          <a:off x="2692502" y="4451985"/>
          <a:ext cx="1700290" cy="1285875"/>
        </p:xfrm>
        <a:graphic>
          <a:graphicData uri="http://schemas.openxmlformats.org/drawingml/2006/table">
            <a:tbl>
              <a:tblPr/>
              <a:tblGrid>
                <a:gridCol w="566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6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2938"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E719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719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719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719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E719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719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719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719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E719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719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719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719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E719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719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719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719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E719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719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719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719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E719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719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719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719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7"/>
          <p:cNvGraphicFramePr>
            <a:graphicFrameLocks noGrp="1"/>
          </p:cNvGraphicFramePr>
          <p:nvPr/>
        </p:nvGraphicFramePr>
        <p:xfrm>
          <a:off x="5708387" y="4129306"/>
          <a:ext cx="2127112" cy="1927057"/>
        </p:xfrm>
        <a:graphic>
          <a:graphicData uri="http://schemas.openxmlformats.org/drawingml/2006/table">
            <a:tbl>
              <a:tblPr/>
              <a:tblGrid>
                <a:gridCol w="709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9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2352"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2B5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2B5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2B5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2B5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2B5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2B5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2B5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2B5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2B5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2B5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2B5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2B5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352"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2B5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2B5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2B5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2B5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2B5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2B5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2B5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2B5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2B5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2B5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2B5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2B5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2352"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2B5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2B5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2B5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2B5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2B5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2B5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2B5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2B5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2B5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2B5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2B5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2B5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8"/>
          <p:cNvSpPr txBox="1"/>
          <p:nvPr/>
        </p:nvSpPr>
        <p:spPr>
          <a:xfrm>
            <a:off x="1100012" y="3148729"/>
            <a:ext cx="715807" cy="10840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94"/>
              </a:lnSpc>
              <a:spcBef>
                <a:spcPct val="0"/>
              </a:spcBef>
            </a:pPr>
            <a:r>
              <a:rPr lang="en-US" sz="7185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Q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377719" y="1328897"/>
            <a:ext cx="581771" cy="10840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94"/>
              </a:lnSpc>
              <a:spcBef>
                <a:spcPct val="0"/>
              </a:spcBef>
            </a:pPr>
            <a:r>
              <a:rPr lang="en-US" sz="7185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V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855847" y="3293909"/>
            <a:ext cx="1335405" cy="10769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87"/>
              </a:lnSpc>
              <a:spcBef>
                <a:spcPct val="0"/>
              </a:spcBef>
            </a:pPr>
            <a:r>
              <a:rPr lang="en-US" sz="701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K^T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77240" y="6765389"/>
            <a:ext cx="8851057" cy="920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29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unscaled dot product and scale each dot product similarity by sqrt(2) -- encoded word dimnesion size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270693" y="4739613"/>
            <a:ext cx="2064954" cy="925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59"/>
              </a:lnSpc>
              <a:spcBef>
                <a:spcPct val="0"/>
              </a:spcBef>
            </a:pPr>
            <a:r>
              <a:rPr lang="en-US" sz="60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=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A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2196396" y="1800225"/>
          <a:ext cx="1734306" cy="1914525"/>
        </p:xfrm>
        <a:graphic>
          <a:graphicData uri="http://schemas.openxmlformats.org/drawingml/2006/table">
            <a:tbl>
              <a:tblPr/>
              <a:tblGrid>
                <a:gridCol w="8671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71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8175"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2197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197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197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197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2197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197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197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197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8175"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2197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197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197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197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2197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197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197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197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8175"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2197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197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197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197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2197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2197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2197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197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4298136" y="1800225"/>
          <a:ext cx="1700290" cy="1285875"/>
        </p:xfrm>
        <a:graphic>
          <a:graphicData uri="http://schemas.openxmlformats.org/drawingml/2006/table">
            <a:tbl>
              <a:tblPr/>
              <a:tblGrid>
                <a:gridCol w="566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6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2938"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E719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719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719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719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E719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719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719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719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E719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719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719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719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E719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719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719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719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E719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719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719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719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E719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719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719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7191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Table 4"/>
          <p:cNvGraphicFramePr>
            <a:graphicFrameLocks noGrp="1"/>
          </p:cNvGraphicFramePr>
          <p:nvPr/>
        </p:nvGraphicFramePr>
        <p:xfrm>
          <a:off x="6941401" y="1597068"/>
          <a:ext cx="2127112" cy="1927057"/>
        </p:xfrm>
        <a:graphic>
          <a:graphicData uri="http://schemas.openxmlformats.org/drawingml/2006/table">
            <a:tbl>
              <a:tblPr/>
              <a:tblGrid>
                <a:gridCol w="709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5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23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2352"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59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C2D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59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C2D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C2D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C2D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C2D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5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352"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2B5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2B5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2B5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2B5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2B5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2B5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2B5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2B5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C2D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2B5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2352"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2B5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2B5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2B5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2B5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2B5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2B5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2B5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2B5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2B5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2B5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2B5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2B5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5"/>
          <p:cNvSpPr txBox="1"/>
          <p:nvPr/>
        </p:nvSpPr>
        <p:spPr>
          <a:xfrm>
            <a:off x="5393206" y="1837591"/>
            <a:ext cx="2064954" cy="925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59"/>
              </a:lnSpc>
              <a:spcBef>
                <a:spcPct val="0"/>
              </a:spcBef>
            </a:pPr>
            <a:r>
              <a:rPr lang="en-US" sz="60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=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-1040355" y="2073811"/>
            <a:ext cx="4392792" cy="462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29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Softmax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925010" y="1384201"/>
            <a:ext cx="1133390" cy="925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59"/>
              </a:lnSpc>
              <a:spcBef>
                <a:spcPct val="0"/>
              </a:spcBef>
            </a:pPr>
            <a:r>
              <a:rPr lang="en-US" sz="60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1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925010" y="2064286"/>
            <a:ext cx="1133390" cy="925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59"/>
              </a:lnSpc>
              <a:spcBef>
                <a:spcPct val="0"/>
              </a:spcBef>
            </a:pPr>
            <a:r>
              <a:rPr lang="en-US" sz="60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925010" y="2738438"/>
            <a:ext cx="1133390" cy="925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59"/>
              </a:lnSpc>
              <a:spcBef>
                <a:spcPct val="0"/>
              </a:spcBef>
            </a:pPr>
            <a:r>
              <a:rPr lang="en-US" sz="60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1</a:t>
            </a:r>
          </a:p>
        </p:txBody>
      </p:sp>
      <p:graphicFrame>
        <p:nvGraphicFramePr>
          <p:cNvPr id="10" name="Table 10"/>
          <p:cNvGraphicFramePr>
            <a:graphicFrameLocks noGrp="1"/>
          </p:cNvGraphicFramePr>
          <p:nvPr/>
        </p:nvGraphicFramePr>
        <p:xfrm>
          <a:off x="1923711" y="4538744"/>
          <a:ext cx="2935682" cy="1927057"/>
        </p:xfrm>
        <a:graphic>
          <a:graphicData uri="http://schemas.openxmlformats.org/drawingml/2006/table">
            <a:tbl>
              <a:tblPr/>
              <a:tblGrid>
                <a:gridCol w="956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22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7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2352"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Glacial Indifference Bold"/>
                          <a:ea typeface="Glacial Indifference Bold"/>
                          <a:cs typeface="Glacial Indifference Bold"/>
                          <a:sym typeface="Glacial Indifference Bold"/>
                        </a:rPr>
                        <a:t>0.38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59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Glacial Indifference Bold"/>
                          <a:ea typeface="Glacial Indifference Bold"/>
                          <a:cs typeface="Glacial Indifference Bold"/>
                          <a:sym typeface="Glacial Indifference Bold"/>
                        </a:rPr>
                        <a:t>0.4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C2D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59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Glacial Indifference Bold"/>
                          <a:ea typeface="Glacial Indifference Bold"/>
                          <a:cs typeface="Glacial Indifference Bold"/>
                          <a:sym typeface="Glacial Indifference Bold"/>
                        </a:rPr>
                        <a:t>0.9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C2D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C2D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C2D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C2D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5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352"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2B5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2B5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2B5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2B5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2B5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2B5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2B5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2B5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C2D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2B5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2352"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2B5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2B5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2B5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2B5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2B5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2B5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2B5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2B5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2B5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2B5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2B5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2B5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Box 11"/>
          <p:cNvSpPr txBox="1"/>
          <p:nvPr/>
        </p:nvSpPr>
        <p:spPr>
          <a:xfrm>
            <a:off x="331369" y="4794602"/>
            <a:ext cx="1592342" cy="1405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01"/>
              </a:lnSpc>
            </a:pPr>
            <a:r>
              <a:rPr lang="en-US" sz="3059">
                <a:solidFill>
                  <a:srgbClr val="0C2D48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Pizza</a:t>
            </a:r>
          </a:p>
          <a:p>
            <a:pPr algn="ctr">
              <a:lnSpc>
                <a:spcPts val="3701"/>
              </a:lnSpc>
            </a:pPr>
            <a:r>
              <a:rPr lang="en-US" sz="3059">
                <a:solidFill>
                  <a:srgbClr val="0C2D48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is </a:t>
            </a:r>
          </a:p>
          <a:p>
            <a:pPr algn="ctr">
              <a:lnSpc>
                <a:spcPts val="3701"/>
              </a:lnSpc>
              <a:spcBef>
                <a:spcPct val="0"/>
              </a:spcBef>
            </a:pPr>
            <a:r>
              <a:rPr lang="en-US" sz="3059">
                <a:solidFill>
                  <a:srgbClr val="0C2D48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awesome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799210" y="4066379"/>
            <a:ext cx="3349071" cy="472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01"/>
              </a:lnSpc>
              <a:spcBef>
                <a:spcPct val="0"/>
              </a:spcBef>
            </a:pPr>
            <a:r>
              <a:rPr lang="en-US" sz="3059">
                <a:solidFill>
                  <a:srgbClr val="0C2D48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Pizza is awesome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33864" y="6758940"/>
            <a:ext cx="8851057" cy="462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29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Pizza is 0.38% similar to Pizza, 0.4% similar to is etc...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A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995020" y="1272580"/>
          <a:ext cx="2935682" cy="1927057"/>
        </p:xfrm>
        <a:graphic>
          <a:graphicData uri="http://schemas.openxmlformats.org/drawingml/2006/table">
            <a:tbl>
              <a:tblPr/>
              <a:tblGrid>
                <a:gridCol w="956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22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7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2352"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Glacial Indifference Bold"/>
                          <a:ea typeface="Glacial Indifference Bold"/>
                          <a:cs typeface="Glacial Indifference Bold"/>
                          <a:sym typeface="Glacial Indifference Bold"/>
                        </a:rPr>
                        <a:t>0.38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59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Glacial Indifference Bold"/>
                          <a:ea typeface="Glacial Indifference Bold"/>
                          <a:cs typeface="Glacial Indifference Bold"/>
                          <a:sym typeface="Glacial Indifference Bold"/>
                        </a:rPr>
                        <a:t>0.4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C2D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59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Glacial Indifference Bold"/>
                          <a:ea typeface="Glacial Indifference Bold"/>
                          <a:cs typeface="Glacial Indifference Bold"/>
                          <a:sym typeface="Glacial Indifference Bold"/>
                        </a:rPr>
                        <a:t>0.24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C2D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C2D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C2D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C2D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5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352"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2B5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59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59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2B5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C2D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5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2352"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2B5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2B5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2B5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2B5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2B5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2B5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2B5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2B5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2B5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4752248" y="1158183"/>
          <a:ext cx="1866936" cy="2338864"/>
        </p:xfrm>
        <a:graphic>
          <a:graphicData uri="http://schemas.openxmlformats.org/drawingml/2006/table">
            <a:tbl>
              <a:tblPr/>
              <a:tblGrid>
                <a:gridCol w="747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9621"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Glacial Indifference Bold"/>
                          <a:ea typeface="Glacial Indifference Bold"/>
                          <a:cs typeface="Glacial Indifference Bold"/>
                          <a:sym typeface="Glacial Indifference Bold"/>
                        </a:rPr>
                        <a:t>0.6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CD0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9621"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-0.35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CD0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9621"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3.86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CD0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4"/>
          <p:cNvSpPr txBox="1"/>
          <p:nvPr/>
        </p:nvSpPr>
        <p:spPr>
          <a:xfrm>
            <a:off x="3333420" y="1564796"/>
            <a:ext cx="2064954" cy="925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59"/>
              </a:lnSpc>
              <a:spcBef>
                <a:spcPct val="0"/>
              </a:spcBef>
            </a:pPr>
            <a:r>
              <a:rPr lang="en-US" sz="60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X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514725" y="1139133"/>
            <a:ext cx="2064954" cy="925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59"/>
              </a:lnSpc>
              <a:spcBef>
                <a:spcPct val="0"/>
              </a:spcBef>
            </a:pPr>
            <a:r>
              <a:rPr lang="en-US" sz="60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= 1.0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49065" y="487590"/>
            <a:ext cx="3349071" cy="472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01"/>
              </a:lnSpc>
              <a:spcBef>
                <a:spcPct val="0"/>
              </a:spcBef>
            </a:pPr>
            <a:r>
              <a:rPr lang="en-US" sz="3059">
                <a:solidFill>
                  <a:srgbClr val="0C2D48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Pizza is awesome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0" y="4116172"/>
            <a:ext cx="9597895" cy="22063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15"/>
              </a:lnSpc>
              <a:spcBef>
                <a:spcPct val="0"/>
              </a:spcBef>
            </a:pPr>
            <a:r>
              <a:rPr lang="en-US" sz="364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In other words the percentages that comes out of the softmax .... tells us how much  influence each word should have on the final encoding for a given word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198131" y="487590"/>
            <a:ext cx="3349071" cy="472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01"/>
              </a:lnSpc>
              <a:spcBef>
                <a:spcPct val="0"/>
              </a:spcBef>
            </a:pPr>
            <a:r>
              <a:rPr lang="en-US" sz="3059">
                <a:solidFill>
                  <a:srgbClr val="0C2D48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Value Matrix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A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995020" y="1272580"/>
          <a:ext cx="2935682" cy="1927057"/>
        </p:xfrm>
        <a:graphic>
          <a:graphicData uri="http://schemas.openxmlformats.org/drawingml/2006/table">
            <a:tbl>
              <a:tblPr/>
              <a:tblGrid>
                <a:gridCol w="956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22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7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2352"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Glacial Indifference Bold"/>
                          <a:ea typeface="Glacial Indifference Bold"/>
                          <a:cs typeface="Glacial Indifference Bold"/>
                          <a:sym typeface="Glacial Indifference Bold"/>
                        </a:rPr>
                        <a:t>0.38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59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Glacial Indifference Bold"/>
                          <a:ea typeface="Glacial Indifference Bold"/>
                          <a:cs typeface="Glacial Indifference Bold"/>
                          <a:sym typeface="Glacial Indifference Bold"/>
                        </a:rPr>
                        <a:t>0.4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C2D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59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Glacial Indifference Bold"/>
                          <a:ea typeface="Glacial Indifference Bold"/>
                          <a:cs typeface="Glacial Indifference Bold"/>
                          <a:sym typeface="Glacial Indifference Bold"/>
                        </a:rPr>
                        <a:t>0.24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C2D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C2D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C2D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C2D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5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352"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2B5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59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59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2B5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C2D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5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2352"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2B5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2B5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2B5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2B5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2B5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2B5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2B5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2B5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2B5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4752248" y="1158183"/>
          <a:ext cx="1866936" cy="2338864"/>
        </p:xfrm>
        <a:graphic>
          <a:graphicData uri="http://schemas.openxmlformats.org/drawingml/2006/table">
            <a:tbl>
              <a:tblPr/>
              <a:tblGrid>
                <a:gridCol w="747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9621"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Glacial Indifference Bold"/>
                          <a:ea typeface="Glacial Indifference Bold"/>
                          <a:cs typeface="Glacial Indifference Bold"/>
                          <a:sym typeface="Glacial Indifference Bold"/>
                        </a:rPr>
                        <a:t>0.6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CD0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9621"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-0.35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CD0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9621"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3.86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CD0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4"/>
          <p:cNvSpPr txBox="1"/>
          <p:nvPr/>
        </p:nvSpPr>
        <p:spPr>
          <a:xfrm>
            <a:off x="3333420" y="1564796"/>
            <a:ext cx="2064954" cy="925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59"/>
              </a:lnSpc>
              <a:spcBef>
                <a:spcPct val="0"/>
              </a:spcBef>
            </a:pPr>
            <a:r>
              <a:rPr lang="en-US" sz="60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X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514725" y="1139133"/>
            <a:ext cx="2064954" cy="925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59"/>
              </a:lnSpc>
              <a:spcBef>
                <a:spcPct val="0"/>
              </a:spcBef>
            </a:pPr>
            <a:r>
              <a:rPr lang="en-US" sz="60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= 1.0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49065" y="487590"/>
            <a:ext cx="3349071" cy="472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01"/>
              </a:lnSpc>
              <a:spcBef>
                <a:spcPct val="0"/>
              </a:spcBef>
            </a:pPr>
            <a:r>
              <a:rPr lang="en-US" sz="3059">
                <a:solidFill>
                  <a:srgbClr val="0C2D48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Pizza is awesome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0" y="4116172"/>
            <a:ext cx="9597895" cy="557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15"/>
              </a:lnSpc>
              <a:spcBef>
                <a:spcPct val="0"/>
              </a:spcBef>
            </a:pPr>
            <a:r>
              <a:rPr lang="en-US" sz="364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we calculate 36% of the first value for </a:t>
            </a:r>
            <a:r>
              <a:rPr lang="en-US" sz="3649">
                <a:solidFill>
                  <a:srgbClr val="02B591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Pizza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198131" y="487590"/>
            <a:ext cx="3349071" cy="472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01"/>
              </a:lnSpc>
              <a:spcBef>
                <a:spcPct val="0"/>
              </a:spcBef>
            </a:pPr>
            <a:r>
              <a:rPr lang="en-US" sz="3059">
                <a:solidFill>
                  <a:srgbClr val="0C2D48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Value Matrix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18384" y="4976239"/>
            <a:ext cx="9597895" cy="557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15"/>
              </a:lnSpc>
              <a:spcBef>
                <a:spcPct val="0"/>
              </a:spcBef>
            </a:pPr>
            <a:r>
              <a:rPr lang="en-US" sz="364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we calculate 40% of the first value for </a:t>
            </a:r>
            <a:r>
              <a:rPr lang="en-US" sz="3649">
                <a:solidFill>
                  <a:srgbClr val="02B591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30252" y="5838379"/>
            <a:ext cx="9597895" cy="11097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15"/>
              </a:lnSpc>
              <a:spcBef>
                <a:spcPct val="0"/>
              </a:spcBef>
            </a:pPr>
            <a:r>
              <a:rPr lang="en-US" sz="364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we calculate 24% of the first value for </a:t>
            </a:r>
            <a:r>
              <a:rPr lang="en-US" sz="3649">
                <a:solidFill>
                  <a:srgbClr val="02B591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awesome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A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995020" y="1272580"/>
          <a:ext cx="2935682" cy="1927057"/>
        </p:xfrm>
        <a:graphic>
          <a:graphicData uri="http://schemas.openxmlformats.org/drawingml/2006/table">
            <a:tbl>
              <a:tblPr/>
              <a:tblGrid>
                <a:gridCol w="956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22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7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2352"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Glacial Indifference Bold"/>
                          <a:ea typeface="Glacial Indifference Bold"/>
                          <a:cs typeface="Glacial Indifference Bold"/>
                          <a:sym typeface="Glacial Indifference Bold"/>
                        </a:rPr>
                        <a:t>0.38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59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Glacial Indifference Bold"/>
                          <a:ea typeface="Glacial Indifference Bold"/>
                          <a:cs typeface="Glacial Indifference Bold"/>
                          <a:sym typeface="Glacial Indifference Bold"/>
                        </a:rPr>
                        <a:t>0.4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C2D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59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Glacial Indifference Bold"/>
                          <a:ea typeface="Glacial Indifference Bold"/>
                          <a:cs typeface="Glacial Indifference Bold"/>
                          <a:sym typeface="Glacial Indifference Bold"/>
                        </a:rPr>
                        <a:t>0.24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C2D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C2D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C2D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C2D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5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352"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2B5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59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59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2B5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C2D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5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2352"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2B5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2B5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2B5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2B5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2B5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2B5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2B5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2B5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2B5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4752248" y="1158183"/>
          <a:ext cx="1866936" cy="2338864"/>
        </p:xfrm>
        <a:graphic>
          <a:graphicData uri="http://schemas.openxmlformats.org/drawingml/2006/table">
            <a:tbl>
              <a:tblPr/>
              <a:tblGrid>
                <a:gridCol w="747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9621"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Glacial Indifference Bold"/>
                          <a:ea typeface="Glacial Indifference Bold"/>
                          <a:cs typeface="Glacial Indifference Bold"/>
                          <a:sym typeface="Glacial Indifference Bold"/>
                        </a:rPr>
                        <a:t>0.6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CD0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9621"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-0.35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CD0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9621"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3.86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CD0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4"/>
          <p:cNvSpPr txBox="1"/>
          <p:nvPr/>
        </p:nvSpPr>
        <p:spPr>
          <a:xfrm>
            <a:off x="3333420" y="1564796"/>
            <a:ext cx="2064954" cy="925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59"/>
              </a:lnSpc>
              <a:spcBef>
                <a:spcPct val="0"/>
              </a:spcBef>
            </a:pPr>
            <a:r>
              <a:rPr lang="en-US" sz="60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X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514725" y="1139133"/>
            <a:ext cx="925433" cy="925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59"/>
              </a:lnSpc>
              <a:spcBef>
                <a:spcPct val="0"/>
              </a:spcBef>
            </a:pPr>
            <a:r>
              <a:rPr lang="en-US" sz="60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=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49065" y="487590"/>
            <a:ext cx="3349071" cy="472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01"/>
              </a:lnSpc>
              <a:spcBef>
                <a:spcPct val="0"/>
              </a:spcBef>
            </a:pPr>
            <a:r>
              <a:rPr lang="en-US" sz="3059">
                <a:solidFill>
                  <a:srgbClr val="0C2D48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Pizza is awesome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709329" y="22808"/>
            <a:ext cx="3349071" cy="939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01"/>
              </a:lnSpc>
              <a:spcBef>
                <a:spcPct val="0"/>
              </a:spcBef>
            </a:pPr>
            <a:r>
              <a:rPr lang="en-US" sz="3059">
                <a:solidFill>
                  <a:srgbClr val="0C2D48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Self- Attention Score</a:t>
            </a:r>
          </a:p>
        </p:txBody>
      </p:sp>
      <p:graphicFrame>
        <p:nvGraphicFramePr>
          <p:cNvPr id="8" name="Table 8"/>
          <p:cNvGraphicFramePr>
            <a:graphicFrameLocks noGrp="1"/>
          </p:cNvGraphicFramePr>
          <p:nvPr/>
        </p:nvGraphicFramePr>
        <p:xfrm>
          <a:off x="7251721" y="1066677"/>
          <a:ext cx="1866936" cy="2338864"/>
        </p:xfrm>
        <a:graphic>
          <a:graphicData uri="http://schemas.openxmlformats.org/drawingml/2006/table">
            <a:tbl>
              <a:tblPr/>
              <a:tblGrid>
                <a:gridCol w="747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9621"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Glacial Indifference Bold"/>
                          <a:ea typeface="Glacial Indifference Bold"/>
                          <a:cs typeface="Glacial Indifference Bold"/>
                          <a:sym typeface="Glacial Indifference Bold"/>
                        </a:rPr>
                        <a:t>1.0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871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Glacial Indifference Bold"/>
                          <a:ea typeface="Glacial Indifference Bold"/>
                          <a:cs typeface="Glacial Indifference Bold"/>
                          <a:sym typeface="Glacial Indifference Bold"/>
                        </a:rPr>
                        <a:t>1.9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87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9621"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0.2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871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0.4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87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9621"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3.86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871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2.2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87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TextBox 9"/>
          <p:cNvSpPr txBox="1"/>
          <p:nvPr/>
        </p:nvSpPr>
        <p:spPr>
          <a:xfrm>
            <a:off x="4350531" y="639990"/>
            <a:ext cx="3349071" cy="472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01"/>
              </a:lnSpc>
              <a:spcBef>
                <a:spcPct val="0"/>
              </a:spcBef>
            </a:pPr>
            <a:r>
              <a:rPr lang="en-US" sz="3059">
                <a:solidFill>
                  <a:srgbClr val="0C2D48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Value Matrix</a:t>
            </a:r>
          </a:p>
        </p:txBody>
      </p:sp>
      <p:graphicFrame>
        <p:nvGraphicFramePr>
          <p:cNvPr id="10" name="Table 10"/>
          <p:cNvGraphicFramePr>
            <a:graphicFrameLocks noGrp="1"/>
          </p:cNvGraphicFramePr>
          <p:nvPr/>
        </p:nvGraphicFramePr>
        <p:xfrm>
          <a:off x="1920572" y="4537242"/>
          <a:ext cx="1866936" cy="2338864"/>
        </p:xfrm>
        <a:graphic>
          <a:graphicData uri="http://schemas.openxmlformats.org/drawingml/2006/table">
            <a:tbl>
              <a:tblPr/>
              <a:tblGrid>
                <a:gridCol w="747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9621"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Glacial Indifference Bold"/>
                          <a:ea typeface="Glacial Indifference Bold"/>
                          <a:cs typeface="Glacial Indifference Bold"/>
                          <a:sym typeface="Glacial Indifference Bold"/>
                        </a:rPr>
                        <a:t>1.0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871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Glacial Indifference Bold"/>
                          <a:ea typeface="Glacial Indifference Bold"/>
                          <a:cs typeface="Glacial Indifference Bold"/>
                          <a:sym typeface="Glacial Indifference Bold"/>
                        </a:rPr>
                        <a:t>1.9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87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9621"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0.2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871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0.4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87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9621"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3.86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871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2.2</a:t>
                      </a:r>
                      <a:endParaRPr lang="en-US" sz="1100"/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87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Box 11"/>
          <p:cNvSpPr txBox="1"/>
          <p:nvPr/>
        </p:nvSpPr>
        <p:spPr>
          <a:xfrm>
            <a:off x="119850" y="4833857"/>
            <a:ext cx="1750340" cy="1405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01"/>
              </a:lnSpc>
            </a:pPr>
            <a:r>
              <a:rPr lang="en-US" sz="3059">
                <a:solidFill>
                  <a:srgbClr val="0C2D48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Pizza </a:t>
            </a:r>
          </a:p>
          <a:p>
            <a:pPr algn="ctr">
              <a:lnSpc>
                <a:spcPts val="3701"/>
              </a:lnSpc>
              <a:spcBef>
                <a:spcPct val="0"/>
              </a:spcBef>
            </a:pPr>
            <a:r>
              <a:rPr lang="en-US" sz="3059">
                <a:solidFill>
                  <a:srgbClr val="0C2D48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is awesome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A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83765" y="1307751"/>
            <a:ext cx="1523405" cy="623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39"/>
              </a:lnSpc>
              <a:spcBef>
                <a:spcPct val="0"/>
              </a:spcBef>
            </a:pPr>
            <a:r>
              <a:rPr lang="en-US" sz="3999">
                <a:solidFill>
                  <a:srgbClr val="02B591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English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720920" y="1307751"/>
            <a:ext cx="1470065" cy="623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39"/>
              </a:lnSpc>
              <a:spcBef>
                <a:spcPct val="0"/>
              </a:spcBef>
            </a:pPr>
            <a:r>
              <a:rPr lang="en-US" sz="3999">
                <a:solidFill>
                  <a:srgbClr val="02B591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French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366015" y="2378571"/>
            <a:ext cx="758904" cy="623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39"/>
              </a:lnSpc>
              <a:spcBef>
                <a:spcPct val="0"/>
              </a:spcBef>
            </a:pPr>
            <a:r>
              <a:rPr lang="en-US" sz="3999">
                <a:solidFill>
                  <a:srgbClr val="0C2D48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The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409092" y="2378571"/>
            <a:ext cx="496848" cy="623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39"/>
              </a:lnSpc>
              <a:spcBef>
                <a:spcPct val="0"/>
              </a:spcBef>
            </a:pPr>
            <a:r>
              <a:rPr lang="en-US" sz="3999">
                <a:solidFill>
                  <a:srgbClr val="0C2D48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La</a:t>
            </a:r>
          </a:p>
        </p:txBody>
      </p:sp>
      <p:sp>
        <p:nvSpPr>
          <p:cNvPr id="6" name="AutoShape 6"/>
          <p:cNvSpPr/>
          <p:nvPr/>
        </p:nvSpPr>
        <p:spPr>
          <a:xfrm>
            <a:off x="2566222" y="2680831"/>
            <a:ext cx="2959561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CA"/>
          </a:p>
        </p:txBody>
      </p:sp>
      <p:sp>
        <p:nvSpPr>
          <p:cNvPr id="7" name="TextBox 7"/>
          <p:cNvSpPr txBox="1"/>
          <p:nvPr/>
        </p:nvSpPr>
        <p:spPr>
          <a:xfrm>
            <a:off x="699563" y="3704508"/>
            <a:ext cx="2091809" cy="623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39"/>
              </a:lnSpc>
              <a:spcBef>
                <a:spcPct val="0"/>
              </a:spcBef>
            </a:pPr>
            <a:r>
              <a:rPr lang="en-US" sz="3999">
                <a:solidFill>
                  <a:srgbClr val="0C2D48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European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79501" y="4418165"/>
            <a:ext cx="2131933" cy="623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39"/>
              </a:lnSpc>
              <a:spcBef>
                <a:spcPct val="0"/>
              </a:spcBef>
            </a:pPr>
            <a:r>
              <a:rPr lang="en-US" sz="3999">
                <a:solidFill>
                  <a:srgbClr val="0C2D48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Economic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26593" y="5127460"/>
            <a:ext cx="1037749" cy="623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39"/>
              </a:lnSpc>
              <a:spcBef>
                <a:spcPct val="0"/>
              </a:spcBef>
            </a:pPr>
            <a:r>
              <a:rPr lang="en-US" sz="3999">
                <a:solidFill>
                  <a:srgbClr val="0C2D48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Area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081560" y="3704508"/>
            <a:ext cx="1109424" cy="623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39"/>
              </a:lnSpc>
              <a:spcBef>
                <a:spcPct val="0"/>
              </a:spcBef>
            </a:pPr>
            <a:r>
              <a:rPr lang="en-US" sz="3999">
                <a:solidFill>
                  <a:srgbClr val="0C2D48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Zone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420703" y="4309028"/>
            <a:ext cx="2692241" cy="623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39"/>
              </a:lnSpc>
              <a:spcBef>
                <a:spcPct val="0"/>
              </a:spcBef>
            </a:pPr>
            <a:r>
              <a:rPr lang="en-US" sz="3999">
                <a:solidFill>
                  <a:srgbClr val="0C2D48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Economique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588879" y="5022685"/>
            <a:ext cx="2355890" cy="623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39"/>
              </a:lnSpc>
              <a:spcBef>
                <a:spcPct val="0"/>
              </a:spcBef>
            </a:pPr>
            <a:r>
              <a:rPr lang="en-US" sz="3999">
                <a:solidFill>
                  <a:srgbClr val="0C2D48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Europeene</a:t>
            </a:r>
          </a:p>
        </p:txBody>
      </p:sp>
      <p:sp>
        <p:nvSpPr>
          <p:cNvPr id="13" name="AutoShape 13"/>
          <p:cNvSpPr/>
          <p:nvPr/>
        </p:nvSpPr>
        <p:spPr>
          <a:xfrm>
            <a:off x="3007524" y="4044868"/>
            <a:ext cx="2177008" cy="1403902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CA"/>
          </a:p>
        </p:txBody>
      </p:sp>
      <p:sp>
        <p:nvSpPr>
          <p:cNvPr id="14" name="AutoShape 14"/>
          <p:cNvSpPr/>
          <p:nvPr/>
        </p:nvSpPr>
        <p:spPr>
          <a:xfrm>
            <a:off x="3079640" y="4720425"/>
            <a:ext cx="183526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CA"/>
          </a:p>
        </p:txBody>
      </p:sp>
      <p:sp>
        <p:nvSpPr>
          <p:cNvPr id="15" name="AutoShape 15"/>
          <p:cNvSpPr/>
          <p:nvPr/>
        </p:nvSpPr>
        <p:spPr>
          <a:xfrm flipV="1">
            <a:off x="2264342" y="4044868"/>
            <a:ext cx="3324537" cy="1403902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CA"/>
          </a:p>
        </p:txBody>
      </p:sp>
      <p:sp>
        <p:nvSpPr>
          <p:cNvPr id="16" name="TextBox 16"/>
          <p:cNvSpPr txBox="1"/>
          <p:nvPr/>
        </p:nvSpPr>
        <p:spPr>
          <a:xfrm>
            <a:off x="3631763" y="428464"/>
            <a:ext cx="1283137" cy="623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39"/>
              </a:lnSpc>
              <a:spcBef>
                <a:spcPct val="0"/>
              </a:spcBef>
            </a:pPr>
            <a:r>
              <a:rPr lang="en-US" sz="3999">
                <a:solidFill>
                  <a:srgbClr val="0C2D48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Order</a:t>
            </a:r>
          </a:p>
        </p:txBody>
      </p:sp>
      <p:sp>
        <p:nvSpPr>
          <p:cNvPr id="17" name="Freeform 17"/>
          <p:cNvSpPr/>
          <p:nvPr/>
        </p:nvSpPr>
        <p:spPr>
          <a:xfrm>
            <a:off x="7779297" y="298773"/>
            <a:ext cx="2113742" cy="753261"/>
          </a:xfrm>
          <a:custGeom>
            <a:avLst/>
            <a:gdLst/>
            <a:ahLst/>
            <a:cxnLst/>
            <a:rect l="l" t="t" r="r" b="b"/>
            <a:pathLst>
              <a:path w="2113742" h="753261">
                <a:moveTo>
                  <a:pt x="0" y="0"/>
                </a:moveTo>
                <a:lnTo>
                  <a:pt x="2113742" y="0"/>
                </a:lnTo>
                <a:lnTo>
                  <a:pt x="2113742" y="753261"/>
                </a:lnTo>
                <a:lnTo>
                  <a:pt x="0" y="7532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A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83765" y="1307751"/>
            <a:ext cx="1523405" cy="623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39"/>
              </a:lnSpc>
              <a:spcBef>
                <a:spcPct val="0"/>
              </a:spcBef>
            </a:pPr>
            <a:r>
              <a:rPr lang="en-US" sz="3999">
                <a:solidFill>
                  <a:srgbClr val="02B591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English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720920" y="1307751"/>
            <a:ext cx="1470065" cy="623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39"/>
              </a:lnSpc>
              <a:spcBef>
                <a:spcPct val="0"/>
              </a:spcBef>
            </a:pPr>
            <a:r>
              <a:rPr lang="en-US" sz="3999">
                <a:solidFill>
                  <a:srgbClr val="02B591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French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366015" y="2378571"/>
            <a:ext cx="758904" cy="623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39"/>
              </a:lnSpc>
              <a:spcBef>
                <a:spcPct val="0"/>
              </a:spcBef>
            </a:pPr>
            <a:r>
              <a:rPr lang="en-US" sz="3999">
                <a:solidFill>
                  <a:srgbClr val="0C2D48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The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409092" y="2378571"/>
            <a:ext cx="496848" cy="623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39"/>
              </a:lnSpc>
              <a:spcBef>
                <a:spcPct val="0"/>
              </a:spcBef>
            </a:pPr>
            <a:r>
              <a:rPr lang="en-US" sz="3999">
                <a:solidFill>
                  <a:srgbClr val="0C2D48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La</a:t>
            </a:r>
          </a:p>
        </p:txBody>
      </p:sp>
      <p:sp>
        <p:nvSpPr>
          <p:cNvPr id="6" name="AutoShape 6"/>
          <p:cNvSpPr/>
          <p:nvPr/>
        </p:nvSpPr>
        <p:spPr>
          <a:xfrm>
            <a:off x="2566222" y="2680831"/>
            <a:ext cx="2959561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CA"/>
          </a:p>
        </p:txBody>
      </p:sp>
      <p:sp>
        <p:nvSpPr>
          <p:cNvPr id="7" name="TextBox 7"/>
          <p:cNvSpPr txBox="1"/>
          <p:nvPr/>
        </p:nvSpPr>
        <p:spPr>
          <a:xfrm>
            <a:off x="699563" y="3704508"/>
            <a:ext cx="2091809" cy="623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39"/>
              </a:lnSpc>
              <a:spcBef>
                <a:spcPct val="0"/>
              </a:spcBef>
            </a:pPr>
            <a:r>
              <a:rPr lang="en-US" sz="3999">
                <a:solidFill>
                  <a:srgbClr val="0C2D48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European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79501" y="4418165"/>
            <a:ext cx="2131933" cy="623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39"/>
              </a:lnSpc>
              <a:spcBef>
                <a:spcPct val="0"/>
              </a:spcBef>
            </a:pPr>
            <a:r>
              <a:rPr lang="en-US" sz="3999">
                <a:solidFill>
                  <a:srgbClr val="0C2D48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Economic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26593" y="5127460"/>
            <a:ext cx="1037749" cy="623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39"/>
              </a:lnSpc>
              <a:spcBef>
                <a:spcPct val="0"/>
              </a:spcBef>
            </a:pPr>
            <a:r>
              <a:rPr lang="en-US" sz="3999">
                <a:solidFill>
                  <a:srgbClr val="0C2D48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Area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081560" y="5127460"/>
            <a:ext cx="1109424" cy="623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39"/>
              </a:lnSpc>
              <a:spcBef>
                <a:spcPct val="0"/>
              </a:spcBef>
            </a:pPr>
            <a:r>
              <a:rPr lang="en-US" sz="3999">
                <a:solidFill>
                  <a:srgbClr val="0C2D48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Zone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420703" y="4309028"/>
            <a:ext cx="2692241" cy="623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39"/>
              </a:lnSpc>
              <a:spcBef>
                <a:spcPct val="0"/>
              </a:spcBef>
            </a:pPr>
            <a:r>
              <a:rPr lang="en-US" sz="3999">
                <a:solidFill>
                  <a:srgbClr val="0C2D48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Economique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458327" y="3704508"/>
            <a:ext cx="2355890" cy="623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39"/>
              </a:lnSpc>
              <a:spcBef>
                <a:spcPct val="0"/>
              </a:spcBef>
            </a:pPr>
            <a:r>
              <a:rPr lang="en-US" sz="3999">
                <a:solidFill>
                  <a:srgbClr val="0C2D48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Europeene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703969" y="428464"/>
            <a:ext cx="3138726" cy="623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39"/>
              </a:lnSpc>
              <a:spcBef>
                <a:spcPct val="0"/>
              </a:spcBef>
            </a:pPr>
            <a:r>
              <a:rPr lang="en-US" sz="3999">
                <a:solidFill>
                  <a:srgbClr val="0C2D48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Size Mismatch</a:t>
            </a:r>
          </a:p>
        </p:txBody>
      </p:sp>
      <p:sp>
        <p:nvSpPr>
          <p:cNvPr id="14" name="Freeform 14"/>
          <p:cNvSpPr/>
          <p:nvPr/>
        </p:nvSpPr>
        <p:spPr>
          <a:xfrm>
            <a:off x="7779297" y="298773"/>
            <a:ext cx="2113742" cy="753261"/>
          </a:xfrm>
          <a:custGeom>
            <a:avLst/>
            <a:gdLst/>
            <a:ahLst/>
            <a:cxnLst/>
            <a:rect l="l" t="t" r="r" b="b"/>
            <a:pathLst>
              <a:path w="2113742" h="753261">
                <a:moveTo>
                  <a:pt x="0" y="0"/>
                </a:moveTo>
                <a:lnTo>
                  <a:pt x="2113742" y="0"/>
                </a:lnTo>
                <a:lnTo>
                  <a:pt x="2113742" y="753261"/>
                </a:lnTo>
                <a:lnTo>
                  <a:pt x="0" y="7532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15" name="AutoShape 15"/>
          <p:cNvSpPr/>
          <p:nvPr/>
        </p:nvSpPr>
        <p:spPr>
          <a:xfrm>
            <a:off x="2566345" y="4373121"/>
            <a:ext cx="2959561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A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681800" y="70883"/>
            <a:ext cx="2113742" cy="753261"/>
          </a:xfrm>
          <a:custGeom>
            <a:avLst/>
            <a:gdLst/>
            <a:ahLst/>
            <a:cxnLst/>
            <a:rect l="l" t="t" r="r" b="b"/>
            <a:pathLst>
              <a:path w="2113742" h="753261">
                <a:moveTo>
                  <a:pt x="0" y="0"/>
                </a:moveTo>
                <a:lnTo>
                  <a:pt x="2113742" y="0"/>
                </a:lnTo>
                <a:lnTo>
                  <a:pt x="2113742" y="753261"/>
                </a:lnTo>
                <a:lnTo>
                  <a:pt x="0" y="7532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grpSp>
        <p:nvGrpSpPr>
          <p:cNvPr id="3" name="Group 3"/>
          <p:cNvGrpSpPr/>
          <p:nvPr/>
        </p:nvGrpSpPr>
        <p:grpSpPr>
          <a:xfrm rot="-5463967">
            <a:off x="7102253" y="2397621"/>
            <a:ext cx="2178907" cy="481420"/>
            <a:chOff x="0" y="0"/>
            <a:chExt cx="2905209" cy="641893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726302" cy="641893"/>
              <a:chOff x="0" y="0"/>
              <a:chExt cx="189883" cy="167815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189883" cy="167815"/>
              </a:xfrm>
              <a:custGeom>
                <a:avLst/>
                <a:gdLst/>
                <a:ahLst/>
                <a:cxnLst/>
                <a:rect l="l" t="t" r="r" b="b"/>
                <a:pathLst>
                  <a:path w="189883" h="167815">
                    <a:moveTo>
                      <a:pt x="0" y="0"/>
                    </a:moveTo>
                    <a:lnTo>
                      <a:pt x="189883" y="0"/>
                    </a:lnTo>
                    <a:lnTo>
                      <a:pt x="189883" y="167815"/>
                    </a:lnTo>
                    <a:lnTo>
                      <a:pt x="0" y="167815"/>
                    </a:lnTo>
                    <a:close/>
                  </a:path>
                </a:pathLst>
              </a:custGeom>
              <a:solidFill>
                <a:srgbClr val="02B591"/>
              </a:solidFill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6" name="TextBox 6"/>
              <p:cNvSpPr txBox="1"/>
              <p:nvPr/>
            </p:nvSpPr>
            <p:spPr>
              <a:xfrm>
                <a:off x="0" y="0"/>
                <a:ext cx="189883" cy="16781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694"/>
                  </a:lnSpc>
                </a:pPr>
                <a:endParaRPr/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>
              <a:off x="726302" y="0"/>
              <a:ext cx="726302" cy="641893"/>
              <a:chOff x="0" y="0"/>
              <a:chExt cx="189883" cy="167815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189883" cy="167815"/>
              </a:xfrm>
              <a:custGeom>
                <a:avLst/>
                <a:gdLst/>
                <a:ahLst/>
                <a:cxnLst/>
                <a:rect l="l" t="t" r="r" b="b"/>
                <a:pathLst>
                  <a:path w="189883" h="167815">
                    <a:moveTo>
                      <a:pt x="0" y="0"/>
                    </a:moveTo>
                    <a:lnTo>
                      <a:pt x="189883" y="0"/>
                    </a:lnTo>
                    <a:lnTo>
                      <a:pt x="189883" y="167815"/>
                    </a:lnTo>
                    <a:lnTo>
                      <a:pt x="0" y="167815"/>
                    </a:lnTo>
                    <a:close/>
                  </a:path>
                </a:pathLst>
              </a:custGeom>
              <a:solidFill>
                <a:srgbClr val="025343"/>
              </a:solidFill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0"/>
                <a:ext cx="189883" cy="16781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694"/>
                  </a:lnSpc>
                </a:pPr>
                <a:endParaRPr/>
              </a:p>
            </p:txBody>
          </p:sp>
        </p:grpSp>
        <p:grpSp>
          <p:nvGrpSpPr>
            <p:cNvPr id="10" name="Group 10"/>
            <p:cNvGrpSpPr/>
            <p:nvPr/>
          </p:nvGrpSpPr>
          <p:grpSpPr>
            <a:xfrm>
              <a:off x="1452605" y="0"/>
              <a:ext cx="726302" cy="641893"/>
              <a:chOff x="0" y="0"/>
              <a:chExt cx="189883" cy="167815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189883" cy="167815"/>
              </a:xfrm>
              <a:custGeom>
                <a:avLst/>
                <a:gdLst/>
                <a:ahLst/>
                <a:cxnLst/>
                <a:rect l="l" t="t" r="r" b="b"/>
                <a:pathLst>
                  <a:path w="189883" h="167815">
                    <a:moveTo>
                      <a:pt x="0" y="0"/>
                    </a:moveTo>
                    <a:lnTo>
                      <a:pt x="189883" y="0"/>
                    </a:lnTo>
                    <a:lnTo>
                      <a:pt x="189883" y="167815"/>
                    </a:lnTo>
                    <a:lnTo>
                      <a:pt x="0" y="167815"/>
                    </a:lnTo>
                    <a:close/>
                  </a:path>
                </a:pathLst>
              </a:custGeom>
              <a:solidFill>
                <a:srgbClr val="91C1B7"/>
              </a:solidFill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0" y="0"/>
                <a:ext cx="189883" cy="16781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694"/>
                  </a:lnSpc>
                </a:pPr>
                <a:endParaRPr/>
              </a:p>
            </p:txBody>
          </p:sp>
        </p:grpSp>
        <p:grpSp>
          <p:nvGrpSpPr>
            <p:cNvPr id="13" name="Group 13"/>
            <p:cNvGrpSpPr/>
            <p:nvPr/>
          </p:nvGrpSpPr>
          <p:grpSpPr>
            <a:xfrm>
              <a:off x="2178907" y="0"/>
              <a:ext cx="726302" cy="641893"/>
              <a:chOff x="0" y="0"/>
              <a:chExt cx="189883" cy="167815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189883" cy="167815"/>
              </a:xfrm>
              <a:custGeom>
                <a:avLst/>
                <a:gdLst/>
                <a:ahLst/>
                <a:cxnLst/>
                <a:rect l="l" t="t" r="r" b="b"/>
                <a:pathLst>
                  <a:path w="189883" h="167815">
                    <a:moveTo>
                      <a:pt x="0" y="0"/>
                    </a:moveTo>
                    <a:lnTo>
                      <a:pt x="189883" y="0"/>
                    </a:lnTo>
                    <a:lnTo>
                      <a:pt x="189883" y="167815"/>
                    </a:lnTo>
                    <a:lnTo>
                      <a:pt x="0" y="167815"/>
                    </a:lnTo>
                    <a:close/>
                  </a:path>
                </a:pathLst>
              </a:custGeom>
              <a:solidFill>
                <a:srgbClr val="025343"/>
              </a:solidFill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" name="TextBox 15"/>
              <p:cNvSpPr txBox="1"/>
              <p:nvPr/>
            </p:nvSpPr>
            <p:spPr>
              <a:xfrm>
                <a:off x="0" y="0"/>
                <a:ext cx="189883" cy="16781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694"/>
                  </a:lnSpc>
                </a:pPr>
                <a:endParaRPr/>
              </a:p>
            </p:txBody>
          </p:sp>
        </p:grpSp>
      </p:grpSp>
      <p:grpSp>
        <p:nvGrpSpPr>
          <p:cNvPr id="16" name="Group 16"/>
          <p:cNvGrpSpPr/>
          <p:nvPr/>
        </p:nvGrpSpPr>
        <p:grpSpPr>
          <a:xfrm>
            <a:off x="3484795" y="2378632"/>
            <a:ext cx="2331720" cy="642499"/>
            <a:chOff x="0" y="0"/>
            <a:chExt cx="812800" cy="223965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223965"/>
            </a:xfrm>
            <a:custGeom>
              <a:avLst/>
              <a:gdLst/>
              <a:ahLst/>
              <a:cxnLst/>
              <a:rect l="l" t="t" r="r" b="b"/>
              <a:pathLst>
                <a:path w="812800" h="223965">
                  <a:moveTo>
                    <a:pt x="111982" y="0"/>
                  </a:moveTo>
                  <a:lnTo>
                    <a:pt x="700818" y="0"/>
                  </a:lnTo>
                  <a:cubicBezTo>
                    <a:pt x="730517" y="0"/>
                    <a:pt x="759000" y="11798"/>
                    <a:pt x="780001" y="32799"/>
                  </a:cubicBezTo>
                  <a:cubicBezTo>
                    <a:pt x="801002" y="53800"/>
                    <a:pt x="812800" y="82283"/>
                    <a:pt x="812800" y="111982"/>
                  </a:cubicBezTo>
                  <a:lnTo>
                    <a:pt x="812800" y="111982"/>
                  </a:lnTo>
                  <a:cubicBezTo>
                    <a:pt x="812800" y="173829"/>
                    <a:pt x="762664" y="223965"/>
                    <a:pt x="700818" y="223965"/>
                  </a:cubicBezTo>
                  <a:lnTo>
                    <a:pt x="111982" y="223965"/>
                  </a:lnTo>
                  <a:cubicBezTo>
                    <a:pt x="82283" y="223965"/>
                    <a:pt x="53800" y="212167"/>
                    <a:pt x="32799" y="191166"/>
                  </a:cubicBezTo>
                  <a:cubicBezTo>
                    <a:pt x="11798" y="170165"/>
                    <a:pt x="0" y="141682"/>
                    <a:pt x="0" y="111982"/>
                  </a:cubicBezTo>
                  <a:lnTo>
                    <a:pt x="0" y="111982"/>
                  </a:lnTo>
                  <a:cubicBezTo>
                    <a:pt x="0" y="82283"/>
                    <a:pt x="11798" y="53800"/>
                    <a:pt x="32799" y="32799"/>
                  </a:cubicBezTo>
                  <a:cubicBezTo>
                    <a:pt x="53800" y="11798"/>
                    <a:pt x="82283" y="0"/>
                    <a:pt x="111982" y="0"/>
                  </a:cubicBezTo>
                  <a:close/>
                </a:path>
              </a:pathLst>
            </a:custGeom>
            <a:solidFill>
              <a:srgbClr val="02B591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19050"/>
              <a:ext cx="812800" cy="2430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20"/>
                </a:lnSpc>
              </a:pPr>
              <a:r>
                <a:rPr lang="en-US" sz="2000">
                  <a:solidFill>
                    <a:srgbClr val="FFFFF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Encoder (RNN)</a:t>
              </a:r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366015" y="2378571"/>
            <a:ext cx="758904" cy="623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39"/>
              </a:lnSpc>
              <a:spcBef>
                <a:spcPct val="0"/>
              </a:spcBef>
            </a:pPr>
            <a:r>
              <a:rPr lang="en-US" sz="3999">
                <a:solidFill>
                  <a:srgbClr val="0C2D48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The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699563" y="4210050"/>
            <a:ext cx="2091809" cy="623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39"/>
              </a:lnSpc>
              <a:spcBef>
                <a:spcPct val="0"/>
              </a:spcBef>
            </a:pPr>
            <a:r>
              <a:rPr lang="en-US" sz="3999">
                <a:solidFill>
                  <a:srgbClr val="0C2D48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European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777240" y="5090795"/>
            <a:ext cx="2131933" cy="623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39"/>
              </a:lnSpc>
              <a:spcBef>
                <a:spcPct val="0"/>
              </a:spcBef>
            </a:pPr>
            <a:r>
              <a:rPr lang="en-US" sz="3999">
                <a:solidFill>
                  <a:srgbClr val="0C2D48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Economic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226593" y="6023610"/>
            <a:ext cx="1037749" cy="623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39"/>
              </a:lnSpc>
              <a:spcBef>
                <a:spcPct val="0"/>
              </a:spcBef>
            </a:pPr>
            <a:r>
              <a:rPr lang="en-US" sz="3999">
                <a:solidFill>
                  <a:srgbClr val="0C2D48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Area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139077" y="502834"/>
            <a:ext cx="5376863" cy="1233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39"/>
              </a:lnSpc>
              <a:spcBef>
                <a:spcPct val="0"/>
              </a:spcBef>
            </a:pPr>
            <a:r>
              <a:rPr lang="en-US" sz="3999">
                <a:solidFill>
                  <a:srgbClr val="0C2D48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Machine Translation (2015) Encoder</a:t>
            </a:r>
          </a:p>
        </p:txBody>
      </p:sp>
      <p:sp>
        <p:nvSpPr>
          <p:cNvPr id="24" name="AutoShape 24"/>
          <p:cNvSpPr/>
          <p:nvPr/>
        </p:nvSpPr>
        <p:spPr>
          <a:xfrm flipV="1">
            <a:off x="2264342" y="2718931"/>
            <a:ext cx="116586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CA"/>
          </a:p>
        </p:txBody>
      </p:sp>
      <p:sp>
        <p:nvSpPr>
          <p:cNvPr id="25" name="AutoShape 25"/>
          <p:cNvSpPr/>
          <p:nvPr/>
        </p:nvSpPr>
        <p:spPr>
          <a:xfrm flipV="1">
            <a:off x="5871109" y="2657382"/>
            <a:ext cx="116586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CA"/>
          </a:p>
        </p:txBody>
      </p:sp>
      <p:grpSp>
        <p:nvGrpSpPr>
          <p:cNvPr id="26" name="Group 26"/>
          <p:cNvGrpSpPr/>
          <p:nvPr/>
        </p:nvGrpSpPr>
        <p:grpSpPr>
          <a:xfrm>
            <a:off x="4129626" y="4229100"/>
            <a:ext cx="2331720" cy="642499"/>
            <a:chOff x="0" y="0"/>
            <a:chExt cx="812800" cy="223965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223965"/>
            </a:xfrm>
            <a:custGeom>
              <a:avLst/>
              <a:gdLst/>
              <a:ahLst/>
              <a:cxnLst/>
              <a:rect l="l" t="t" r="r" b="b"/>
              <a:pathLst>
                <a:path w="812800" h="223965">
                  <a:moveTo>
                    <a:pt x="111982" y="0"/>
                  </a:moveTo>
                  <a:lnTo>
                    <a:pt x="700818" y="0"/>
                  </a:lnTo>
                  <a:cubicBezTo>
                    <a:pt x="730517" y="0"/>
                    <a:pt x="759000" y="11798"/>
                    <a:pt x="780001" y="32799"/>
                  </a:cubicBezTo>
                  <a:cubicBezTo>
                    <a:pt x="801002" y="53800"/>
                    <a:pt x="812800" y="82283"/>
                    <a:pt x="812800" y="111982"/>
                  </a:cubicBezTo>
                  <a:lnTo>
                    <a:pt x="812800" y="111982"/>
                  </a:lnTo>
                  <a:cubicBezTo>
                    <a:pt x="812800" y="173829"/>
                    <a:pt x="762664" y="223965"/>
                    <a:pt x="700818" y="223965"/>
                  </a:cubicBezTo>
                  <a:lnTo>
                    <a:pt x="111982" y="223965"/>
                  </a:lnTo>
                  <a:cubicBezTo>
                    <a:pt x="82283" y="223965"/>
                    <a:pt x="53800" y="212167"/>
                    <a:pt x="32799" y="191166"/>
                  </a:cubicBezTo>
                  <a:cubicBezTo>
                    <a:pt x="11798" y="170165"/>
                    <a:pt x="0" y="141682"/>
                    <a:pt x="0" y="111982"/>
                  </a:cubicBezTo>
                  <a:lnTo>
                    <a:pt x="0" y="111982"/>
                  </a:lnTo>
                  <a:cubicBezTo>
                    <a:pt x="0" y="82283"/>
                    <a:pt x="11798" y="53800"/>
                    <a:pt x="32799" y="32799"/>
                  </a:cubicBezTo>
                  <a:cubicBezTo>
                    <a:pt x="53800" y="11798"/>
                    <a:pt x="82283" y="0"/>
                    <a:pt x="111982" y="0"/>
                  </a:cubicBezTo>
                  <a:close/>
                </a:path>
              </a:pathLst>
            </a:custGeom>
            <a:solidFill>
              <a:srgbClr val="02B591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-19050"/>
              <a:ext cx="812800" cy="2430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20"/>
                </a:lnSpc>
              </a:pPr>
              <a:r>
                <a:rPr lang="en-US" sz="2000">
                  <a:solidFill>
                    <a:srgbClr val="FFFFF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Encoder (RNN)</a:t>
              </a:r>
            </a:p>
          </p:txBody>
        </p:sp>
      </p:grpSp>
      <p:sp>
        <p:nvSpPr>
          <p:cNvPr id="29" name="AutoShape 29"/>
          <p:cNvSpPr/>
          <p:nvPr/>
        </p:nvSpPr>
        <p:spPr>
          <a:xfrm flipV="1">
            <a:off x="2909173" y="4550410"/>
            <a:ext cx="116586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CA"/>
          </a:p>
        </p:txBody>
      </p:sp>
      <p:sp>
        <p:nvSpPr>
          <p:cNvPr id="30" name="AutoShape 30"/>
          <p:cNvSpPr/>
          <p:nvPr/>
        </p:nvSpPr>
        <p:spPr>
          <a:xfrm flipV="1">
            <a:off x="6515940" y="4488860"/>
            <a:ext cx="116586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CA"/>
          </a:p>
        </p:txBody>
      </p:sp>
      <p:grpSp>
        <p:nvGrpSpPr>
          <p:cNvPr id="31" name="Group 31"/>
          <p:cNvGrpSpPr/>
          <p:nvPr/>
        </p:nvGrpSpPr>
        <p:grpSpPr>
          <a:xfrm rot="-5463967">
            <a:off x="7111703" y="4869135"/>
            <a:ext cx="2176375" cy="481420"/>
            <a:chOff x="0" y="0"/>
            <a:chExt cx="2901834" cy="641893"/>
          </a:xfrm>
        </p:grpSpPr>
        <p:grpSp>
          <p:nvGrpSpPr>
            <p:cNvPr id="32" name="Group 32"/>
            <p:cNvGrpSpPr/>
            <p:nvPr/>
          </p:nvGrpSpPr>
          <p:grpSpPr>
            <a:xfrm>
              <a:off x="0" y="0"/>
              <a:ext cx="725458" cy="641893"/>
              <a:chOff x="0" y="0"/>
              <a:chExt cx="189662" cy="167815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0" y="0"/>
                <a:ext cx="189662" cy="167815"/>
              </a:xfrm>
              <a:custGeom>
                <a:avLst/>
                <a:gdLst/>
                <a:ahLst/>
                <a:cxnLst/>
                <a:rect l="l" t="t" r="r" b="b"/>
                <a:pathLst>
                  <a:path w="189662" h="167815">
                    <a:moveTo>
                      <a:pt x="0" y="0"/>
                    </a:moveTo>
                    <a:lnTo>
                      <a:pt x="189662" y="0"/>
                    </a:lnTo>
                    <a:lnTo>
                      <a:pt x="189662" y="167815"/>
                    </a:lnTo>
                    <a:lnTo>
                      <a:pt x="0" y="167815"/>
                    </a:lnTo>
                    <a:close/>
                  </a:path>
                </a:pathLst>
              </a:custGeom>
              <a:solidFill>
                <a:srgbClr val="E3CD0E"/>
              </a:solidFill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4" name="TextBox 34"/>
              <p:cNvSpPr txBox="1"/>
              <p:nvPr/>
            </p:nvSpPr>
            <p:spPr>
              <a:xfrm>
                <a:off x="0" y="0"/>
                <a:ext cx="189662" cy="16781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694"/>
                  </a:lnSpc>
                </a:pPr>
                <a:endParaRPr/>
              </a:p>
            </p:txBody>
          </p:sp>
        </p:grpSp>
        <p:grpSp>
          <p:nvGrpSpPr>
            <p:cNvPr id="35" name="Group 35"/>
            <p:cNvGrpSpPr/>
            <p:nvPr/>
          </p:nvGrpSpPr>
          <p:grpSpPr>
            <a:xfrm>
              <a:off x="725458" y="0"/>
              <a:ext cx="725458" cy="641893"/>
              <a:chOff x="0" y="0"/>
              <a:chExt cx="189662" cy="167815"/>
            </a:xfrm>
          </p:grpSpPr>
          <p:sp>
            <p:nvSpPr>
              <p:cNvPr id="36" name="Freeform 36"/>
              <p:cNvSpPr/>
              <p:nvPr/>
            </p:nvSpPr>
            <p:spPr>
              <a:xfrm>
                <a:off x="0" y="0"/>
                <a:ext cx="189662" cy="167815"/>
              </a:xfrm>
              <a:custGeom>
                <a:avLst/>
                <a:gdLst/>
                <a:ahLst/>
                <a:cxnLst/>
                <a:rect l="l" t="t" r="r" b="b"/>
                <a:pathLst>
                  <a:path w="189662" h="167815">
                    <a:moveTo>
                      <a:pt x="0" y="0"/>
                    </a:moveTo>
                    <a:lnTo>
                      <a:pt x="189662" y="0"/>
                    </a:lnTo>
                    <a:lnTo>
                      <a:pt x="189662" y="167815"/>
                    </a:lnTo>
                    <a:lnTo>
                      <a:pt x="0" y="167815"/>
                    </a:lnTo>
                    <a:close/>
                  </a:path>
                </a:pathLst>
              </a:custGeom>
              <a:solidFill>
                <a:srgbClr val="3D18CE"/>
              </a:solidFill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7" name="TextBox 37"/>
              <p:cNvSpPr txBox="1"/>
              <p:nvPr/>
            </p:nvSpPr>
            <p:spPr>
              <a:xfrm>
                <a:off x="0" y="0"/>
                <a:ext cx="189662" cy="16781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694"/>
                  </a:lnSpc>
                </a:pPr>
                <a:endParaRPr/>
              </a:p>
            </p:txBody>
          </p:sp>
        </p:grpSp>
        <p:grpSp>
          <p:nvGrpSpPr>
            <p:cNvPr id="38" name="Group 38"/>
            <p:cNvGrpSpPr/>
            <p:nvPr/>
          </p:nvGrpSpPr>
          <p:grpSpPr>
            <a:xfrm>
              <a:off x="1450917" y="0"/>
              <a:ext cx="725458" cy="641893"/>
              <a:chOff x="0" y="0"/>
              <a:chExt cx="189662" cy="167815"/>
            </a:xfrm>
          </p:grpSpPr>
          <p:sp>
            <p:nvSpPr>
              <p:cNvPr id="39" name="Freeform 39"/>
              <p:cNvSpPr/>
              <p:nvPr/>
            </p:nvSpPr>
            <p:spPr>
              <a:xfrm>
                <a:off x="0" y="0"/>
                <a:ext cx="189662" cy="167815"/>
              </a:xfrm>
              <a:custGeom>
                <a:avLst/>
                <a:gdLst/>
                <a:ahLst/>
                <a:cxnLst/>
                <a:rect l="l" t="t" r="r" b="b"/>
                <a:pathLst>
                  <a:path w="189662" h="167815">
                    <a:moveTo>
                      <a:pt x="0" y="0"/>
                    </a:moveTo>
                    <a:lnTo>
                      <a:pt x="189662" y="0"/>
                    </a:lnTo>
                    <a:lnTo>
                      <a:pt x="189662" y="167815"/>
                    </a:lnTo>
                    <a:lnTo>
                      <a:pt x="0" y="167815"/>
                    </a:lnTo>
                    <a:close/>
                  </a:path>
                </a:pathLst>
              </a:custGeom>
              <a:solidFill>
                <a:srgbClr val="E3CD0E"/>
              </a:solidFill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0" name="TextBox 40"/>
              <p:cNvSpPr txBox="1"/>
              <p:nvPr/>
            </p:nvSpPr>
            <p:spPr>
              <a:xfrm>
                <a:off x="0" y="0"/>
                <a:ext cx="189662" cy="16781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694"/>
                  </a:lnSpc>
                </a:pPr>
                <a:endParaRPr/>
              </a:p>
            </p:txBody>
          </p:sp>
        </p:grpSp>
        <p:grpSp>
          <p:nvGrpSpPr>
            <p:cNvPr id="41" name="Group 41"/>
            <p:cNvGrpSpPr/>
            <p:nvPr/>
          </p:nvGrpSpPr>
          <p:grpSpPr>
            <a:xfrm>
              <a:off x="2176375" y="0"/>
              <a:ext cx="725458" cy="641893"/>
              <a:chOff x="0" y="0"/>
              <a:chExt cx="189662" cy="167815"/>
            </a:xfrm>
          </p:grpSpPr>
          <p:sp>
            <p:nvSpPr>
              <p:cNvPr id="42" name="Freeform 42"/>
              <p:cNvSpPr/>
              <p:nvPr/>
            </p:nvSpPr>
            <p:spPr>
              <a:xfrm>
                <a:off x="0" y="0"/>
                <a:ext cx="189662" cy="167815"/>
              </a:xfrm>
              <a:custGeom>
                <a:avLst/>
                <a:gdLst/>
                <a:ahLst/>
                <a:cxnLst/>
                <a:rect l="l" t="t" r="r" b="b"/>
                <a:pathLst>
                  <a:path w="189662" h="167815">
                    <a:moveTo>
                      <a:pt x="0" y="0"/>
                    </a:moveTo>
                    <a:lnTo>
                      <a:pt x="189662" y="0"/>
                    </a:lnTo>
                    <a:lnTo>
                      <a:pt x="189662" y="167815"/>
                    </a:lnTo>
                    <a:lnTo>
                      <a:pt x="0" y="167815"/>
                    </a:lnTo>
                    <a:close/>
                  </a:path>
                </a:pathLst>
              </a:custGeom>
              <a:solidFill>
                <a:srgbClr val="D58711"/>
              </a:solidFill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3" name="TextBox 43"/>
              <p:cNvSpPr txBox="1"/>
              <p:nvPr/>
            </p:nvSpPr>
            <p:spPr>
              <a:xfrm>
                <a:off x="0" y="0"/>
                <a:ext cx="189662" cy="16781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694"/>
                  </a:lnSpc>
                </a:pPr>
                <a:endParaRPr/>
              </a:p>
            </p:txBody>
          </p:sp>
        </p:grpSp>
      </p:grpSp>
      <p:sp>
        <p:nvSpPr>
          <p:cNvPr id="44" name="TextBox 44"/>
          <p:cNvSpPr txBox="1"/>
          <p:nvPr/>
        </p:nvSpPr>
        <p:spPr>
          <a:xfrm>
            <a:off x="136062" y="6799334"/>
            <a:ext cx="6161156" cy="739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04"/>
              </a:lnSpc>
              <a:spcBef>
                <a:spcPct val="0"/>
              </a:spcBef>
            </a:pPr>
            <a:r>
              <a:rPr lang="en-US" sz="2400">
                <a:solidFill>
                  <a:srgbClr val="0C2D48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Vectors which represent meaning of word or words in the context of sentences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A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681800" y="70883"/>
            <a:ext cx="2113742" cy="753261"/>
          </a:xfrm>
          <a:custGeom>
            <a:avLst/>
            <a:gdLst/>
            <a:ahLst/>
            <a:cxnLst/>
            <a:rect l="l" t="t" r="r" b="b"/>
            <a:pathLst>
              <a:path w="2113742" h="753261">
                <a:moveTo>
                  <a:pt x="0" y="0"/>
                </a:moveTo>
                <a:lnTo>
                  <a:pt x="2113742" y="0"/>
                </a:lnTo>
                <a:lnTo>
                  <a:pt x="2113742" y="753261"/>
                </a:lnTo>
                <a:lnTo>
                  <a:pt x="0" y="7532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grpSp>
        <p:nvGrpSpPr>
          <p:cNvPr id="3" name="Group 3"/>
          <p:cNvGrpSpPr/>
          <p:nvPr/>
        </p:nvGrpSpPr>
        <p:grpSpPr>
          <a:xfrm rot="-5463967">
            <a:off x="45543" y="2720769"/>
            <a:ext cx="2178907" cy="481420"/>
            <a:chOff x="0" y="0"/>
            <a:chExt cx="2905209" cy="641893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726302" cy="641893"/>
              <a:chOff x="0" y="0"/>
              <a:chExt cx="189883" cy="167815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189883" cy="167815"/>
              </a:xfrm>
              <a:custGeom>
                <a:avLst/>
                <a:gdLst/>
                <a:ahLst/>
                <a:cxnLst/>
                <a:rect l="l" t="t" r="r" b="b"/>
                <a:pathLst>
                  <a:path w="189883" h="167815">
                    <a:moveTo>
                      <a:pt x="0" y="0"/>
                    </a:moveTo>
                    <a:lnTo>
                      <a:pt x="189883" y="0"/>
                    </a:lnTo>
                    <a:lnTo>
                      <a:pt x="189883" y="167815"/>
                    </a:lnTo>
                    <a:lnTo>
                      <a:pt x="0" y="167815"/>
                    </a:lnTo>
                    <a:close/>
                  </a:path>
                </a:pathLst>
              </a:custGeom>
              <a:solidFill>
                <a:srgbClr val="02B591"/>
              </a:solidFill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6" name="TextBox 6"/>
              <p:cNvSpPr txBox="1"/>
              <p:nvPr/>
            </p:nvSpPr>
            <p:spPr>
              <a:xfrm>
                <a:off x="0" y="0"/>
                <a:ext cx="189883" cy="16781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694"/>
                  </a:lnSpc>
                </a:pPr>
                <a:endParaRPr/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>
              <a:off x="726302" y="0"/>
              <a:ext cx="726302" cy="641893"/>
              <a:chOff x="0" y="0"/>
              <a:chExt cx="189883" cy="167815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189883" cy="167815"/>
              </a:xfrm>
              <a:custGeom>
                <a:avLst/>
                <a:gdLst/>
                <a:ahLst/>
                <a:cxnLst/>
                <a:rect l="l" t="t" r="r" b="b"/>
                <a:pathLst>
                  <a:path w="189883" h="167815">
                    <a:moveTo>
                      <a:pt x="0" y="0"/>
                    </a:moveTo>
                    <a:lnTo>
                      <a:pt x="189883" y="0"/>
                    </a:lnTo>
                    <a:lnTo>
                      <a:pt x="189883" y="167815"/>
                    </a:lnTo>
                    <a:lnTo>
                      <a:pt x="0" y="167815"/>
                    </a:lnTo>
                    <a:close/>
                  </a:path>
                </a:pathLst>
              </a:custGeom>
              <a:solidFill>
                <a:srgbClr val="025343"/>
              </a:solidFill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0"/>
                <a:ext cx="189883" cy="16781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694"/>
                  </a:lnSpc>
                </a:pPr>
                <a:endParaRPr/>
              </a:p>
            </p:txBody>
          </p:sp>
        </p:grpSp>
        <p:grpSp>
          <p:nvGrpSpPr>
            <p:cNvPr id="10" name="Group 10"/>
            <p:cNvGrpSpPr/>
            <p:nvPr/>
          </p:nvGrpSpPr>
          <p:grpSpPr>
            <a:xfrm>
              <a:off x="1452605" y="0"/>
              <a:ext cx="726302" cy="641893"/>
              <a:chOff x="0" y="0"/>
              <a:chExt cx="189883" cy="167815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189883" cy="167815"/>
              </a:xfrm>
              <a:custGeom>
                <a:avLst/>
                <a:gdLst/>
                <a:ahLst/>
                <a:cxnLst/>
                <a:rect l="l" t="t" r="r" b="b"/>
                <a:pathLst>
                  <a:path w="189883" h="167815">
                    <a:moveTo>
                      <a:pt x="0" y="0"/>
                    </a:moveTo>
                    <a:lnTo>
                      <a:pt x="189883" y="0"/>
                    </a:lnTo>
                    <a:lnTo>
                      <a:pt x="189883" y="167815"/>
                    </a:lnTo>
                    <a:lnTo>
                      <a:pt x="0" y="167815"/>
                    </a:lnTo>
                    <a:close/>
                  </a:path>
                </a:pathLst>
              </a:custGeom>
              <a:solidFill>
                <a:srgbClr val="91C1B7"/>
              </a:solidFill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0" y="0"/>
                <a:ext cx="189883" cy="16781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694"/>
                  </a:lnSpc>
                </a:pPr>
                <a:endParaRPr/>
              </a:p>
            </p:txBody>
          </p:sp>
        </p:grpSp>
        <p:grpSp>
          <p:nvGrpSpPr>
            <p:cNvPr id="13" name="Group 13"/>
            <p:cNvGrpSpPr/>
            <p:nvPr/>
          </p:nvGrpSpPr>
          <p:grpSpPr>
            <a:xfrm>
              <a:off x="2178907" y="0"/>
              <a:ext cx="726302" cy="641893"/>
              <a:chOff x="0" y="0"/>
              <a:chExt cx="189883" cy="167815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189883" cy="167815"/>
              </a:xfrm>
              <a:custGeom>
                <a:avLst/>
                <a:gdLst/>
                <a:ahLst/>
                <a:cxnLst/>
                <a:rect l="l" t="t" r="r" b="b"/>
                <a:pathLst>
                  <a:path w="189883" h="167815">
                    <a:moveTo>
                      <a:pt x="0" y="0"/>
                    </a:moveTo>
                    <a:lnTo>
                      <a:pt x="189883" y="0"/>
                    </a:lnTo>
                    <a:lnTo>
                      <a:pt x="189883" y="167815"/>
                    </a:lnTo>
                    <a:lnTo>
                      <a:pt x="0" y="167815"/>
                    </a:lnTo>
                    <a:close/>
                  </a:path>
                </a:pathLst>
              </a:custGeom>
              <a:solidFill>
                <a:srgbClr val="025343"/>
              </a:solidFill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" name="TextBox 15"/>
              <p:cNvSpPr txBox="1"/>
              <p:nvPr/>
            </p:nvSpPr>
            <p:spPr>
              <a:xfrm>
                <a:off x="0" y="0"/>
                <a:ext cx="189883" cy="16781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694"/>
                  </a:lnSpc>
                </a:pPr>
                <a:endParaRPr/>
              </a:p>
            </p:txBody>
          </p:sp>
        </p:grpSp>
      </p:grpSp>
      <p:sp>
        <p:nvSpPr>
          <p:cNvPr id="16" name="TextBox 16"/>
          <p:cNvSpPr txBox="1"/>
          <p:nvPr/>
        </p:nvSpPr>
        <p:spPr>
          <a:xfrm>
            <a:off x="1139077" y="502834"/>
            <a:ext cx="5376863" cy="1233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39"/>
              </a:lnSpc>
              <a:spcBef>
                <a:spcPct val="0"/>
              </a:spcBef>
            </a:pPr>
            <a:r>
              <a:rPr lang="en-US" sz="3999">
                <a:solidFill>
                  <a:srgbClr val="0C2D48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Machine Translation (2015) Decoder</a:t>
            </a:r>
          </a:p>
        </p:txBody>
      </p:sp>
      <p:grpSp>
        <p:nvGrpSpPr>
          <p:cNvPr id="17" name="Group 17"/>
          <p:cNvGrpSpPr/>
          <p:nvPr/>
        </p:nvGrpSpPr>
        <p:grpSpPr>
          <a:xfrm rot="-5463967">
            <a:off x="54993" y="5192283"/>
            <a:ext cx="2176375" cy="481420"/>
            <a:chOff x="0" y="0"/>
            <a:chExt cx="2901834" cy="641893"/>
          </a:xfrm>
        </p:grpSpPr>
        <p:grpSp>
          <p:nvGrpSpPr>
            <p:cNvPr id="18" name="Group 18"/>
            <p:cNvGrpSpPr/>
            <p:nvPr/>
          </p:nvGrpSpPr>
          <p:grpSpPr>
            <a:xfrm>
              <a:off x="0" y="0"/>
              <a:ext cx="725458" cy="641893"/>
              <a:chOff x="0" y="0"/>
              <a:chExt cx="189662" cy="167815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189662" cy="167815"/>
              </a:xfrm>
              <a:custGeom>
                <a:avLst/>
                <a:gdLst/>
                <a:ahLst/>
                <a:cxnLst/>
                <a:rect l="l" t="t" r="r" b="b"/>
                <a:pathLst>
                  <a:path w="189662" h="167815">
                    <a:moveTo>
                      <a:pt x="0" y="0"/>
                    </a:moveTo>
                    <a:lnTo>
                      <a:pt x="189662" y="0"/>
                    </a:lnTo>
                    <a:lnTo>
                      <a:pt x="189662" y="167815"/>
                    </a:lnTo>
                    <a:lnTo>
                      <a:pt x="0" y="167815"/>
                    </a:lnTo>
                    <a:close/>
                  </a:path>
                </a:pathLst>
              </a:custGeom>
              <a:solidFill>
                <a:srgbClr val="E3CD0E"/>
              </a:solidFill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0" name="TextBox 20"/>
              <p:cNvSpPr txBox="1"/>
              <p:nvPr/>
            </p:nvSpPr>
            <p:spPr>
              <a:xfrm>
                <a:off x="0" y="0"/>
                <a:ext cx="189662" cy="16781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694"/>
                  </a:lnSpc>
                </a:pPr>
                <a:endParaRPr/>
              </a:p>
            </p:txBody>
          </p:sp>
        </p:grpSp>
        <p:grpSp>
          <p:nvGrpSpPr>
            <p:cNvPr id="21" name="Group 21"/>
            <p:cNvGrpSpPr/>
            <p:nvPr/>
          </p:nvGrpSpPr>
          <p:grpSpPr>
            <a:xfrm>
              <a:off x="725458" y="0"/>
              <a:ext cx="725458" cy="641893"/>
              <a:chOff x="0" y="0"/>
              <a:chExt cx="189662" cy="167815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189662" cy="167815"/>
              </a:xfrm>
              <a:custGeom>
                <a:avLst/>
                <a:gdLst/>
                <a:ahLst/>
                <a:cxnLst/>
                <a:rect l="l" t="t" r="r" b="b"/>
                <a:pathLst>
                  <a:path w="189662" h="167815">
                    <a:moveTo>
                      <a:pt x="0" y="0"/>
                    </a:moveTo>
                    <a:lnTo>
                      <a:pt x="189662" y="0"/>
                    </a:lnTo>
                    <a:lnTo>
                      <a:pt x="189662" y="167815"/>
                    </a:lnTo>
                    <a:lnTo>
                      <a:pt x="0" y="167815"/>
                    </a:lnTo>
                    <a:close/>
                  </a:path>
                </a:pathLst>
              </a:custGeom>
              <a:solidFill>
                <a:srgbClr val="3D18CE"/>
              </a:solidFill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3" name="TextBox 23"/>
              <p:cNvSpPr txBox="1"/>
              <p:nvPr/>
            </p:nvSpPr>
            <p:spPr>
              <a:xfrm>
                <a:off x="0" y="0"/>
                <a:ext cx="189662" cy="16781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694"/>
                  </a:lnSpc>
                </a:pPr>
                <a:endParaRPr/>
              </a:p>
            </p:txBody>
          </p:sp>
        </p:grpSp>
        <p:grpSp>
          <p:nvGrpSpPr>
            <p:cNvPr id="24" name="Group 24"/>
            <p:cNvGrpSpPr/>
            <p:nvPr/>
          </p:nvGrpSpPr>
          <p:grpSpPr>
            <a:xfrm>
              <a:off x="1450917" y="0"/>
              <a:ext cx="725458" cy="641893"/>
              <a:chOff x="0" y="0"/>
              <a:chExt cx="189662" cy="167815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189662" cy="167815"/>
              </a:xfrm>
              <a:custGeom>
                <a:avLst/>
                <a:gdLst/>
                <a:ahLst/>
                <a:cxnLst/>
                <a:rect l="l" t="t" r="r" b="b"/>
                <a:pathLst>
                  <a:path w="189662" h="167815">
                    <a:moveTo>
                      <a:pt x="0" y="0"/>
                    </a:moveTo>
                    <a:lnTo>
                      <a:pt x="189662" y="0"/>
                    </a:lnTo>
                    <a:lnTo>
                      <a:pt x="189662" y="167815"/>
                    </a:lnTo>
                    <a:lnTo>
                      <a:pt x="0" y="167815"/>
                    </a:lnTo>
                    <a:close/>
                  </a:path>
                </a:pathLst>
              </a:custGeom>
              <a:solidFill>
                <a:srgbClr val="E3CD0E"/>
              </a:solidFill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6" name="TextBox 26"/>
              <p:cNvSpPr txBox="1"/>
              <p:nvPr/>
            </p:nvSpPr>
            <p:spPr>
              <a:xfrm>
                <a:off x="0" y="0"/>
                <a:ext cx="189662" cy="16781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694"/>
                  </a:lnSpc>
                </a:pPr>
                <a:endParaRPr/>
              </a:p>
            </p:txBody>
          </p:sp>
        </p:grpSp>
        <p:grpSp>
          <p:nvGrpSpPr>
            <p:cNvPr id="27" name="Group 27"/>
            <p:cNvGrpSpPr/>
            <p:nvPr/>
          </p:nvGrpSpPr>
          <p:grpSpPr>
            <a:xfrm>
              <a:off x="2176375" y="0"/>
              <a:ext cx="725458" cy="641893"/>
              <a:chOff x="0" y="0"/>
              <a:chExt cx="189662" cy="167815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0" y="0"/>
                <a:ext cx="189662" cy="167815"/>
              </a:xfrm>
              <a:custGeom>
                <a:avLst/>
                <a:gdLst/>
                <a:ahLst/>
                <a:cxnLst/>
                <a:rect l="l" t="t" r="r" b="b"/>
                <a:pathLst>
                  <a:path w="189662" h="167815">
                    <a:moveTo>
                      <a:pt x="0" y="0"/>
                    </a:moveTo>
                    <a:lnTo>
                      <a:pt x="189662" y="0"/>
                    </a:lnTo>
                    <a:lnTo>
                      <a:pt x="189662" y="167815"/>
                    </a:lnTo>
                    <a:lnTo>
                      <a:pt x="0" y="167815"/>
                    </a:lnTo>
                    <a:close/>
                  </a:path>
                </a:pathLst>
              </a:custGeom>
              <a:solidFill>
                <a:srgbClr val="D58711"/>
              </a:solidFill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9" name="TextBox 29"/>
              <p:cNvSpPr txBox="1"/>
              <p:nvPr/>
            </p:nvSpPr>
            <p:spPr>
              <a:xfrm>
                <a:off x="0" y="0"/>
                <a:ext cx="189662" cy="16781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694"/>
                  </a:lnSpc>
                </a:pPr>
                <a:endParaRPr/>
              </a:p>
            </p:txBody>
          </p:sp>
        </p:grpSp>
      </p:grpSp>
      <p:sp>
        <p:nvSpPr>
          <p:cNvPr id="30" name="AutoShape 30"/>
          <p:cNvSpPr/>
          <p:nvPr/>
        </p:nvSpPr>
        <p:spPr>
          <a:xfrm>
            <a:off x="1114726" y="1872214"/>
            <a:ext cx="2179687" cy="1571783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CA"/>
          </a:p>
        </p:txBody>
      </p:sp>
      <p:sp>
        <p:nvSpPr>
          <p:cNvPr id="31" name="AutoShape 31"/>
          <p:cNvSpPr/>
          <p:nvPr/>
        </p:nvSpPr>
        <p:spPr>
          <a:xfrm flipV="1">
            <a:off x="1163428" y="4055223"/>
            <a:ext cx="2130985" cy="24657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CA"/>
          </a:p>
        </p:txBody>
      </p:sp>
      <p:grpSp>
        <p:nvGrpSpPr>
          <p:cNvPr id="32" name="Group 32"/>
          <p:cNvGrpSpPr/>
          <p:nvPr/>
        </p:nvGrpSpPr>
        <p:grpSpPr>
          <a:xfrm>
            <a:off x="3216640" y="3429064"/>
            <a:ext cx="2331720" cy="642499"/>
            <a:chOff x="0" y="0"/>
            <a:chExt cx="812800" cy="223965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812800" cy="223965"/>
            </a:xfrm>
            <a:custGeom>
              <a:avLst/>
              <a:gdLst/>
              <a:ahLst/>
              <a:cxnLst/>
              <a:rect l="l" t="t" r="r" b="b"/>
              <a:pathLst>
                <a:path w="812800" h="223965">
                  <a:moveTo>
                    <a:pt x="111982" y="0"/>
                  </a:moveTo>
                  <a:lnTo>
                    <a:pt x="700818" y="0"/>
                  </a:lnTo>
                  <a:cubicBezTo>
                    <a:pt x="730517" y="0"/>
                    <a:pt x="759000" y="11798"/>
                    <a:pt x="780001" y="32799"/>
                  </a:cubicBezTo>
                  <a:cubicBezTo>
                    <a:pt x="801002" y="53800"/>
                    <a:pt x="812800" y="82283"/>
                    <a:pt x="812800" y="111982"/>
                  </a:cubicBezTo>
                  <a:lnTo>
                    <a:pt x="812800" y="111982"/>
                  </a:lnTo>
                  <a:cubicBezTo>
                    <a:pt x="812800" y="173829"/>
                    <a:pt x="762664" y="223965"/>
                    <a:pt x="700818" y="223965"/>
                  </a:cubicBezTo>
                  <a:lnTo>
                    <a:pt x="111982" y="223965"/>
                  </a:lnTo>
                  <a:cubicBezTo>
                    <a:pt x="82283" y="223965"/>
                    <a:pt x="53800" y="212167"/>
                    <a:pt x="32799" y="191166"/>
                  </a:cubicBezTo>
                  <a:cubicBezTo>
                    <a:pt x="11798" y="170165"/>
                    <a:pt x="0" y="141682"/>
                    <a:pt x="0" y="111982"/>
                  </a:cubicBezTo>
                  <a:lnTo>
                    <a:pt x="0" y="111982"/>
                  </a:lnTo>
                  <a:cubicBezTo>
                    <a:pt x="0" y="82283"/>
                    <a:pt x="11798" y="53800"/>
                    <a:pt x="32799" y="32799"/>
                  </a:cubicBezTo>
                  <a:cubicBezTo>
                    <a:pt x="53800" y="11798"/>
                    <a:pt x="82283" y="0"/>
                    <a:pt x="111982" y="0"/>
                  </a:cubicBezTo>
                  <a:close/>
                </a:path>
              </a:pathLst>
            </a:custGeom>
            <a:solidFill>
              <a:srgbClr val="02B591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0" y="-19050"/>
              <a:ext cx="812800" cy="2430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20"/>
                </a:lnSpc>
              </a:pPr>
              <a:r>
                <a:rPr lang="en-US" sz="2000">
                  <a:solidFill>
                    <a:srgbClr val="FFFFF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Decoder (RNN)</a:t>
              </a:r>
            </a:p>
          </p:txBody>
        </p:sp>
      </p:grpSp>
      <p:sp>
        <p:nvSpPr>
          <p:cNvPr id="35" name="TextBox 35"/>
          <p:cNvSpPr txBox="1"/>
          <p:nvPr/>
        </p:nvSpPr>
        <p:spPr>
          <a:xfrm>
            <a:off x="1948622" y="6317548"/>
            <a:ext cx="6161156" cy="11018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04"/>
              </a:lnSpc>
              <a:spcBef>
                <a:spcPct val="0"/>
              </a:spcBef>
            </a:pPr>
            <a:r>
              <a:rPr lang="en-US" sz="2400">
                <a:solidFill>
                  <a:srgbClr val="0C2D48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Decoder weights or attends to  the inputs based on the previous and current words being generated . 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6267516" y="1716954"/>
            <a:ext cx="496848" cy="623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39"/>
              </a:lnSpc>
              <a:spcBef>
                <a:spcPct val="0"/>
              </a:spcBef>
            </a:pPr>
            <a:r>
              <a:rPr lang="en-US" sz="3999">
                <a:solidFill>
                  <a:srgbClr val="0C2D48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La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7141195" y="1868084"/>
            <a:ext cx="2270284" cy="321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20"/>
              </a:lnSpc>
              <a:spcBef>
                <a:spcPct val="0"/>
              </a:spcBef>
            </a:pPr>
            <a:r>
              <a:rPr lang="en-US" sz="2000">
                <a:solidFill>
                  <a:srgbClr val="0C2D48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attend to 1st e -word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031771" y="2473874"/>
            <a:ext cx="1109424" cy="623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39"/>
              </a:lnSpc>
              <a:spcBef>
                <a:spcPct val="0"/>
              </a:spcBef>
            </a:pPr>
            <a:r>
              <a:rPr lang="en-US" sz="3999">
                <a:solidFill>
                  <a:srgbClr val="0C2D48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Zone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7239600" y="2640169"/>
            <a:ext cx="2378273" cy="321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20"/>
              </a:lnSpc>
              <a:spcBef>
                <a:spcPct val="0"/>
              </a:spcBef>
            </a:pPr>
            <a:r>
              <a:rPr lang="en-US" sz="2000">
                <a:solidFill>
                  <a:srgbClr val="0C2D48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attend to 4th e -word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5893480" y="3424948"/>
            <a:ext cx="2692241" cy="623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39"/>
              </a:lnSpc>
              <a:spcBef>
                <a:spcPct val="0"/>
              </a:spcBef>
            </a:pPr>
            <a:r>
              <a:rPr lang="en-US" sz="3999">
                <a:solidFill>
                  <a:srgbClr val="0C2D48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Economique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7092558" y="4052513"/>
            <a:ext cx="2367558" cy="321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20"/>
              </a:lnSpc>
              <a:spcBef>
                <a:spcPct val="0"/>
              </a:spcBef>
            </a:pPr>
            <a:r>
              <a:rPr lang="en-US" sz="2000">
                <a:solidFill>
                  <a:srgbClr val="0C2D48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attend to 3rd e -word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5920447" y="4659573"/>
            <a:ext cx="2355890" cy="623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39"/>
              </a:lnSpc>
              <a:spcBef>
                <a:spcPct val="0"/>
              </a:spcBef>
            </a:pPr>
            <a:r>
              <a:rPr lang="en-US" sz="3999">
                <a:solidFill>
                  <a:srgbClr val="0C2D48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Europeene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7234242" y="5262813"/>
            <a:ext cx="2378273" cy="321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20"/>
              </a:lnSpc>
              <a:spcBef>
                <a:spcPct val="0"/>
              </a:spcBef>
            </a:pPr>
            <a:r>
              <a:rPr lang="en-US" sz="2000">
                <a:solidFill>
                  <a:srgbClr val="0C2D48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attend to 4th e -word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681800" y="70883"/>
            <a:ext cx="2113742" cy="753261"/>
          </a:xfrm>
          <a:custGeom>
            <a:avLst/>
            <a:gdLst/>
            <a:ahLst/>
            <a:cxnLst/>
            <a:rect l="l" t="t" r="r" b="b"/>
            <a:pathLst>
              <a:path w="2113742" h="753261">
                <a:moveTo>
                  <a:pt x="0" y="0"/>
                </a:moveTo>
                <a:lnTo>
                  <a:pt x="2113742" y="0"/>
                </a:lnTo>
                <a:lnTo>
                  <a:pt x="2113742" y="753261"/>
                </a:lnTo>
                <a:lnTo>
                  <a:pt x="0" y="7532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grpSp>
        <p:nvGrpSpPr>
          <p:cNvPr id="3" name="Group 3"/>
          <p:cNvGrpSpPr/>
          <p:nvPr/>
        </p:nvGrpSpPr>
        <p:grpSpPr>
          <a:xfrm>
            <a:off x="922738" y="6347210"/>
            <a:ext cx="460864" cy="511888"/>
            <a:chOff x="0" y="0"/>
            <a:chExt cx="160650" cy="17843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60650" cy="178436"/>
            </a:xfrm>
            <a:custGeom>
              <a:avLst/>
              <a:gdLst/>
              <a:ahLst/>
              <a:cxnLst/>
              <a:rect l="l" t="t" r="r" b="b"/>
              <a:pathLst>
                <a:path w="160650" h="178436">
                  <a:moveTo>
                    <a:pt x="0" y="0"/>
                  </a:moveTo>
                  <a:lnTo>
                    <a:pt x="160650" y="0"/>
                  </a:lnTo>
                  <a:lnTo>
                    <a:pt x="160650" y="178436"/>
                  </a:lnTo>
                  <a:lnTo>
                    <a:pt x="0" y="178436"/>
                  </a:lnTo>
                  <a:close/>
                </a:path>
              </a:pathLst>
            </a:custGeom>
            <a:solidFill>
              <a:srgbClr val="F8FAFD"/>
            </a:solidFill>
            <a:ln w="38100" cap="sq">
              <a:solidFill>
                <a:srgbClr val="02B591"/>
              </a:solidFill>
              <a:prstDash val="solid"/>
              <a:miter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0"/>
              <a:ext cx="160650" cy="1784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694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888428" y="6347210"/>
            <a:ext cx="460864" cy="511888"/>
            <a:chOff x="0" y="0"/>
            <a:chExt cx="160650" cy="17843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60650" cy="178436"/>
            </a:xfrm>
            <a:custGeom>
              <a:avLst/>
              <a:gdLst/>
              <a:ahLst/>
              <a:cxnLst/>
              <a:rect l="l" t="t" r="r" b="b"/>
              <a:pathLst>
                <a:path w="160650" h="178436">
                  <a:moveTo>
                    <a:pt x="0" y="0"/>
                  </a:moveTo>
                  <a:lnTo>
                    <a:pt x="160650" y="0"/>
                  </a:lnTo>
                  <a:lnTo>
                    <a:pt x="160650" y="178436"/>
                  </a:lnTo>
                  <a:lnTo>
                    <a:pt x="0" y="178436"/>
                  </a:lnTo>
                  <a:close/>
                </a:path>
              </a:pathLst>
            </a:custGeom>
            <a:solidFill>
              <a:srgbClr val="F8FAFD"/>
            </a:solidFill>
            <a:ln w="38100" cap="sq">
              <a:solidFill>
                <a:srgbClr val="02B591"/>
              </a:solidFill>
              <a:prstDash val="solid"/>
              <a:miter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0"/>
              <a:ext cx="160650" cy="1784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694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2854117" y="6347210"/>
            <a:ext cx="460864" cy="511888"/>
            <a:chOff x="0" y="0"/>
            <a:chExt cx="160650" cy="178436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60650" cy="178436"/>
            </a:xfrm>
            <a:custGeom>
              <a:avLst/>
              <a:gdLst/>
              <a:ahLst/>
              <a:cxnLst/>
              <a:rect l="l" t="t" r="r" b="b"/>
              <a:pathLst>
                <a:path w="160650" h="178436">
                  <a:moveTo>
                    <a:pt x="0" y="0"/>
                  </a:moveTo>
                  <a:lnTo>
                    <a:pt x="160650" y="0"/>
                  </a:lnTo>
                  <a:lnTo>
                    <a:pt x="160650" y="178436"/>
                  </a:lnTo>
                  <a:lnTo>
                    <a:pt x="0" y="178436"/>
                  </a:lnTo>
                  <a:close/>
                </a:path>
              </a:pathLst>
            </a:custGeom>
            <a:solidFill>
              <a:srgbClr val="F8FAFD"/>
            </a:solidFill>
            <a:ln w="38100" cap="sq">
              <a:solidFill>
                <a:srgbClr val="02B591"/>
              </a:solidFill>
              <a:prstDash val="solid"/>
              <a:miter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0"/>
              <a:ext cx="160650" cy="1784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694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3819807" y="6347210"/>
            <a:ext cx="460864" cy="511888"/>
            <a:chOff x="0" y="0"/>
            <a:chExt cx="160650" cy="178436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60650" cy="178436"/>
            </a:xfrm>
            <a:custGeom>
              <a:avLst/>
              <a:gdLst/>
              <a:ahLst/>
              <a:cxnLst/>
              <a:rect l="l" t="t" r="r" b="b"/>
              <a:pathLst>
                <a:path w="160650" h="178436">
                  <a:moveTo>
                    <a:pt x="0" y="0"/>
                  </a:moveTo>
                  <a:lnTo>
                    <a:pt x="160650" y="0"/>
                  </a:lnTo>
                  <a:lnTo>
                    <a:pt x="160650" y="178436"/>
                  </a:lnTo>
                  <a:lnTo>
                    <a:pt x="0" y="178436"/>
                  </a:lnTo>
                  <a:close/>
                </a:path>
              </a:pathLst>
            </a:custGeom>
            <a:solidFill>
              <a:srgbClr val="F8FAFD"/>
            </a:solidFill>
            <a:ln w="38100" cap="sq">
              <a:solidFill>
                <a:srgbClr val="02B591"/>
              </a:solidFill>
              <a:prstDash val="solid"/>
              <a:miter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0"/>
              <a:ext cx="160650" cy="1784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694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4785496" y="6347210"/>
            <a:ext cx="460864" cy="511888"/>
            <a:chOff x="0" y="0"/>
            <a:chExt cx="160650" cy="178436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60650" cy="178436"/>
            </a:xfrm>
            <a:custGeom>
              <a:avLst/>
              <a:gdLst/>
              <a:ahLst/>
              <a:cxnLst/>
              <a:rect l="l" t="t" r="r" b="b"/>
              <a:pathLst>
                <a:path w="160650" h="178436">
                  <a:moveTo>
                    <a:pt x="0" y="0"/>
                  </a:moveTo>
                  <a:lnTo>
                    <a:pt x="160650" y="0"/>
                  </a:lnTo>
                  <a:lnTo>
                    <a:pt x="160650" y="178436"/>
                  </a:lnTo>
                  <a:lnTo>
                    <a:pt x="0" y="178436"/>
                  </a:lnTo>
                  <a:close/>
                </a:path>
              </a:pathLst>
            </a:custGeom>
            <a:solidFill>
              <a:srgbClr val="F8FAFD"/>
            </a:solidFill>
            <a:ln w="38100" cap="sq">
              <a:solidFill>
                <a:srgbClr val="02B591"/>
              </a:solidFill>
              <a:prstDash val="solid"/>
              <a:miter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0"/>
              <a:ext cx="160650" cy="1784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694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383603" y="4856188"/>
            <a:ext cx="965689" cy="923467"/>
            <a:chOff x="0" y="0"/>
            <a:chExt cx="336624" cy="321906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336624" cy="321906"/>
            </a:xfrm>
            <a:custGeom>
              <a:avLst/>
              <a:gdLst/>
              <a:ahLst/>
              <a:cxnLst/>
              <a:rect l="l" t="t" r="r" b="b"/>
              <a:pathLst>
                <a:path w="336624" h="321906">
                  <a:moveTo>
                    <a:pt x="0" y="0"/>
                  </a:moveTo>
                  <a:lnTo>
                    <a:pt x="336624" y="0"/>
                  </a:lnTo>
                  <a:lnTo>
                    <a:pt x="336624" y="321906"/>
                  </a:lnTo>
                  <a:lnTo>
                    <a:pt x="0" y="321906"/>
                  </a:lnTo>
                  <a:close/>
                </a:path>
              </a:pathLst>
            </a:custGeom>
            <a:solidFill>
              <a:srgbClr val="0C2D48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0"/>
              <a:ext cx="336624" cy="3219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694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2854117" y="4856188"/>
            <a:ext cx="965689" cy="923467"/>
            <a:chOff x="0" y="0"/>
            <a:chExt cx="336624" cy="321906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336624" cy="321906"/>
            </a:xfrm>
            <a:custGeom>
              <a:avLst/>
              <a:gdLst/>
              <a:ahLst/>
              <a:cxnLst/>
              <a:rect l="l" t="t" r="r" b="b"/>
              <a:pathLst>
                <a:path w="336624" h="321906">
                  <a:moveTo>
                    <a:pt x="0" y="0"/>
                  </a:moveTo>
                  <a:lnTo>
                    <a:pt x="336624" y="0"/>
                  </a:lnTo>
                  <a:lnTo>
                    <a:pt x="336624" y="321906"/>
                  </a:lnTo>
                  <a:lnTo>
                    <a:pt x="0" y="321906"/>
                  </a:lnTo>
                  <a:close/>
                </a:path>
              </a:pathLst>
            </a:custGeom>
            <a:solidFill>
              <a:srgbClr val="0C2D48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0"/>
              <a:ext cx="336624" cy="3219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694"/>
                </a:lnSpc>
              </a:pPr>
              <a:endParaRPr/>
            </a:p>
          </p:txBody>
        </p:sp>
      </p:grpSp>
      <p:sp>
        <p:nvSpPr>
          <p:cNvPr id="24" name="AutoShape 24"/>
          <p:cNvSpPr/>
          <p:nvPr/>
        </p:nvSpPr>
        <p:spPr>
          <a:xfrm flipV="1">
            <a:off x="1383603" y="4898354"/>
            <a:ext cx="949154" cy="881301"/>
          </a:xfrm>
          <a:prstGeom prst="line">
            <a:avLst/>
          </a:prstGeom>
          <a:ln w="476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CA"/>
          </a:p>
        </p:txBody>
      </p:sp>
      <p:sp>
        <p:nvSpPr>
          <p:cNvPr id="25" name="AutoShape 25"/>
          <p:cNvSpPr/>
          <p:nvPr/>
        </p:nvSpPr>
        <p:spPr>
          <a:xfrm flipV="1">
            <a:off x="2870320" y="4873638"/>
            <a:ext cx="949154" cy="881301"/>
          </a:xfrm>
          <a:prstGeom prst="line">
            <a:avLst/>
          </a:prstGeom>
          <a:ln w="476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CA"/>
          </a:p>
        </p:txBody>
      </p:sp>
      <p:grpSp>
        <p:nvGrpSpPr>
          <p:cNvPr id="26" name="Group 26"/>
          <p:cNvGrpSpPr/>
          <p:nvPr/>
        </p:nvGrpSpPr>
        <p:grpSpPr>
          <a:xfrm>
            <a:off x="1636015" y="3630256"/>
            <a:ext cx="579047" cy="654432"/>
            <a:chOff x="0" y="0"/>
            <a:chExt cx="201847" cy="228124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01847" cy="228124"/>
            </a:xfrm>
            <a:custGeom>
              <a:avLst/>
              <a:gdLst/>
              <a:ahLst/>
              <a:cxnLst/>
              <a:rect l="l" t="t" r="r" b="b"/>
              <a:pathLst>
                <a:path w="201847" h="228124">
                  <a:moveTo>
                    <a:pt x="0" y="0"/>
                  </a:moveTo>
                  <a:lnTo>
                    <a:pt x="201847" y="0"/>
                  </a:lnTo>
                  <a:lnTo>
                    <a:pt x="201847" y="228124"/>
                  </a:lnTo>
                  <a:lnTo>
                    <a:pt x="0" y="228124"/>
                  </a:lnTo>
                  <a:close/>
                </a:path>
              </a:pathLst>
            </a:custGeom>
            <a:solidFill>
              <a:srgbClr val="02B591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0"/>
              <a:ext cx="201847" cy="2281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694"/>
                </a:lnSpc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300732" y="3685091"/>
            <a:ext cx="852439" cy="511888"/>
            <a:chOff x="0" y="0"/>
            <a:chExt cx="297147" cy="178436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97147" cy="178436"/>
            </a:xfrm>
            <a:custGeom>
              <a:avLst/>
              <a:gdLst/>
              <a:ahLst/>
              <a:cxnLst/>
              <a:rect l="l" t="t" r="r" b="b"/>
              <a:pathLst>
                <a:path w="297147" h="178436">
                  <a:moveTo>
                    <a:pt x="0" y="0"/>
                  </a:moveTo>
                  <a:lnTo>
                    <a:pt x="297147" y="0"/>
                  </a:lnTo>
                  <a:lnTo>
                    <a:pt x="297147" y="178436"/>
                  </a:lnTo>
                  <a:lnTo>
                    <a:pt x="0" y="178436"/>
                  </a:lnTo>
                  <a:close/>
                </a:path>
              </a:pathLst>
            </a:custGeom>
            <a:solidFill>
              <a:srgbClr val="02B591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0" y="0"/>
              <a:ext cx="297147" cy="1784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694"/>
                </a:lnSpc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4187302" y="3685091"/>
            <a:ext cx="692957" cy="511888"/>
            <a:chOff x="0" y="0"/>
            <a:chExt cx="241554" cy="178436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241554" cy="178436"/>
            </a:xfrm>
            <a:custGeom>
              <a:avLst/>
              <a:gdLst/>
              <a:ahLst/>
              <a:cxnLst/>
              <a:rect l="l" t="t" r="r" b="b"/>
              <a:pathLst>
                <a:path w="241554" h="178436">
                  <a:moveTo>
                    <a:pt x="0" y="0"/>
                  </a:moveTo>
                  <a:lnTo>
                    <a:pt x="241554" y="0"/>
                  </a:lnTo>
                  <a:lnTo>
                    <a:pt x="241554" y="178436"/>
                  </a:lnTo>
                  <a:lnTo>
                    <a:pt x="0" y="178436"/>
                  </a:lnTo>
                  <a:close/>
                </a:path>
              </a:pathLst>
            </a:custGeom>
            <a:solidFill>
              <a:srgbClr val="02B591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0" y="0"/>
              <a:ext cx="241554" cy="1784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694"/>
                </a:lnSpc>
              </a:pPr>
              <a:endParaRPr/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332422" y="3763328"/>
            <a:ext cx="781050" cy="344805"/>
            <a:chOff x="0" y="0"/>
            <a:chExt cx="1041400" cy="459740"/>
          </a:xfrm>
        </p:grpSpPr>
        <p:sp>
          <p:nvSpPr>
            <p:cNvPr id="36" name="Freeform 36"/>
            <p:cNvSpPr/>
            <p:nvPr/>
          </p:nvSpPr>
          <p:spPr>
            <a:xfrm>
              <a:off x="50800" y="44450"/>
              <a:ext cx="946150" cy="367030"/>
            </a:xfrm>
            <a:custGeom>
              <a:avLst/>
              <a:gdLst/>
              <a:ahLst/>
              <a:cxnLst/>
              <a:rect l="l" t="t" r="r" b="b"/>
              <a:pathLst>
                <a:path w="946150" h="367030">
                  <a:moveTo>
                    <a:pt x="0" y="260350"/>
                  </a:moveTo>
                  <a:cubicBezTo>
                    <a:pt x="55880" y="130810"/>
                    <a:pt x="85090" y="100330"/>
                    <a:pt x="110490" y="76200"/>
                  </a:cubicBezTo>
                  <a:cubicBezTo>
                    <a:pt x="130810" y="57150"/>
                    <a:pt x="148590" y="39370"/>
                    <a:pt x="171450" y="26670"/>
                  </a:cubicBezTo>
                  <a:cubicBezTo>
                    <a:pt x="196850" y="15240"/>
                    <a:pt x="226060" y="10160"/>
                    <a:pt x="256540" y="6350"/>
                  </a:cubicBezTo>
                  <a:cubicBezTo>
                    <a:pt x="292100" y="2540"/>
                    <a:pt x="340360" y="0"/>
                    <a:pt x="374650" y="6350"/>
                  </a:cubicBezTo>
                  <a:cubicBezTo>
                    <a:pt x="402590" y="10160"/>
                    <a:pt x="425450" y="20320"/>
                    <a:pt x="447040" y="34290"/>
                  </a:cubicBezTo>
                  <a:cubicBezTo>
                    <a:pt x="469900" y="46990"/>
                    <a:pt x="488950" y="66040"/>
                    <a:pt x="509270" y="87630"/>
                  </a:cubicBezTo>
                  <a:cubicBezTo>
                    <a:pt x="532130" y="113030"/>
                    <a:pt x="548640" y="149860"/>
                    <a:pt x="577850" y="180340"/>
                  </a:cubicBezTo>
                  <a:cubicBezTo>
                    <a:pt x="614680" y="217170"/>
                    <a:pt x="678180" y="265430"/>
                    <a:pt x="713740" y="285750"/>
                  </a:cubicBezTo>
                  <a:cubicBezTo>
                    <a:pt x="735330" y="298450"/>
                    <a:pt x="753110" y="304800"/>
                    <a:pt x="768350" y="308610"/>
                  </a:cubicBezTo>
                  <a:cubicBezTo>
                    <a:pt x="778510" y="312420"/>
                    <a:pt x="784860" y="314960"/>
                    <a:pt x="795020" y="312420"/>
                  </a:cubicBezTo>
                  <a:cubicBezTo>
                    <a:pt x="810260" y="308610"/>
                    <a:pt x="835660" y="294640"/>
                    <a:pt x="849630" y="275590"/>
                  </a:cubicBezTo>
                  <a:cubicBezTo>
                    <a:pt x="867410" y="251460"/>
                    <a:pt x="875030" y="205740"/>
                    <a:pt x="881380" y="170180"/>
                  </a:cubicBezTo>
                  <a:cubicBezTo>
                    <a:pt x="887730" y="133350"/>
                    <a:pt x="876300" y="77470"/>
                    <a:pt x="890270" y="58420"/>
                  </a:cubicBezTo>
                  <a:cubicBezTo>
                    <a:pt x="897890" y="48260"/>
                    <a:pt x="915670" y="40640"/>
                    <a:pt x="924560" y="44450"/>
                  </a:cubicBezTo>
                  <a:cubicBezTo>
                    <a:pt x="932180" y="46990"/>
                    <a:pt x="939800" y="62230"/>
                    <a:pt x="939800" y="71120"/>
                  </a:cubicBezTo>
                  <a:cubicBezTo>
                    <a:pt x="938530" y="77470"/>
                    <a:pt x="932180" y="86360"/>
                    <a:pt x="925830" y="90170"/>
                  </a:cubicBezTo>
                  <a:cubicBezTo>
                    <a:pt x="919480" y="92710"/>
                    <a:pt x="908050" y="92710"/>
                    <a:pt x="901700" y="88900"/>
                  </a:cubicBezTo>
                  <a:cubicBezTo>
                    <a:pt x="895350" y="86360"/>
                    <a:pt x="889000" y="76200"/>
                    <a:pt x="889000" y="69850"/>
                  </a:cubicBezTo>
                  <a:cubicBezTo>
                    <a:pt x="887730" y="62230"/>
                    <a:pt x="892810" y="52070"/>
                    <a:pt x="897890" y="48260"/>
                  </a:cubicBezTo>
                  <a:cubicBezTo>
                    <a:pt x="904240" y="43180"/>
                    <a:pt x="914400" y="40640"/>
                    <a:pt x="922020" y="43180"/>
                  </a:cubicBezTo>
                  <a:cubicBezTo>
                    <a:pt x="928370" y="44450"/>
                    <a:pt x="934720" y="50800"/>
                    <a:pt x="938530" y="59690"/>
                  </a:cubicBezTo>
                  <a:cubicBezTo>
                    <a:pt x="946150" y="81280"/>
                    <a:pt x="939800" y="146050"/>
                    <a:pt x="928370" y="190500"/>
                  </a:cubicBezTo>
                  <a:cubicBezTo>
                    <a:pt x="914400" y="238760"/>
                    <a:pt x="878840" y="311150"/>
                    <a:pt x="853440" y="337820"/>
                  </a:cubicBezTo>
                  <a:cubicBezTo>
                    <a:pt x="840740" y="353060"/>
                    <a:pt x="826770" y="359410"/>
                    <a:pt x="812800" y="363220"/>
                  </a:cubicBezTo>
                  <a:cubicBezTo>
                    <a:pt x="797560" y="367030"/>
                    <a:pt x="783590" y="364490"/>
                    <a:pt x="767080" y="360680"/>
                  </a:cubicBezTo>
                  <a:cubicBezTo>
                    <a:pt x="741680" y="354330"/>
                    <a:pt x="707390" y="340360"/>
                    <a:pt x="680720" y="323850"/>
                  </a:cubicBezTo>
                  <a:cubicBezTo>
                    <a:pt x="652780" y="308610"/>
                    <a:pt x="631190" y="290830"/>
                    <a:pt x="600710" y="264160"/>
                  </a:cubicBezTo>
                  <a:cubicBezTo>
                    <a:pt x="552450" y="219710"/>
                    <a:pt x="468630" y="109220"/>
                    <a:pt x="425450" y="78740"/>
                  </a:cubicBezTo>
                  <a:cubicBezTo>
                    <a:pt x="405130" y="64770"/>
                    <a:pt x="396240" y="60960"/>
                    <a:pt x="373380" y="55880"/>
                  </a:cubicBezTo>
                  <a:cubicBezTo>
                    <a:pt x="339090" y="49530"/>
                    <a:pt x="262890" y="54610"/>
                    <a:pt x="233680" y="58420"/>
                  </a:cubicBezTo>
                  <a:cubicBezTo>
                    <a:pt x="219710" y="60960"/>
                    <a:pt x="215900" y="59690"/>
                    <a:pt x="204470" y="66040"/>
                  </a:cubicBezTo>
                  <a:cubicBezTo>
                    <a:pt x="181610" y="78740"/>
                    <a:pt x="143510" y="111760"/>
                    <a:pt x="116840" y="144780"/>
                  </a:cubicBezTo>
                  <a:cubicBezTo>
                    <a:pt x="86360" y="182880"/>
                    <a:pt x="63500" y="274320"/>
                    <a:pt x="39370" y="288290"/>
                  </a:cubicBezTo>
                  <a:cubicBezTo>
                    <a:pt x="29210" y="293370"/>
                    <a:pt x="17780" y="292100"/>
                    <a:pt x="10160" y="288290"/>
                  </a:cubicBezTo>
                  <a:cubicBezTo>
                    <a:pt x="3810" y="283210"/>
                    <a:pt x="0" y="260350"/>
                    <a:pt x="0" y="260350"/>
                  </a:cubicBezTo>
                </a:path>
              </a:pathLst>
            </a:custGeom>
            <a:solidFill>
              <a:srgbClr val="0571D3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37" name="Group 37"/>
          <p:cNvGrpSpPr/>
          <p:nvPr/>
        </p:nvGrpSpPr>
        <p:grpSpPr>
          <a:xfrm>
            <a:off x="4195412" y="3701415"/>
            <a:ext cx="684848" cy="369570"/>
            <a:chOff x="0" y="0"/>
            <a:chExt cx="913130" cy="492760"/>
          </a:xfrm>
        </p:grpSpPr>
        <p:sp>
          <p:nvSpPr>
            <p:cNvPr id="38" name="Freeform 38"/>
            <p:cNvSpPr/>
            <p:nvPr/>
          </p:nvSpPr>
          <p:spPr>
            <a:xfrm>
              <a:off x="48260" y="46990"/>
              <a:ext cx="814070" cy="401320"/>
            </a:xfrm>
            <a:custGeom>
              <a:avLst/>
              <a:gdLst/>
              <a:ahLst/>
              <a:cxnLst/>
              <a:rect l="l" t="t" r="r" b="b"/>
              <a:pathLst>
                <a:path w="814070" h="401320">
                  <a:moveTo>
                    <a:pt x="15240" y="346710"/>
                  </a:moveTo>
                  <a:cubicBezTo>
                    <a:pt x="116840" y="287020"/>
                    <a:pt x="133350" y="256540"/>
                    <a:pt x="146050" y="229870"/>
                  </a:cubicBezTo>
                  <a:cubicBezTo>
                    <a:pt x="160020" y="200660"/>
                    <a:pt x="160020" y="166370"/>
                    <a:pt x="176530" y="139700"/>
                  </a:cubicBezTo>
                  <a:cubicBezTo>
                    <a:pt x="193040" y="110490"/>
                    <a:pt x="222250" y="81280"/>
                    <a:pt x="247650" y="59690"/>
                  </a:cubicBezTo>
                  <a:cubicBezTo>
                    <a:pt x="270510" y="39370"/>
                    <a:pt x="295910" y="20320"/>
                    <a:pt x="322580" y="11430"/>
                  </a:cubicBezTo>
                  <a:cubicBezTo>
                    <a:pt x="346710" y="2540"/>
                    <a:pt x="377190" y="0"/>
                    <a:pt x="401320" y="3810"/>
                  </a:cubicBezTo>
                  <a:cubicBezTo>
                    <a:pt x="424180" y="7620"/>
                    <a:pt x="443230" y="19050"/>
                    <a:pt x="463550" y="33020"/>
                  </a:cubicBezTo>
                  <a:cubicBezTo>
                    <a:pt x="487680" y="48260"/>
                    <a:pt x="514350" y="69850"/>
                    <a:pt x="533400" y="93980"/>
                  </a:cubicBezTo>
                  <a:cubicBezTo>
                    <a:pt x="549910" y="115570"/>
                    <a:pt x="554990" y="142240"/>
                    <a:pt x="572770" y="168910"/>
                  </a:cubicBezTo>
                  <a:cubicBezTo>
                    <a:pt x="595630" y="203200"/>
                    <a:pt x="624840" y="246380"/>
                    <a:pt x="660400" y="275590"/>
                  </a:cubicBezTo>
                  <a:cubicBezTo>
                    <a:pt x="699770" y="307340"/>
                    <a:pt x="783590" y="328930"/>
                    <a:pt x="802640" y="349250"/>
                  </a:cubicBezTo>
                  <a:cubicBezTo>
                    <a:pt x="810260" y="356870"/>
                    <a:pt x="814070" y="363220"/>
                    <a:pt x="814070" y="369570"/>
                  </a:cubicBezTo>
                  <a:cubicBezTo>
                    <a:pt x="814070" y="377190"/>
                    <a:pt x="807720" y="387350"/>
                    <a:pt x="801370" y="391160"/>
                  </a:cubicBezTo>
                  <a:cubicBezTo>
                    <a:pt x="796290" y="394970"/>
                    <a:pt x="784860" y="394970"/>
                    <a:pt x="778510" y="392430"/>
                  </a:cubicBezTo>
                  <a:cubicBezTo>
                    <a:pt x="772160" y="389890"/>
                    <a:pt x="764540" y="381000"/>
                    <a:pt x="763270" y="374650"/>
                  </a:cubicBezTo>
                  <a:cubicBezTo>
                    <a:pt x="762000" y="367030"/>
                    <a:pt x="765810" y="356870"/>
                    <a:pt x="770890" y="351790"/>
                  </a:cubicBezTo>
                  <a:cubicBezTo>
                    <a:pt x="775970" y="346710"/>
                    <a:pt x="786130" y="342900"/>
                    <a:pt x="793750" y="344170"/>
                  </a:cubicBezTo>
                  <a:cubicBezTo>
                    <a:pt x="801370" y="346710"/>
                    <a:pt x="814070" y="359410"/>
                    <a:pt x="814070" y="367030"/>
                  </a:cubicBezTo>
                  <a:cubicBezTo>
                    <a:pt x="814070" y="375920"/>
                    <a:pt x="802640" y="392430"/>
                    <a:pt x="788670" y="394970"/>
                  </a:cubicBezTo>
                  <a:cubicBezTo>
                    <a:pt x="760730" y="401320"/>
                    <a:pt x="681990" y="363220"/>
                    <a:pt x="640080" y="331470"/>
                  </a:cubicBezTo>
                  <a:cubicBezTo>
                    <a:pt x="599440" y="300990"/>
                    <a:pt x="567690" y="248920"/>
                    <a:pt x="541020" y="209550"/>
                  </a:cubicBezTo>
                  <a:cubicBezTo>
                    <a:pt x="519430" y="176530"/>
                    <a:pt x="515620" y="140970"/>
                    <a:pt x="491490" y="114300"/>
                  </a:cubicBezTo>
                  <a:cubicBezTo>
                    <a:pt x="466090" y="85090"/>
                    <a:pt x="417830" y="50800"/>
                    <a:pt x="386080" y="46990"/>
                  </a:cubicBezTo>
                  <a:cubicBezTo>
                    <a:pt x="361950" y="43180"/>
                    <a:pt x="344170" y="54610"/>
                    <a:pt x="321310" y="67310"/>
                  </a:cubicBezTo>
                  <a:cubicBezTo>
                    <a:pt x="289560" y="82550"/>
                    <a:pt x="242570" y="113030"/>
                    <a:pt x="222250" y="144780"/>
                  </a:cubicBezTo>
                  <a:cubicBezTo>
                    <a:pt x="204470" y="171450"/>
                    <a:pt x="213360" y="207010"/>
                    <a:pt x="199390" y="238760"/>
                  </a:cubicBezTo>
                  <a:cubicBezTo>
                    <a:pt x="181610" y="275590"/>
                    <a:pt x="149860" y="325120"/>
                    <a:pt x="118110" y="351790"/>
                  </a:cubicBezTo>
                  <a:cubicBezTo>
                    <a:pt x="91440" y="374650"/>
                    <a:pt x="45720" y="396240"/>
                    <a:pt x="25400" y="394970"/>
                  </a:cubicBezTo>
                  <a:cubicBezTo>
                    <a:pt x="15240" y="393700"/>
                    <a:pt x="5080" y="386080"/>
                    <a:pt x="2540" y="378460"/>
                  </a:cubicBezTo>
                  <a:cubicBezTo>
                    <a:pt x="0" y="369570"/>
                    <a:pt x="15240" y="346710"/>
                    <a:pt x="15240" y="346710"/>
                  </a:cubicBezTo>
                </a:path>
              </a:pathLst>
            </a:custGeom>
            <a:solidFill>
              <a:srgbClr val="0571D3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39" name="Group 39"/>
          <p:cNvGrpSpPr/>
          <p:nvPr/>
        </p:nvGrpSpPr>
        <p:grpSpPr>
          <a:xfrm>
            <a:off x="2911659" y="3608514"/>
            <a:ext cx="579047" cy="654432"/>
            <a:chOff x="0" y="0"/>
            <a:chExt cx="201847" cy="228124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201847" cy="228124"/>
            </a:xfrm>
            <a:custGeom>
              <a:avLst/>
              <a:gdLst/>
              <a:ahLst/>
              <a:cxnLst/>
              <a:rect l="l" t="t" r="r" b="b"/>
              <a:pathLst>
                <a:path w="201847" h="228124">
                  <a:moveTo>
                    <a:pt x="0" y="0"/>
                  </a:moveTo>
                  <a:lnTo>
                    <a:pt x="201847" y="0"/>
                  </a:lnTo>
                  <a:lnTo>
                    <a:pt x="201847" y="228124"/>
                  </a:lnTo>
                  <a:lnTo>
                    <a:pt x="0" y="228124"/>
                  </a:lnTo>
                  <a:close/>
                </a:path>
              </a:pathLst>
            </a:custGeom>
            <a:solidFill>
              <a:srgbClr val="02B591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41" name="TextBox 41"/>
            <p:cNvSpPr txBox="1"/>
            <p:nvPr/>
          </p:nvSpPr>
          <p:spPr>
            <a:xfrm>
              <a:off x="0" y="0"/>
              <a:ext cx="201847" cy="2281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694"/>
                </a:lnSpc>
              </a:pPr>
              <a:endParaRPr/>
            </a:p>
          </p:txBody>
        </p:sp>
      </p:grpSp>
      <p:sp>
        <p:nvSpPr>
          <p:cNvPr id="42" name="Freeform 42"/>
          <p:cNvSpPr/>
          <p:nvPr/>
        </p:nvSpPr>
        <p:spPr>
          <a:xfrm>
            <a:off x="1721837" y="3739926"/>
            <a:ext cx="407403" cy="402218"/>
          </a:xfrm>
          <a:custGeom>
            <a:avLst/>
            <a:gdLst/>
            <a:ahLst/>
            <a:cxnLst/>
            <a:rect l="l" t="t" r="r" b="b"/>
            <a:pathLst>
              <a:path w="407403" h="402218">
                <a:moveTo>
                  <a:pt x="0" y="0"/>
                </a:moveTo>
                <a:lnTo>
                  <a:pt x="407403" y="0"/>
                </a:lnTo>
                <a:lnTo>
                  <a:pt x="407403" y="402218"/>
                </a:lnTo>
                <a:lnTo>
                  <a:pt x="0" y="402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43" name="TextBox 43"/>
          <p:cNvSpPr txBox="1"/>
          <p:nvPr/>
        </p:nvSpPr>
        <p:spPr>
          <a:xfrm>
            <a:off x="374220" y="6919913"/>
            <a:ext cx="1744640" cy="3779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04"/>
              </a:lnSpc>
              <a:spcBef>
                <a:spcPct val="0"/>
              </a:spcBef>
            </a:pPr>
            <a:r>
              <a:rPr lang="en-US" sz="2400">
                <a:solidFill>
                  <a:srgbClr val="0C2D48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Pizzza 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2215063" y="6919913"/>
            <a:ext cx="1744640" cy="3779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04"/>
              </a:lnSpc>
              <a:spcBef>
                <a:spcPct val="0"/>
              </a:spcBef>
            </a:pPr>
            <a:r>
              <a:rPr lang="en-US" sz="2400">
                <a:solidFill>
                  <a:srgbClr val="0C2D48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awesome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2022658" y="6919913"/>
            <a:ext cx="192405" cy="3779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04"/>
              </a:lnSpc>
              <a:spcBef>
                <a:spcPct val="0"/>
              </a:spcBef>
            </a:pPr>
            <a:r>
              <a:rPr lang="en-US" sz="2400">
                <a:solidFill>
                  <a:srgbClr val="0C2D48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is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3314982" y="6919913"/>
            <a:ext cx="1744640" cy="3779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04"/>
              </a:lnSpc>
              <a:spcBef>
                <a:spcPct val="0"/>
              </a:spcBef>
            </a:pPr>
            <a:r>
              <a:rPr lang="en-US" sz="2400">
                <a:solidFill>
                  <a:srgbClr val="0C2D48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great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4280671" y="6919913"/>
            <a:ext cx="1744640" cy="3779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04"/>
              </a:lnSpc>
              <a:spcBef>
                <a:spcPct val="0"/>
              </a:spcBef>
            </a:pPr>
            <a:r>
              <a:rPr lang="en-US" sz="2400">
                <a:solidFill>
                  <a:srgbClr val="0C2D48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&lt;EOS&gt;</a:t>
            </a:r>
          </a:p>
        </p:txBody>
      </p:sp>
      <p:sp>
        <p:nvSpPr>
          <p:cNvPr id="48" name="Freeform 48"/>
          <p:cNvSpPr/>
          <p:nvPr/>
        </p:nvSpPr>
        <p:spPr>
          <a:xfrm>
            <a:off x="2997481" y="3705915"/>
            <a:ext cx="407403" cy="402218"/>
          </a:xfrm>
          <a:custGeom>
            <a:avLst/>
            <a:gdLst/>
            <a:ahLst/>
            <a:cxnLst/>
            <a:rect l="l" t="t" r="r" b="b"/>
            <a:pathLst>
              <a:path w="407403" h="402218">
                <a:moveTo>
                  <a:pt x="0" y="0"/>
                </a:moveTo>
                <a:lnTo>
                  <a:pt x="407403" y="0"/>
                </a:lnTo>
                <a:lnTo>
                  <a:pt x="407403" y="402218"/>
                </a:lnTo>
                <a:lnTo>
                  <a:pt x="0" y="402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grpSp>
        <p:nvGrpSpPr>
          <p:cNvPr id="49" name="Group 49"/>
          <p:cNvGrpSpPr/>
          <p:nvPr/>
        </p:nvGrpSpPr>
        <p:grpSpPr>
          <a:xfrm>
            <a:off x="1533533" y="2537819"/>
            <a:ext cx="784012" cy="698973"/>
            <a:chOff x="0" y="0"/>
            <a:chExt cx="273294" cy="243651"/>
          </a:xfrm>
        </p:grpSpPr>
        <p:sp>
          <p:nvSpPr>
            <p:cNvPr id="50" name="Freeform 50"/>
            <p:cNvSpPr/>
            <p:nvPr/>
          </p:nvSpPr>
          <p:spPr>
            <a:xfrm>
              <a:off x="0" y="0"/>
              <a:ext cx="273294" cy="243651"/>
            </a:xfrm>
            <a:custGeom>
              <a:avLst/>
              <a:gdLst/>
              <a:ahLst/>
              <a:cxnLst/>
              <a:rect l="l" t="t" r="r" b="b"/>
              <a:pathLst>
                <a:path w="273294" h="243651">
                  <a:moveTo>
                    <a:pt x="0" y="0"/>
                  </a:moveTo>
                  <a:lnTo>
                    <a:pt x="273294" y="0"/>
                  </a:lnTo>
                  <a:lnTo>
                    <a:pt x="273294" y="243651"/>
                  </a:lnTo>
                  <a:lnTo>
                    <a:pt x="0" y="243651"/>
                  </a:lnTo>
                  <a:close/>
                </a:path>
              </a:pathLst>
            </a:custGeom>
            <a:solidFill>
              <a:srgbClr val="02B591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51" name="TextBox 51"/>
            <p:cNvSpPr txBox="1"/>
            <p:nvPr/>
          </p:nvSpPr>
          <p:spPr>
            <a:xfrm>
              <a:off x="0" y="0"/>
              <a:ext cx="273294" cy="2436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694"/>
                </a:lnSpc>
              </a:pPr>
              <a:endParaRPr/>
            </a:p>
          </p:txBody>
        </p:sp>
      </p:grpSp>
      <p:grpSp>
        <p:nvGrpSpPr>
          <p:cNvPr id="52" name="Group 52"/>
          <p:cNvGrpSpPr/>
          <p:nvPr/>
        </p:nvGrpSpPr>
        <p:grpSpPr>
          <a:xfrm>
            <a:off x="2706694" y="2537819"/>
            <a:ext cx="784012" cy="698973"/>
            <a:chOff x="0" y="0"/>
            <a:chExt cx="273294" cy="243651"/>
          </a:xfrm>
        </p:grpSpPr>
        <p:sp>
          <p:nvSpPr>
            <p:cNvPr id="53" name="Freeform 53"/>
            <p:cNvSpPr/>
            <p:nvPr/>
          </p:nvSpPr>
          <p:spPr>
            <a:xfrm>
              <a:off x="0" y="0"/>
              <a:ext cx="273294" cy="243651"/>
            </a:xfrm>
            <a:custGeom>
              <a:avLst/>
              <a:gdLst/>
              <a:ahLst/>
              <a:cxnLst/>
              <a:rect l="l" t="t" r="r" b="b"/>
              <a:pathLst>
                <a:path w="273294" h="243651">
                  <a:moveTo>
                    <a:pt x="0" y="0"/>
                  </a:moveTo>
                  <a:lnTo>
                    <a:pt x="273294" y="0"/>
                  </a:lnTo>
                  <a:lnTo>
                    <a:pt x="273294" y="243651"/>
                  </a:lnTo>
                  <a:lnTo>
                    <a:pt x="0" y="243651"/>
                  </a:lnTo>
                  <a:close/>
                </a:path>
              </a:pathLst>
            </a:custGeom>
            <a:solidFill>
              <a:srgbClr val="02B591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54" name="TextBox 54"/>
            <p:cNvSpPr txBox="1"/>
            <p:nvPr/>
          </p:nvSpPr>
          <p:spPr>
            <a:xfrm>
              <a:off x="0" y="0"/>
              <a:ext cx="273294" cy="2436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694"/>
                </a:lnSpc>
              </a:pPr>
              <a:endParaRPr/>
            </a:p>
          </p:txBody>
        </p:sp>
      </p:grpSp>
      <p:grpSp>
        <p:nvGrpSpPr>
          <p:cNvPr id="55" name="Group 55"/>
          <p:cNvGrpSpPr/>
          <p:nvPr/>
        </p:nvGrpSpPr>
        <p:grpSpPr>
          <a:xfrm>
            <a:off x="1246540" y="1583192"/>
            <a:ext cx="2474598" cy="698973"/>
            <a:chOff x="0" y="0"/>
            <a:chExt cx="862605" cy="243651"/>
          </a:xfrm>
        </p:grpSpPr>
        <p:sp>
          <p:nvSpPr>
            <p:cNvPr id="56" name="Freeform 56"/>
            <p:cNvSpPr/>
            <p:nvPr/>
          </p:nvSpPr>
          <p:spPr>
            <a:xfrm>
              <a:off x="0" y="0"/>
              <a:ext cx="862605" cy="243651"/>
            </a:xfrm>
            <a:custGeom>
              <a:avLst/>
              <a:gdLst/>
              <a:ahLst/>
              <a:cxnLst/>
              <a:rect l="l" t="t" r="r" b="b"/>
              <a:pathLst>
                <a:path w="862605" h="243651">
                  <a:moveTo>
                    <a:pt x="0" y="0"/>
                  </a:moveTo>
                  <a:lnTo>
                    <a:pt x="862605" y="0"/>
                  </a:lnTo>
                  <a:lnTo>
                    <a:pt x="862605" y="243651"/>
                  </a:lnTo>
                  <a:lnTo>
                    <a:pt x="0" y="243651"/>
                  </a:lnTo>
                  <a:close/>
                </a:path>
              </a:pathLst>
            </a:custGeom>
            <a:solidFill>
              <a:srgbClr val="02B591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57" name="TextBox 57"/>
            <p:cNvSpPr txBox="1"/>
            <p:nvPr/>
          </p:nvSpPr>
          <p:spPr>
            <a:xfrm>
              <a:off x="0" y="-9525"/>
              <a:ext cx="862605" cy="2531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29"/>
                </a:lnSpc>
              </a:pPr>
              <a:r>
                <a:rPr lang="en-US" sz="3000">
                  <a:solidFill>
                    <a:srgbClr val="FFFFF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Q V K</a:t>
              </a:r>
            </a:p>
          </p:txBody>
        </p:sp>
      </p:grpSp>
      <p:grpSp>
        <p:nvGrpSpPr>
          <p:cNvPr id="58" name="Group 58"/>
          <p:cNvGrpSpPr/>
          <p:nvPr/>
        </p:nvGrpSpPr>
        <p:grpSpPr>
          <a:xfrm>
            <a:off x="1383603" y="628566"/>
            <a:ext cx="784012" cy="698973"/>
            <a:chOff x="0" y="0"/>
            <a:chExt cx="273294" cy="243651"/>
          </a:xfrm>
        </p:grpSpPr>
        <p:sp>
          <p:nvSpPr>
            <p:cNvPr id="59" name="Freeform 59"/>
            <p:cNvSpPr/>
            <p:nvPr/>
          </p:nvSpPr>
          <p:spPr>
            <a:xfrm>
              <a:off x="0" y="0"/>
              <a:ext cx="273294" cy="243651"/>
            </a:xfrm>
            <a:custGeom>
              <a:avLst/>
              <a:gdLst/>
              <a:ahLst/>
              <a:cxnLst/>
              <a:rect l="l" t="t" r="r" b="b"/>
              <a:pathLst>
                <a:path w="273294" h="243651">
                  <a:moveTo>
                    <a:pt x="0" y="0"/>
                  </a:moveTo>
                  <a:lnTo>
                    <a:pt x="273294" y="0"/>
                  </a:lnTo>
                  <a:lnTo>
                    <a:pt x="273294" y="243651"/>
                  </a:lnTo>
                  <a:lnTo>
                    <a:pt x="0" y="243651"/>
                  </a:lnTo>
                  <a:close/>
                </a:path>
              </a:pathLst>
            </a:custGeom>
            <a:solidFill>
              <a:srgbClr val="EBF7FF"/>
            </a:solidFill>
            <a:ln w="38100" cap="sq">
              <a:solidFill>
                <a:srgbClr val="02B591"/>
              </a:solidFill>
              <a:prstDash val="solid"/>
              <a:miter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0" name="TextBox 60"/>
            <p:cNvSpPr txBox="1"/>
            <p:nvPr/>
          </p:nvSpPr>
          <p:spPr>
            <a:xfrm>
              <a:off x="0" y="0"/>
              <a:ext cx="273294" cy="2436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694"/>
                </a:lnSpc>
              </a:pPr>
              <a:endParaRPr/>
            </a:p>
          </p:txBody>
        </p:sp>
      </p:grpSp>
      <p:grpSp>
        <p:nvGrpSpPr>
          <p:cNvPr id="61" name="Group 61"/>
          <p:cNvGrpSpPr/>
          <p:nvPr/>
        </p:nvGrpSpPr>
        <p:grpSpPr>
          <a:xfrm>
            <a:off x="2706694" y="628566"/>
            <a:ext cx="784012" cy="698973"/>
            <a:chOff x="0" y="0"/>
            <a:chExt cx="273294" cy="243651"/>
          </a:xfrm>
        </p:grpSpPr>
        <p:sp>
          <p:nvSpPr>
            <p:cNvPr id="62" name="Freeform 62"/>
            <p:cNvSpPr/>
            <p:nvPr/>
          </p:nvSpPr>
          <p:spPr>
            <a:xfrm>
              <a:off x="0" y="0"/>
              <a:ext cx="273294" cy="243651"/>
            </a:xfrm>
            <a:custGeom>
              <a:avLst/>
              <a:gdLst/>
              <a:ahLst/>
              <a:cxnLst/>
              <a:rect l="l" t="t" r="r" b="b"/>
              <a:pathLst>
                <a:path w="273294" h="243651">
                  <a:moveTo>
                    <a:pt x="0" y="0"/>
                  </a:moveTo>
                  <a:lnTo>
                    <a:pt x="273294" y="0"/>
                  </a:lnTo>
                  <a:lnTo>
                    <a:pt x="273294" y="243651"/>
                  </a:lnTo>
                  <a:lnTo>
                    <a:pt x="0" y="243651"/>
                  </a:lnTo>
                  <a:close/>
                </a:path>
              </a:pathLst>
            </a:custGeom>
            <a:solidFill>
              <a:srgbClr val="EBF7FF"/>
            </a:solidFill>
            <a:ln w="38100" cap="sq">
              <a:solidFill>
                <a:srgbClr val="02B591"/>
              </a:solidFill>
              <a:prstDash val="solid"/>
              <a:miter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3" name="TextBox 63"/>
            <p:cNvSpPr txBox="1"/>
            <p:nvPr/>
          </p:nvSpPr>
          <p:spPr>
            <a:xfrm>
              <a:off x="0" y="0"/>
              <a:ext cx="273294" cy="2436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694"/>
                </a:lnSpc>
              </a:pPr>
              <a:endParaRPr/>
            </a:p>
          </p:txBody>
        </p:sp>
      </p:grpSp>
      <p:sp>
        <p:nvSpPr>
          <p:cNvPr id="64" name="AutoShape 64"/>
          <p:cNvSpPr/>
          <p:nvPr/>
        </p:nvSpPr>
        <p:spPr>
          <a:xfrm flipV="1">
            <a:off x="1222467" y="5766582"/>
            <a:ext cx="484292" cy="627172"/>
          </a:xfrm>
          <a:prstGeom prst="line">
            <a:avLst/>
          </a:prstGeom>
          <a:ln w="38100" cap="flat">
            <a:solidFill>
              <a:srgbClr val="02B59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CA"/>
          </a:p>
        </p:txBody>
      </p:sp>
      <p:sp>
        <p:nvSpPr>
          <p:cNvPr id="65" name="AutoShape 65"/>
          <p:cNvSpPr/>
          <p:nvPr/>
        </p:nvSpPr>
        <p:spPr>
          <a:xfrm flipH="1" flipV="1">
            <a:off x="2062682" y="5844458"/>
            <a:ext cx="179011" cy="491109"/>
          </a:xfrm>
          <a:prstGeom prst="line">
            <a:avLst/>
          </a:prstGeom>
          <a:ln w="38100" cap="flat">
            <a:solidFill>
              <a:srgbClr val="02B59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CA"/>
          </a:p>
        </p:txBody>
      </p:sp>
      <p:sp>
        <p:nvSpPr>
          <p:cNvPr id="66" name="AutoShape 66"/>
          <p:cNvSpPr/>
          <p:nvPr/>
        </p:nvSpPr>
        <p:spPr>
          <a:xfrm flipV="1">
            <a:off x="1153171" y="5901975"/>
            <a:ext cx="1998580" cy="445235"/>
          </a:xfrm>
          <a:prstGeom prst="line">
            <a:avLst/>
          </a:prstGeom>
          <a:ln w="38100" cap="flat">
            <a:solidFill>
              <a:srgbClr val="02B59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CA"/>
          </a:p>
        </p:txBody>
      </p:sp>
      <p:sp>
        <p:nvSpPr>
          <p:cNvPr id="67" name="AutoShape 67"/>
          <p:cNvSpPr/>
          <p:nvPr/>
        </p:nvSpPr>
        <p:spPr>
          <a:xfrm flipV="1">
            <a:off x="2118860" y="5799258"/>
            <a:ext cx="1321353" cy="547952"/>
          </a:xfrm>
          <a:prstGeom prst="line">
            <a:avLst/>
          </a:prstGeom>
          <a:ln w="38100" cap="flat">
            <a:solidFill>
              <a:srgbClr val="02B59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CA"/>
          </a:p>
        </p:txBody>
      </p:sp>
      <p:sp>
        <p:nvSpPr>
          <p:cNvPr id="68" name="AutoShape 68"/>
          <p:cNvSpPr/>
          <p:nvPr/>
        </p:nvSpPr>
        <p:spPr>
          <a:xfrm flipV="1">
            <a:off x="3084550" y="5766582"/>
            <a:ext cx="406156" cy="580628"/>
          </a:xfrm>
          <a:prstGeom prst="line">
            <a:avLst/>
          </a:prstGeom>
          <a:ln w="38100" cap="flat">
            <a:solidFill>
              <a:srgbClr val="02B59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CA"/>
          </a:p>
        </p:txBody>
      </p:sp>
      <p:sp>
        <p:nvSpPr>
          <p:cNvPr id="69" name="AutoShape 69"/>
          <p:cNvSpPr/>
          <p:nvPr/>
        </p:nvSpPr>
        <p:spPr>
          <a:xfrm flipH="1" flipV="1">
            <a:off x="3439013" y="5766582"/>
            <a:ext cx="611226" cy="580628"/>
          </a:xfrm>
          <a:prstGeom prst="line">
            <a:avLst/>
          </a:prstGeom>
          <a:ln w="38100" cap="flat">
            <a:solidFill>
              <a:srgbClr val="02B59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CA"/>
          </a:p>
        </p:txBody>
      </p:sp>
      <p:sp>
        <p:nvSpPr>
          <p:cNvPr id="70" name="AutoShape 70"/>
          <p:cNvSpPr/>
          <p:nvPr/>
        </p:nvSpPr>
        <p:spPr>
          <a:xfrm flipH="1" flipV="1">
            <a:off x="3574405" y="5799928"/>
            <a:ext cx="1441524" cy="547282"/>
          </a:xfrm>
          <a:prstGeom prst="line">
            <a:avLst/>
          </a:prstGeom>
          <a:ln w="38100" cap="flat">
            <a:solidFill>
              <a:srgbClr val="02B59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CA"/>
          </a:p>
        </p:txBody>
      </p:sp>
      <p:sp>
        <p:nvSpPr>
          <p:cNvPr id="71" name="AutoShape 71"/>
          <p:cNvSpPr/>
          <p:nvPr/>
        </p:nvSpPr>
        <p:spPr>
          <a:xfrm flipH="1" flipV="1">
            <a:off x="2167615" y="5697211"/>
            <a:ext cx="2848313" cy="649999"/>
          </a:xfrm>
          <a:prstGeom prst="line">
            <a:avLst/>
          </a:prstGeom>
          <a:ln w="38100" cap="flat">
            <a:solidFill>
              <a:srgbClr val="02B59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CA"/>
          </a:p>
        </p:txBody>
      </p:sp>
      <p:sp>
        <p:nvSpPr>
          <p:cNvPr id="72" name="AutoShape 72"/>
          <p:cNvSpPr/>
          <p:nvPr/>
        </p:nvSpPr>
        <p:spPr>
          <a:xfrm flipV="1">
            <a:off x="1866448" y="3202753"/>
            <a:ext cx="0" cy="1653435"/>
          </a:xfrm>
          <a:prstGeom prst="line">
            <a:avLst/>
          </a:prstGeom>
          <a:ln w="38100" cap="flat">
            <a:solidFill>
              <a:srgbClr val="02B591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CA"/>
          </a:p>
        </p:txBody>
      </p:sp>
      <p:sp>
        <p:nvSpPr>
          <p:cNvPr id="73" name="AutoShape 73"/>
          <p:cNvSpPr/>
          <p:nvPr/>
        </p:nvSpPr>
        <p:spPr>
          <a:xfrm flipV="1">
            <a:off x="3201182" y="3220203"/>
            <a:ext cx="0" cy="1653435"/>
          </a:xfrm>
          <a:prstGeom prst="line">
            <a:avLst/>
          </a:prstGeom>
          <a:ln w="38100" cap="flat">
            <a:solidFill>
              <a:srgbClr val="02B591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CA"/>
          </a:p>
        </p:txBody>
      </p:sp>
      <p:sp>
        <p:nvSpPr>
          <p:cNvPr id="74" name="AutoShape 74"/>
          <p:cNvSpPr/>
          <p:nvPr/>
        </p:nvSpPr>
        <p:spPr>
          <a:xfrm flipV="1">
            <a:off x="1775609" y="1327539"/>
            <a:ext cx="0" cy="1391109"/>
          </a:xfrm>
          <a:prstGeom prst="line">
            <a:avLst/>
          </a:prstGeom>
          <a:ln w="38100" cap="flat">
            <a:solidFill>
              <a:srgbClr val="02B591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CA"/>
          </a:p>
        </p:txBody>
      </p:sp>
      <p:sp>
        <p:nvSpPr>
          <p:cNvPr id="75" name="AutoShape 75"/>
          <p:cNvSpPr/>
          <p:nvPr/>
        </p:nvSpPr>
        <p:spPr>
          <a:xfrm flipV="1">
            <a:off x="3117750" y="1294275"/>
            <a:ext cx="0" cy="1391109"/>
          </a:xfrm>
          <a:prstGeom prst="line">
            <a:avLst/>
          </a:prstGeom>
          <a:ln w="38100" cap="flat">
            <a:solidFill>
              <a:srgbClr val="02B591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CA"/>
          </a:p>
        </p:txBody>
      </p:sp>
      <p:sp>
        <p:nvSpPr>
          <p:cNvPr id="76" name="AutoShape 76"/>
          <p:cNvSpPr/>
          <p:nvPr/>
        </p:nvSpPr>
        <p:spPr>
          <a:xfrm>
            <a:off x="1153171" y="3941035"/>
            <a:ext cx="568667" cy="35487"/>
          </a:xfrm>
          <a:prstGeom prst="line">
            <a:avLst/>
          </a:prstGeom>
          <a:ln w="38100" cap="flat">
            <a:solidFill>
              <a:srgbClr val="0C2D48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CA"/>
          </a:p>
        </p:txBody>
      </p:sp>
      <p:sp>
        <p:nvSpPr>
          <p:cNvPr id="77" name="AutoShape 77"/>
          <p:cNvSpPr/>
          <p:nvPr/>
        </p:nvSpPr>
        <p:spPr>
          <a:xfrm flipH="1" flipV="1">
            <a:off x="3490706" y="3935730"/>
            <a:ext cx="696596" cy="5305"/>
          </a:xfrm>
          <a:prstGeom prst="line">
            <a:avLst/>
          </a:prstGeom>
          <a:ln w="38100" cap="flat">
            <a:solidFill>
              <a:srgbClr val="0C2D48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CA"/>
          </a:p>
        </p:txBody>
      </p:sp>
      <p:sp>
        <p:nvSpPr>
          <p:cNvPr id="78" name="TextBox 78"/>
          <p:cNvSpPr txBox="1"/>
          <p:nvPr/>
        </p:nvSpPr>
        <p:spPr>
          <a:xfrm>
            <a:off x="5751186" y="6326042"/>
            <a:ext cx="2912665" cy="474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65"/>
              </a:lnSpc>
              <a:spcBef>
                <a:spcPct val="0"/>
              </a:spcBef>
            </a:pPr>
            <a:r>
              <a:rPr lang="en-US" sz="3111">
                <a:solidFill>
                  <a:srgbClr val="0C2D48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Word Embedding</a:t>
            </a:r>
          </a:p>
        </p:txBody>
      </p:sp>
      <p:sp>
        <p:nvSpPr>
          <p:cNvPr id="79" name="TextBox 79"/>
          <p:cNvSpPr txBox="1"/>
          <p:nvPr/>
        </p:nvSpPr>
        <p:spPr>
          <a:xfrm>
            <a:off x="5093077" y="3691890"/>
            <a:ext cx="3664758" cy="474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65"/>
              </a:lnSpc>
              <a:spcBef>
                <a:spcPct val="0"/>
              </a:spcBef>
            </a:pPr>
            <a:r>
              <a:rPr lang="en-US" sz="3111">
                <a:solidFill>
                  <a:srgbClr val="0C2D48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Positional Embedding</a:t>
            </a:r>
          </a:p>
        </p:txBody>
      </p:sp>
      <p:sp>
        <p:nvSpPr>
          <p:cNvPr id="80" name="TextBox 80"/>
          <p:cNvSpPr txBox="1"/>
          <p:nvPr/>
        </p:nvSpPr>
        <p:spPr>
          <a:xfrm>
            <a:off x="4465860" y="814619"/>
            <a:ext cx="1559452" cy="474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65"/>
              </a:lnSpc>
              <a:spcBef>
                <a:spcPct val="0"/>
              </a:spcBef>
            </a:pPr>
            <a:r>
              <a:rPr lang="en-US" sz="3111">
                <a:solidFill>
                  <a:srgbClr val="0C2D48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Attention</a:t>
            </a:r>
          </a:p>
        </p:txBody>
      </p:sp>
      <p:sp>
        <p:nvSpPr>
          <p:cNvPr id="81" name="TextBox 81"/>
          <p:cNvSpPr txBox="1"/>
          <p:nvPr/>
        </p:nvSpPr>
        <p:spPr>
          <a:xfrm>
            <a:off x="6302727" y="6876221"/>
            <a:ext cx="3082163" cy="474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65"/>
              </a:lnSpc>
              <a:spcBef>
                <a:spcPct val="0"/>
              </a:spcBef>
            </a:pPr>
            <a:r>
              <a:rPr lang="en-US" sz="3111">
                <a:solidFill>
                  <a:srgbClr val="0C2D48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[0.1, 2.13, 3.14,5.0]</a:t>
            </a:r>
          </a:p>
        </p:txBody>
      </p:sp>
      <p:sp>
        <p:nvSpPr>
          <p:cNvPr id="82" name="TextBox 82"/>
          <p:cNvSpPr txBox="1"/>
          <p:nvPr/>
        </p:nvSpPr>
        <p:spPr>
          <a:xfrm>
            <a:off x="4195412" y="4475734"/>
            <a:ext cx="2482920" cy="387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1"/>
              </a:lnSpc>
              <a:spcBef>
                <a:spcPct val="0"/>
              </a:spcBef>
            </a:pPr>
            <a:r>
              <a:rPr lang="en-US" sz="2480" b="1">
                <a:solidFill>
                  <a:srgbClr val="02B591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Tom eats Pizza </a:t>
            </a:r>
          </a:p>
        </p:txBody>
      </p:sp>
      <p:sp>
        <p:nvSpPr>
          <p:cNvPr id="83" name="TextBox 83"/>
          <p:cNvSpPr txBox="1"/>
          <p:nvPr/>
        </p:nvSpPr>
        <p:spPr>
          <a:xfrm>
            <a:off x="6678332" y="4475734"/>
            <a:ext cx="2482920" cy="387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1"/>
              </a:lnSpc>
              <a:spcBef>
                <a:spcPct val="0"/>
              </a:spcBef>
            </a:pPr>
            <a:r>
              <a:rPr lang="en-US" sz="2480" b="1">
                <a:solidFill>
                  <a:srgbClr val="02B591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Pizza eats Tom </a:t>
            </a:r>
          </a:p>
        </p:txBody>
      </p:sp>
      <p:sp>
        <p:nvSpPr>
          <p:cNvPr id="84" name="TextBox 84"/>
          <p:cNvSpPr txBox="1"/>
          <p:nvPr/>
        </p:nvSpPr>
        <p:spPr>
          <a:xfrm>
            <a:off x="3906064" y="1353229"/>
            <a:ext cx="5255188" cy="1149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1"/>
              </a:lnSpc>
              <a:spcBef>
                <a:spcPct val="0"/>
              </a:spcBef>
            </a:pPr>
            <a:r>
              <a:rPr lang="en-US" sz="2480" b="1">
                <a:solidFill>
                  <a:srgbClr val="02B591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How transformers establish relations among words with attention?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767715"/>
            <a:ext cx="9516876" cy="1166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25"/>
              </a:lnSpc>
              <a:spcBef>
                <a:spcPct val="0"/>
              </a:spcBef>
            </a:pPr>
            <a:r>
              <a:rPr lang="en-US" sz="3822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The pizza came out of the oven and </a:t>
            </a:r>
            <a:r>
              <a:rPr lang="en-US" sz="3822" b="1">
                <a:solidFill>
                  <a:srgbClr val="02B591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it</a:t>
            </a:r>
            <a:r>
              <a:rPr lang="en-US" sz="3822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tasted good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5825490" y="1170623"/>
            <a:ext cx="2089785" cy="950595"/>
            <a:chOff x="0" y="0"/>
            <a:chExt cx="2786380" cy="1267460"/>
          </a:xfrm>
        </p:grpSpPr>
        <p:sp>
          <p:nvSpPr>
            <p:cNvPr id="4" name="Freeform 4"/>
            <p:cNvSpPr/>
            <p:nvPr/>
          </p:nvSpPr>
          <p:spPr>
            <a:xfrm>
              <a:off x="50800" y="50800"/>
              <a:ext cx="2684780" cy="1177290"/>
            </a:xfrm>
            <a:custGeom>
              <a:avLst/>
              <a:gdLst/>
              <a:ahLst/>
              <a:cxnLst/>
              <a:rect l="l" t="t" r="r" b="b"/>
              <a:pathLst>
                <a:path w="2684780" h="1177290">
                  <a:moveTo>
                    <a:pt x="2660650" y="538480"/>
                  </a:moveTo>
                  <a:cubicBezTo>
                    <a:pt x="2221230" y="929640"/>
                    <a:pt x="2142490" y="969010"/>
                    <a:pt x="2059940" y="1010920"/>
                  </a:cubicBezTo>
                  <a:cubicBezTo>
                    <a:pt x="1979930" y="1051560"/>
                    <a:pt x="1910080" y="1090930"/>
                    <a:pt x="1817370" y="1115060"/>
                  </a:cubicBezTo>
                  <a:cubicBezTo>
                    <a:pt x="1703070" y="1145540"/>
                    <a:pt x="1559560" y="1150620"/>
                    <a:pt x="1419860" y="1159510"/>
                  </a:cubicBezTo>
                  <a:cubicBezTo>
                    <a:pt x="1262380" y="1169670"/>
                    <a:pt x="1029970" y="1177290"/>
                    <a:pt x="920750" y="1164590"/>
                  </a:cubicBezTo>
                  <a:cubicBezTo>
                    <a:pt x="864870" y="1158240"/>
                    <a:pt x="831850" y="1148080"/>
                    <a:pt x="797560" y="1134110"/>
                  </a:cubicBezTo>
                  <a:cubicBezTo>
                    <a:pt x="768350" y="1123950"/>
                    <a:pt x="749300" y="1112520"/>
                    <a:pt x="723900" y="1096010"/>
                  </a:cubicBezTo>
                  <a:cubicBezTo>
                    <a:pt x="690880" y="1074420"/>
                    <a:pt x="648970" y="1041400"/>
                    <a:pt x="618490" y="1012190"/>
                  </a:cubicBezTo>
                  <a:cubicBezTo>
                    <a:pt x="590550" y="984250"/>
                    <a:pt x="571500" y="960120"/>
                    <a:pt x="546100" y="925830"/>
                  </a:cubicBezTo>
                  <a:cubicBezTo>
                    <a:pt x="513080" y="878840"/>
                    <a:pt x="490220" y="811530"/>
                    <a:pt x="444500" y="751840"/>
                  </a:cubicBezTo>
                  <a:cubicBezTo>
                    <a:pt x="384810" y="673100"/>
                    <a:pt x="264160" y="575310"/>
                    <a:pt x="201930" y="504190"/>
                  </a:cubicBezTo>
                  <a:cubicBezTo>
                    <a:pt x="158750" y="454660"/>
                    <a:pt x="124460" y="415290"/>
                    <a:pt x="99060" y="372110"/>
                  </a:cubicBezTo>
                  <a:cubicBezTo>
                    <a:pt x="77470" y="336550"/>
                    <a:pt x="60960" y="299720"/>
                    <a:pt x="52070" y="266700"/>
                  </a:cubicBezTo>
                  <a:cubicBezTo>
                    <a:pt x="43180" y="238760"/>
                    <a:pt x="46990" y="214630"/>
                    <a:pt x="39370" y="189230"/>
                  </a:cubicBezTo>
                  <a:cubicBezTo>
                    <a:pt x="31750" y="161290"/>
                    <a:pt x="6350" y="134620"/>
                    <a:pt x="2540" y="106680"/>
                  </a:cubicBezTo>
                  <a:cubicBezTo>
                    <a:pt x="0" y="81280"/>
                    <a:pt x="5080" y="46990"/>
                    <a:pt x="20320" y="29210"/>
                  </a:cubicBezTo>
                  <a:cubicBezTo>
                    <a:pt x="35560" y="11430"/>
                    <a:pt x="72390" y="0"/>
                    <a:pt x="93980" y="0"/>
                  </a:cubicBezTo>
                  <a:cubicBezTo>
                    <a:pt x="111760" y="1270"/>
                    <a:pt x="130810" y="11430"/>
                    <a:pt x="143510" y="22860"/>
                  </a:cubicBezTo>
                  <a:cubicBezTo>
                    <a:pt x="156210" y="35560"/>
                    <a:pt x="167640" y="53340"/>
                    <a:pt x="168910" y="71120"/>
                  </a:cubicBezTo>
                  <a:cubicBezTo>
                    <a:pt x="170180" y="92710"/>
                    <a:pt x="160020" y="130810"/>
                    <a:pt x="143510" y="146050"/>
                  </a:cubicBezTo>
                  <a:cubicBezTo>
                    <a:pt x="125730" y="162560"/>
                    <a:pt x="87630" y="170180"/>
                    <a:pt x="66040" y="167640"/>
                  </a:cubicBezTo>
                  <a:cubicBezTo>
                    <a:pt x="48260" y="165100"/>
                    <a:pt x="30480" y="152400"/>
                    <a:pt x="20320" y="139700"/>
                  </a:cubicBezTo>
                  <a:cubicBezTo>
                    <a:pt x="8890" y="125730"/>
                    <a:pt x="0" y="106680"/>
                    <a:pt x="0" y="88900"/>
                  </a:cubicBezTo>
                  <a:cubicBezTo>
                    <a:pt x="1270" y="67310"/>
                    <a:pt x="17780" y="31750"/>
                    <a:pt x="34290" y="16510"/>
                  </a:cubicBezTo>
                  <a:cubicBezTo>
                    <a:pt x="46990" y="5080"/>
                    <a:pt x="67310" y="0"/>
                    <a:pt x="85090" y="0"/>
                  </a:cubicBezTo>
                  <a:cubicBezTo>
                    <a:pt x="101600" y="0"/>
                    <a:pt x="123190" y="6350"/>
                    <a:pt x="135890" y="17780"/>
                  </a:cubicBezTo>
                  <a:cubicBezTo>
                    <a:pt x="149860" y="27940"/>
                    <a:pt x="156210" y="40640"/>
                    <a:pt x="166370" y="62230"/>
                  </a:cubicBezTo>
                  <a:cubicBezTo>
                    <a:pt x="190500" y="110490"/>
                    <a:pt x="200660" y="227330"/>
                    <a:pt x="248920" y="307340"/>
                  </a:cubicBezTo>
                  <a:cubicBezTo>
                    <a:pt x="311150" y="410210"/>
                    <a:pt x="457200" y="508000"/>
                    <a:pt x="539750" y="609600"/>
                  </a:cubicBezTo>
                  <a:cubicBezTo>
                    <a:pt x="613410" y="698500"/>
                    <a:pt x="673100" y="820420"/>
                    <a:pt x="723900" y="880110"/>
                  </a:cubicBezTo>
                  <a:cubicBezTo>
                    <a:pt x="753110" y="913130"/>
                    <a:pt x="773430" y="930910"/>
                    <a:pt x="801370" y="949960"/>
                  </a:cubicBezTo>
                  <a:cubicBezTo>
                    <a:pt x="826770" y="967740"/>
                    <a:pt x="843280" y="981710"/>
                    <a:pt x="883920" y="991870"/>
                  </a:cubicBezTo>
                  <a:cubicBezTo>
                    <a:pt x="975360" y="1014730"/>
                    <a:pt x="1205230" y="1004570"/>
                    <a:pt x="1355090" y="999490"/>
                  </a:cubicBezTo>
                  <a:cubicBezTo>
                    <a:pt x="1493520" y="995680"/>
                    <a:pt x="1647190" y="993140"/>
                    <a:pt x="1752600" y="969010"/>
                  </a:cubicBezTo>
                  <a:cubicBezTo>
                    <a:pt x="1826260" y="952500"/>
                    <a:pt x="1868170" y="929640"/>
                    <a:pt x="1931670" y="900430"/>
                  </a:cubicBezTo>
                  <a:cubicBezTo>
                    <a:pt x="2010410" y="862330"/>
                    <a:pt x="2120900" y="796290"/>
                    <a:pt x="2183130" y="758190"/>
                  </a:cubicBezTo>
                  <a:cubicBezTo>
                    <a:pt x="2221230" y="734060"/>
                    <a:pt x="2236470" y="725170"/>
                    <a:pt x="2274570" y="694690"/>
                  </a:cubicBezTo>
                  <a:cubicBezTo>
                    <a:pt x="2345690" y="636270"/>
                    <a:pt x="2504440" y="449580"/>
                    <a:pt x="2566670" y="417830"/>
                  </a:cubicBezTo>
                  <a:cubicBezTo>
                    <a:pt x="2589530" y="406400"/>
                    <a:pt x="2603500" y="405130"/>
                    <a:pt x="2620010" y="407670"/>
                  </a:cubicBezTo>
                  <a:cubicBezTo>
                    <a:pt x="2637790" y="410210"/>
                    <a:pt x="2656840" y="422910"/>
                    <a:pt x="2667000" y="435610"/>
                  </a:cubicBezTo>
                  <a:cubicBezTo>
                    <a:pt x="2678430" y="449580"/>
                    <a:pt x="2684780" y="471170"/>
                    <a:pt x="2683510" y="488950"/>
                  </a:cubicBezTo>
                  <a:cubicBezTo>
                    <a:pt x="2682240" y="505460"/>
                    <a:pt x="2660650" y="538480"/>
                    <a:pt x="2660650" y="53848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675448" y="1330642"/>
            <a:ext cx="6521768" cy="1690688"/>
            <a:chOff x="0" y="0"/>
            <a:chExt cx="8695690" cy="2254250"/>
          </a:xfrm>
        </p:grpSpPr>
        <p:sp>
          <p:nvSpPr>
            <p:cNvPr id="6" name="Freeform 6"/>
            <p:cNvSpPr/>
            <p:nvPr/>
          </p:nvSpPr>
          <p:spPr>
            <a:xfrm>
              <a:off x="50800" y="48260"/>
              <a:ext cx="8600440" cy="2157730"/>
            </a:xfrm>
            <a:custGeom>
              <a:avLst/>
              <a:gdLst/>
              <a:ahLst/>
              <a:cxnLst/>
              <a:rect l="l" t="t" r="r" b="b"/>
              <a:pathLst>
                <a:path w="8600440" h="2157730">
                  <a:moveTo>
                    <a:pt x="8270240" y="30480"/>
                  </a:moveTo>
                  <a:cubicBezTo>
                    <a:pt x="8385810" y="199390"/>
                    <a:pt x="8403590" y="231140"/>
                    <a:pt x="8426450" y="283210"/>
                  </a:cubicBezTo>
                  <a:cubicBezTo>
                    <a:pt x="8462010" y="365760"/>
                    <a:pt x="8515350" y="514350"/>
                    <a:pt x="8540750" y="612140"/>
                  </a:cubicBezTo>
                  <a:cubicBezTo>
                    <a:pt x="8561070" y="685800"/>
                    <a:pt x="8572500" y="742950"/>
                    <a:pt x="8581390" y="812800"/>
                  </a:cubicBezTo>
                  <a:cubicBezTo>
                    <a:pt x="8590280" y="889000"/>
                    <a:pt x="8600440" y="995680"/>
                    <a:pt x="8592820" y="1052830"/>
                  </a:cubicBezTo>
                  <a:cubicBezTo>
                    <a:pt x="8589010" y="1087120"/>
                    <a:pt x="8581390" y="1099820"/>
                    <a:pt x="8568690" y="1131570"/>
                  </a:cubicBezTo>
                  <a:cubicBezTo>
                    <a:pt x="8547100" y="1183640"/>
                    <a:pt x="8509000" y="1268730"/>
                    <a:pt x="8463280" y="1336040"/>
                  </a:cubicBezTo>
                  <a:cubicBezTo>
                    <a:pt x="8411210" y="1413510"/>
                    <a:pt x="8328660" y="1503680"/>
                    <a:pt x="8265160" y="1565910"/>
                  </a:cubicBezTo>
                  <a:cubicBezTo>
                    <a:pt x="8214360" y="1612900"/>
                    <a:pt x="8180070" y="1642110"/>
                    <a:pt x="8117840" y="1681480"/>
                  </a:cubicBezTo>
                  <a:cubicBezTo>
                    <a:pt x="8025130" y="1741170"/>
                    <a:pt x="7852410" y="1826260"/>
                    <a:pt x="7749540" y="1868170"/>
                  </a:cubicBezTo>
                  <a:cubicBezTo>
                    <a:pt x="7678420" y="1896110"/>
                    <a:pt x="7639050" y="1906270"/>
                    <a:pt x="7564120" y="1925320"/>
                  </a:cubicBezTo>
                  <a:cubicBezTo>
                    <a:pt x="7448550" y="1954530"/>
                    <a:pt x="7275830" y="1983740"/>
                    <a:pt x="7125970" y="2009140"/>
                  </a:cubicBezTo>
                  <a:cubicBezTo>
                    <a:pt x="6968490" y="2035810"/>
                    <a:pt x="6832600" y="2061210"/>
                    <a:pt x="6637020" y="2081530"/>
                  </a:cubicBezTo>
                  <a:cubicBezTo>
                    <a:pt x="6342380" y="2113280"/>
                    <a:pt x="5763260" y="2152650"/>
                    <a:pt x="5532120" y="2155190"/>
                  </a:cubicBezTo>
                  <a:cubicBezTo>
                    <a:pt x="5426710" y="2156460"/>
                    <a:pt x="5391150" y="2157730"/>
                    <a:pt x="5300980" y="2143760"/>
                  </a:cubicBezTo>
                  <a:cubicBezTo>
                    <a:pt x="5168900" y="2124710"/>
                    <a:pt x="4983480" y="2076450"/>
                    <a:pt x="4818380" y="2025650"/>
                  </a:cubicBezTo>
                  <a:cubicBezTo>
                    <a:pt x="4640580" y="1971040"/>
                    <a:pt x="4476750" y="1887220"/>
                    <a:pt x="4271010" y="1818640"/>
                  </a:cubicBezTo>
                  <a:cubicBezTo>
                    <a:pt x="4014470" y="1732280"/>
                    <a:pt x="3622040" y="1616710"/>
                    <a:pt x="3394710" y="1559560"/>
                  </a:cubicBezTo>
                  <a:cubicBezTo>
                    <a:pt x="3252470" y="1522730"/>
                    <a:pt x="3178810" y="1504950"/>
                    <a:pt x="3044190" y="1484630"/>
                  </a:cubicBezTo>
                  <a:cubicBezTo>
                    <a:pt x="2865120" y="1457960"/>
                    <a:pt x="2581910" y="1460500"/>
                    <a:pt x="2415540" y="1430020"/>
                  </a:cubicBezTo>
                  <a:cubicBezTo>
                    <a:pt x="2305050" y="1409700"/>
                    <a:pt x="2228850" y="1386840"/>
                    <a:pt x="2141220" y="1352550"/>
                  </a:cubicBezTo>
                  <a:cubicBezTo>
                    <a:pt x="2057400" y="1318260"/>
                    <a:pt x="1963420" y="1267460"/>
                    <a:pt x="1899920" y="1226820"/>
                  </a:cubicBezTo>
                  <a:cubicBezTo>
                    <a:pt x="1854200" y="1198880"/>
                    <a:pt x="1840230" y="1177290"/>
                    <a:pt x="1789430" y="1144270"/>
                  </a:cubicBezTo>
                  <a:cubicBezTo>
                    <a:pt x="1686560" y="1075690"/>
                    <a:pt x="1437640" y="932180"/>
                    <a:pt x="1310640" y="867410"/>
                  </a:cubicBezTo>
                  <a:cubicBezTo>
                    <a:pt x="1229360" y="825500"/>
                    <a:pt x="1184910" y="807720"/>
                    <a:pt x="1106170" y="777240"/>
                  </a:cubicBezTo>
                  <a:cubicBezTo>
                    <a:pt x="999490" y="735330"/>
                    <a:pt x="844550" y="702310"/>
                    <a:pt x="728980" y="646430"/>
                  </a:cubicBezTo>
                  <a:cubicBezTo>
                    <a:pt x="618490" y="593090"/>
                    <a:pt x="505460" y="511810"/>
                    <a:pt x="427990" y="452120"/>
                  </a:cubicBezTo>
                  <a:cubicBezTo>
                    <a:pt x="373380" y="408940"/>
                    <a:pt x="341630" y="359410"/>
                    <a:pt x="297180" y="330200"/>
                  </a:cubicBezTo>
                  <a:cubicBezTo>
                    <a:pt x="261620" y="307340"/>
                    <a:pt x="224790" y="308610"/>
                    <a:pt x="186690" y="284480"/>
                  </a:cubicBezTo>
                  <a:cubicBezTo>
                    <a:pt x="133350" y="252730"/>
                    <a:pt x="45720" y="182880"/>
                    <a:pt x="19050" y="144780"/>
                  </a:cubicBezTo>
                  <a:cubicBezTo>
                    <a:pt x="5080" y="125730"/>
                    <a:pt x="0" y="110490"/>
                    <a:pt x="0" y="93980"/>
                  </a:cubicBezTo>
                  <a:cubicBezTo>
                    <a:pt x="0" y="76200"/>
                    <a:pt x="6350" y="55880"/>
                    <a:pt x="16510" y="41910"/>
                  </a:cubicBezTo>
                  <a:cubicBezTo>
                    <a:pt x="26670" y="27940"/>
                    <a:pt x="44450" y="15240"/>
                    <a:pt x="59690" y="10160"/>
                  </a:cubicBezTo>
                  <a:cubicBezTo>
                    <a:pt x="76200" y="5080"/>
                    <a:pt x="97790" y="3810"/>
                    <a:pt x="114300" y="11430"/>
                  </a:cubicBezTo>
                  <a:cubicBezTo>
                    <a:pt x="134620" y="21590"/>
                    <a:pt x="161290" y="50800"/>
                    <a:pt x="167640" y="71120"/>
                  </a:cubicBezTo>
                  <a:cubicBezTo>
                    <a:pt x="173990" y="88900"/>
                    <a:pt x="171450" y="109220"/>
                    <a:pt x="162560" y="125730"/>
                  </a:cubicBezTo>
                  <a:cubicBezTo>
                    <a:pt x="152400" y="144780"/>
                    <a:pt x="121920" y="168910"/>
                    <a:pt x="100330" y="175260"/>
                  </a:cubicBezTo>
                  <a:cubicBezTo>
                    <a:pt x="82550" y="180340"/>
                    <a:pt x="62230" y="175260"/>
                    <a:pt x="46990" y="167640"/>
                  </a:cubicBezTo>
                  <a:cubicBezTo>
                    <a:pt x="31750" y="160020"/>
                    <a:pt x="15240" y="146050"/>
                    <a:pt x="8890" y="129540"/>
                  </a:cubicBezTo>
                  <a:cubicBezTo>
                    <a:pt x="0" y="107950"/>
                    <a:pt x="1270" y="69850"/>
                    <a:pt x="11430" y="49530"/>
                  </a:cubicBezTo>
                  <a:cubicBezTo>
                    <a:pt x="19050" y="33020"/>
                    <a:pt x="34290" y="19050"/>
                    <a:pt x="52070" y="12700"/>
                  </a:cubicBezTo>
                  <a:cubicBezTo>
                    <a:pt x="72390" y="6350"/>
                    <a:pt x="101600" y="7620"/>
                    <a:pt x="130810" y="20320"/>
                  </a:cubicBezTo>
                  <a:cubicBezTo>
                    <a:pt x="179070" y="39370"/>
                    <a:pt x="248920" y="127000"/>
                    <a:pt x="298450" y="156210"/>
                  </a:cubicBezTo>
                  <a:cubicBezTo>
                    <a:pt x="332740" y="176530"/>
                    <a:pt x="365760" y="173990"/>
                    <a:pt x="393700" y="191770"/>
                  </a:cubicBezTo>
                  <a:cubicBezTo>
                    <a:pt x="421640" y="210820"/>
                    <a:pt x="434340" y="238760"/>
                    <a:pt x="468630" y="267970"/>
                  </a:cubicBezTo>
                  <a:cubicBezTo>
                    <a:pt x="524510" y="313690"/>
                    <a:pt x="656590" y="389890"/>
                    <a:pt x="707390" y="433070"/>
                  </a:cubicBezTo>
                  <a:cubicBezTo>
                    <a:pt x="734060" y="457200"/>
                    <a:pt x="737870" y="476250"/>
                    <a:pt x="763270" y="494030"/>
                  </a:cubicBezTo>
                  <a:cubicBezTo>
                    <a:pt x="801370" y="520700"/>
                    <a:pt x="867410" y="543560"/>
                    <a:pt x="924560" y="563880"/>
                  </a:cubicBezTo>
                  <a:cubicBezTo>
                    <a:pt x="984250" y="586740"/>
                    <a:pt x="1050290" y="595630"/>
                    <a:pt x="1115060" y="619760"/>
                  </a:cubicBezTo>
                  <a:cubicBezTo>
                    <a:pt x="1186180" y="646430"/>
                    <a:pt x="1252220" y="678180"/>
                    <a:pt x="1332230" y="718820"/>
                  </a:cubicBezTo>
                  <a:cubicBezTo>
                    <a:pt x="1436370" y="772160"/>
                    <a:pt x="1573530" y="854710"/>
                    <a:pt x="1682750" y="923290"/>
                  </a:cubicBezTo>
                  <a:cubicBezTo>
                    <a:pt x="1781810" y="985520"/>
                    <a:pt x="1869440" y="1056640"/>
                    <a:pt x="1959610" y="1108710"/>
                  </a:cubicBezTo>
                  <a:cubicBezTo>
                    <a:pt x="2039620" y="1155700"/>
                    <a:pt x="2119630" y="1192530"/>
                    <a:pt x="2194560" y="1224280"/>
                  </a:cubicBezTo>
                  <a:cubicBezTo>
                    <a:pt x="2259330" y="1252220"/>
                    <a:pt x="2298700" y="1275080"/>
                    <a:pt x="2382520" y="1294130"/>
                  </a:cubicBezTo>
                  <a:cubicBezTo>
                    <a:pt x="2538730" y="1328420"/>
                    <a:pt x="2877820" y="1327150"/>
                    <a:pt x="3070860" y="1355090"/>
                  </a:cubicBezTo>
                  <a:cubicBezTo>
                    <a:pt x="3213100" y="1375410"/>
                    <a:pt x="3328670" y="1398270"/>
                    <a:pt x="3440430" y="1427480"/>
                  </a:cubicBezTo>
                  <a:cubicBezTo>
                    <a:pt x="3534410" y="1451610"/>
                    <a:pt x="3624580" y="1493520"/>
                    <a:pt x="3698240" y="1512570"/>
                  </a:cubicBezTo>
                  <a:cubicBezTo>
                    <a:pt x="3752850" y="1526540"/>
                    <a:pt x="3779520" y="1522730"/>
                    <a:pt x="3840480" y="1536700"/>
                  </a:cubicBezTo>
                  <a:cubicBezTo>
                    <a:pt x="3954780" y="1563370"/>
                    <a:pt x="4175760" y="1625600"/>
                    <a:pt x="4328160" y="1678940"/>
                  </a:cubicBezTo>
                  <a:cubicBezTo>
                    <a:pt x="4466590" y="1728470"/>
                    <a:pt x="4592320" y="1794510"/>
                    <a:pt x="4719320" y="1840230"/>
                  </a:cubicBezTo>
                  <a:cubicBezTo>
                    <a:pt x="4837430" y="1883410"/>
                    <a:pt x="4958080" y="1922780"/>
                    <a:pt x="5064760" y="1951990"/>
                  </a:cubicBezTo>
                  <a:cubicBezTo>
                    <a:pt x="5153660" y="1976120"/>
                    <a:pt x="5213350" y="1996440"/>
                    <a:pt x="5312410" y="2009140"/>
                  </a:cubicBezTo>
                  <a:cubicBezTo>
                    <a:pt x="5458460" y="2028190"/>
                    <a:pt x="5660390" y="2028190"/>
                    <a:pt x="5857240" y="2023110"/>
                  </a:cubicBezTo>
                  <a:cubicBezTo>
                    <a:pt x="6090920" y="2016760"/>
                    <a:pt x="6395720" y="1991360"/>
                    <a:pt x="6620510" y="1964690"/>
                  </a:cubicBezTo>
                  <a:cubicBezTo>
                    <a:pt x="6799580" y="1944370"/>
                    <a:pt x="6948170" y="1916430"/>
                    <a:pt x="7103110" y="1888490"/>
                  </a:cubicBezTo>
                  <a:cubicBezTo>
                    <a:pt x="7249160" y="1861820"/>
                    <a:pt x="7416800" y="1831340"/>
                    <a:pt x="7523480" y="1802130"/>
                  </a:cubicBezTo>
                  <a:cubicBezTo>
                    <a:pt x="7592060" y="1784350"/>
                    <a:pt x="7639050" y="1767840"/>
                    <a:pt x="7688580" y="1746250"/>
                  </a:cubicBezTo>
                  <a:cubicBezTo>
                    <a:pt x="7730490" y="1728470"/>
                    <a:pt x="7759700" y="1710690"/>
                    <a:pt x="7804150" y="1686560"/>
                  </a:cubicBezTo>
                  <a:cubicBezTo>
                    <a:pt x="7866380" y="1652270"/>
                    <a:pt x="7961630" y="1606550"/>
                    <a:pt x="8023860" y="1564640"/>
                  </a:cubicBezTo>
                  <a:cubicBezTo>
                    <a:pt x="8077200" y="1529080"/>
                    <a:pt x="8112760" y="1499870"/>
                    <a:pt x="8161020" y="1452880"/>
                  </a:cubicBezTo>
                  <a:cubicBezTo>
                    <a:pt x="8224520" y="1390650"/>
                    <a:pt x="8318500" y="1292860"/>
                    <a:pt x="8368030" y="1217930"/>
                  </a:cubicBezTo>
                  <a:cubicBezTo>
                    <a:pt x="8406130" y="1159510"/>
                    <a:pt x="8435340" y="1111250"/>
                    <a:pt x="8448040" y="1050290"/>
                  </a:cubicBezTo>
                  <a:cubicBezTo>
                    <a:pt x="8463280" y="982980"/>
                    <a:pt x="8451850" y="897890"/>
                    <a:pt x="8445500" y="829310"/>
                  </a:cubicBezTo>
                  <a:cubicBezTo>
                    <a:pt x="8439150" y="767080"/>
                    <a:pt x="8431530" y="718820"/>
                    <a:pt x="8413750" y="654050"/>
                  </a:cubicBezTo>
                  <a:cubicBezTo>
                    <a:pt x="8390890" y="563880"/>
                    <a:pt x="8341360" y="420370"/>
                    <a:pt x="8308340" y="345440"/>
                  </a:cubicBezTo>
                  <a:cubicBezTo>
                    <a:pt x="8288020" y="299720"/>
                    <a:pt x="8275320" y="276860"/>
                    <a:pt x="8252460" y="238760"/>
                  </a:cubicBezTo>
                  <a:cubicBezTo>
                    <a:pt x="8223250" y="191770"/>
                    <a:pt x="8150860" y="119380"/>
                    <a:pt x="8141970" y="85090"/>
                  </a:cubicBezTo>
                  <a:cubicBezTo>
                    <a:pt x="8138160" y="69850"/>
                    <a:pt x="8139430" y="62230"/>
                    <a:pt x="8144510" y="50800"/>
                  </a:cubicBezTo>
                  <a:cubicBezTo>
                    <a:pt x="8149590" y="36830"/>
                    <a:pt x="8162290" y="19050"/>
                    <a:pt x="8176260" y="11430"/>
                  </a:cubicBezTo>
                  <a:cubicBezTo>
                    <a:pt x="8190230" y="3810"/>
                    <a:pt x="8211820" y="0"/>
                    <a:pt x="8227060" y="2540"/>
                  </a:cubicBezTo>
                  <a:cubicBezTo>
                    <a:pt x="8242300" y="6350"/>
                    <a:pt x="8270240" y="30480"/>
                    <a:pt x="8270240" y="3048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682115" y="1343025"/>
            <a:ext cx="188595" cy="188595"/>
            <a:chOff x="0" y="0"/>
            <a:chExt cx="251460" cy="251460"/>
          </a:xfrm>
        </p:grpSpPr>
        <p:sp>
          <p:nvSpPr>
            <p:cNvPr id="8" name="Freeform 8"/>
            <p:cNvSpPr/>
            <p:nvPr/>
          </p:nvSpPr>
          <p:spPr>
            <a:xfrm>
              <a:off x="49530" y="46990"/>
              <a:ext cx="149860" cy="154940"/>
            </a:xfrm>
            <a:custGeom>
              <a:avLst/>
              <a:gdLst/>
              <a:ahLst/>
              <a:cxnLst/>
              <a:rect l="l" t="t" r="r" b="b"/>
              <a:pathLst>
                <a:path w="149860" h="154940">
                  <a:moveTo>
                    <a:pt x="149860" y="53340"/>
                  </a:moveTo>
                  <a:cubicBezTo>
                    <a:pt x="130810" y="134620"/>
                    <a:pt x="119380" y="140970"/>
                    <a:pt x="109220" y="146050"/>
                  </a:cubicBezTo>
                  <a:cubicBezTo>
                    <a:pt x="97790" y="151130"/>
                    <a:pt x="86360" y="154940"/>
                    <a:pt x="72390" y="152400"/>
                  </a:cubicBezTo>
                  <a:cubicBezTo>
                    <a:pt x="54610" y="148590"/>
                    <a:pt x="24130" y="130810"/>
                    <a:pt x="12700" y="115570"/>
                  </a:cubicBezTo>
                  <a:cubicBezTo>
                    <a:pt x="3810" y="105410"/>
                    <a:pt x="0" y="93980"/>
                    <a:pt x="1270" y="81280"/>
                  </a:cubicBezTo>
                  <a:cubicBezTo>
                    <a:pt x="2540" y="62230"/>
                    <a:pt x="13970" y="29210"/>
                    <a:pt x="30480" y="16510"/>
                  </a:cubicBezTo>
                  <a:cubicBezTo>
                    <a:pt x="46990" y="3810"/>
                    <a:pt x="82550" y="0"/>
                    <a:pt x="100330" y="3810"/>
                  </a:cubicBezTo>
                  <a:cubicBezTo>
                    <a:pt x="113030" y="6350"/>
                    <a:pt x="130810" y="22860"/>
                    <a:pt x="130810" y="2286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684020" y="1340168"/>
            <a:ext cx="229553" cy="449580"/>
            <a:chOff x="0" y="0"/>
            <a:chExt cx="306070" cy="599440"/>
          </a:xfrm>
        </p:grpSpPr>
        <p:sp>
          <p:nvSpPr>
            <p:cNvPr id="10" name="Freeform 10"/>
            <p:cNvSpPr/>
            <p:nvPr/>
          </p:nvSpPr>
          <p:spPr>
            <a:xfrm>
              <a:off x="49530" y="48260"/>
              <a:ext cx="214630" cy="502920"/>
            </a:xfrm>
            <a:custGeom>
              <a:avLst/>
              <a:gdLst/>
              <a:ahLst/>
              <a:cxnLst/>
              <a:rect l="l" t="t" r="r" b="b"/>
              <a:pathLst>
                <a:path w="214630" h="502920">
                  <a:moveTo>
                    <a:pt x="148590" y="58420"/>
                  </a:moveTo>
                  <a:cubicBezTo>
                    <a:pt x="201930" y="313690"/>
                    <a:pt x="214630" y="407670"/>
                    <a:pt x="203200" y="447040"/>
                  </a:cubicBezTo>
                  <a:cubicBezTo>
                    <a:pt x="196850" y="467360"/>
                    <a:pt x="185420" y="477520"/>
                    <a:pt x="172720" y="486410"/>
                  </a:cubicBezTo>
                  <a:cubicBezTo>
                    <a:pt x="160020" y="495300"/>
                    <a:pt x="140970" y="501650"/>
                    <a:pt x="125730" y="500380"/>
                  </a:cubicBezTo>
                  <a:cubicBezTo>
                    <a:pt x="110490" y="500380"/>
                    <a:pt x="91440" y="492760"/>
                    <a:pt x="80010" y="482600"/>
                  </a:cubicBezTo>
                  <a:cubicBezTo>
                    <a:pt x="67310" y="472440"/>
                    <a:pt x="55880" y="457200"/>
                    <a:pt x="54610" y="440690"/>
                  </a:cubicBezTo>
                  <a:cubicBezTo>
                    <a:pt x="50800" y="420370"/>
                    <a:pt x="58420" y="386080"/>
                    <a:pt x="72390" y="370840"/>
                  </a:cubicBezTo>
                  <a:cubicBezTo>
                    <a:pt x="87630" y="355600"/>
                    <a:pt x="120650" y="345440"/>
                    <a:pt x="140970" y="346710"/>
                  </a:cubicBezTo>
                  <a:cubicBezTo>
                    <a:pt x="157480" y="347980"/>
                    <a:pt x="173990" y="356870"/>
                    <a:pt x="185420" y="369570"/>
                  </a:cubicBezTo>
                  <a:cubicBezTo>
                    <a:pt x="198120" y="384810"/>
                    <a:pt x="209550" y="419100"/>
                    <a:pt x="204470" y="439420"/>
                  </a:cubicBezTo>
                  <a:cubicBezTo>
                    <a:pt x="200660" y="459740"/>
                    <a:pt x="176530" y="486410"/>
                    <a:pt x="158750" y="495300"/>
                  </a:cubicBezTo>
                  <a:cubicBezTo>
                    <a:pt x="143510" y="502920"/>
                    <a:pt x="124460" y="501650"/>
                    <a:pt x="109220" y="497840"/>
                  </a:cubicBezTo>
                  <a:cubicBezTo>
                    <a:pt x="93980" y="494030"/>
                    <a:pt x="77470" y="482600"/>
                    <a:pt x="68580" y="471170"/>
                  </a:cubicBezTo>
                  <a:cubicBezTo>
                    <a:pt x="58420" y="458470"/>
                    <a:pt x="57150" y="445770"/>
                    <a:pt x="52070" y="424180"/>
                  </a:cubicBezTo>
                  <a:cubicBezTo>
                    <a:pt x="43180" y="379730"/>
                    <a:pt x="45720" y="271780"/>
                    <a:pt x="34290" y="213360"/>
                  </a:cubicBezTo>
                  <a:cubicBezTo>
                    <a:pt x="25400" y="168910"/>
                    <a:pt x="1270" y="132080"/>
                    <a:pt x="1270" y="99060"/>
                  </a:cubicBezTo>
                  <a:cubicBezTo>
                    <a:pt x="0" y="73660"/>
                    <a:pt x="3810" y="45720"/>
                    <a:pt x="16510" y="29210"/>
                  </a:cubicBezTo>
                  <a:cubicBezTo>
                    <a:pt x="26670" y="15240"/>
                    <a:pt x="46990" y="5080"/>
                    <a:pt x="63500" y="2540"/>
                  </a:cubicBezTo>
                  <a:cubicBezTo>
                    <a:pt x="80010" y="0"/>
                    <a:pt x="102870" y="5080"/>
                    <a:pt x="116840" y="13970"/>
                  </a:cubicBezTo>
                  <a:cubicBezTo>
                    <a:pt x="130810" y="24130"/>
                    <a:pt x="148590" y="58420"/>
                    <a:pt x="148590" y="5842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721167" y="1311592"/>
            <a:ext cx="578168" cy="279082"/>
            <a:chOff x="0" y="0"/>
            <a:chExt cx="770890" cy="372110"/>
          </a:xfrm>
        </p:grpSpPr>
        <p:sp>
          <p:nvSpPr>
            <p:cNvPr id="12" name="Freeform 12"/>
            <p:cNvSpPr/>
            <p:nvPr/>
          </p:nvSpPr>
          <p:spPr>
            <a:xfrm>
              <a:off x="49530" y="50800"/>
              <a:ext cx="673100" cy="274320"/>
            </a:xfrm>
            <a:custGeom>
              <a:avLst/>
              <a:gdLst/>
              <a:ahLst/>
              <a:cxnLst/>
              <a:rect l="l" t="t" r="r" b="b"/>
              <a:pathLst>
                <a:path w="673100" h="274320">
                  <a:moveTo>
                    <a:pt x="80010" y="0"/>
                  </a:moveTo>
                  <a:cubicBezTo>
                    <a:pt x="303530" y="13970"/>
                    <a:pt x="323850" y="43180"/>
                    <a:pt x="354330" y="58420"/>
                  </a:cubicBezTo>
                  <a:cubicBezTo>
                    <a:pt x="386080" y="74930"/>
                    <a:pt x="417830" y="90170"/>
                    <a:pt x="455930" y="97790"/>
                  </a:cubicBezTo>
                  <a:cubicBezTo>
                    <a:pt x="502920" y="107950"/>
                    <a:pt x="580390" y="95250"/>
                    <a:pt x="615950" y="109220"/>
                  </a:cubicBezTo>
                  <a:cubicBezTo>
                    <a:pt x="635000" y="116840"/>
                    <a:pt x="647700" y="127000"/>
                    <a:pt x="656590" y="140970"/>
                  </a:cubicBezTo>
                  <a:cubicBezTo>
                    <a:pt x="666750" y="154940"/>
                    <a:pt x="673100" y="175260"/>
                    <a:pt x="670560" y="193040"/>
                  </a:cubicBezTo>
                  <a:cubicBezTo>
                    <a:pt x="666750" y="214630"/>
                    <a:pt x="646430" y="246380"/>
                    <a:pt x="628650" y="259080"/>
                  </a:cubicBezTo>
                  <a:cubicBezTo>
                    <a:pt x="614680" y="269240"/>
                    <a:pt x="594360" y="273050"/>
                    <a:pt x="577850" y="269240"/>
                  </a:cubicBezTo>
                  <a:cubicBezTo>
                    <a:pt x="556260" y="264160"/>
                    <a:pt x="524510" y="245110"/>
                    <a:pt x="514350" y="224790"/>
                  </a:cubicBezTo>
                  <a:cubicBezTo>
                    <a:pt x="502920" y="204470"/>
                    <a:pt x="506730" y="166370"/>
                    <a:pt x="515620" y="147320"/>
                  </a:cubicBezTo>
                  <a:cubicBezTo>
                    <a:pt x="521970" y="130810"/>
                    <a:pt x="537210" y="116840"/>
                    <a:pt x="553720" y="110490"/>
                  </a:cubicBezTo>
                  <a:cubicBezTo>
                    <a:pt x="574040" y="104140"/>
                    <a:pt x="612140" y="106680"/>
                    <a:pt x="631190" y="116840"/>
                  </a:cubicBezTo>
                  <a:cubicBezTo>
                    <a:pt x="647700" y="124460"/>
                    <a:pt x="659130" y="142240"/>
                    <a:pt x="665480" y="157480"/>
                  </a:cubicBezTo>
                  <a:cubicBezTo>
                    <a:pt x="670560" y="172720"/>
                    <a:pt x="671830" y="194310"/>
                    <a:pt x="666750" y="210820"/>
                  </a:cubicBezTo>
                  <a:cubicBezTo>
                    <a:pt x="662940" y="226060"/>
                    <a:pt x="650240" y="243840"/>
                    <a:pt x="636270" y="254000"/>
                  </a:cubicBezTo>
                  <a:cubicBezTo>
                    <a:pt x="623570" y="264160"/>
                    <a:pt x="608330" y="267970"/>
                    <a:pt x="586740" y="269240"/>
                  </a:cubicBezTo>
                  <a:cubicBezTo>
                    <a:pt x="543560" y="274320"/>
                    <a:pt x="447040" y="262890"/>
                    <a:pt x="400050" y="251460"/>
                  </a:cubicBezTo>
                  <a:cubicBezTo>
                    <a:pt x="369570" y="243840"/>
                    <a:pt x="350520" y="236220"/>
                    <a:pt x="326390" y="222250"/>
                  </a:cubicBezTo>
                  <a:cubicBezTo>
                    <a:pt x="298450" y="204470"/>
                    <a:pt x="279400" y="166370"/>
                    <a:pt x="242570" y="153670"/>
                  </a:cubicBezTo>
                  <a:cubicBezTo>
                    <a:pt x="193040" y="134620"/>
                    <a:pt x="81280" y="165100"/>
                    <a:pt x="43180" y="147320"/>
                  </a:cubicBezTo>
                  <a:cubicBezTo>
                    <a:pt x="22860" y="138430"/>
                    <a:pt x="12700" y="120650"/>
                    <a:pt x="6350" y="105410"/>
                  </a:cubicBezTo>
                  <a:cubicBezTo>
                    <a:pt x="1270" y="93980"/>
                    <a:pt x="0" y="81280"/>
                    <a:pt x="1270" y="68580"/>
                  </a:cubicBezTo>
                  <a:cubicBezTo>
                    <a:pt x="5080" y="53340"/>
                    <a:pt x="15240" y="30480"/>
                    <a:pt x="27940" y="19050"/>
                  </a:cubicBezTo>
                  <a:cubicBezTo>
                    <a:pt x="40640" y="7620"/>
                    <a:pt x="80010" y="0"/>
                    <a:pt x="80010" y="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5753100" y="1263968"/>
            <a:ext cx="280035" cy="562928"/>
            <a:chOff x="0" y="0"/>
            <a:chExt cx="373380" cy="750570"/>
          </a:xfrm>
        </p:grpSpPr>
        <p:sp>
          <p:nvSpPr>
            <p:cNvPr id="14" name="Freeform 14"/>
            <p:cNvSpPr/>
            <p:nvPr/>
          </p:nvSpPr>
          <p:spPr>
            <a:xfrm>
              <a:off x="41910" y="44450"/>
              <a:ext cx="283210" cy="660400"/>
            </a:xfrm>
            <a:custGeom>
              <a:avLst/>
              <a:gdLst/>
              <a:ahLst/>
              <a:cxnLst/>
              <a:rect l="l" t="t" r="r" b="b"/>
              <a:pathLst>
                <a:path w="283210" h="660400">
                  <a:moveTo>
                    <a:pt x="280670" y="97790"/>
                  </a:moveTo>
                  <a:cubicBezTo>
                    <a:pt x="149860" y="511810"/>
                    <a:pt x="160020" y="596900"/>
                    <a:pt x="139700" y="628650"/>
                  </a:cubicBezTo>
                  <a:cubicBezTo>
                    <a:pt x="129540" y="645160"/>
                    <a:pt x="114300" y="651510"/>
                    <a:pt x="100330" y="655320"/>
                  </a:cubicBezTo>
                  <a:cubicBezTo>
                    <a:pt x="85090" y="659130"/>
                    <a:pt x="67310" y="659130"/>
                    <a:pt x="53340" y="651510"/>
                  </a:cubicBezTo>
                  <a:cubicBezTo>
                    <a:pt x="35560" y="642620"/>
                    <a:pt x="13970" y="615950"/>
                    <a:pt x="8890" y="598170"/>
                  </a:cubicBezTo>
                  <a:cubicBezTo>
                    <a:pt x="5080" y="582930"/>
                    <a:pt x="8890" y="565150"/>
                    <a:pt x="15240" y="551180"/>
                  </a:cubicBezTo>
                  <a:cubicBezTo>
                    <a:pt x="21590" y="537210"/>
                    <a:pt x="34290" y="524510"/>
                    <a:pt x="48260" y="516890"/>
                  </a:cubicBezTo>
                  <a:cubicBezTo>
                    <a:pt x="60960" y="510540"/>
                    <a:pt x="78740" y="506730"/>
                    <a:pt x="95250" y="510540"/>
                  </a:cubicBezTo>
                  <a:cubicBezTo>
                    <a:pt x="113030" y="515620"/>
                    <a:pt x="139700" y="537210"/>
                    <a:pt x="148590" y="553720"/>
                  </a:cubicBezTo>
                  <a:cubicBezTo>
                    <a:pt x="156210" y="567690"/>
                    <a:pt x="156210" y="585470"/>
                    <a:pt x="153670" y="600710"/>
                  </a:cubicBezTo>
                  <a:cubicBezTo>
                    <a:pt x="149860" y="614680"/>
                    <a:pt x="140970" y="631190"/>
                    <a:pt x="128270" y="640080"/>
                  </a:cubicBezTo>
                  <a:cubicBezTo>
                    <a:pt x="113030" y="651510"/>
                    <a:pt x="80010" y="660400"/>
                    <a:pt x="60960" y="654050"/>
                  </a:cubicBezTo>
                  <a:cubicBezTo>
                    <a:pt x="40640" y="648970"/>
                    <a:pt x="20320" y="627380"/>
                    <a:pt x="11430" y="605790"/>
                  </a:cubicBezTo>
                  <a:cubicBezTo>
                    <a:pt x="0" y="577850"/>
                    <a:pt x="5080" y="543560"/>
                    <a:pt x="12700" y="495300"/>
                  </a:cubicBezTo>
                  <a:cubicBezTo>
                    <a:pt x="26670" y="396240"/>
                    <a:pt x="101600" y="120650"/>
                    <a:pt x="137160" y="53340"/>
                  </a:cubicBezTo>
                  <a:cubicBezTo>
                    <a:pt x="148590" y="29210"/>
                    <a:pt x="153670" y="19050"/>
                    <a:pt x="168910" y="11430"/>
                  </a:cubicBezTo>
                  <a:cubicBezTo>
                    <a:pt x="186690" y="1270"/>
                    <a:pt x="220980" y="0"/>
                    <a:pt x="238760" y="6350"/>
                  </a:cubicBezTo>
                  <a:cubicBezTo>
                    <a:pt x="255270" y="12700"/>
                    <a:pt x="270510" y="29210"/>
                    <a:pt x="276860" y="44450"/>
                  </a:cubicBezTo>
                  <a:cubicBezTo>
                    <a:pt x="283210" y="59690"/>
                    <a:pt x="280670" y="97790"/>
                    <a:pt x="280670" y="9779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5837872" y="1142048"/>
            <a:ext cx="862012" cy="439103"/>
            <a:chOff x="0" y="0"/>
            <a:chExt cx="1149350" cy="585470"/>
          </a:xfrm>
        </p:grpSpPr>
        <p:sp>
          <p:nvSpPr>
            <p:cNvPr id="16" name="Freeform 16"/>
            <p:cNvSpPr/>
            <p:nvPr/>
          </p:nvSpPr>
          <p:spPr>
            <a:xfrm>
              <a:off x="45720" y="46990"/>
              <a:ext cx="1054100" cy="491490"/>
            </a:xfrm>
            <a:custGeom>
              <a:avLst/>
              <a:gdLst/>
              <a:ahLst/>
              <a:cxnLst/>
              <a:rect l="l" t="t" r="r" b="b"/>
              <a:pathLst>
                <a:path w="1054100" h="491490">
                  <a:moveTo>
                    <a:pt x="96520" y="3810"/>
                  </a:moveTo>
                  <a:cubicBezTo>
                    <a:pt x="403860" y="120650"/>
                    <a:pt x="631190" y="243840"/>
                    <a:pt x="750570" y="289560"/>
                  </a:cubicBezTo>
                  <a:cubicBezTo>
                    <a:pt x="821690" y="316230"/>
                    <a:pt x="877570" y="331470"/>
                    <a:pt x="925830" y="341630"/>
                  </a:cubicBezTo>
                  <a:cubicBezTo>
                    <a:pt x="957580" y="347980"/>
                    <a:pt x="986790" y="339090"/>
                    <a:pt x="1008380" y="351790"/>
                  </a:cubicBezTo>
                  <a:cubicBezTo>
                    <a:pt x="1027430" y="361950"/>
                    <a:pt x="1045210" y="384810"/>
                    <a:pt x="1050290" y="402590"/>
                  </a:cubicBezTo>
                  <a:cubicBezTo>
                    <a:pt x="1054100" y="417830"/>
                    <a:pt x="1051560" y="434340"/>
                    <a:pt x="1043940" y="448310"/>
                  </a:cubicBezTo>
                  <a:cubicBezTo>
                    <a:pt x="1035050" y="463550"/>
                    <a:pt x="1008380" y="482600"/>
                    <a:pt x="990600" y="487680"/>
                  </a:cubicBezTo>
                  <a:cubicBezTo>
                    <a:pt x="975360" y="490220"/>
                    <a:pt x="958850" y="487680"/>
                    <a:pt x="946150" y="478790"/>
                  </a:cubicBezTo>
                  <a:cubicBezTo>
                    <a:pt x="930910" y="468630"/>
                    <a:pt x="913130" y="440690"/>
                    <a:pt x="909320" y="422910"/>
                  </a:cubicBezTo>
                  <a:cubicBezTo>
                    <a:pt x="906780" y="407670"/>
                    <a:pt x="913130" y="391160"/>
                    <a:pt x="920750" y="378460"/>
                  </a:cubicBezTo>
                  <a:cubicBezTo>
                    <a:pt x="928370" y="367030"/>
                    <a:pt x="941070" y="354330"/>
                    <a:pt x="955040" y="350520"/>
                  </a:cubicBezTo>
                  <a:cubicBezTo>
                    <a:pt x="972820" y="345440"/>
                    <a:pt x="1005840" y="347980"/>
                    <a:pt x="1021080" y="358140"/>
                  </a:cubicBezTo>
                  <a:cubicBezTo>
                    <a:pt x="1037590" y="369570"/>
                    <a:pt x="1050290" y="400050"/>
                    <a:pt x="1051560" y="417830"/>
                  </a:cubicBezTo>
                  <a:cubicBezTo>
                    <a:pt x="1052830" y="433070"/>
                    <a:pt x="1045210" y="449580"/>
                    <a:pt x="1036320" y="461010"/>
                  </a:cubicBezTo>
                  <a:cubicBezTo>
                    <a:pt x="1027430" y="472440"/>
                    <a:pt x="1014730" y="481330"/>
                    <a:pt x="998220" y="485140"/>
                  </a:cubicBezTo>
                  <a:cubicBezTo>
                    <a:pt x="972820" y="491490"/>
                    <a:pt x="938530" y="486410"/>
                    <a:pt x="896620" y="477520"/>
                  </a:cubicBezTo>
                  <a:cubicBezTo>
                    <a:pt x="821690" y="461010"/>
                    <a:pt x="699770" y="410210"/>
                    <a:pt x="595630" y="367030"/>
                  </a:cubicBezTo>
                  <a:cubicBezTo>
                    <a:pt x="481330" y="318770"/>
                    <a:pt x="342900" y="240030"/>
                    <a:pt x="240030" y="199390"/>
                  </a:cubicBezTo>
                  <a:cubicBezTo>
                    <a:pt x="163830" y="168910"/>
                    <a:pt x="71120" y="158750"/>
                    <a:pt x="35560" y="132080"/>
                  </a:cubicBezTo>
                  <a:cubicBezTo>
                    <a:pt x="17780" y="120650"/>
                    <a:pt x="8890" y="106680"/>
                    <a:pt x="5080" y="91440"/>
                  </a:cubicBezTo>
                  <a:cubicBezTo>
                    <a:pt x="0" y="77470"/>
                    <a:pt x="1270" y="55880"/>
                    <a:pt x="8890" y="41910"/>
                  </a:cubicBezTo>
                  <a:cubicBezTo>
                    <a:pt x="15240" y="26670"/>
                    <a:pt x="30480" y="12700"/>
                    <a:pt x="45720" y="6350"/>
                  </a:cubicBezTo>
                  <a:cubicBezTo>
                    <a:pt x="59690" y="0"/>
                    <a:pt x="96520" y="3810"/>
                    <a:pt x="96520" y="381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0" y="3370967"/>
            <a:ext cx="9281160" cy="12331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4"/>
              </a:lnSpc>
              <a:spcBef>
                <a:spcPct val="0"/>
              </a:spcBef>
            </a:pPr>
            <a:r>
              <a:rPr lang="en-US" sz="4045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Transformers have </a:t>
            </a:r>
            <a:r>
              <a:rPr lang="en-US" sz="4045" b="1">
                <a:solidFill>
                  <a:srgbClr val="02B591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attentions</a:t>
            </a:r>
            <a:r>
              <a:rPr lang="en-US" sz="4045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to correctly associate the word it to pizza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7524" y="1023114"/>
            <a:ext cx="1157932" cy="990339"/>
            <a:chOff x="0" y="0"/>
            <a:chExt cx="812800" cy="69515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695159"/>
            </a:xfrm>
            <a:custGeom>
              <a:avLst/>
              <a:gdLst/>
              <a:ahLst/>
              <a:cxnLst/>
              <a:rect l="l" t="t" r="r" b="b"/>
              <a:pathLst>
                <a:path w="812800" h="695159">
                  <a:moveTo>
                    <a:pt x="406400" y="0"/>
                  </a:moveTo>
                  <a:cubicBezTo>
                    <a:pt x="181951" y="0"/>
                    <a:pt x="0" y="155617"/>
                    <a:pt x="0" y="347580"/>
                  </a:cubicBezTo>
                  <a:cubicBezTo>
                    <a:pt x="0" y="539543"/>
                    <a:pt x="181951" y="695159"/>
                    <a:pt x="406400" y="695159"/>
                  </a:cubicBezTo>
                  <a:cubicBezTo>
                    <a:pt x="630849" y="695159"/>
                    <a:pt x="812800" y="539543"/>
                    <a:pt x="812800" y="347580"/>
                  </a:cubicBezTo>
                  <a:cubicBezTo>
                    <a:pt x="812800" y="155617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FB392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65171"/>
              <a:ext cx="660400" cy="5648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694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235457" y="1023114"/>
            <a:ext cx="1157932" cy="990339"/>
            <a:chOff x="0" y="0"/>
            <a:chExt cx="812800" cy="69515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695159"/>
            </a:xfrm>
            <a:custGeom>
              <a:avLst/>
              <a:gdLst/>
              <a:ahLst/>
              <a:cxnLst/>
              <a:rect l="l" t="t" r="r" b="b"/>
              <a:pathLst>
                <a:path w="812800" h="695159">
                  <a:moveTo>
                    <a:pt x="406400" y="0"/>
                  </a:moveTo>
                  <a:cubicBezTo>
                    <a:pt x="181951" y="0"/>
                    <a:pt x="0" y="155617"/>
                    <a:pt x="0" y="347580"/>
                  </a:cubicBezTo>
                  <a:cubicBezTo>
                    <a:pt x="0" y="539543"/>
                    <a:pt x="181951" y="695159"/>
                    <a:pt x="406400" y="695159"/>
                  </a:cubicBezTo>
                  <a:cubicBezTo>
                    <a:pt x="630849" y="695159"/>
                    <a:pt x="812800" y="539543"/>
                    <a:pt x="812800" y="347580"/>
                  </a:cubicBezTo>
                  <a:cubicBezTo>
                    <a:pt x="812800" y="155617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FB392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65171"/>
              <a:ext cx="660400" cy="5648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694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2526236" y="1023114"/>
            <a:ext cx="1157932" cy="990339"/>
            <a:chOff x="0" y="0"/>
            <a:chExt cx="812800" cy="69515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695159"/>
            </a:xfrm>
            <a:custGeom>
              <a:avLst/>
              <a:gdLst/>
              <a:ahLst/>
              <a:cxnLst/>
              <a:rect l="l" t="t" r="r" b="b"/>
              <a:pathLst>
                <a:path w="812800" h="695159">
                  <a:moveTo>
                    <a:pt x="406400" y="0"/>
                  </a:moveTo>
                  <a:cubicBezTo>
                    <a:pt x="181951" y="0"/>
                    <a:pt x="0" y="155617"/>
                    <a:pt x="0" y="347580"/>
                  </a:cubicBezTo>
                  <a:cubicBezTo>
                    <a:pt x="0" y="539543"/>
                    <a:pt x="181951" y="695159"/>
                    <a:pt x="406400" y="695159"/>
                  </a:cubicBezTo>
                  <a:cubicBezTo>
                    <a:pt x="630849" y="695159"/>
                    <a:pt x="812800" y="539543"/>
                    <a:pt x="812800" y="347580"/>
                  </a:cubicBezTo>
                  <a:cubicBezTo>
                    <a:pt x="812800" y="155617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FB392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65171"/>
              <a:ext cx="660400" cy="5648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694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3684169" y="1023114"/>
            <a:ext cx="1157932" cy="990339"/>
            <a:chOff x="0" y="0"/>
            <a:chExt cx="812800" cy="69515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695159"/>
            </a:xfrm>
            <a:custGeom>
              <a:avLst/>
              <a:gdLst/>
              <a:ahLst/>
              <a:cxnLst/>
              <a:rect l="l" t="t" r="r" b="b"/>
              <a:pathLst>
                <a:path w="812800" h="695159">
                  <a:moveTo>
                    <a:pt x="406400" y="0"/>
                  </a:moveTo>
                  <a:cubicBezTo>
                    <a:pt x="181951" y="0"/>
                    <a:pt x="0" y="155617"/>
                    <a:pt x="0" y="347580"/>
                  </a:cubicBezTo>
                  <a:cubicBezTo>
                    <a:pt x="0" y="539543"/>
                    <a:pt x="181951" y="695159"/>
                    <a:pt x="406400" y="695159"/>
                  </a:cubicBezTo>
                  <a:cubicBezTo>
                    <a:pt x="630849" y="695159"/>
                    <a:pt x="812800" y="539543"/>
                    <a:pt x="812800" y="347580"/>
                  </a:cubicBezTo>
                  <a:cubicBezTo>
                    <a:pt x="812800" y="155617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FB392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6200" y="65171"/>
              <a:ext cx="660400" cy="5648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694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4510840" y="1816353"/>
            <a:ext cx="1157932" cy="990339"/>
            <a:chOff x="0" y="0"/>
            <a:chExt cx="812800" cy="695159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695159"/>
            </a:xfrm>
            <a:custGeom>
              <a:avLst/>
              <a:gdLst/>
              <a:ahLst/>
              <a:cxnLst/>
              <a:rect l="l" t="t" r="r" b="b"/>
              <a:pathLst>
                <a:path w="812800" h="695159">
                  <a:moveTo>
                    <a:pt x="406400" y="0"/>
                  </a:moveTo>
                  <a:cubicBezTo>
                    <a:pt x="181951" y="0"/>
                    <a:pt x="0" y="155617"/>
                    <a:pt x="0" y="347580"/>
                  </a:cubicBezTo>
                  <a:cubicBezTo>
                    <a:pt x="0" y="539543"/>
                    <a:pt x="181951" y="695159"/>
                    <a:pt x="406400" y="695159"/>
                  </a:cubicBezTo>
                  <a:cubicBezTo>
                    <a:pt x="630849" y="695159"/>
                    <a:pt x="812800" y="539543"/>
                    <a:pt x="812800" y="347580"/>
                  </a:cubicBezTo>
                  <a:cubicBezTo>
                    <a:pt x="812800" y="155617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FB392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76200" y="65171"/>
              <a:ext cx="660400" cy="5648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694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331369" y="1228231"/>
            <a:ext cx="9516876" cy="1166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25"/>
              </a:lnSpc>
              <a:spcBef>
                <a:spcPct val="0"/>
              </a:spcBef>
            </a:pPr>
            <a:r>
              <a:rPr lang="en-US" sz="3822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The pizza came out of the oven and </a:t>
            </a:r>
            <a:r>
              <a:rPr lang="en-US" sz="3822" b="1">
                <a:solidFill>
                  <a:srgbClr val="02B591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it</a:t>
            </a:r>
            <a:r>
              <a:rPr lang="en-US" sz="3822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tasted good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83663" y="3727704"/>
            <a:ext cx="9516876" cy="1747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25"/>
              </a:lnSpc>
              <a:spcBef>
                <a:spcPct val="0"/>
              </a:spcBef>
            </a:pPr>
            <a:r>
              <a:rPr lang="en-US" sz="3822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Self attention calculates the similarity between </a:t>
            </a:r>
            <a:r>
              <a:rPr lang="en-US" sz="3822" b="1">
                <a:solidFill>
                  <a:srgbClr val="02B591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The</a:t>
            </a:r>
            <a:r>
              <a:rPr lang="en-US" sz="3822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and all the words in the sentence.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A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3663" y="564257"/>
            <a:ext cx="9516876" cy="1166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25"/>
              </a:lnSpc>
              <a:spcBef>
                <a:spcPct val="0"/>
              </a:spcBef>
            </a:pPr>
            <a:r>
              <a:rPr lang="en-US" sz="3822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The </a:t>
            </a:r>
            <a:r>
              <a:rPr lang="en-US" sz="3822" b="1">
                <a:solidFill>
                  <a:srgbClr val="02B591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pizza</a:t>
            </a:r>
            <a:r>
              <a:rPr lang="en-US" sz="3822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came out of the oven and </a:t>
            </a:r>
            <a:r>
              <a:rPr lang="en-US" sz="3822" b="1">
                <a:solidFill>
                  <a:srgbClr val="02B591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it</a:t>
            </a:r>
            <a:r>
              <a:rPr lang="en-US" sz="3822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3822" b="1">
                <a:solidFill>
                  <a:srgbClr val="02B591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tasted</a:t>
            </a:r>
            <a:r>
              <a:rPr lang="en-US" sz="3822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good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3663" y="2719480"/>
            <a:ext cx="9516876" cy="1166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25"/>
              </a:lnSpc>
              <a:spcBef>
                <a:spcPct val="0"/>
              </a:spcBef>
            </a:pPr>
            <a:r>
              <a:rPr lang="en-US" sz="3822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If you have a lot of examples where the word </a:t>
            </a:r>
            <a:r>
              <a:rPr lang="en-US" sz="3822" b="1">
                <a:solidFill>
                  <a:srgbClr val="02B591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pizza</a:t>
            </a:r>
            <a:r>
              <a:rPr lang="en-US" sz="3822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is related to </a:t>
            </a:r>
            <a:r>
              <a:rPr lang="en-US" sz="3822" b="1">
                <a:solidFill>
                  <a:srgbClr val="02B591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it</a:t>
            </a:r>
            <a:r>
              <a:rPr lang="en-US" sz="3822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and </a:t>
            </a:r>
            <a:r>
              <a:rPr lang="en-US" sz="3822" b="1">
                <a:solidFill>
                  <a:srgbClr val="02B591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taste</a:t>
            </a:r>
            <a:r>
              <a:rPr lang="en-US" sz="3822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31369" y="4283525"/>
            <a:ext cx="9516876" cy="1166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25"/>
              </a:lnSpc>
              <a:spcBef>
                <a:spcPct val="0"/>
              </a:spcBef>
            </a:pPr>
            <a:r>
              <a:rPr lang="en-US" sz="3822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Then the similiarity score between pizza, it and taste will be more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663</Words>
  <Application>Microsoft Office PowerPoint</Application>
  <PresentationFormat>Custom</PresentationFormat>
  <Paragraphs>269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Glacial Indifference Bold</vt:lpstr>
      <vt:lpstr>Montserrat Classic</vt:lpstr>
      <vt:lpstr>Arial</vt:lpstr>
      <vt:lpstr>Calibri</vt:lpstr>
      <vt:lpstr>Glacial Indifference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Modern Business Trifold Brochure</dc:title>
  <cp:lastModifiedBy>Tannistha Maiti</cp:lastModifiedBy>
  <cp:revision>2</cp:revision>
  <dcterms:created xsi:type="dcterms:W3CDTF">2006-08-16T00:00:00Z</dcterms:created>
  <dcterms:modified xsi:type="dcterms:W3CDTF">2025-02-22T12:33:15Z</dcterms:modified>
  <dc:identifier>DAGY-2ajPzY</dc:identifier>
</cp:coreProperties>
</file>