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mj-lt"/>
        <a:ea typeface="+mj-ea"/>
        <a:cs typeface="+mj-cs"/>
        <a:sym typeface="Franklin Gothic Medium"/>
      </a:defRPr>
    </a:lvl1pPr>
    <a:lvl2pPr marL="0" marR="0" indent="4572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mj-lt"/>
        <a:ea typeface="+mj-ea"/>
        <a:cs typeface="+mj-cs"/>
        <a:sym typeface="Franklin Gothic Medium"/>
      </a:defRPr>
    </a:lvl2pPr>
    <a:lvl3pPr marL="0" marR="0" indent="9144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mj-lt"/>
        <a:ea typeface="+mj-ea"/>
        <a:cs typeface="+mj-cs"/>
        <a:sym typeface="Franklin Gothic Medium"/>
      </a:defRPr>
    </a:lvl3pPr>
    <a:lvl4pPr marL="0" marR="0" indent="13716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mj-lt"/>
        <a:ea typeface="+mj-ea"/>
        <a:cs typeface="+mj-cs"/>
        <a:sym typeface="Franklin Gothic Medium"/>
      </a:defRPr>
    </a:lvl4pPr>
    <a:lvl5pPr marL="0" marR="0" indent="18288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mj-lt"/>
        <a:ea typeface="+mj-ea"/>
        <a:cs typeface="+mj-cs"/>
        <a:sym typeface="Franklin Gothic Medium"/>
      </a:defRPr>
    </a:lvl5pPr>
    <a:lvl6pPr marL="0" marR="0" indent="22860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mj-lt"/>
        <a:ea typeface="+mj-ea"/>
        <a:cs typeface="+mj-cs"/>
        <a:sym typeface="Franklin Gothic Medium"/>
      </a:defRPr>
    </a:lvl6pPr>
    <a:lvl7pPr marL="0" marR="0" indent="27432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mj-lt"/>
        <a:ea typeface="+mj-ea"/>
        <a:cs typeface="+mj-cs"/>
        <a:sym typeface="Franklin Gothic Medium"/>
      </a:defRPr>
    </a:lvl7pPr>
    <a:lvl8pPr marL="0" marR="0" indent="32004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mj-lt"/>
        <a:ea typeface="+mj-ea"/>
        <a:cs typeface="+mj-cs"/>
        <a:sym typeface="Franklin Gothic Medium"/>
      </a:defRPr>
    </a:lvl8pPr>
    <a:lvl9pPr marL="0" marR="0" indent="36576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mj-lt"/>
        <a:ea typeface="+mj-ea"/>
        <a:cs typeface="+mj-cs"/>
        <a:sym typeface="Franklin Gothic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5D0"/>
          </a:solidFill>
        </a:fill>
      </a:tcStyle>
    </a:wholeTbl>
    <a:band2H>
      <a:tcTxStyle/>
      <a:tcStyle>
        <a:tcBdr/>
        <a:fill>
          <a:solidFill>
            <a:srgbClr val="E8F2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3E3"/>
          </a:solidFill>
        </a:fill>
      </a:tcStyle>
    </a:wholeTbl>
    <a:band2H>
      <a:tcTxStyle/>
      <a:tcStyle>
        <a:tcBdr/>
        <a:fill>
          <a:solidFill>
            <a:srgbClr val="E8F2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D0F3"/>
          </a:solidFill>
        </a:fill>
      </a:tcStyle>
    </a:wholeTbl>
    <a:band2H>
      <a:tcTxStyle/>
      <a:tcStyle>
        <a:tcBdr/>
        <a:fill>
          <a:solidFill>
            <a:srgbClr val="ECE9F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4" name="Shape 94"/>
          <p:cNvSpPr>
            <a:spLocks noGrp="1" noRot="1" noChangeAspect="1"/>
          </p:cNvSpPr>
          <p:nvPr>
            <p:ph type="sldImg"/>
          </p:nvPr>
        </p:nvSpPr>
        <p:spPr>
          <a:xfrm>
            <a:off x="1143000" y="685800"/>
            <a:ext cx="4572000" cy="3429000"/>
          </a:xfrm>
          <a:prstGeom prst="rect">
            <a:avLst/>
          </a:prstGeom>
        </p:spPr>
        <p:txBody>
          <a:bodyPr/>
          <a:lstStyle/>
          <a:p>
            <a:endParaRPr/>
          </a:p>
        </p:txBody>
      </p:sp>
      <p:sp>
        <p:nvSpPr>
          <p:cNvPr id="95" name="Shape 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b="1">
        <a:latin typeface="+mj-lt"/>
        <a:ea typeface="+mj-ea"/>
        <a:cs typeface="+mj-cs"/>
        <a:sym typeface="Franklin Gothic Medium"/>
      </a:defRPr>
    </a:lvl1pPr>
    <a:lvl2pPr indent="228600" latinLnBrk="0">
      <a:defRPr sz="1200" b="1">
        <a:latin typeface="+mj-lt"/>
        <a:ea typeface="+mj-ea"/>
        <a:cs typeface="+mj-cs"/>
        <a:sym typeface="Franklin Gothic Medium"/>
      </a:defRPr>
    </a:lvl2pPr>
    <a:lvl3pPr indent="457200" latinLnBrk="0">
      <a:defRPr sz="1200" b="1">
        <a:latin typeface="+mj-lt"/>
        <a:ea typeface="+mj-ea"/>
        <a:cs typeface="+mj-cs"/>
        <a:sym typeface="Franklin Gothic Medium"/>
      </a:defRPr>
    </a:lvl3pPr>
    <a:lvl4pPr indent="685800" latinLnBrk="0">
      <a:defRPr sz="1200" b="1">
        <a:latin typeface="+mj-lt"/>
        <a:ea typeface="+mj-ea"/>
        <a:cs typeface="+mj-cs"/>
        <a:sym typeface="Franklin Gothic Medium"/>
      </a:defRPr>
    </a:lvl4pPr>
    <a:lvl5pPr indent="914400" latinLnBrk="0">
      <a:defRPr sz="1200" b="1">
        <a:latin typeface="+mj-lt"/>
        <a:ea typeface="+mj-ea"/>
        <a:cs typeface="+mj-cs"/>
        <a:sym typeface="Franklin Gothic Medium"/>
      </a:defRPr>
    </a:lvl5pPr>
    <a:lvl6pPr indent="1143000" latinLnBrk="0">
      <a:defRPr sz="1200" b="1">
        <a:latin typeface="+mj-lt"/>
        <a:ea typeface="+mj-ea"/>
        <a:cs typeface="+mj-cs"/>
        <a:sym typeface="Franklin Gothic Medium"/>
      </a:defRPr>
    </a:lvl6pPr>
    <a:lvl7pPr indent="1371600" latinLnBrk="0">
      <a:defRPr sz="1200" b="1">
        <a:latin typeface="+mj-lt"/>
        <a:ea typeface="+mj-ea"/>
        <a:cs typeface="+mj-cs"/>
        <a:sym typeface="Franklin Gothic Medium"/>
      </a:defRPr>
    </a:lvl7pPr>
    <a:lvl8pPr indent="1600200" latinLnBrk="0">
      <a:defRPr sz="1200" b="1">
        <a:latin typeface="+mj-lt"/>
        <a:ea typeface="+mj-ea"/>
        <a:cs typeface="+mj-cs"/>
        <a:sym typeface="Franklin Gothic Medium"/>
      </a:defRPr>
    </a:lvl8pPr>
    <a:lvl9pPr indent="1828800" latinLnBrk="0">
      <a:defRPr sz="1200" b="1">
        <a:latin typeface="+mj-lt"/>
        <a:ea typeface="+mj-ea"/>
        <a:cs typeface="+mj-cs"/>
        <a:sym typeface="Franklin Gothic Medium"/>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Rectangle 9"/>
          <p:cNvSpPr/>
          <p:nvPr/>
        </p:nvSpPr>
        <p:spPr>
          <a:xfrm>
            <a:off x="0" y="4206240"/>
            <a:ext cx="12192000" cy="2651761"/>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3" name="Title Text"/>
          <p:cNvSpPr txBox="1">
            <a:spLocks noGrp="1"/>
          </p:cNvSpPr>
          <p:nvPr>
            <p:ph type="title"/>
          </p:nvPr>
        </p:nvSpPr>
        <p:spPr>
          <a:xfrm>
            <a:off x="960119" y="640080"/>
            <a:ext cx="10268713" cy="3227833"/>
          </a:xfrm>
          <a:prstGeom prst="rect">
            <a:avLst/>
          </a:prstGeom>
        </p:spPr>
        <p:txBody>
          <a:bodyPr anchor="b"/>
          <a:lstStyle>
            <a:lvl1pPr algn="ctr">
              <a:defRPr sz="8800">
                <a:solidFill>
                  <a:srgbClr val="000000"/>
                </a:solidFill>
              </a:defRPr>
            </a:lvl1pPr>
          </a:lstStyle>
          <a:p>
            <a:r>
              <a:t>Title Text</a:t>
            </a:r>
          </a:p>
        </p:txBody>
      </p:sp>
      <p:sp>
        <p:nvSpPr>
          <p:cNvPr id="14" name="Body Level One…"/>
          <p:cNvSpPr txBox="1">
            <a:spLocks noGrp="1"/>
          </p:cNvSpPr>
          <p:nvPr>
            <p:ph type="body" sz="quarter" idx="1"/>
          </p:nvPr>
        </p:nvSpPr>
        <p:spPr>
          <a:xfrm>
            <a:off x="960119" y="4526279"/>
            <a:ext cx="10268713" cy="1508761"/>
          </a:xfrm>
          <a:prstGeom prst="rect">
            <a:avLst/>
          </a:prstGeom>
        </p:spPr>
        <p:txBody>
          <a:bodyPr/>
          <a:lstStyle>
            <a:lvl1pPr algn="ctr">
              <a:defRPr sz="3600">
                <a:solidFill>
                  <a:srgbClr val="FFFFFF"/>
                </a:solidFill>
              </a:defRPr>
            </a:lvl1pPr>
            <a:lvl2pPr marL="0" indent="457200" algn="ctr">
              <a:buSzTx/>
              <a:buNone/>
              <a:defRPr sz="3600">
                <a:solidFill>
                  <a:srgbClr val="FFFFFF"/>
                </a:solidFill>
              </a:defRPr>
            </a:lvl2pPr>
            <a:lvl3pPr indent="914400" algn="ctr">
              <a:defRPr sz="3600">
                <a:solidFill>
                  <a:srgbClr val="FFFFFF"/>
                </a:solidFill>
              </a:defRPr>
            </a:lvl3pPr>
            <a:lvl4pPr marL="0" indent="1371600" algn="ctr">
              <a:buSzTx/>
              <a:buNone/>
              <a:defRPr sz="3600">
                <a:solidFill>
                  <a:srgbClr val="FFFFFF"/>
                </a:solidFill>
              </a:defRPr>
            </a:lvl4pPr>
            <a:lvl5pPr indent="1828800" algn="ctr">
              <a:defRPr sz="3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xfrm>
            <a:off x="960119" y="2587751"/>
            <a:ext cx="10268713" cy="359359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1" name="Rectangle 7"/>
          <p:cNvSpPr/>
          <p:nvPr/>
        </p:nvSpPr>
        <p:spPr>
          <a:xfrm>
            <a:off x="0" y="-1"/>
            <a:ext cx="12192000" cy="422497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2" name="Title Text"/>
          <p:cNvSpPr txBox="1">
            <a:spLocks noGrp="1"/>
          </p:cNvSpPr>
          <p:nvPr>
            <p:ph type="title"/>
          </p:nvPr>
        </p:nvSpPr>
        <p:spPr>
          <a:xfrm>
            <a:off x="960119" y="768095"/>
            <a:ext cx="10268713" cy="3136394"/>
          </a:xfrm>
          <a:prstGeom prst="rect">
            <a:avLst/>
          </a:prstGeom>
        </p:spPr>
        <p:txBody>
          <a:bodyPr anchor="b"/>
          <a:lstStyle>
            <a:lvl1pPr>
              <a:defRPr sz="7200"/>
            </a:lvl1pPr>
          </a:lstStyle>
          <a:p>
            <a:r>
              <a:t>Title Text</a:t>
            </a:r>
          </a:p>
        </p:txBody>
      </p:sp>
      <p:sp>
        <p:nvSpPr>
          <p:cNvPr id="33" name="Body Level One…"/>
          <p:cNvSpPr txBox="1">
            <a:spLocks noGrp="1"/>
          </p:cNvSpPr>
          <p:nvPr>
            <p:ph type="body" sz="quarter" idx="1"/>
          </p:nvPr>
        </p:nvSpPr>
        <p:spPr>
          <a:xfrm>
            <a:off x="960119" y="4544567"/>
            <a:ext cx="10268713" cy="1545337"/>
          </a:xfrm>
          <a:prstGeom prst="rect">
            <a:avLst/>
          </a:prstGeom>
        </p:spPr>
        <p:txBody>
          <a:bodyPr/>
          <a:lstStyle>
            <a:lvl1pPr>
              <a:defRPr sz="3600"/>
            </a:lvl1pPr>
            <a:lvl2pPr marL="0" indent="457200">
              <a:buSzTx/>
              <a:buNone/>
              <a:defRPr sz="3600"/>
            </a:lvl2pPr>
            <a:lvl3pPr indent="914400">
              <a:defRPr sz="3600"/>
            </a:lvl3pPr>
            <a:lvl4pPr marL="0" indent="1371600">
              <a:buSzTx/>
              <a:buNone/>
              <a:defRPr sz="3600"/>
            </a:lvl4pPr>
            <a:lvl5pPr indent="1828800">
              <a:defRPr sz="36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960119" y="2587751"/>
            <a:ext cx="4815842" cy="359359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0" name="Body Level One…"/>
          <p:cNvSpPr txBox="1">
            <a:spLocks noGrp="1"/>
          </p:cNvSpPr>
          <p:nvPr>
            <p:ph type="body" sz="quarter" idx="1"/>
          </p:nvPr>
        </p:nvSpPr>
        <p:spPr>
          <a:xfrm>
            <a:off x="960121" y="2587751"/>
            <a:ext cx="4818889" cy="892049"/>
          </a:xfrm>
          <a:prstGeom prst="rect">
            <a:avLst/>
          </a:prstGeom>
        </p:spPr>
        <p:txBody>
          <a:bodyPr anchor="ctr"/>
          <a:lstStyle>
            <a:lvl1pPr>
              <a:defRPr cap="all"/>
            </a:lvl1pPr>
            <a:lvl2pPr marL="0" indent="457200">
              <a:buSzTx/>
              <a:buNone/>
              <a:defRPr cap="all"/>
            </a:lvl2pPr>
            <a:lvl3pPr indent="914400">
              <a:defRPr cap="all"/>
            </a:lvl3pPr>
            <a:lvl4pPr marL="0" indent="1371600">
              <a:buSzTx/>
              <a:buNone/>
              <a:defRPr cap="all"/>
            </a:lvl4pPr>
            <a:lvl5pPr indent="1828800">
              <a:defRPr cap="all"/>
            </a:lvl5pPr>
          </a:lstStyle>
          <a:p>
            <a:r>
              <a:t>Body Level One</a:t>
            </a:r>
          </a:p>
          <a:p>
            <a:pPr lvl="1"/>
            <a:r>
              <a:t>Body Level Two</a:t>
            </a:r>
          </a:p>
          <a:p>
            <a:pPr lvl="2"/>
            <a:r>
              <a:t>Body Level Three</a:t>
            </a:r>
          </a:p>
          <a:p>
            <a:pPr lvl="3"/>
            <a:r>
              <a:t>Body Level Four</a:t>
            </a:r>
          </a:p>
          <a:p>
            <a:pPr lvl="4"/>
            <a:r>
              <a:t>Body Level Five</a:t>
            </a:r>
          </a:p>
        </p:txBody>
      </p:sp>
      <p:sp>
        <p:nvSpPr>
          <p:cNvPr id="51" name="Text Placeholder 4"/>
          <p:cNvSpPr>
            <a:spLocks noGrp="1"/>
          </p:cNvSpPr>
          <p:nvPr>
            <p:ph type="body" sz="quarter" idx="21"/>
          </p:nvPr>
        </p:nvSpPr>
        <p:spPr>
          <a:xfrm>
            <a:off x="6409944" y="2587751"/>
            <a:ext cx="4818889" cy="892049"/>
          </a:xfrm>
          <a:prstGeom prst="rect">
            <a:avLst/>
          </a:prstGeom>
        </p:spPr>
        <p:txBody>
          <a:bodyPr anchor="ctr"/>
          <a:lstStyle/>
          <a:p>
            <a:pPr>
              <a:defRPr cap="all" spc="0"/>
            </a:pPr>
            <a:endParaRPr/>
          </a:p>
        </p:txBody>
      </p:sp>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5" name="Body Level One…"/>
          <p:cNvSpPr txBox="1">
            <a:spLocks noGrp="1"/>
          </p:cNvSpPr>
          <p:nvPr>
            <p:ph type="body" sz="half" idx="1"/>
          </p:nvPr>
        </p:nvSpPr>
        <p:spPr>
          <a:xfrm>
            <a:off x="5183187" y="2591849"/>
            <a:ext cx="6045646" cy="3593593"/>
          </a:xfrm>
          <a:prstGeom prst="rect">
            <a:avLst/>
          </a:prstGeom>
        </p:spPr>
        <p:txBody>
          <a:bodyPr/>
          <a:lstStyle>
            <a:lvl1pPr>
              <a:defRPr sz="3200"/>
            </a:lvl1pPr>
            <a:lvl2pPr marL="313508" indent="-313508">
              <a:defRPr sz="3200"/>
            </a:lvl2pPr>
            <a:lvl3pPr>
              <a:defRPr sz="3200"/>
            </a:lvl3pPr>
            <a:lvl4pPr marL="758952" indent="-438912">
              <a:defRPr sz="3200"/>
            </a:lvl4pPr>
            <a:lvl5pPr>
              <a:defRPr sz="3200"/>
            </a:lvl5pPr>
          </a:lstStyle>
          <a:p>
            <a:r>
              <a:t>Body Level One</a:t>
            </a:r>
          </a:p>
          <a:p>
            <a:pPr lvl="1"/>
            <a:r>
              <a:t>Body Level Two</a:t>
            </a:r>
          </a:p>
          <a:p>
            <a:pPr lvl="2"/>
            <a:r>
              <a:t>Body Level Three</a:t>
            </a:r>
          </a:p>
          <a:p>
            <a:pPr lvl="3"/>
            <a:r>
              <a:t>Body Level Four</a:t>
            </a:r>
          </a:p>
          <a:p>
            <a:pPr lvl="4"/>
            <a:r>
              <a:t>Body Level Five</a:t>
            </a:r>
          </a:p>
        </p:txBody>
      </p:sp>
      <p:sp>
        <p:nvSpPr>
          <p:cNvPr id="76" name="Text Placeholder 3"/>
          <p:cNvSpPr>
            <a:spLocks noGrp="1"/>
          </p:cNvSpPr>
          <p:nvPr>
            <p:ph type="body" sz="quarter" idx="21"/>
          </p:nvPr>
        </p:nvSpPr>
        <p:spPr>
          <a:xfrm>
            <a:off x="960119" y="2591849"/>
            <a:ext cx="3811906" cy="3277139"/>
          </a:xfrm>
          <a:prstGeom prst="rect">
            <a:avLst/>
          </a:prstGeom>
        </p:spPr>
        <p:txBody>
          <a:bodyPr anchor="ctr"/>
          <a:lstStyle/>
          <a:p>
            <a:pPr>
              <a:defRPr sz="2400" spc="0"/>
            </a:pPr>
            <a:endParaRPr/>
          </a:p>
        </p:txBody>
      </p:sp>
      <p:sp>
        <p:nvSpPr>
          <p:cNvPr id="77" name="Title Text"/>
          <p:cNvSpPr txBox="1">
            <a:spLocks noGrp="1"/>
          </p:cNvSpPr>
          <p:nvPr>
            <p:ph type="title"/>
          </p:nvPr>
        </p:nvSpPr>
        <p:spPr>
          <a:prstGeom prst="rect">
            <a:avLst/>
          </a:prstGeom>
        </p:spPr>
        <p:txBody>
          <a:bodyPr/>
          <a:lstStyle/>
          <a:p>
            <a:r>
              <a:t>Title Text</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5" name="Picture Placeholder 2"/>
          <p:cNvSpPr>
            <a:spLocks noGrp="1"/>
          </p:cNvSpPr>
          <p:nvPr>
            <p:ph type="pic" sz="half" idx="21"/>
          </p:nvPr>
        </p:nvSpPr>
        <p:spPr>
          <a:xfrm>
            <a:off x="0" y="2267711"/>
            <a:ext cx="6571469" cy="4590289"/>
          </a:xfrm>
          <a:prstGeom prst="rect">
            <a:avLst/>
          </a:prstGeom>
        </p:spPr>
        <p:txBody>
          <a:bodyPr lIns="91439" rIns="91439">
            <a:noAutofit/>
          </a:bodyPr>
          <a:lstStyle/>
          <a:p>
            <a:endParaRPr/>
          </a:p>
        </p:txBody>
      </p:sp>
      <p:sp>
        <p:nvSpPr>
          <p:cNvPr id="86" name="Body Level One…"/>
          <p:cNvSpPr txBox="1">
            <a:spLocks noGrp="1"/>
          </p:cNvSpPr>
          <p:nvPr>
            <p:ph type="body" sz="quarter" idx="1"/>
          </p:nvPr>
        </p:nvSpPr>
        <p:spPr>
          <a:xfrm>
            <a:off x="7235970" y="2587751"/>
            <a:ext cx="3992857" cy="3593593"/>
          </a:xfrm>
          <a:prstGeom prst="rect">
            <a:avLst/>
          </a:prstGeom>
        </p:spPr>
        <p:txBody>
          <a:bodyPr anchor="ctr"/>
          <a:lstStyle>
            <a:lvl1pPr>
              <a:defRPr sz="2400"/>
            </a:lvl1pPr>
            <a:lvl2pPr marL="0" indent="457200">
              <a:buSzTx/>
              <a:buNone/>
              <a:defRPr sz="2400"/>
            </a:lvl2pPr>
            <a:lvl3pPr indent="914400">
              <a:defRPr sz="2400"/>
            </a:lvl3pPr>
            <a:lvl4pPr marL="0" indent="1371600">
              <a:buSzTx/>
              <a:buNone/>
              <a:defRPr sz="2400"/>
            </a:lvl4pPr>
            <a:lvl5pPr indent="1828800">
              <a:defRPr sz="2400"/>
            </a:lvl5pPr>
          </a:lstStyle>
          <a:p>
            <a:r>
              <a:t>Body Level One</a:t>
            </a:r>
          </a:p>
          <a:p>
            <a:pPr lvl="1"/>
            <a:r>
              <a:t>Body Level Two</a:t>
            </a:r>
          </a:p>
          <a:p>
            <a:pPr lvl="2"/>
            <a:r>
              <a:t>Body Level Three</a:t>
            </a:r>
          </a:p>
          <a:p>
            <a:pPr lvl="3"/>
            <a:r>
              <a:t>Body Level Four</a:t>
            </a:r>
          </a:p>
          <a:p>
            <a:pPr lvl="4"/>
            <a:r>
              <a:t>Body Level Five</a:t>
            </a:r>
          </a:p>
        </p:txBody>
      </p:sp>
      <p:sp>
        <p:nvSpPr>
          <p:cNvPr id="87" name="Title Text"/>
          <p:cNvSpPr txBox="1">
            <a:spLocks noGrp="1"/>
          </p:cNvSpPr>
          <p:nvPr>
            <p:ph type="title"/>
          </p:nvPr>
        </p:nvSpPr>
        <p:spPr>
          <a:prstGeom prst="rect">
            <a:avLst/>
          </a:prstGeom>
        </p:spPr>
        <p:txBody>
          <a:bodyPr/>
          <a:lstStyle/>
          <a:p>
            <a:r>
              <a:t>Title Text</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p:cNvSpPr/>
          <p:nvPr/>
        </p:nvSpPr>
        <p:spPr>
          <a:xfrm>
            <a:off x="0" y="-1"/>
            <a:ext cx="12192000" cy="2264991"/>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 name="Title Text"/>
          <p:cNvSpPr txBox="1">
            <a:spLocks noGrp="1"/>
          </p:cNvSpPr>
          <p:nvPr>
            <p:ph type="title"/>
          </p:nvPr>
        </p:nvSpPr>
        <p:spPr>
          <a:xfrm>
            <a:off x="960119" y="317814"/>
            <a:ext cx="10268713" cy="17007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0296143" y="6404292"/>
            <a:ext cx="273656" cy="269241"/>
          </a:xfrm>
          <a:prstGeom prst="rect">
            <a:avLst/>
          </a:prstGeom>
          <a:ln w="12700">
            <a:miter lim="400000"/>
          </a:ln>
        </p:spPr>
        <p:txBody>
          <a:bodyPr wrap="none" lIns="45719" rIns="45719" anchor="ctr">
            <a:spAutoFit/>
          </a:bodyPr>
          <a:lstStyle>
            <a:lvl1pP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6600" b="1" i="0" u="none" strike="noStrike" cap="all" spc="120" baseline="0">
          <a:solidFill>
            <a:srgbClr val="FFFFFF"/>
          </a:solidFill>
          <a:uFillTx/>
          <a:latin typeface="Franklin Gothic Demi Cond"/>
          <a:ea typeface="Franklin Gothic Demi Cond"/>
          <a:cs typeface="Franklin Gothic Demi Cond"/>
          <a:sym typeface="Franklin Gothic Demi Cond"/>
        </a:defRPr>
      </a:lvl1pPr>
      <a:lvl2pPr marL="0" marR="0" indent="0" algn="l" defTabSz="914400" rtl="0" latinLnBrk="0">
        <a:lnSpc>
          <a:spcPct val="90000"/>
        </a:lnSpc>
        <a:spcBef>
          <a:spcPts val="0"/>
        </a:spcBef>
        <a:spcAft>
          <a:spcPts val="0"/>
        </a:spcAft>
        <a:buClrTx/>
        <a:buSzTx/>
        <a:buFontTx/>
        <a:buNone/>
        <a:tabLst/>
        <a:defRPr sz="6600" b="1" i="0" u="none" strike="noStrike" cap="all" spc="120" baseline="0">
          <a:solidFill>
            <a:srgbClr val="FFFFFF"/>
          </a:solidFill>
          <a:uFillTx/>
          <a:latin typeface="Franklin Gothic Demi Cond"/>
          <a:ea typeface="Franklin Gothic Demi Cond"/>
          <a:cs typeface="Franklin Gothic Demi Cond"/>
          <a:sym typeface="Franklin Gothic Demi Cond"/>
        </a:defRPr>
      </a:lvl2pPr>
      <a:lvl3pPr marL="0" marR="0" indent="0" algn="l" defTabSz="914400" rtl="0" latinLnBrk="0">
        <a:lnSpc>
          <a:spcPct val="90000"/>
        </a:lnSpc>
        <a:spcBef>
          <a:spcPts val="0"/>
        </a:spcBef>
        <a:spcAft>
          <a:spcPts val="0"/>
        </a:spcAft>
        <a:buClrTx/>
        <a:buSzTx/>
        <a:buFontTx/>
        <a:buNone/>
        <a:tabLst/>
        <a:defRPr sz="6600" b="1" i="0" u="none" strike="noStrike" cap="all" spc="120" baseline="0">
          <a:solidFill>
            <a:srgbClr val="FFFFFF"/>
          </a:solidFill>
          <a:uFillTx/>
          <a:latin typeface="Franklin Gothic Demi Cond"/>
          <a:ea typeface="Franklin Gothic Demi Cond"/>
          <a:cs typeface="Franklin Gothic Demi Cond"/>
          <a:sym typeface="Franklin Gothic Demi Cond"/>
        </a:defRPr>
      </a:lvl3pPr>
      <a:lvl4pPr marL="0" marR="0" indent="0" algn="l" defTabSz="914400" rtl="0" latinLnBrk="0">
        <a:lnSpc>
          <a:spcPct val="90000"/>
        </a:lnSpc>
        <a:spcBef>
          <a:spcPts val="0"/>
        </a:spcBef>
        <a:spcAft>
          <a:spcPts val="0"/>
        </a:spcAft>
        <a:buClrTx/>
        <a:buSzTx/>
        <a:buFontTx/>
        <a:buNone/>
        <a:tabLst/>
        <a:defRPr sz="6600" b="1" i="0" u="none" strike="noStrike" cap="all" spc="120" baseline="0">
          <a:solidFill>
            <a:srgbClr val="FFFFFF"/>
          </a:solidFill>
          <a:uFillTx/>
          <a:latin typeface="Franklin Gothic Demi Cond"/>
          <a:ea typeface="Franklin Gothic Demi Cond"/>
          <a:cs typeface="Franklin Gothic Demi Cond"/>
          <a:sym typeface="Franklin Gothic Demi Cond"/>
        </a:defRPr>
      </a:lvl4pPr>
      <a:lvl5pPr marL="0" marR="0" indent="0" algn="l" defTabSz="914400" rtl="0" latinLnBrk="0">
        <a:lnSpc>
          <a:spcPct val="90000"/>
        </a:lnSpc>
        <a:spcBef>
          <a:spcPts val="0"/>
        </a:spcBef>
        <a:spcAft>
          <a:spcPts val="0"/>
        </a:spcAft>
        <a:buClrTx/>
        <a:buSzTx/>
        <a:buFontTx/>
        <a:buNone/>
        <a:tabLst/>
        <a:defRPr sz="6600" b="1" i="0" u="none" strike="noStrike" cap="all" spc="120" baseline="0">
          <a:solidFill>
            <a:srgbClr val="FFFFFF"/>
          </a:solidFill>
          <a:uFillTx/>
          <a:latin typeface="Franklin Gothic Demi Cond"/>
          <a:ea typeface="Franklin Gothic Demi Cond"/>
          <a:cs typeface="Franklin Gothic Demi Cond"/>
          <a:sym typeface="Franklin Gothic Demi Cond"/>
        </a:defRPr>
      </a:lvl5pPr>
      <a:lvl6pPr marL="0" marR="0" indent="0" algn="l" defTabSz="914400" rtl="0" latinLnBrk="0">
        <a:lnSpc>
          <a:spcPct val="90000"/>
        </a:lnSpc>
        <a:spcBef>
          <a:spcPts val="0"/>
        </a:spcBef>
        <a:spcAft>
          <a:spcPts val="0"/>
        </a:spcAft>
        <a:buClrTx/>
        <a:buSzTx/>
        <a:buFontTx/>
        <a:buNone/>
        <a:tabLst/>
        <a:defRPr sz="6600" b="1" i="0" u="none" strike="noStrike" cap="all" spc="120" baseline="0">
          <a:solidFill>
            <a:srgbClr val="FFFFFF"/>
          </a:solidFill>
          <a:uFillTx/>
          <a:latin typeface="Franklin Gothic Demi Cond"/>
          <a:ea typeface="Franklin Gothic Demi Cond"/>
          <a:cs typeface="Franklin Gothic Demi Cond"/>
          <a:sym typeface="Franklin Gothic Demi Cond"/>
        </a:defRPr>
      </a:lvl6pPr>
      <a:lvl7pPr marL="0" marR="0" indent="0" algn="l" defTabSz="914400" rtl="0" latinLnBrk="0">
        <a:lnSpc>
          <a:spcPct val="90000"/>
        </a:lnSpc>
        <a:spcBef>
          <a:spcPts val="0"/>
        </a:spcBef>
        <a:spcAft>
          <a:spcPts val="0"/>
        </a:spcAft>
        <a:buClrTx/>
        <a:buSzTx/>
        <a:buFontTx/>
        <a:buNone/>
        <a:tabLst/>
        <a:defRPr sz="6600" b="1" i="0" u="none" strike="noStrike" cap="all" spc="120" baseline="0">
          <a:solidFill>
            <a:srgbClr val="FFFFFF"/>
          </a:solidFill>
          <a:uFillTx/>
          <a:latin typeface="Franklin Gothic Demi Cond"/>
          <a:ea typeface="Franklin Gothic Demi Cond"/>
          <a:cs typeface="Franklin Gothic Demi Cond"/>
          <a:sym typeface="Franklin Gothic Demi Cond"/>
        </a:defRPr>
      </a:lvl7pPr>
      <a:lvl8pPr marL="0" marR="0" indent="0" algn="l" defTabSz="914400" rtl="0" latinLnBrk="0">
        <a:lnSpc>
          <a:spcPct val="90000"/>
        </a:lnSpc>
        <a:spcBef>
          <a:spcPts val="0"/>
        </a:spcBef>
        <a:spcAft>
          <a:spcPts val="0"/>
        </a:spcAft>
        <a:buClrTx/>
        <a:buSzTx/>
        <a:buFontTx/>
        <a:buNone/>
        <a:tabLst/>
        <a:defRPr sz="6600" b="1" i="0" u="none" strike="noStrike" cap="all" spc="120" baseline="0">
          <a:solidFill>
            <a:srgbClr val="FFFFFF"/>
          </a:solidFill>
          <a:uFillTx/>
          <a:latin typeface="Franklin Gothic Demi Cond"/>
          <a:ea typeface="Franklin Gothic Demi Cond"/>
          <a:cs typeface="Franklin Gothic Demi Cond"/>
          <a:sym typeface="Franklin Gothic Demi Cond"/>
        </a:defRPr>
      </a:lvl8pPr>
      <a:lvl9pPr marL="0" marR="0" indent="0" algn="l" defTabSz="914400" rtl="0" latinLnBrk="0">
        <a:lnSpc>
          <a:spcPct val="90000"/>
        </a:lnSpc>
        <a:spcBef>
          <a:spcPts val="0"/>
        </a:spcBef>
        <a:spcAft>
          <a:spcPts val="0"/>
        </a:spcAft>
        <a:buClrTx/>
        <a:buSzTx/>
        <a:buFontTx/>
        <a:buNone/>
        <a:tabLst/>
        <a:defRPr sz="6600" b="1" i="0" u="none" strike="noStrike" cap="all" spc="120" baseline="0">
          <a:solidFill>
            <a:srgbClr val="FFFFFF"/>
          </a:solidFill>
          <a:uFillTx/>
          <a:latin typeface="Franklin Gothic Demi Cond"/>
          <a:ea typeface="Franklin Gothic Demi Cond"/>
          <a:cs typeface="Franklin Gothic Demi Cond"/>
          <a:sym typeface="Franklin Gothic Demi Cond"/>
        </a:defRPr>
      </a:lvl9pPr>
    </p:titleStyle>
    <p:bodyStyle>
      <a:lvl1pPr marL="0" marR="0" indent="0" algn="l" defTabSz="914400" rtl="0" latinLnBrk="0">
        <a:lnSpc>
          <a:spcPct val="101000"/>
        </a:lnSpc>
        <a:spcBef>
          <a:spcPts val="700"/>
        </a:spcBef>
        <a:spcAft>
          <a:spcPts val="0"/>
        </a:spcAft>
        <a:buClrTx/>
        <a:buSzTx/>
        <a:buFontTx/>
        <a:buNone/>
        <a:tabLst/>
        <a:defRPr sz="2600" b="1" i="0" u="none" strike="noStrike" cap="none" spc="50" baseline="0">
          <a:solidFill>
            <a:srgbClr val="000000"/>
          </a:solidFill>
          <a:uFillTx/>
          <a:latin typeface="+mj-lt"/>
          <a:ea typeface="+mj-ea"/>
          <a:cs typeface="+mj-cs"/>
          <a:sym typeface="Franklin Gothic Medium"/>
        </a:defRPr>
      </a:lvl1pPr>
      <a:lvl2pPr marL="310100" marR="0" indent="-310100" algn="l" defTabSz="914400" rtl="0" latinLnBrk="0">
        <a:lnSpc>
          <a:spcPct val="101000"/>
        </a:lnSpc>
        <a:spcBef>
          <a:spcPts val="700"/>
        </a:spcBef>
        <a:spcAft>
          <a:spcPts val="0"/>
        </a:spcAft>
        <a:buClrTx/>
        <a:buSzPct val="100000"/>
        <a:buFontTx/>
        <a:buChar char="▪"/>
        <a:tabLst/>
        <a:defRPr sz="2600" b="1" i="0" u="none" strike="noStrike" cap="none" spc="50" baseline="0">
          <a:solidFill>
            <a:srgbClr val="000000"/>
          </a:solidFill>
          <a:uFillTx/>
          <a:latin typeface="+mj-lt"/>
          <a:ea typeface="+mj-ea"/>
          <a:cs typeface="+mj-cs"/>
          <a:sym typeface="Franklin Gothic Medium"/>
        </a:defRPr>
      </a:lvl2pPr>
      <a:lvl3pPr marL="0" marR="0" indent="274320" algn="l" defTabSz="914400" rtl="0" latinLnBrk="0">
        <a:lnSpc>
          <a:spcPct val="101000"/>
        </a:lnSpc>
        <a:spcBef>
          <a:spcPts val="700"/>
        </a:spcBef>
        <a:spcAft>
          <a:spcPts val="0"/>
        </a:spcAft>
        <a:buClrTx/>
        <a:buSzTx/>
        <a:buFontTx/>
        <a:buNone/>
        <a:tabLst/>
        <a:defRPr sz="2600" b="1" i="0" u="none" strike="noStrike" cap="none" spc="50" baseline="0">
          <a:solidFill>
            <a:srgbClr val="000000"/>
          </a:solidFill>
          <a:uFillTx/>
          <a:latin typeface="+mj-lt"/>
          <a:ea typeface="+mj-ea"/>
          <a:cs typeface="+mj-cs"/>
          <a:sym typeface="Franklin Gothic Medium"/>
        </a:defRPr>
      </a:lvl3pPr>
      <a:lvl4pPr marL="716280" marR="0" indent="-396240" algn="l" defTabSz="914400" rtl="0" latinLnBrk="0">
        <a:lnSpc>
          <a:spcPct val="101000"/>
        </a:lnSpc>
        <a:spcBef>
          <a:spcPts val="700"/>
        </a:spcBef>
        <a:spcAft>
          <a:spcPts val="0"/>
        </a:spcAft>
        <a:buClrTx/>
        <a:buSzPct val="100000"/>
        <a:buFontTx/>
        <a:buChar char="▪"/>
        <a:tabLst/>
        <a:defRPr sz="2600" b="1" i="0" u="none" strike="noStrike" cap="none" spc="50" baseline="0">
          <a:solidFill>
            <a:srgbClr val="000000"/>
          </a:solidFill>
          <a:uFillTx/>
          <a:latin typeface="+mj-lt"/>
          <a:ea typeface="+mj-ea"/>
          <a:cs typeface="+mj-cs"/>
          <a:sym typeface="Franklin Gothic Medium"/>
        </a:defRPr>
      </a:lvl4pPr>
      <a:lvl5pPr marL="0" marR="0" indent="594359" algn="l" defTabSz="914400" rtl="0" latinLnBrk="0">
        <a:lnSpc>
          <a:spcPct val="101000"/>
        </a:lnSpc>
        <a:spcBef>
          <a:spcPts val="700"/>
        </a:spcBef>
        <a:spcAft>
          <a:spcPts val="0"/>
        </a:spcAft>
        <a:buClrTx/>
        <a:buSzTx/>
        <a:buFontTx/>
        <a:buNone/>
        <a:tabLst/>
        <a:defRPr sz="2600" b="1" i="0" u="none" strike="noStrike" cap="none" spc="50" baseline="0">
          <a:solidFill>
            <a:srgbClr val="000000"/>
          </a:solidFill>
          <a:uFillTx/>
          <a:latin typeface="+mj-lt"/>
          <a:ea typeface="+mj-ea"/>
          <a:cs typeface="+mj-cs"/>
          <a:sym typeface="Franklin Gothic Medium"/>
        </a:defRPr>
      </a:lvl5pPr>
      <a:lvl6pPr marL="2616200" marR="0" indent="-330200" algn="l" defTabSz="914400" rtl="0" latinLnBrk="0">
        <a:lnSpc>
          <a:spcPct val="101000"/>
        </a:lnSpc>
        <a:spcBef>
          <a:spcPts val="700"/>
        </a:spcBef>
        <a:spcAft>
          <a:spcPts val="0"/>
        </a:spcAft>
        <a:buClrTx/>
        <a:buSzPct val="100000"/>
        <a:buFontTx/>
        <a:buChar char="•"/>
        <a:tabLst/>
        <a:defRPr sz="2600" b="1" i="0" u="none" strike="noStrike" cap="none" spc="50" baseline="0">
          <a:solidFill>
            <a:srgbClr val="000000"/>
          </a:solidFill>
          <a:uFillTx/>
          <a:latin typeface="+mj-lt"/>
          <a:ea typeface="+mj-ea"/>
          <a:cs typeface="+mj-cs"/>
          <a:sym typeface="Franklin Gothic Medium"/>
        </a:defRPr>
      </a:lvl6pPr>
      <a:lvl7pPr marL="3073400" marR="0" indent="-330200" algn="l" defTabSz="914400" rtl="0" latinLnBrk="0">
        <a:lnSpc>
          <a:spcPct val="101000"/>
        </a:lnSpc>
        <a:spcBef>
          <a:spcPts val="700"/>
        </a:spcBef>
        <a:spcAft>
          <a:spcPts val="0"/>
        </a:spcAft>
        <a:buClrTx/>
        <a:buSzPct val="100000"/>
        <a:buFontTx/>
        <a:buChar char="•"/>
        <a:tabLst/>
        <a:defRPr sz="2600" b="1" i="0" u="none" strike="noStrike" cap="none" spc="50" baseline="0">
          <a:solidFill>
            <a:srgbClr val="000000"/>
          </a:solidFill>
          <a:uFillTx/>
          <a:latin typeface="+mj-lt"/>
          <a:ea typeface="+mj-ea"/>
          <a:cs typeface="+mj-cs"/>
          <a:sym typeface="Franklin Gothic Medium"/>
        </a:defRPr>
      </a:lvl7pPr>
      <a:lvl8pPr marL="3530600" marR="0" indent="-330200" algn="l" defTabSz="914400" rtl="0" latinLnBrk="0">
        <a:lnSpc>
          <a:spcPct val="101000"/>
        </a:lnSpc>
        <a:spcBef>
          <a:spcPts val="700"/>
        </a:spcBef>
        <a:spcAft>
          <a:spcPts val="0"/>
        </a:spcAft>
        <a:buClrTx/>
        <a:buSzPct val="100000"/>
        <a:buFontTx/>
        <a:buChar char="•"/>
        <a:tabLst/>
        <a:defRPr sz="2600" b="1" i="0" u="none" strike="noStrike" cap="none" spc="50" baseline="0">
          <a:solidFill>
            <a:srgbClr val="000000"/>
          </a:solidFill>
          <a:uFillTx/>
          <a:latin typeface="+mj-lt"/>
          <a:ea typeface="+mj-ea"/>
          <a:cs typeface="+mj-cs"/>
          <a:sym typeface="Franklin Gothic Medium"/>
        </a:defRPr>
      </a:lvl8pPr>
      <a:lvl9pPr marL="3987800" marR="0" indent="-330200" algn="l" defTabSz="914400" rtl="0" latinLnBrk="0">
        <a:lnSpc>
          <a:spcPct val="101000"/>
        </a:lnSpc>
        <a:spcBef>
          <a:spcPts val="700"/>
        </a:spcBef>
        <a:spcAft>
          <a:spcPts val="0"/>
        </a:spcAft>
        <a:buClrTx/>
        <a:buSzPct val="100000"/>
        <a:buFontTx/>
        <a:buChar char="•"/>
        <a:tabLst/>
        <a:defRPr sz="2600" b="1" i="0" u="none" strike="noStrike" cap="none" spc="50" baseline="0">
          <a:solidFill>
            <a:srgbClr val="000000"/>
          </a:solidFill>
          <a:uFillTx/>
          <a:latin typeface="+mj-lt"/>
          <a:ea typeface="+mj-ea"/>
          <a:cs typeface="+mj-cs"/>
          <a:sym typeface="Franklin Gothic Medium"/>
        </a:defRPr>
      </a:lvl9pPr>
    </p:bodyStyle>
    <p:otherStyle>
      <a:lvl1pPr marL="0" marR="0" indent="0" algn="l"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Franklin Gothic Medium"/>
        </a:defRPr>
      </a:lvl1pPr>
      <a:lvl2pPr marL="0" marR="0" indent="457200" algn="l"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Franklin Gothic Medium"/>
        </a:defRPr>
      </a:lvl2pPr>
      <a:lvl3pPr marL="0" marR="0" indent="914400" algn="l"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Franklin Gothic Medium"/>
        </a:defRPr>
      </a:lvl3pPr>
      <a:lvl4pPr marL="0" marR="0" indent="1371600" algn="l"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Franklin Gothic Medium"/>
        </a:defRPr>
      </a:lvl4pPr>
      <a:lvl5pPr marL="0" marR="0" indent="1828800" algn="l"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Franklin Gothic Medium"/>
        </a:defRPr>
      </a:lvl5pPr>
      <a:lvl6pPr marL="0" marR="0" indent="2286000" algn="l"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Franklin Gothic Medium"/>
        </a:defRPr>
      </a:lvl6pPr>
      <a:lvl7pPr marL="0" marR="0" indent="2743200" algn="l"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Franklin Gothic Medium"/>
        </a:defRPr>
      </a:lvl7pPr>
      <a:lvl8pPr marL="0" marR="0" indent="3200400" algn="l"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Franklin Gothic Medium"/>
        </a:defRPr>
      </a:lvl8pPr>
      <a:lvl9pPr marL="0" marR="0" indent="3657600" algn="l"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Franklin Gothic Medium"/>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8"/>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98" name="Rectangle 10"/>
          <p:cNvSpPr/>
          <p:nvPr/>
        </p:nvSpPr>
        <p:spPr>
          <a:xfrm>
            <a:off x="4059935" y="1225105"/>
            <a:ext cx="8132065" cy="3788959"/>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9" name="Title 1"/>
          <p:cNvSpPr txBox="1">
            <a:spLocks noGrp="1"/>
          </p:cNvSpPr>
          <p:nvPr>
            <p:ph type="ctrTitle"/>
          </p:nvPr>
        </p:nvSpPr>
        <p:spPr>
          <a:xfrm>
            <a:off x="4703402" y="1841412"/>
            <a:ext cx="6406560" cy="2688021"/>
          </a:xfrm>
          <a:prstGeom prst="rect">
            <a:avLst/>
          </a:prstGeom>
        </p:spPr>
        <p:txBody>
          <a:bodyPr>
            <a:normAutofit/>
          </a:bodyPr>
          <a:lstStyle>
            <a:lvl1pPr algn="l">
              <a:defRPr sz="3200" b="0" spc="100">
                <a:solidFill>
                  <a:srgbClr val="D1D5DB"/>
                </a:solidFill>
                <a:latin typeface="Söhne"/>
                <a:ea typeface="Söhne"/>
                <a:cs typeface="Söhne"/>
                <a:sym typeface="Söhne"/>
              </a:defRPr>
            </a:lvl1pPr>
          </a:lstStyle>
          <a:p>
            <a:r>
              <a:rPr sz="3600" dirty="0"/>
              <a:t>Predictive Modeling for Bitcoin Price Using Traditional Financial Indicators and Data Science Techniques</a:t>
            </a:r>
          </a:p>
        </p:txBody>
      </p:sp>
      <p:pic>
        <p:nvPicPr>
          <p:cNvPr id="100" name="Picture 3" descr="Picture 3"/>
          <p:cNvPicPr>
            <a:picLocks noChangeAspect="1"/>
          </p:cNvPicPr>
          <p:nvPr/>
        </p:nvPicPr>
        <p:blipFill>
          <a:blip r:embed="rId2"/>
          <a:srcRect l="10055" r="18422" b="1"/>
          <a:stretch>
            <a:fillRect/>
          </a:stretch>
        </p:blipFill>
        <p:spPr>
          <a:xfrm>
            <a:off x="20" y="1225106"/>
            <a:ext cx="4059915" cy="378895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le 1"/>
          <p:cNvSpPr txBox="1">
            <a:spLocks noGrp="1"/>
          </p:cNvSpPr>
          <p:nvPr>
            <p:ph type="title"/>
          </p:nvPr>
        </p:nvSpPr>
        <p:spPr>
          <a:prstGeom prst="rect">
            <a:avLst/>
          </a:prstGeom>
        </p:spPr>
        <p:txBody>
          <a:bodyPr/>
          <a:lstStyle>
            <a:lvl1pPr>
              <a:defRPr b="0" spc="100">
                <a:solidFill>
                  <a:srgbClr val="D1D5DB"/>
                </a:solidFill>
                <a:latin typeface="Söhne"/>
                <a:ea typeface="Söhne"/>
                <a:cs typeface="Söhne"/>
                <a:sym typeface="Söhne"/>
              </a:defRPr>
            </a:lvl1pPr>
          </a:lstStyle>
          <a:p>
            <a:r>
              <a:t>Ethics &amp; Privacy</a:t>
            </a:r>
          </a:p>
        </p:txBody>
      </p:sp>
      <p:sp>
        <p:nvSpPr>
          <p:cNvPr id="128" name="Content Placeholder 2"/>
          <p:cNvSpPr txBox="1">
            <a:spLocks noGrp="1"/>
          </p:cNvSpPr>
          <p:nvPr>
            <p:ph type="body" idx="1"/>
          </p:nvPr>
        </p:nvSpPr>
        <p:spPr>
          <a:prstGeom prst="rect">
            <a:avLst/>
          </a:prstGeom>
        </p:spPr>
        <p:txBody>
          <a:bodyPr/>
          <a:lstStyle/>
          <a:p>
            <a:pPr>
              <a:lnSpc>
                <a:spcPct val="80800"/>
              </a:lnSpc>
              <a:buSzPct val="100000"/>
              <a:buFont typeface="Arial"/>
              <a:buChar char="•"/>
              <a:defRPr sz="2000" b="0" spc="0">
                <a:latin typeface="Söhne"/>
                <a:ea typeface="Söhne"/>
                <a:cs typeface="Söhne"/>
                <a:sym typeface="Söhne"/>
              </a:defRPr>
            </a:pPr>
            <a:r>
              <a:t>Informed consent, anonymity, and PII exposure</a:t>
            </a:r>
            <a:endParaRPr spc="50"/>
          </a:p>
          <a:p>
            <a:pPr>
              <a:lnSpc>
                <a:spcPct val="80800"/>
              </a:lnSpc>
              <a:buSzPct val="100000"/>
              <a:buFont typeface="Arial"/>
              <a:buChar char="•"/>
              <a:defRPr sz="2000" b="0" spc="0">
                <a:latin typeface="Söhne"/>
                <a:ea typeface="Söhne"/>
                <a:cs typeface="Söhne"/>
                <a:sym typeface="Söhne"/>
              </a:defRPr>
            </a:pPr>
            <a:r>
              <a:t>Potential biases: Binance-specific data, limited factors considered, confirmation bias</a:t>
            </a:r>
            <a:endParaRPr spc="50"/>
          </a:p>
          <a:p>
            <a:pPr>
              <a:lnSpc>
                <a:spcPct val="80800"/>
              </a:lnSpc>
              <a:buSzPct val="100000"/>
              <a:buFont typeface="Arial"/>
              <a:buChar char="•"/>
              <a:defRPr sz="2000" b="0" spc="0">
                <a:latin typeface="Söhne"/>
                <a:ea typeface="Söhne"/>
                <a:cs typeface="Söhne"/>
                <a:sym typeface="Söhne"/>
              </a:defRPr>
            </a:pPr>
            <a:r>
              <a:t>Disclaimer for actual use</a:t>
            </a:r>
            <a:endParaRPr spc="50"/>
          </a:p>
          <a:p>
            <a:pPr>
              <a:lnSpc>
                <a:spcPct val="80800"/>
              </a:lnSpc>
              <a:buSzPct val="100000"/>
              <a:buFont typeface="Arial"/>
              <a:buChar char="•"/>
              <a:defRPr sz="2000" b="0">
                <a:latin typeface="Söhne"/>
                <a:ea typeface="Söhne"/>
                <a:cs typeface="Söhne"/>
                <a:sym typeface="Söhne"/>
              </a:defRPr>
            </a:pPr>
            <a:endParaRPr spc="50"/>
          </a:p>
          <a:p>
            <a:pPr>
              <a:lnSpc>
                <a:spcPct val="80800"/>
              </a:lnSpc>
              <a:defRPr sz="2000" b="0" spc="0">
                <a:latin typeface="Söhne"/>
                <a:ea typeface="Söhne"/>
                <a:cs typeface="Söhne"/>
                <a:sym typeface="Söhne"/>
              </a:defRPr>
            </a:pPr>
            <a:r>
              <a:t>It is crucial to address the ethical and privacy concerns in our project. We ensure that the data we collect is anonymous, and there is no trading ID associated with each transaction, limiting PII exposure. However, there are potential biases in our data collection and analysis process, such as focusing only on Binance data and considering limited factors. Additionally, we will include a disclaimer in our project to prevent unintended use for actual price prediction.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prstGeom prst="rect">
            <a:avLst/>
          </a:prstGeom>
        </p:spPr>
        <p:txBody>
          <a:bodyPr/>
          <a:lstStyle>
            <a:lvl1pPr>
              <a:defRPr b="0" spc="100">
                <a:solidFill>
                  <a:srgbClr val="D1D5DB"/>
                </a:solidFill>
                <a:latin typeface="Söhne"/>
                <a:ea typeface="Söhne"/>
                <a:cs typeface="Söhne"/>
                <a:sym typeface="Söhne"/>
              </a:defRPr>
            </a:lvl1pPr>
          </a:lstStyle>
          <a:p>
            <a:r>
              <a:t>Conclusion</a:t>
            </a:r>
          </a:p>
        </p:txBody>
      </p:sp>
      <p:sp>
        <p:nvSpPr>
          <p:cNvPr id="131" name="Content Placeholder 2"/>
          <p:cNvSpPr txBox="1">
            <a:spLocks noGrp="1"/>
          </p:cNvSpPr>
          <p:nvPr>
            <p:ph type="body" idx="1"/>
          </p:nvPr>
        </p:nvSpPr>
        <p:spPr>
          <a:prstGeom prst="rect">
            <a:avLst/>
          </a:prstGeom>
        </p:spPr>
        <p:txBody>
          <a:bodyPr/>
          <a:lstStyle/>
          <a:p>
            <a:pPr>
              <a:buSzPct val="100000"/>
              <a:buFont typeface="Arial"/>
              <a:buChar char="•"/>
              <a:defRPr sz="2400" b="0" spc="0">
                <a:latin typeface="Söhne"/>
                <a:ea typeface="Söhne"/>
                <a:cs typeface="Söhne"/>
                <a:sym typeface="Söhne"/>
              </a:defRPr>
            </a:pPr>
            <a:r>
              <a:rPr dirty="0"/>
              <a:t>Developing a predictive model for Bitcoin prices</a:t>
            </a:r>
            <a:endParaRPr spc="50" dirty="0"/>
          </a:p>
          <a:p>
            <a:pPr>
              <a:buSzPct val="100000"/>
              <a:buFont typeface="Arial"/>
              <a:buChar char="•"/>
              <a:defRPr sz="2400" b="0" spc="0">
                <a:latin typeface="Söhne"/>
                <a:ea typeface="Söhne"/>
                <a:cs typeface="Söhne"/>
                <a:sym typeface="Söhne"/>
              </a:defRPr>
            </a:pPr>
            <a:r>
              <a:rPr dirty="0"/>
              <a:t>Importance of accurate predictions for informed investment decisions</a:t>
            </a:r>
            <a:endParaRPr spc="50" dirty="0"/>
          </a:p>
          <a:p>
            <a:pPr>
              <a:buSzPct val="100000"/>
              <a:buFont typeface="Arial"/>
              <a:buChar char="•"/>
              <a:defRPr sz="2400" b="0" spc="0">
                <a:latin typeface="Söhne"/>
                <a:ea typeface="Söhne"/>
                <a:cs typeface="Söhne"/>
                <a:sym typeface="Söhne"/>
              </a:defRPr>
            </a:pPr>
            <a:r>
              <a:rPr dirty="0"/>
              <a:t>Contributions to existing research and potential for further improvements</a:t>
            </a:r>
            <a:endParaRPr spc="50" dirty="0"/>
          </a:p>
          <a:p>
            <a:pPr>
              <a:buSzPct val="100000"/>
              <a:buFont typeface="Arial"/>
              <a:buChar char="•"/>
              <a:defRPr sz="2400" b="0">
                <a:latin typeface="Söhne"/>
                <a:ea typeface="Söhne"/>
                <a:cs typeface="Söhne"/>
                <a:sym typeface="Söhne"/>
              </a:defRPr>
            </a:pPr>
            <a:endParaRPr spc="50" dirty="0"/>
          </a:p>
          <a:p>
            <a:pPr>
              <a:defRPr sz="2400" b="0" spc="0">
                <a:latin typeface="Söhne"/>
                <a:ea typeface="Söhne"/>
                <a:cs typeface="Söhne"/>
                <a:sym typeface="Söhne"/>
              </a:defRPr>
            </a:pPr>
            <a:r>
              <a:rPr dirty="0"/>
              <a:t>In conclusion, our project aims to develop a predictive model for Bitcoin prices using traditional financial indicators and data science techniques. </a:t>
            </a:r>
            <a:r>
              <a:t>By doing so, we hope</a:t>
            </a:r>
            <a:r>
              <a:rPr lang="en-US"/>
              <a:t> to </a:t>
            </a:r>
            <a:r>
              <a:rPr lang="en-US" b="0" i="0">
                <a:effectLst/>
                <a:latin typeface="Söhne"/>
              </a:rPr>
              <a:t>we hope to gain a better understanding of the market while practicing our data analysis skills.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1"/>
          <p:cNvSpPr txBox="1">
            <a:spLocks noGrp="1"/>
          </p:cNvSpPr>
          <p:nvPr>
            <p:ph type="title"/>
          </p:nvPr>
        </p:nvSpPr>
        <p:spPr>
          <a:prstGeom prst="rect">
            <a:avLst/>
          </a:prstGeom>
        </p:spPr>
        <p:txBody>
          <a:bodyPr/>
          <a:lstStyle>
            <a:lvl1pPr>
              <a:defRPr b="0" spc="100">
                <a:solidFill>
                  <a:srgbClr val="D1D5DB"/>
                </a:solidFill>
                <a:latin typeface="Söhne"/>
                <a:ea typeface="Söhne"/>
                <a:cs typeface="Söhne"/>
                <a:sym typeface="Söhne"/>
              </a:defRPr>
            </a:lvl1pPr>
          </a:lstStyle>
          <a:p>
            <a:r>
              <a:t>Research Question</a:t>
            </a:r>
          </a:p>
        </p:txBody>
      </p:sp>
      <p:sp>
        <p:nvSpPr>
          <p:cNvPr id="103" name="Content Placeholder 2"/>
          <p:cNvSpPr txBox="1">
            <a:spLocks noGrp="1"/>
          </p:cNvSpPr>
          <p:nvPr>
            <p:ph type="body" idx="1"/>
          </p:nvPr>
        </p:nvSpPr>
        <p:spPr>
          <a:prstGeom prst="rect">
            <a:avLst/>
          </a:prstGeom>
        </p:spPr>
        <p:txBody>
          <a:bodyPr/>
          <a:lstStyle/>
          <a:p>
            <a:pPr>
              <a:lnSpc>
                <a:spcPct val="80800"/>
              </a:lnSpc>
              <a:buSzPct val="100000"/>
              <a:buFont typeface="Arial"/>
              <a:buChar char="•"/>
              <a:defRPr sz="2400" b="0" spc="0">
                <a:latin typeface="Söhne"/>
                <a:ea typeface="Söhne"/>
                <a:cs typeface="Söhne"/>
                <a:sym typeface="Söhne"/>
              </a:defRPr>
            </a:pPr>
            <a:r>
              <a:t>How can traditional financial indicators combined with data science techniques be effectively used to develop a predictive model for Bitcoin prices?</a:t>
            </a:r>
            <a:endParaRPr spc="50"/>
          </a:p>
          <a:p>
            <a:pPr>
              <a:lnSpc>
                <a:spcPct val="80800"/>
              </a:lnSpc>
              <a:defRPr sz="2400"/>
            </a:pPr>
            <a:endParaRPr spc="50"/>
          </a:p>
          <a:p>
            <a:pPr>
              <a:lnSpc>
                <a:spcPct val="80800"/>
              </a:lnSpc>
              <a:defRPr sz="2400" b="0" spc="0">
                <a:latin typeface="Söhne"/>
                <a:ea typeface="Söhne"/>
                <a:cs typeface="Söhne"/>
                <a:sym typeface="Söhne"/>
              </a:defRPr>
            </a:pPr>
            <a:r>
              <a:t>Ladies and gentlemen, thank you for joining me today. I would like to discuss our research question, which is: How can traditional financial indicators combined with data science techniques be effectively used to develop a predictive model for Bitcoin prices? Our goal is to provide investors with more accurate predictions to make more informed decisions when buying or selling Bitcoin.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p:cNvSpPr txBox="1">
            <a:spLocks noGrp="1"/>
          </p:cNvSpPr>
          <p:nvPr>
            <p:ph type="title"/>
          </p:nvPr>
        </p:nvSpPr>
        <p:spPr>
          <a:prstGeom prst="rect">
            <a:avLst/>
          </a:prstGeom>
        </p:spPr>
        <p:txBody>
          <a:bodyPr/>
          <a:lstStyle>
            <a:lvl1pPr>
              <a:defRPr b="0" spc="100">
                <a:solidFill>
                  <a:srgbClr val="D1D5DB"/>
                </a:solidFill>
                <a:latin typeface="Söhne"/>
                <a:ea typeface="Söhne"/>
                <a:cs typeface="Söhne"/>
                <a:sym typeface="Söhne"/>
              </a:defRPr>
            </a:lvl1pPr>
          </a:lstStyle>
          <a:p>
            <a:r>
              <a:t>Background</a:t>
            </a:r>
          </a:p>
        </p:txBody>
      </p:sp>
      <p:sp>
        <p:nvSpPr>
          <p:cNvPr id="106" name="Content Placeholder 2"/>
          <p:cNvSpPr txBox="1">
            <a:spLocks noGrp="1"/>
          </p:cNvSpPr>
          <p:nvPr>
            <p:ph type="body" idx="1"/>
          </p:nvPr>
        </p:nvSpPr>
        <p:spPr>
          <a:xfrm>
            <a:off x="960119" y="2587751"/>
            <a:ext cx="10706363" cy="3952435"/>
          </a:xfrm>
          <a:prstGeom prst="rect">
            <a:avLst/>
          </a:prstGeom>
        </p:spPr>
        <p:txBody>
          <a:bodyPr/>
          <a:lstStyle/>
          <a:p>
            <a:pPr>
              <a:lnSpc>
                <a:spcPct val="80800"/>
              </a:lnSpc>
              <a:buSzPct val="100000"/>
              <a:buFont typeface="Arial"/>
              <a:buChar char="•"/>
              <a:defRPr sz="2200" b="0" spc="0">
                <a:latin typeface="Söhne"/>
                <a:ea typeface="Söhne"/>
                <a:cs typeface="Söhne"/>
                <a:sym typeface="Söhne"/>
              </a:defRPr>
            </a:pPr>
            <a:r>
              <a:t>Cryptocurrency market</a:t>
            </a:r>
            <a:endParaRPr spc="50"/>
          </a:p>
          <a:p>
            <a:pPr>
              <a:lnSpc>
                <a:spcPct val="80800"/>
              </a:lnSpc>
              <a:buSzPct val="100000"/>
              <a:buFont typeface="Arial"/>
              <a:buChar char="•"/>
              <a:defRPr sz="2200" b="0" spc="0">
                <a:latin typeface="Söhne"/>
                <a:ea typeface="Söhne"/>
                <a:cs typeface="Söhne"/>
                <a:sym typeface="Söhne"/>
              </a:defRPr>
            </a:pPr>
            <a:r>
              <a:t>Importance of accurate price predictions</a:t>
            </a:r>
            <a:endParaRPr spc="50"/>
          </a:p>
          <a:p>
            <a:pPr>
              <a:lnSpc>
                <a:spcPct val="80800"/>
              </a:lnSpc>
              <a:buSzPct val="100000"/>
              <a:buFont typeface="Arial"/>
              <a:buChar char="•"/>
              <a:defRPr sz="2200" b="0" spc="0">
                <a:latin typeface="Söhne"/>
                <a:ea typeface="Söhne"/>
                <a:cs typeface="Söhne"/>
                <a:sym typeface="Söhne"/>
              </a:defRPr>
            </a:pPr>
            <a:r>
              <a:t>Current challenges in predicting Bitcoin prices</a:t>
            </a:r>
            <a:endParaRPr spc="50"/>
          </a:p>
          <a:p>
            <a:pPr>
              <a:lnSpc>
                <a:spcPct val="80800"/>
              </a:lnSpc>
              <a:defRPr sz="2200"/>
            </a:pPr>
            <a:endParaRPr spc="50"/>
          </a:p>
          <a:p>
            <a:pPr>
              <a:lnSpc>
                <a:spcPct val="80800"/>
              </a:lnSpc>
              <a:defRPr sz="2200" b="0" spc="0">
                <a:latin typeface="Söhne"/>
                <a:ea typeface="Söhne"/>
                <a:cs typeface="Söhne"/>
                <a:sym typeface="Söhne"/>
              </a:defRPr>
            </a:pPr>
            <a:r>
              <a:t>Cryptocurrencies, such as Bitcoin, have become increasingly popular over the years. Many investors have started investing in Bitcoin, hoping to buy and sell at the best prices. However, Bitcoin prices can be highly volatile, with prices changing by as much as 10% on any given day. This makes it challenging for investors to predict the prices and make informed decisions. Our project aims to address this issue by developing a predictive model for Bitcoin prices using traditional financial indicators and data science techniques.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le 1"/>
          <p:cNvSpPr txBox="1">
            <a:spLocks noGrp="1"/>
          </p:cNvSpPr>
          <p:nvPr>
            <p:ph type="title"/>
          </p:nvPr>
        </p:nvSpPr>
        <p:spPr>
          <a:prstGeom prst="rect">
            <a:avLst/>
          </a:prstGeom>
        </p:spPr>
        <p:txBody>
          <a:bodyPr/>
          <a:lstStyle>
            <a:lvl1pPr>
              <a:defRPr b="0" spc="100">
                <a:solidFill>
                  <a:srgbClr val="D1D5DB"/>
                </a:solidFill>
                <a:latin typeface="Söhne"/>
                <a:ea typeface="Söhne"/>
                <a:cs typeface="Söhne"/>
                <a:sym typeface="Söhne"/>
              </a:defRPr>
            </a:lvl1pPr>
          </a:lstStyle>
          <a:p>
            <a:r>
              <a:t>Prior Work</a:t>
            </a:r>
          </a:p>
        </p:txBody>
      </p:sp>
      <p:sp>
        <p:nvSpPr>
          <p:cNvPr id="109" name="Content Placeholder 2"/>
          <p:cNvSpPr txBox="1">
            <a:spLocks noGrp="1"/>
          </p:cNvSpPr>
          <p:nvPr>
            <p:ph type="body" idx="1"/>
          </p:nvPr>
        </p:nvSpPr>
        <p:spPr>
          <a:prstGeom prst="rect">
            <a:avLst/>
          </a:prstGeom>
        </p:spPr>
        <p:txBody>
          <a:bodyPr/>
          <a:lstStyle/>
          <a:p>
            <a:pPr>
              <a:lnSpc>
                <a:spcPct val="80800"/>
              </a:lnSpc>
              <a:buSzPct val="100000"/>
              <a:buFont typeface="Arial"/>
              <a:buChar char="•"/>
              <a:defRPr sz="1800" b="0" spc="0">
                <a:latin typeface="Söhne"/>
                <a:ea typeface="Söhne"/>
                <a:cs typeface="Söhne"/>
                <a:sym typeface="Söhne"/>
              </a:defRPr>
            </a:pPr>
            <a:r>
              <a:t>Junwei Chen's research comparing random forest regression and LSTM</a:t>
            </a:r>
            <a:endParaRPr spc="50"/>
          </a:p>
          <a:p>
            <a:pPr>
              <a:lnSpc>
                <a:spcPct val="80800"/>
              </a:lnSpc>
              <a:buSzPct val="100000"/>
              <a:buFont typeface="Arial"/>
              <a:buChar char="•"/>
              <a:defRPr sz="1800" b="0" spc="0">
                <a:latin typeface="Söhne"/>
                <a:ea typeface="Söhne"/>
                <a:cs typeface="Söhne"/>
                <a:sym typeface="Söhne"/>
              </a:defRPr>
            </a:pPr>
            <a:r>
              <a:t>Rajat Kumar Rathore's research comparing LSTM, ARIMA, and Fbprophet models</a:t>
            </a:r>
            <a:endParaRPr spc="50"/>
          </a:p>
          <a:p>
            <a:pPr>
              <a:lnSpc>
                <a:spcPct val="80800"/>
              </a:lnSpc>
              <a:defRPr sz="1800"/>
            </a:pPr>
            <a:endParaRPr spc="50"/>
          </a:p>
          <a:p>
            <a:pPr>
              <a:lnSpc>
                <a:spcPct val="80800"/>
              </a:lnSpc>
              <a:defRPr sz="1800" b="0" spc="0">
                <a:latin typeface="Söhne"/>
                <a:ea typeface="Söhne"/>
                <a:cs typeface="Söhne"/>
                <a:sym typeface="Söhne"/>
              </a:defRPr>
            </a:pPr>
            <a:r>
              <a:t>Before diving into our research, let's take a look at some prior work in this field. Junwei Chen conducted a study comparing two algorithms for predicting Bitcoin prices: random forest regression and LSTM. Surprisingly, he found that the random forest regression model performed better than LSTM, especially with an increasing amount of Bitcoin transaction history.</a:t>
            </a:r>
            <a:endParaRPr spc="50"/>
          </a:p>
          <a:p>
            <a:pPr>
              <a:lnSpc>
                <a:spcPct val="80800"/>
              </a:lnSpc>
              <a:defRPr sz="1800" b="0" spc="0">
                <a:latin typeface="Söhne"/>
                <a:ea typeface="Söhne"/>
                <a:cs typeface="Söhne"/>
                <a:sym typeface="Söhne"/>
              </a:defRPr>
            </a:pPr>
            <a:r>
              <a:t>Another study conducted by Rajat Kumar Rathore compared LSTM and ARIMA models for predicting Bitcoin prices. He found that LSTM models were difficult to interpret, while ARIMA models were unsuitable for Bitcoin price data. Rathore then developed a new model called Fbprophet, which he found to be superior to both LSTM and ARIMA models.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prstGeom prst="rect">
            <a:avLst/>
          </a:prstGeom>
        </p:spPr>
        <p:txBody>
          <a:bodyPr/>
          <a:lstStyle>
            <a:lvl1pPr>
              <a:defRPr b="0" spc="100">
                <a:solidFill>
                  <a:srgbClr val="D1D5DB"/>
                </a:solidFill>
                <a:latin typeface="Söhne"/>
                <a:ea typeface="Söhne"/>
                <a:cs typeface="Söhne"/>
                <a:sym typeface="Söhne"/>
              </a:defRPr>
            </a:lvl1pPr>
          </a:lstStyle>
          <a:p>
            <a:r>
              <a:t>Hypothesis</a:t>
            </a:r>
          </a:p>
        </p:txBody>
      </p:sp>
      <p:sp>
        <p:nvSpPr>
          <p:cNvPr id="112" name="Content Placeholder 2"/>
          <p:cNvSpPr txBox="1">
            <a:spLocks noGrp="1"/>
          </p:cNvSpPr>
          <p:nvPr>
            <p:ph type="body" idx="1"/>
          </p:nvPr>
        </p:nvSpPr>
        <p:spPr>
          <a:prstGeom prst="rect">
            <a:avLst/>
          </a:prstGeom>
        </p:spPr>
        <p:txBody>
          <a:bodyPr/>
          <a:lstStyle/>
          <a:p>
            <a:pPr defTabSz="905255">
              <a:lnSpc>
                <a:spcPct val="80800"/>
              </a:lnSpc>
              <a:spcBef>
                <a:spcPts val="600"/>
              </a:spcBef>
              <a:buSzPct val="100000"/>
              <a:buFont typeface="Arial"/>
              <a:buChar char="•"/>
              <a:defRPr sz="2376" b="0" spc="0">
                <a:latin typeface="Söhne"/>
                <a:ea typeface="Söhne"/>
                <a:cs typeface="Söhne"/>
                <a:sym typeface="Söhne"/>
              </a:defRPr>
            </a:pPr>
            <a:r>
              <a:t>Predictive model using financial indicators and machine learning techniques</a:t>
            </a:r>
            <a:endParaRPr spc="49"/>
          </a:p>
          <a:p>
            <a:pPr defTabSz="905255">
              <a:lnSpc>
                <a:spcPct val="80800"/>
              </a:lnSpc>
              <a:spcBef>
                <a:spcPts val="600"/>
              </a:spcBef>
              <a:buSzPct val="100000"/>
              <a:buFont typeface="Arial"/>
              <a:buChar char="•"/>
              <a:defRPr sz="2376" b="0" spc="0">
                <a:latin typeface="Söhne"/>
                <a:ea typeface="Söhne"/>
                <a:cs typeface="Söhne"/>
                <a:sym typeface="Söhne"/>
              </a:defRPr>
            </a:pPr>
            <a:r>
              <a:t>Refining the model using historical trends and key indicators</a:t>
            </a:r>
            <a:endParaRPr spc="49"/>
          </a:p>
          <a:p>
            <a:pPr defTabSz="905255">
              <a:lnSpc>
                <a:spcPct val="80800"/>
              </a:lnSpc>
              <a:spcBef>
                <a:spcPts val="600"/>
              </a:spcBef>
              <a:buSzPct val="100000"/>
              <a:buFont typeface="Arial"/>
              <a:buChar char="•"/>
              <a:defRPr sz="2376" b="0" spc="49">
                <a:latin typeface="Söhne"/>
                <a:ea typeface="Söhne"/>
                <a:cs typeface="Söhne"/>
                <a:sym typeface="Söhne"/>
              </a:defRPr>
            </a:pPr>
            <a:endParaRPr spc="49"/>
          </a:p>
          <a:p>
            <a:pPr defTabSz="905255">
              <a:lnSpc>
                <a:spcPct val="80800"/>
              </a:lnSpc>
              <a:spcBef>
                <a:spcPts val="600"/>
              </a:spcBef>
              <a:defRPr sz="2376" b="0" spc="0">
                <a:latin typeface="Söhne"/>
                <a:ea typeface="Söhne"/>
                <a:cs typeface="Söhne"/>
                <a:sym typeface="Söhne"/>
              </a:defRPr>
            </a:pPr>
            <a:r>
              <a:t>Based on the previous research, our hypothesis is that we can develop a predictive model with high accuracy for forecasting Bitcoin prices by analyzing financial indicators extracted from raw transaction data using statistical and machine learning techniques. Furthermore, we believe we can refine and optimize the predictive model by analyzing historical trends and identifying key indicators, such as market sentiment, trading volume, and technological developments.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p:nvPr>
        </p:nvSpPr>
        <p:spPr>
          <a:prstGeom prst="rect">
            <a:avLst/>
          </a:prstGeom>
        </p:spPr>
        <p:txBody>
          <a:bodyPr/>
          <a:lstStyle>
            <a:lvl1pPr>
              <a:defRPr b="0" spc="100">
                <a:solidFill>
                  <a:srgbClr val="D1D5DB"/>
                </a:solidFill>
                <a:latin typeface="Söhne"/>
                <a:ea typeface="Söhne"/>
                <a:cs typeface="Söhne"/>
                <a:sym typeface="Söhne"/>
              </a:defRPr>
            </a:lvl1pPr>
          </a:lstStyle>
          <a:p>
            <a:r>
              <a:t>Data</a:t>
            </a:r>
          </a:p>
        </p:txBody>
      </p:sp>
      <p:sp>
        <p:nvSpPr>
          <p:cNvPr id="115" name="Content Placeholder 2"/>
          <p:cNvSpPr txBox="1">
            <a:spLocks noGrp="1"/>
          </p:cNvSpPr>
          <p:nvPr>
            <p:ph type="body" idx="1"/>
          </p:nvPr>
        </p:nvSpPr>
        <p:spPr>
          <a:xfrm>
            <a:off x="961644" y="2778077"/>
            <a:ext cx="10268712" cy="3593593"/>
          </a:xfrm>
          <a:prstGeom prst="rect">
            <a:avLst/>
          </a:prstGeom>
        </p:spPr>
        <p:txBody>
          <a:bodyPr/>
          <a:lstStyle/>
          <a:p>
            <a:pPr>
              <a:lnSpc>
                <a:spcPct val="80800"/>
              </a:lnSpc>
              <a:buSzPct val="100000"/>
              <a:buFont typeface="Arial"/>
              <a:buChar char="•"/>
              <a:defRPr sz="2200" b="0" spc="0">
                <a:latin typeface="Söhne"/>
                <a:ea typeface="Söhne"/>
                <a:cs typeface="Söhne"/>
                <a:sym typeface="Söhne"/>
              </a:defRPr>
            </a:pPr>
            <a:r>
              <a:t>Dataset "df_btc" generated using Binance API</a:t>
            </a:r>
            <a:endParaRPr spc="50"/>
          </a:p>
          <a:p>
            <a:pPr>
              <a:lnSpc>
                <a:spcPct val="80800"/>
              </a:lnSpc>
              <a:buSzPct val="100000"/>
              <a:buFont typeface="Arial"/>
              <a:buChar char="•"/>
              <a:defRPr sz="2200" b="0" spc="0">
                <a:latin typeface="Söhne"/>
                <a:ea typeface="Söhne"/>
                <a:cs typeface="Söhne"/>
                <a:sym typeface="Söhne"/>
              </a:defRPr>
            </a:pPr>
            <a:r>
              <a:t>Number of observations: 1534 rows at 2023-03-05 21:00:00</a:t>
            </a:r>
            <a:endParaRPr spc="50"/>
          </a:p>
          <a:p>
            <a:pPr>
              <a:lnSpc>
                <a:spcPct val="80800"/>
              </a:lnSpc>
              <a:buSzPct val="100000"/>
              <a:buFont typeface="Arial"/>
              <a:buChar char="•"/>
              <a:defRPr sz="2200" b="0" spc="0">
                <a:latin typeface="Söhne"/>
                <a:ea typeface="Söhne"/>
                <a:cs typeface="Söhne"/>
                <a:sym typeface="Söhne"/>
              </a:defRPr>
            </a:pPr>
            <a:r>
              <a:t>Variables considered: timestamp, open, high, low, close, and volume</a:t>
            </a:r>
            <a:endParaRPr spc="50"/>
          </a:p>
          <a:p>
            <a:pPr>
              <a:lnSpc>
                <a:spcPct val="80800"/>
              </a:lnSpc>
              <a:buSzPct val="100000"/>
              <a:buFont typeface="Arial"/>
              <a:buChar char="•"/>
              <a:defRPr sz="2200" b="0">
                <a:latin typeface="Söhne"/>
                <a:ea typeface="Söhne"/>
                <a:cs typeface="Söhne"/>
                <a:sym typeface="Söhne"/>
              </a:defRPr>
            </a:pPr>
            <a:endParaRPr spc="50"/>
          </a:p>
        </p:txBody>
      </p:sp>
      <p:pic>
        <p:nvPicPr>
          <p:cNvPr id="116" name="Screenshot 2023-03-24 at 11.07.47 PM.png" descr="Screenshot 2023-03-24 at 11.07.47 PM.png"/>
          <p:cNvPicPr>
            <a:picLocks noChangeAspect="1"/>
          </p:cNvPicPr>
          <p:nvPr/>
        </p:nvPicPr>
        <p:blipFill>
          <a:blip r:embed="rId2"/>
          <a:stretch>
            <a:fillRect/>
          </a:stretch>
        </p:blipFill>
        <p:spPr>
          <a:xfrm>
            <a:off x="1014015" y="4070670"/>
            <a:ext cx="4684733" cy="2480695"/>
          </a:xfrm>
          <a:prstGeom prst="rect">
            <a:avLst/>
          </a:prstGeom>
          <a:ln w="12700">
            <a:miter lim="400000"/>
          </a:ln>
        </p:spPr>
      </p:pic>
      <p:sp>
        <p:nvSpPr>
          <p:cNvPr id="117" name="For our project, we have identified a real dataset called &quot;df_btc&quot;…"/>
          <p:cNvSpPr txBox="1"/>
          <p:nvPr/>
        </p:nvSpPr>
        <p:spPr>
          <a:xfrm>
            <a:off x="5944339" y="4157979"/>
            <a:ext cx="6018769" cy="20359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nSpc>
                <a:spcPct val="80800"/>
              </a:lnSpc>
              <a:spcBef>
                <a:spcPts val="700"/>
              </a:spcBef>
              <a:defRPr sz="1600" b="0">
                <a:latin typeface="Söhne"/>
                <a:ea typeface="Söhne"/>
                <a:cs typeface="Söhne"/>
                <a:sym typeface="Söhne"/>
              </a:defRPr>
            </a:pPr>
            <a:r>
              <a:t>For our project, we have identified a real dataset called "df_btc" </a:t>
            </a:r>
          </a:p>
          <a:p>
            <a:pPr>
              <a:lnSpc>
                <a:spcPct val="80800"/>
              </a:lnSpc>
              <a:spcBef>
                <a:spcPts val="700"/>
              </a:spcBef>
              <a:defRPr sz="1600" b="0">
                <a:latin typeface="Söhne"/>
                <a:ea typeface="Söhne"/>
                <a:cs typeface="Söhne"/>
                <a:sym typeface="Söhne"/>
              </a:defRPr>
            </a:pPr>
            <a:r>
              <a:t>generated using the Binance API. This dataset collects data from </a:t>
            </a:r>
          </a:p>
          <a:p>
            <a:pPr>
              <a:lnSpc>
                <a:spcPct val="80800"/>
              </a:lnSpc>
              <a:spcBef>
                <a:spcPts val="700"/>
              </a:spcBef>
              <a:defRPr sz="1600" b="0">
                <a:latin typeface="Söhne"/>
                <a:ea typeface="Söhne"/>
                <a:cs typeface="Söhne"/>
                <a:sym typeface="Söhne"/>
              </a:defRPr>
            </a:pPr>
            <a:r>
              <a:t>January 1st, 2023, up to the present date. It provides several </a:t>
            </a:r>
          </a:p>
          <a:p>
            <a:pPr>
              <a:lnSpc>
                <a:spcPct val="80800"/>
              </a:lnSpc>
              <a:spcBef>
                <a:spcPts val="700"/>
              </a:spcBef>
              <a:defRPr sz="1600" b="0">
                <a:latin typeface="Söhne"/>
                <a:ea typeface="Söhne"/>
                <a:cs typeface="Söhne"/>
                <a:sym typeface="Söhne"/>
              </a:defRPr>
            </a:pPr>
            <a:r>
              <a:t>variables, but we will focus on the most important  ones: </a:t>
            </a:r>
          </a:p>
          <a:p>
            <a:pPr>
              <a:lnSpc>
                <a:spcPct val="80800"/>
              </a:lnSpc>
              <a:spcBef>
                <a:spcPts val="700"/>
              </a:spcBef>
              <a:defRPr sz="1600" b="0">
                <a:latin typeface="Söhne"/>
                <a:ea typeface="Söhne"/>
                <a:cs typeface="Söhne"/>
                <a:sym typeface="Söhne"/>
              </a:defRPr>
            </a:pPr>
            <a:r>
              <a:t>timestamp, open, high, low, close, and volume. This will allow our </a:t>
            </a:r>
          </a:p>
          <a:p>
            <a:pPr>
              <a:lnSpc>
                <a:spcPct val="80800"/>
              </a:lnSpc>
              <a:spcBef>
                <a:spcPts val="700"/>
              </a:spcBef>
              <a:defRPr sz="1600" b="0">
                <a:latin typeface="Söhne"/>
                <a:ea typeface="Söhne"/>
                <a:cs typeface="Söhne"/>
                <a:sym typeface="Söhne"/>
              </a:defRPr>
            </a:pPr>
            <a:r>
              <a:t>model to stay up-to-date and provide useful insights for trading </a:t>
            </a:r>
          </a:p>
          <a:p>
            <a:pPr>
              <a:lnSpc>
                <a:spcPct val="80800"/>
              </a:lnSpc>
              <a:spcBef>
                <a:spcPts val="700"/>
              </a:spcBef>
              <a:defRPr sz="1600" b="0">
                <a:latin typeface="Söhne"/>
                <a:ea typeface="Söhne"/>
                <a:cs typeface="Söhne"/>
                <a:sym typeface="Söhne"/>
              </a:defRPr>
            </a:pPr>
            <a:r>
              <a:t>decisions.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a:spLocks noGrp="1"/>
          </p:cNvSpPr>
          <p:nvPr>
            <p:ph type="title"/>
          </p:nvPr>
        </p:nvSpPr>
        <p:spPr>
          <a:prstGeom prst="rect">
            <a:avLst/>
          </a:prstGeom>
        </p:spPr>
        <p:txBody>
          <a:bodyPr/>
          <a:lstStyle>
            <a:lvl1pPr defTabSz="850391">
              <a:defRPr sz="6138" b="0" spc="93">
                <a:solidFill>
                  <a:srgbClr val="D1D5DB"/>
                </a:solidFill>
                <a:latin typeface="Söhne"/>
                <a:ea typeface="Söhne"/>
                <a:cs typeface="Söhne"/>
                <a:sym typeface="Söhne"/>
              </a:defRPr>
            </a:lvl1pPr>
          </a:lstStyle>
          <a:p>
            <a:r>
              <a:rPr dirty="0"/>
              <a:t>Ideal vs Real Datasets</a:t>
            </a:r>
          </a:p>
        </p:txBody>
      </p:sp>
      <p:sp>
        <p:nvSpPr>
          <p:cNvPr id="120" name="Content Placeholder 2"/>
          <p:cNvSpPr txBox="1">
            <a:spLocks noGrp="1"/>
          </p:cNvSpPr>
          <p:nvPr>
            <p:ph type="body" idx="1"/>
          </p:nvPr>
        </p:nvSpPr>
        <p:spPr>
          <a:prstGeom prst="rect">
            <a:avLst/>
          </a:prstGeom>
        </p:spPr>
        <p:txBody>
          <a:bodyPr/>
          <a:lstStyle/>
          <a:p>
            <a:pPr>
              <a:lnSpc>
                <a:spcPct val="80800"/>
              </a:lnSpc>
              <a:buSzPct val="100000"/>
              <a:buFont typeface="Arial"/>
              <a:buChar char="•"/>
              <a:defRPr sz="2400" b="0" spc="0">
                <a:latin typeface="Söhne"/>
                <a:ea typeface="Söhne"/>
                <a:cs typeface="Söhne"/>
                <a:sym typeface="Söhne"/>
              </a:defRPr>
            </a:pPr>
            <a:r>
              <a:rPr dirty="0"/>
              <a:t>Ideal dataset: Comprehensive and structured data</a:t>
            </a:r>
            <a:endParaRPr spc="50" dirty="0"/>
          </a:p>
          <a:p>
            <a:pPr>
              <a:lnSpc>
                <a:spcPct val="80800"/>
              </a:lnSpc>
              <a:buSzPct val="100000"/>
              <a:buFont typeface="Arial"/>
              <a:buChar char="•"/>
              <a:defRPr sz="2400" b="0" spc="0">
                <a:latin typeface="Söhne"/>
                <a:ea typeface="Söhne"/>
                <a:cs typeface="Söhne"/>
                <a:sym typeface="Söhne"/>
              </a:defRPr>
            </a:pPr>
            <a:r>
              <a:rPr dirty="0"/>
              <a:t>Real datasets: "</a:t>
            </a:r>
            <a:r>
              <a:rPr dirty="0" err="1"/>
              <a:t>df_btc</a:t>
            </a:r>
            <a:r>
              <a:rPr dirty="0"/>
              <a:t>" and "Bitcoin Historical Data" dataset from Kaggle</a:t>
            </a:r>
            <a:endParaRPr spc="50" dirty="0"/>
          </a:p>
          <a:p>
            <a:pPr>
              <a:lnSpc>
                <a:spcPct val="80800"/>
              </a:lnSpc>
              <a:defRPr sz="2400"/>
            </a:pPr>
            <a:endParaRPr spc="50" dirty="0"/>
          </a:p>
          <a:p>
            <a:pPr>
              <a:lnSpc>
                <a:spcPct val="80800"/>
              </a:lnSpc>
              <a:defRPr sz="2400" b="0" spc="0">
                <a:latin typeface="Söhne"/>
                <a:ea typeface="Söhne"/>
                <a:cs typeface="Söhne"/>
                <a:sym typeface="Söhne"/>
              </a:defRPr>
            </a:pPr>
            <a:r>
              <a:rPr dirty="0"/>
              <a:t>Ideally, our dataset would be comprehensive and include data from multiple sources. However, due to time and resource constraints, we are using the "</a:t>
            </a:r>
            <a:r>
              <a:rPr dirty="0" err="1"/>
              <a:t>df_btc</a:t>
            </a:r>
            <a:r>
              <a:rPr dirty="0"/>
              <a:t>" dataset from </a:t>
            </a:r>
            <a:r>
              <a:rPr dirty="0" err="1"/>
              <a:t>Binance</a:t>
            </a:r>
            <a:r>
              <a:rPr dirty="0"/>
              <a:t> API and the "Bitcoin Historical Data" dataset from Kaggle. These datasets provide essential information such as daily opening and closing prices, trading volume, and market cap, which will help us develop our predictive model.</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Data analysis"/>
          <p:cNvSpPr txBox="1">
            <a:spLocks noGrp="1"/>
          </p:cNvSpPr>
          <p:nvPr>
            <p:ph type="title"/>
          </p:nvPr>
        </p:nvSpPr>
        <p:spPr>
          <a:prstGeom prst="rect">
            <a:avLst/>
          </a:prstGeom>
        </p:spPr>
        <p:txBody>
          <a:bodyPr>
            <a:normAutofit/>
          </a:bodyPr>
          <a:lstStyle/>
          <a:p>
            <a:pPr defTabSz="850391"/>
            <a:r>
              <a:rPr sz="6138" b="0" spc="93" dirty="0">
                <a:solidFill>
                  <a:srgbClr val="D1D5DB"/>
                </a:solidFill>
                <a:latin typeface="Söhne"/>
                <a:sym typeface="Söhne"/>
              </a:rPr>
              <a:t>Data analysis</a:t>
            </a:r>
          </a:p>
        </p:txBody>
      </p:sp>
      <p:sp>
        <p:nvSpPr>
          <p:cNvPr id="123" name="Used BIAS (Buy and Sell) indicator, RSI indicator, Moving Average Convergence Divergence (MACD), and Bollinger Bands indicator to analyze Bitcoin’s price changes and overall trend throughout the year.…"/>
          <p:cNvSpPr txBox="1">
            <a:spLocks noGrp="1"/>
          </p:cNvSpPr>
          <p:nvPr>
            <p:ph type="body" idx="1"/>
          </p:nvPr>
        </p:nvSpPr>
        <p:spPr>
          <a:prstGeom prst="rect">
            <a:avLst/>
          </a:prstGeom>
        </p:spPr>
        <p:txBody>
          <a:bodyPr/>
          <a:lstStyle/>
          <a:p>
            <a:pPr>
              <a:lnSpc>
                <a:spcPct val="80800"/>
              </a:lnSpc>
              <a:buSzPct val="100000"/>
              <a:buFont typeface="Arial"/>
              <a:buChar char="•"/>
              <a:defRPr sz="2200" b="0" spc="0">
                <a:latin typeface="Söhne"/>
                <a:ea typeface="Söhne"/>
                <a:cs typeface="Söhne"/>
                <a:sym typeface="Söhne"/>
              </a:defRPr>
            </a:pPr>
            <a:r>
              <a:t>Used BIAS (Buy and Sell) indicator, RSI indicator, Moving Average Convergence Divergence (MACD), and Bollinger Bands indicator</a:t>
            </a:r>
            <a:r>
              <a:rPr spc="50"/>
              <a:t> to analyze Bitcoin’s price changes and overall trend throughout the year. </a:t>
            </a:r>
          </a:p>
          <a:p>
            <a:pPr>
              <a:lnSpc>
                <a:spcPct val="80800"/>
              </a:lnSpc>
              <a:buSzPct val="100000"/>
              <a:buFont typeface="Arial"/>
              <a:buChar char="•"/>
              <a:defRPr sz="2200" b="0" spc="0">
                <a:latin typeface="Söhne"/>
                <a:ea typeface="Söhne"/>
                <a:cs typeface="Söhne"/>
                <a:sym typeface="Söhne"/>
              </a:defRPr>
            </a:pPr>
            <a:r>
              <a:rPr spc="50"/>
              <a:t>These indicators help us predict the best time to buy and sell Bitcoin.</a:t>
            </a:r>
          </a:p>
          <a:p>
            <a:pPr>
              <a:lnSpc>
                <a:spcPct val="80800"/>
              </a:lnSpc>
              <a:buSzPct val="100000"/>
              <a:buFont typeface="Arial"/>
              <a:buChar char="•"/>
              <a:defRPr sz="2200" b="0" spc="0">
                <a:latin typeface="Söhne"/>
                <a:ea typeface="Söhne"/>
                <a:cs typeface="Söhne"/>
                <a:sym typeface="Söhne"/>
              </a:defRPr>
            </a:pPr>
            <a:r>
              <a:rPr spc="50"/>
              <a:t>To show how we achieve this, see the code and graph for Bollinger Bands:</a:t>
            </a:r>
          </a:p>
        </p:txBody>
      </p:sp>
      <p:pic>
        <p:nvPicPr>
          <p:cNvPr id="124" name="Screenshot 2023-03-24 at 11.12.20 PM.png" descr="Screenshot 2023-03-24 at 11.12.20 PM.png"/>
          <p:cNvPicPr>
            <a:picLocks noChangeAspect="1"/>
          </p:cNvPicPr>
          <p:nvPr/>
        </p:nvPicPr>
        <p:blipFill>
          <a:blip r:embed="rId2"/>
          <a:stretch>
            <a:fillRect/>
          </a:stretch>
        </p:blipFill>
        <p:spPr>
          <a:xfrm>
            <a:off x="580917" y="4435097"/>
            <a:ext cx="5529170" cy="1882080"/>
          </a:xfrm>
          <a:prstGeom prst="rect">
            <a:avLst/>
          </a:prstGeom>
          <a:ln w="12700">
            <a:miter lim="400000"/>
          </a:ln>
        </p:spPr>
      </p:pic>
      <p:pic>
        <p:nvPicPr>
          <p:cNvPr id="125" name="Screenshot 2023-03-24 at 11.12.26 PM.png" descr="Screenshot 2023-03-24 at 11.12.26 PM.png"/>
          <p:cNvPicPr>
            <a:picLocks noChangeAspect="1"/>
          </p:cNvPicPr>
          <p:nvPr/>
        </p:nvPicPr>
        <p:blipFill>
          <a:blip r:embed="rId3"/>
          <a:stretch>
            <a:fillRect/>
          </a:stretch>
        </p:blipFill>
        <p:spPr>
          <a:xfrm>
            <a:off x="6822192" y="4371442"/>
            <a:ext cx="3789729" cy="2009389"/>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C123-5334-41B6-611E-F94B53AB43E9}"/>
              </a:ext>
            </a:extLst>
          </p:cNvPr>
          <p:cNvSpPr>
            <a:spLocks noGrp="1"/>
          </p:cNvSpPr>
          <p:nvPr>
            <p:ph type="title"/>
          </p:nvPr>
        </p:nvSpPr>
        <p:spPr/>
        <p:txBody>
          <a:bodyPr/>
          <a:lstStyle/>
          <a:p>
            <a:pPr defTabSz="850391"/>
            <a:r>
              <a:rPr lang="en-CN" sz="6138" b="0" spc="93" dirty="0">
                <a:solidFill>
                  <a:srgbClr val="D1D5DB"/>
                </a:solidFill>
                <a:latin typeface="Söhne"/>
              </a:rPr>
              <a:t>Results</a:t>
            </a:r>
          </a:p>
        </p:txBody>
      </p:sp>
      <p:pic>
        <p:nvPicPr>
          <p:cNvPr id="5" name="Picture 4" descr="Graphical user interface, chart&#10;&#10;Description automatically generated">
            <a:extLst>
              <a:ext uri="{FF2B5EF4-FFF2-40B4-BE49-F238E27FC236}">
                <a16:creationId xmlns:a16="http://schemas.microsoft.com/office/drawing/2014/main" id="{7A3FE238-F37F-03D1-B89C-DABE344DB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3621"/>
            <a:ext cx="6096000" cy="3094807"/>
          </a:xfrm>
          <a:prstGeom prst="rect">
            <a:avLst/>
          </a:prstGeom>
        </p:spPr>
      </p:pic>
      <p:pic>
        <p:nvPicPr>
          <p:cNvPr id="7" name="Picture 6" descr="Chart, histogram&#10;&#10;Description automatically generated">
            <a:extLst>
              <a:ext uri="{FF2B5EF4-FFF2-40B4-BE49-F238E27FC236}">
                <a16:creationId xmlns:a16="http://schemas.microsoft.com/office/drawing/2014/main" id="{4AD48CAC-E715-E15A-F414-3AD30742A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651" y="3480164"/>
            <a:ext cx="6493263" cy="3377836"/>
          </a:xfrm>
          <a:prstGeom prst="rect">
            <a:avLst/>
          </a:prstGeom>
        </p:spPr>
      </p:pic>
    </p:spTree>
    <p:extLst>
      <p:ext uri="{BB962C8B-B14F-4D97-AF65-F5344CB8AC3E}">
        <p14:creationId xmlns:p14="http://schemas.microsoft.com/office/powerpoint/2010/main" val="623012496"/>
      </p:ext>
    </p:extLst>
  </p:cSld>
  <p:clrMapOvr>
    <a:masterClrMapping/>
  </p:clrMapOvr>
  <p:transition spd="med"/>
</p:sld>
</file>

<file path=ppt/theme/theme1.xml><?xml version="1.0" encoding="utf-8"?>
<a:theme xmlns:a="http://schemas.openxmlformats.org/drawingml/2006/main" name="JuxtaposeVTI">
  <a:themeElements>
    <a:clrScheme name="JuxtaposeVTI">
      <a:dk1>
        <a:srgbClr val="000000"/>
      </a:dk1>
      <a:lt1>
        <a:srgbClr val="FFFFFF"/>
      </a:lt1>
      <a:dk2>
        <a:srgbClr val="A7A7A7"/>
      </a:dk2>
      <a:lt2>
        <a:srgbClr val="535353"/>
      </a:lt2>
      <a:accent1>
        <a:srgbClr val="44B557"/>
      </a:accent1>
      <a:accent2>
        <a:srgbClr val="47B386"/>
      </a:accent2>
      <a:accent3>
        <a:srgbClr val="50AFB0"/>
      </a:accent3>
      <a:accent4>
        <a:srgbClr val="59A7E0"/>
      </a:accent4>
      <a:accent5>
        <a:srgbClr val="7789E5"/>
      </a:accent5>
      <a:accent6>
        <a:srgbClr val="7B59E0"/>
      </a:accent6>
      <a:hlink>
        <a:srgbClr val="0000FF"/>
      </a:hlink>
      <a:folHlink>
        <a:srgbClr val="FF00FF"/>
      </a:folHlink>
    </a:clrScheme>
    <a:fontScheme name="JuxtaposeVTI">
      <a:majorFont>
        <a:latin typeface="Franklin Gothic Medium"/>
        <a:ea typeface="Franklin Gothic Medium"/>
        <a:cs typeface="Franklin Gothic Medium"/>
      </a:majorFont>
      <a:minorFont>
        <a:latin typeface="Helvetica"/>
        <a:ea typeface="Helvetica"/>
        <a:cs typeface="Helvetica"/>
      </a:minorFont>
    </a:fontScheme>
    <a:fmtScheme name="Juxtapose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mj-lt"/>
            <a:ea typeface="+mj-ea"/>
            <a:cs typeface="+mj-cs"/>
            <a:sym typeface="Franklin Gothic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mj-lt"/>
            <a:ea typeface="+mj-ea"/>
            <a:cs typeface="+mj-cs"/>
            <a:sym typeface="Franklin Gothic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JuxtaposeVTI">
  <a:themeElements>
    <a:clrScheme name="JuxtaposeVTI">
      <a:dk1>
        <a:srgbClr val="000000"/>
      </a:dk1>
      <a:lt1>
        <a:srgbClr val="FFFFFF"/>
      </a:lt1>
      <a:dk2>
        <a:srgbClr val="A7A7A7"/>
      </a:dk2>
      <a:lt2>
        <a:srgbClr val="535353"/>
      </a:lt2>
      <a:accent1>
        <a:srgbClr val="44B557"/>
      </a:accent1>
      <a:accent2>
        <a:srgbClr val="47B386"/>
      </a:accent2>
      <a:accent3>
        <a:srgbClr val="50AFB0"/>
      </a:accent3>
      <a:accent4>
        <a:srgbClr val="59A7E0"/>
      </a:accent4>
      <a:accent5>
        <a:srgbClr val="7789E5"/>
      </a:accent5>
      <a:accent6>
        <a:srgbClr val="7B59E0"/>
      </a:accent6>
      <a:hlink>
        <a:srgbClr val="0000FF"/>
      </a:hlink>
      <a:folHlink>
        <a:srgbClr val="FF00FF"/>
      </a:folHlink>
    </a:clrScheme>
    <a:fontScheme name="JuxtaposeVTI">
      <a:majorFont>
        <a:latin typeface="Franklin Gothic Medium"/>
        <a:ea typeface="Franklin Gothic Medium"/>
        <a:cs typeface="Franklin Gothic Medium"/>
      </a:majorFont>
      <a:minorFont>
        <a:latin typeface="Helvetica"/>
        <a:ea typeface="Helvetica"/>
        <a:cs typeface="Helvetica"/>
      </a:minorFont>
    </a:fontScheme>
    <a:fmtScheme name="Juxtapose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mj-lt"/>
            <a:ea typeface="+mj-ea"/>
            <a:cs typeface="+mj-cs"/>
            <a:sym typeface="Franklin Gothic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mj-lt"/>
            <a:ea typeface="+mj-ea"/>
            <a:cs typeface="+mj-cs"/>
            <a:sym typeface="Franklin Gothic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TotalTime>
  <Words>918</Words>
  <Application>Microsoft Macintosh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Söhne</vt:lpstr>
      <vt:lpstr>Arial</vt:lpstr>
      <vt:lpstr>Franklin Gothic Demi Cond</vt:lpstr>
      <vt:lpstr>Franklin Gothic Medium</vt:lpstr>
      <vt:lpstr>JuxtaposeVTI</vt:lpstr>
      <vt:lpstr>Predictive Modeling for Bitcoin Price Using Traditional Financial Indicators and Data Science Techniques</vt:lpstr>
      <vt:lpstr>Research Question</vt:lpstr>
      <vt:lpstr>Background</vt:lpstr>
      <vt:lpstr>Prior Work</vt:lpstr>
      <vt:lpstr>Hypothesis</vt:lpstr>
      <vt:lpstr>Data</vt:lpstr>
      <vt:lpstr>Ideal vs Real Datasets</vt:lpstr>
      <vt:lpstr>Data analysis</vt:lpstr>
      <vt:lpstr>Results</vt:lpstr>
      <vt:lpstr>Ethics &amp; Privacy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for Bitcoin Price Using Traditional Financial Indicators and Data Science Techniques</dc:title>
  <cp:lastModifiedBy>昱彤 郭</cp:lastModifiedBy>
  <cp:revision>2</cp:revision>
  <dcterms:modified xsi:type="dcterms:W3CDTF">2023-03-25T06:42:08Z</dcterms:modified>
</cp:coreProperties>
</file>