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10" r:id="rId5"/>
    <p:sldId id="329" r:id="rId6"/>
    <p:sldId id="331" r:id="rId7"/>
    <p:sldId id="306" r:id="rId8"/>
    <p:sldId id="315" r:id="rId9"/>
    <p:sldId id="317" r:id="rId10"/>
    <p:sldId id="323" r:id="rId11"/>
    <p:sldId id="320" r:id="rId12"/>
    <p:sldId id="324" r:id="rId13"/>
    <p:sldId id="325" r:id="rId14"/>
    <p:sldId id="326" r:id="rId15"/>
    <p:sldId id="327" r:id="rId16"/>
    <p:sldId id="30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6977"/>
    <a:srgbClr val="F5FAE8"/>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5394" autoAdjust="0"/>
  </p:normalViewPr>
  <p:slideViewPr>
    <p:cSldViewPr snapToGrid="0">
      <p:cViewPr varScale="1">
        <p:scale>
          <a:sx n="91" d="100"/>
          <a:sy n="91" d="100"/>
        </p:scale>
        <p:origin x="81" y="18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11/13/2024</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11/13/2024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4">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1"/>
            </a:solidFill>
          </a:ln>
        </p:spPr>
        <p:txBody>
          <a:bodyPr lIns="914400" tIns="91440" rIns="914400" anchor="ctr"/>
          <a:lstStyle>
            <a:lvl1pPr algn="ctr">
              <a:defRPr sz="5400" b="1" cap="all" spc="100" baseline="0">
                <a:solidFill>
                  <a:schemeClr val="accent1"/>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5E8994-67B0-7A02-C300-3232691564F0}"/>
              </a:ext>
              <a:ext uri="{C183D7F6-B498-43B3-948B-1728B52AA6E4}">
                <adec:decorative xmlns:adec="http://schemas.microsoft.com/office/drawing/2017/decorative" val="1"/>
              </a:ext>
            </a:extLst>
          </p:cNvPr>
          <p:cNvSpPr/>
          <p:nvPr userDrawn="1"/>
        </p:nvSpPr>
        <p:spPr>
          <a:xfrm>
            <a:off x="4532671" y="0"/>
            <a:ext cx="7659329" cy="6858000"/>
          </a:xfrm>
          <a:prstGeom prst="rect">
            <a:avLst/>
          </a:prstGeom>
          <a:solidFill>
            <a:schemeClr val="accent2">
              <a:lumMod val="40000"/>
              <a:lumOff val="6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933791" y="787869"/>
            <a:ext cx="2743200" cy="2142144"/>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Click to add title</a:t>
            </a:r>
          </a:p>
        </p:txBody>
      </p:sp>
      <p:sp>
        <p:nvSpPr>
          <p:cNvPr id="12" name="Text Placeholder 11">
            <a:extLst>
              <a:ext uri="{FF2B5EF4-FFF2-40B4-BE49-F238E27FC236}">
                <a16:creationId xmlns:a16="http://schemas.microsoft.com/office/drawing/2014/main" id="{2EA6B5C4-24E3-C021-071B-DFF6C6CC497B}"/>
              </a:ext>
            </a:extLst>
          </p:cNvPr>
          <p:cNvSpPr>
            <a:spLocks noGrp="1"/>
          </p:cNvSpPr>
          <p:nvPr>
            <p:ph type="body" sz="quarter" idx="16" hasCustomPrompt="1"/>
          </p:nvPr>
        </p:nvSpPr>
        <p:spPr>
          <a:xfrm>
            <a:off x="933449" y="3429000"/>
            <a:ext cx="2920796" cy="2927350"/>
          </a:xfrm>
          <a:prstGeom prst="rect">
            <a:avLst/>
          </a:prstGeom>
        </p:spPr>
        <p:txBody>
          <a:bodyPr/>
          <a:lstStyle>
            <a:lvl1pPr marL="0" indent="0">
              <a:lnSpc>
                <a:spcPct val="125000"/>
              </a:lnSpc>
              <a:spcBef>
                <a:spcPts val="0"/>
              </a:spcBef>
              <a:spcAft>
                <a:spcPts val="600"/>
              </a:spcAft>
              <a:buNone/>
              <a:defRPr sz="1800" spc="100" baseline="0"/>
            </a:lvl1pPr>
            <a:lvl2pPr marL="457200" indent="0">
              <a:lnSpc>
                <a:spcPct val="125000"/>
              </a:lnSpc>
              <a:spcBef>
                <a:spcPts val="0"/>
              </a:spcBef>
              <a:spcAft>
                <a:spcPts val="600"/>
              </a:spcAft>
              <a:buNone/>
              <a:defRPr sz="1600" spc="100" baseline="0"/>
            </a:lvl2pPr>
            <a:lvl3pPr marL="914400" indent="0">
              <a:lnSpc>
                <a:spcPct val="125000"/>
              </a:lnSpc>
              <a:spcBef>
                <a:spcPts val="0"/>
              </a:spcBef>
              <a:spcAft>
                <a:spcPts val="600"/>
              </a:spcAft>
              <a:buNone/>
              <a:defRPr sz="1400" spc="100" baseline="0"/>
            </a:lvl3pPr>
            <a:lvl4pPr marL="1371600" indent="0">
              <a:lnSpc>
                <a:spcPct val="125000"/>
              </a:lnSpc>
              <a:spcBef>
                <a:spcPts val="0"/>
              </a:spcBef>
              <a:spcAft>
                <a:spcPts val="600"/>
              </a:spcAft>
              <a:buNone/>
              <a:defRPr sz="1200" spc="100" baseline="0"/>
            </a:lvl4pPr>
            <a:lvl5pPr marL="1828800" indent="0">
              <a:lnSpc>
                <a:spcPct val="125000"/>
              </a:lnSpc>
              <a:spcBef>
                <a:spcPts val="0"/>
              </a:spcBef>
              <a:spcAft>
                <a:spcPts val="600"/>
              </a:spcAft>
              <a:buNone/>
              <a:defRPr sz="12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5220928" y="787869"/>
            <a:ext cx="6292646" cy="5432263"/>
          </a:xfrm>
          <a:prstGeom prst="rect">
            <a:avLst/>
          </a:prstGeom>
        </p:spPr>
        <p:txBody>
          <a:bodyPr/>
          <a:lstStyle>
            <a:lvl1pPr marL="0" indent="0" algn="ctr">
              <a:buNone/>
              <a:defRPr sz="1800" cap="all" baseline="0">
                <a:solidFill>
                  <a:schemeClr val="tx1"/>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10559" y="1"/>
            <a:ext cx="4952999" cy="2182482"/>
          </a:xfrm>
          <a:prstGeom prst="rect">
            <a:avLst/>
          </a:prstGeom>
          <a:solidFill>
            <a:schemeClr val="accent2">
              <a:alpha val="92000"/>
            </a:schemeClr>
          </a:solidFill>
        </p:spPr>
        <p:txBody>
          <a:bodyPr lIns="731520" rIns="731520" anchor="ctr"/>
          <a:lstStyle>
            <a:lvl1pPr algn="ctr">
              <a:defRPr sz="2400" cap="all" spc="100" baseline="0">
                <a:solidFill>
                  <a:schemeClr val="bg1"/>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942932" y="0"/>
            <a:ext cx="7249067" cy="2182483"/>
          </a:xfrm>
          <a:prstGeom prst="rect">
            <a:avLst/>
          </a:prstGeom>
        </p:spPr>
        <p:txBody>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2924355"/>
            <a:ext cx="3769525" cy="3300645"/>
          </a:xfrm>
          <a:prstGeom prst="rect">
            <a:avLst/>
          </a:prstGeom>
        </p:spPr>
        <p:txBody>
          <a:bodyPr anchor="t"/>
          <a:lstStyle>
            <a:lvl1pPr marL="0" indent="0" algn="l">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6" name="Content Placeholder 5">
            <a:extLst>
              <a:ext uri="{FF2B5EF4-FFF2-40B4-BE49-F238E27FC236}">
                <a16:creationId xmlns:a16="http://schemas.microsoft.com/office/drawing/2014/main" id="{46E5C19A-AE6A-FEDE-6B3C-9B1701F4C501}"/>
              </a:ext>
            </a:extLst>
          </p:cNvPr>
          <p:cNvSpPr>
            <a:spLocks noGrp="1"/>
          </p:cNvSpPr>
          <p:nvPr>
            <p:ph sz="quarter" idx="13" hasCustomPrompt="1"/>
          </p:nvPr>
        </p:nvSpPr>
        <p:spPr>
          <a:xfrm>
            <a:off x="4933262" y="2932801"/>
            <a:ext cx="6411912" cy="3300851"/>
          </a:xfrm>
          <a:prstGeom prst="rect">
            <a:avLst/>
          </a:prstGeom>
        </p:spPr>
        <p:txBody>
          <a:bodyPr/>
          <a:lstStyle>
            <a:lvl1pPr marL="283464" indent="-283464">
              <a:lnSpc>
                <a:spcPct val="125000"/>
              </a:lnSpc>
              <a:spcBef>
                <a:spcPts val="0"/>
              </a:spcBef>
              <a:spcAft>
                <a:spcPts val="0"/>
              </a:spcAft>
              <a:defRPr sz="1800" spc="100" baseline="0"/>
            </a:lvl1pPr>
            <a:lvl2pPr marL="914400" indent="-283464">
              <a:lnSpc>
                <a:spcPct val="125000"/>
              </a:lnSpc>
              <a:spcBef>
                <a:spcPts val="0"/>
              </a:spcBef>
              <a:spcAft>
                <a:spcPts val="0"/>
              </a:spcAft>
              <a:defRPr sz="1800" spc="100" baseline="0"/>
            </a:lvl2pPr>
            <a:lvl3pPr marL="1371600" indent="-283464">
              <a:lnSpc>
                <a:spcPct val="125000"/>
              </a:lnSpc>
              <a:spcBef>
                <a:spcPts val="0"/>
              </a:spcBef>
              <a:spcAft>
                <a:spcPts val="0"/>
              </a:spcAft>
              <a:defRPr sz="1800" spc="100" baseline="0"/>
            </a:lvl3pPr>
            <a:lvl4pPr marL="1828800" indent="-283464">
              <a:lnSpc>
                <a:spcPct val="125000"/>
              </a:lnSpc>
              <a:spcBef>
                <a:spcPts val="0"/>
              </a:spcBef>
              <a:spcAft>
                <a:spcPts val="0"/>
              </a:spcAft>
              <a:defRPr sz="1800" spc="100" baseline="0"/>
            </a:lvl4pPr>
            <a:lvl5pPr marL="2286000" indent="-283464">
              <a:lnSpc>
                <a:spcPct val="125000"/>
              </a:lnSpc>
              <a:spcBef>
                <a:spcPts val="0"/>
              </a:spcBef>
              <a:spcAft>
                <a:spcPts val="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6722F2-1968-8B82-9382-187D808D9CAE}"/>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838200" y="241541"/>
            <a:ext cx="10515600" cy="1215894"/>
          </a:xfrm>
          <a:prstGeom prst="rect">
            <a:avLst/>
          </a:prstGeom>
        </p:spPr>
        <p:txBody>
          <a:bodyPr anchor="b"/>
          <a:lstStyle>
            <a:lvl1pPr algn="ctr">
              <a:defRPr sz="2400" cap="all" spc="100" baseline="0">
                <a:solidFill>
                  <a:schemeClr val="tx2"/>
                </a:solidFill>
              </a:defRPr>
            </a:lvl1pPr>
          </a:lstStyle>
          <a:p>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859468" y="2674190"/>
            <a:ext cx="10494331" cy="360584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accent5">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130061" y="1541398"/>
            <a:ext cx="4442603" cy="2124827"/>
          </a:xfrm>
          <a:prstGeom prst="rect">
            <a:avLst/>
          </a:prstGeom>
          <a:noFill/>
          <a:ln w="28575">
            <a:solidFill>
              <a:schemeClr val="tx1"/>
            </a:solidFill>
          </a:ln>
        </p:spPr>
        <p:txBody>
          <a:bodyPr anchor="ctr"/>
          <a:lstStyle>
            <a:lvl1pPr algn="ctr">
              <a:defRPr sz="2400" cap="all" spc="100" baseline="0">
                <a:solidFill>
                  <a:schemeClr val="tx1"/>
                </a:solidFill>
              </a:defRPr>
            </a:lvl1pPr>
          </a:lstStyle>
          <a:p>
            <a:r>
              <a:rPr lang="en-US" dirty="0"/>
              <a:t>Add 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1130061" y="3984426"/>
            <a:ext cx="4442603" cy="2424999"/>
          </a:xfrm>
          <a:prstGeom prst="rect">
            <a:avLst/>
          </a:prstGeom>
        </p:spPr>
        <p:txBody>
          <a:bodyPr anchor="t"/>
          <a:lstStyle>
            <a:lvl1pPr marL="0" indent="0" algn="ctr">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6771736" y="0"/>
            <a:ext cx="5420263" cy="6858000"/>
          </a:xfrm>
          <a:prstGeom prst="rect">
            <a:avLst/>
          </a:prstGeo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4257799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0" y="0"/>
            <a:ext cx="6772276" cy="6858000"/>
          </a:xfrm>
          <a:prstGeom prst="rect">
            <a:avLst/>
          </a:prstGeom>
          <a:solidFill>
            <a:schemeClr val="accent4">
              <a:lumMod val="60000"/>
              <a:lumOff val="40000"/>
            </a:schemeClr>
          </a:solidFill>
        </p:spPr>
        <p:txBody>
          <a:bodyPr/>
          <a:lstStyle>
            <a:lvl1pPr marL="0" indent="0" algn="ctr">
              <a:buNone/>
              <a:defRPr>
                <a:solidFill>
                  <a:schemeClr val="tx1"/>
                </a:solidFill>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224747" y="2365057"/>
            <a:ext cx="4377400" cy="2160644"/>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2" name="Text Placeholder 11">
            <a:extLst>
              <a:ext uri="{FF2B5EF4-FFF2-40B4-BE49-F238E27FC236}">
                <a16:creationId xmlns:a16="http://schemas.microsoft.com/office/drawing/2014/main" id="{FB3EFFF7-FFC6-16DF-B4AB-DD5A1A1DA92A}"/>
              </a:ext>
            </a:extLst>
          </p:cNvPr>
          <p:cNvSpPr>
            <a:spLocks noGrp="1"/>
          </p:cNvSpPr>
          <p:nvPr>
            <p:ph type="body" sz="quarter" idx="12" hasCustomPrompt="1"/>
          </p:nvPr>
        </p:nvSpPr>
        <p:spPr>
          <a:xfrm>
            <a:off x="3427896" y="0"/>
            <a:ext cx="3344379" cy="6858000"/>
          </a:xfrm>
          <a:custGeom>
            <a:avLst/>
            <a:gdLst>
              <a:gd name="connsiteX0" fmla="*/ 0 w 3344379"/>
              <a:gd name="connsiteY0" fmla="*/ 0 h 6858000"/>
              <a:gd name="connsiteX1" fmla="*/ 3344379 w 3344379"/>
              <a:gd name="connsiteY1" fmla="*/ 0 h 6858000"/>
              <a:gd name="connsiteX2" fmla="*/ 3344379 w 3344379"/>
              <a:gd name="connsiteY2" fmla="*/ 6858000 h 6858000"/>
              <a:gd name="connsiteX3" fmla="*/ 0 w 334437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44379" h="6858000">
                <a:moveTo>
                  <a:pt x="0" y="0"/>
                </a:moveTo>
                <a:lnTo>
                  <a:pt x="3344379" y="0"/>
                </a:lnTo>
                <a:lnTo>
                  <a:pt x="3344379" y="6858000"/>
                </a:lnTo>
                <a:lnTo>
                  <a:pt x="0" y="6858000"/>
                </a:lnTo>
                <a:close/>
              </a:path>
            </a:pathLst>
          </a:custGeom>
          <a:solidFill>
            <a:schemeClr val="accent5">
              <a:alpha val="10000"/>
            </a:schemeClr>
          </a:solidFill>
        </p:spPr>
        <p:txBody>
          <a:bodyPr wrap="square">
            <a:noAutofit/>
          </a:bodyPr>
          <a:lstStyle>
            <a:lvl1pPr marL="0" indent="0">
              <a:buNone/>
              <a:defRPr>
                <a:noFill/>
              </a:defRPr>
            </a:lvl1pPr>
          </a:lstStyle>
          <a:p>
            <a:pPr lvl="0"/>
            <a:r>
              <a:rPr lang="en-US" dirty="0"/>
              <a:t>Blank</a:t>
            </a:r>
          </a:p>
        </p:txBody>
      </p:sp>
      <p:sp>
        <p:nvSpPr>
          <p:cNvPr id="6" name="Text Placeholder 5">
            <a:extLst>
              <a:ext uri="{FF2B5EF4-FFF2-40B4-BE49-F238E27FC236}">
                <a16:creationId xmlns:a16="http://schemas.microsoft.com/office/drawing/2014/main" id="{DE6E802E-B214-0AE3-69C8-CBCA885C703A}"/>
              </a:ext>
            </a:extLst>
          </p:cNvPr>
          <p:cNvSpPr>
            <a:spLocks noGrp="1"/>
          </p:cNvSpPr>
          <p:nvPr>
            <p:ph type="body" sz="quarter" idx="11" hasCustomPrompt="1"/>
          </p:nvPr>
        </p:nvSpPr>
        <p:spPr>
          <a:xfrm>
            <a:off x="7835900" y="2071688"/>
            <a:ext cx="3773488" cy="2732087"/>
          </a:xfrm>
          <a:prstGeom prst="rect">
            <a:avLst/>
          </a:prstGeom>
        </p:spPr>
        <p:txBody>
          <a:bodyPr anchor="ctr"/>
          <a:lstStyle>
            <a:lvl1pPr marL="0" indent="0">
              <a:lnSpc>
                <a:spcPct val="125000"/>
              </a:lnSpc>
              <a:spcBef>
                <a:spcPts val="0"/>
              </a:spcBef>
              <a:spcAft>
                <a:spcPts val="600"/>
              </a:spcAft>
              <a:buNone/>
              <a:defRPr sz="1800" spc="100" baseline="0"/>
            </a:lvl1pPr>
            <a:lvl2pPr marL="457200" indent="0">
              <a:lnSpc>
                <a:spcPct val="125000"/>
              </a:lnSpc>
              <a:spcBef>
                <a:spcPts val="0"/>
              </a:spcBef>
              <a:spcAft>
                <a:spcPts val="600"/>
              </a:spcAft>
              <a:buNone/>
              <a:defRPr sz="1800" spc="100" baseline="0"/>
            </a:lvl2pPr>
            <a:lvl3pPr marL="914400" indent="0">
              <a:lnSpc>
                <a:spcPct val="125000"/>
              </a:lnSpc>
              <a:spcBef>
                <a:spcPts val="0"/>
              </a:spcBef>
              <a:spcAft>
                <a:spcPts val="600"/>
              </a:spcAft>
              <a:buNone/>
              <a:defRPr sz="1800" spc="100" baseline="0"/>
            </a:lvl3pPr>
            <a:lvl4pPr marL="1371600" indent="0">
              <a:lnSpc>
                <a:spcPct val="125000"/>
              </a:lnSpc>
              <a:spcBef>
                <a:spcPts val="0"/>
              </a:spcBef>
              <a:spcAft>
                <a:spcPts val="600"/>
              </a:spcAft>
              <a:buNone/>
              <a:defRPr sz="1800" spc="100" baseline="0"/>
            </a:lvl4pPr>
            <a:lvl5pPr marL="1828800" indent="0">
              <a:lnSpc>
                <a:spcPct val="125000"/>
              </a:lnSpc>
              <a:spcBef>
                <a:spcPts val="0"/>
              </a:spcBef>
              <a:spcAft>
                <a:spcPts val="600"/>
              </a:spcAft>
              <a:buNone/>
              <a:defRPr sz="1800" spc="1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4">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5"/>
            </a:solidFill>
          </a:ln>
        </p:spPr>
        <p:txBody>
          <a:bodyPr lIns="914400" tIns="182880" rIns="914400" anchor="ctr"/>
          <a:lstStyle>
            <a:lvl1pPr algn="ctr">
              <a:defRPr sz="5400" b="1"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737129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alpha val="1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CC6C658-B6F5-98D2-4D95-EA3030D6F090}"/>
              </a:ext>
              <a:ext uri="{C183D7F6-B498-43B3-948B-1728B52AA6E4}">
                <adec:decorative xmlns:adec="http://schemas.microsoft.com/office/drawing/2017/decorative" val="1"/>
              </a:ext>
            </a:extLst>
          </p:cNvPr>
          <p:cNvSpPr/>
          <p:nvPr userDrawn="1"/>
        </p:nvSpPr>
        <p:spPr>
          <a:xfrm>
            <a:off x="-20322" y="-7084"/>
            <a:ext cx="12212321"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250065" y="2372810"/>
            <a:ext cx="4352081" cy="2129742"/>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6789480" y="0"/>
            <a:ext cx="5394960" cy="6858000"/>
          </a:xfrm>
          <a:prstGeom prst="rect">
            <a:avLst/>
          </a:prstGeom>
        </p:spPr>
        <p:txBody>
          <a:bodyPr/>
          <a:lstStyle>
            <a:lvl1pPr marL="0" indent="0" algn="ctr">
              <a:buNone/>
              <a:defRPr/>
            </a:lvl1pPr>
          </a:lstStyle>
          <a:p>
            <a:r>
              <a:rPr lang="en-US" dirty="0"/>
              <a:t>Click to add photo</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3FAF69-7EBE-817B-DCEA-4A1595820E3E}"/>
              </a:ext>
              <a:ext uri="{C183D7F6-B498-43B3-948B-1728B52AA6E4}">
                <adec:decorative xmlns:adec="http://schemas.microsoft.com/office/drawing/2017/decorative" val="1"/>
              </a:ext>
            </a:extLst>
          </p:cNvPr>
          <p:cNvSpPr/>
          <p:nvPr userDrawn="1"/>
        </p:nvSpPr>
        <p:spPr>
          <a:xfrm>
            <a:off x="-1" y="-7515"/>
            <a:ext cx="4661648" cy="6871651"/>
          </a:xfrm>
          <a:prstGeom prst="rect">
            <a:avLst/>
          </a:prstGeom>
          <a:solidFill>
            <a:srgbClr val="4769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636608" y="804862"/>
            <a:ext cx="3401992" cy="5121375"/>
          </a:xfrm>
          <a:prstGeom prst="rect">
            <a:avLst/>
          </a:prstGeom>
          <a:ln w="28575">
            <a:noFill/>
          </a:ln>
        </p:spPr>
        <p:txBody>
          <a:bodyPr anchor="ctr"/>
          <a:lstStyle>
            <a:lvl1pPr algn="ctr">
              <a:defRPr sz="2400" cap="all" spc="100" baseline="0">
                <a:solidFill>
                  <a:schemeClr val="bg1"/>
                </a:solidFill>
              </a:defRPr>
            </a:lvl1pPr>
          </a:lstStyle>
          <a:p>
            <a:r>
              <a:rPr lang="en-US" dirty="0"/>
              <a:t>Title</a:t>
            </a:r>
          </a:p>
        </p:txBody>
      </p:sp>
      <p:sp>
        <p:nvSpPr>
          <p:cNvPr id="6" name="Content Placeholder 5">
            <a:extLst>
              <a:ext uri="{FF2B5EF4-FFF2-40B4-BE49-F238E27FC236}">
                <a16:creationId xmlns:a16="http://schemas.microsoft.com/office/drawing/2014/main" id="{6F4F9403-8AE5-DF79-EFCF-E99EABB83417}"/>
              </a:ext>
            </a:extLst>
          </p:cNvPr>
          <p:cNvSpPr>
            <a:spLocks noGrp="1"/>
          </p:cNvSpPr>
          <p:nvPr>
            <p:ph sz="quarter" idx="10" hasCustomPrompt="1"/>
          </p:nvPr>
        </p:nvSpPr>
        <p:spPr>
          <a:xfrm>
            <a:off x="5579338" y="804863"/>
            <a:ext cx="5716587" cy="5248276"/>
          </a:xfrm>
          <a:prstGeom prst="rect">
            <a:avLst/>
          </a:prstGeom>
        </p:spPr>
        <p:txBody>
          <a:bodyPr anchor="ctr"/>
          <a:lstStyle>
            <a:lvl1pPr marL="283464" indent="-283464">
              <a:lnSpc>
                <a:spcPct val="125000"/>
              </a:lnSpc>
              <a:spcBef>
                <a:spcPts val="0"/>
              </a:spcBef>
              <a:spcAft>
                <a:spcPts val="600"/>
              </a:spcAft>
              <a:defRPr sz="1800"/>
            </a:lvl1pPr>
            <a:lvl2pPr marL="731520" indent="-283464">
              <a:lnSpc>
                <a:spcPct val="125000"/>
              </a:lnSpc>
              <a:spcBef>
                <a:spcPts val="0"/>
              </a:spcBef>
              <a:spcAft>
                <a:spcPts val="600"/>
              </a:spcAft>
              <a:defRPr sz="1800"/>
            </a:lvl2pPr>
            <a:lvl3pPr marL="1097280" indent="-283464">
              <a:lnSpc>
                <a:spcPct val="125000"/>
              </a:lnSpc>
              <a:spcBef>
                <a:spcPts val="0"/>
              </a:spcBef>
              <a:spcAft>
                <a:spcPts val="600"/>
              </a:spcAft>
              <a:defRPr sz="1800"/>
            </a:lvl3pPr>
            <a:lvl4pPr marL="1463040" indent="-283464">
              <a:lnSpc>
                <a:spcPct val="125000"/>
              </a:lnSpc>
              <a:spcBef>
                <a:spcPts val="0"/>
              </a:spcBef>
              <a:spcAft>
                <a:spcPts val="600"/>
              </a:spcAft>
              <a:defRPr sz="1800"/>
            </a:lvl4pPr>
            <a:lvl5pPr marL="1828800" indent="-283464">
              <a:lnSpc>
                <a:spcPct val="125000"/>
              </a:lnSpc>
              <a:spcBef>
                <a:spcPts val="0"/>
              </a:spcBef>
              <a:spcAft>
                <a:spcPts val="600"/>
              </a:spcAft>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5">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6647727" y="2060294"/>
            <a:ext cx="4359795" cy="2141316"/>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0" y="-9009"/>
            <a:ext cx="5521124" cy="6878584"/>
          </a:xfrm>
          <a:prstGeom prst="rect">
            <a:avLst/>
          </a:prstGeom>
        </p:spPr>
        <p:txBody>
          <a:bodyPr/>
          <a:lstStyle>
            <a:lvl1pPr marL="0" indent="0" algn="ctr">
              <a:buNone/>
              <a:defRPr/>
            </a:lvl1pPr>
          </a:lstStyle>
          <a:p>
            <a:r>
              <a:rPr lang="en-US" dirty="0"/>
              <a:t>Click to add photo</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6670878" y="4550199"/>
            <a:ext cx="4359795" cy="1790164"/>
          </a:xfrm>
          <a:prstGeom prst="rect">
            <a:avLst/>
          </a:prstGeom>
        </p:spPr>
        <p:txBody>
          <a:bodyPr anchor="t"/>
          <a:lstStyle>
            <a:lvl1pPr marL="0" indent="0" algn="ctr">
              <a:lnSpc>
                <a:spcPct val="80000"/>
              </a:lnSpc>
              <a:spcBef>
                <a:spcPts val="0"/>
              </a:spcBef>
              <a:buNone/>
              <a:defRPr sz="1800" b="1" cap="all" spc="100" baseline="0">
                <a:solidFill>
                  <a:schemeClr val="accent4">
                    <a:lumMod val="50000"/>
                  </a:schemeClr>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191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706056"/>
            <a:ext cx="6323957" cy="1088020"/>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sz="2000"/>
            </a:lvl1pPr>
          </a:lstStyle>
          <a:p>
            <a:r>
              <a:rPr lang="en-US" dirty="0"/>
              <a:t>Click to add photo</a:t>
            </a:r>
          </a:p>
        </p:txBody>
      </p:sp>
      <p:sp>
        <p:nvSpPr>
          <p:cNvPr id="6" name="Content Placeholder 5">
            <a:extLst>
              <a:ext uri="{FF2B5EF4-FFF2-40B4-BE49-F238E27FC236}">
                <a16:creationId xmlns:a16="http://schemas.microsoft.com/office/drawing/2014/main" id="{3BC3273F-AE8F-21E6-A06E-52686D65496D}"/>
              </a:ext>
            </a:extLst>
          </p:cNvPr>
          <p:cNvSpPr>
            <a:spLocks noGrp="1"/>
          </p:cNvSpPr>
          <p:nvPr>
            <p:ph sz="quarter" idx="11" hasCustomPrompt="1"/>
          </p:nvPr>
        </p:nvSpPr>
        <p:spPr>
          <a:xfrm>
            <a:off x="5135563" y="2291786"/>
            <a:ext cx="301783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A011C768-FB8E-F917-0CF9-C9B7DA4CAA62}"/>
              </a:ext>
            </a:extLst>
          </p:cNvPr>
          <p:cNvSpPr>
            <a:spLocks noGrp="1"/>
          </p:cNvSpPr>
          <p:nvPr>
            <p:ph sz="quarter" idx="12" hasCustomPrompt="1"/>
          </p:nvPr>
        </p:nvSpPr>
        <p:spPr>
          <a:xfrm>
            <a:off x="8473281" y="2294680"/>
            <a:ext cx="313612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D970D0-182D-96E3-04B5-5D634F9C4F08}"/>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226143"/>
            <a:ext cx="10515600" cy="1229033"/>
          </a:xfrm>
          <a:prstGeom prst="rect">
            <a:avLst/>
          </a:prstGeom>
        </p:spPr>
        <p:txBody>
          <a:bodyPr anchor="b"/>
          <a:lstStyle>
            <a:lvl1pPr algn="ctr">
              <a:defRPr sz="2400" cap="all" spc="100" baseline="0">
                <a:solidFill>
                  <a:schemeClr val="tx2">
                    <a:lumMod val="75000"/>
                  </a:schemeClr>
                </a:solidFill>
              </a:defRPr>
            </a:lvl1pPr>
          </a:lstStyle>
          <a:p>
            <a:r>
              <a:rPr lang="en-US" dirty="0"/>
              <a:t>Click to add title</a:t>
            </a:r>
          </a:p>
        </p:txBody>
      </p:sp>
      <p:sp>
        <p:nvSpPr>
          <p:cNvPr id="8" name="Content Placeholder 7">
            <a:extLst>
              <a:ext uri="{FF2B5EF4-FFF2-40B4-BE49-F238E27FC236}">
                <a16:creationId xmlns:a16="http://schemas.microsoft.com/office/drawing/2014/main" id="{9E453354-6167-7227-F443-F984688CC493}"/>
              </a:ext>
            </a:extLst>
          </p:cNvPr>
          <p:cNvSpPr>
            <a:spLocks noGrp="1"/>
          </p:cNvSpPr>
          <p:nvPr>
            <p:ph sz="quarter" idx="10" hasCustomPrompt="1"/>
          </p:nvPr>
        </p:nvSpPr>
        <p:spPr>
          <a:xfrm>
            <a:off x="849775" y="2858625"/>
            <a:ext cx="3941763" cy="3338513"/>
          </a:xfrm>
          <a:prstGeom prst="rect">
            <a:avLst/>
          </a:prstGeom>
        </p:spPr>
        <p:txBody>
          <a:bodyPr/>
          <a:lstStyle>
            <a:lvl1pPr marL="347472" indent="-347472">
              <a:lnSpc>
                <a:spcPct val="125000"/>
              </a:lnSpc>
              <a:spcBef>
                <a:spcPts val="0"/>
              </a:spcBef>
              <a:spcAft>
                <a:spcPts val="600"/>
              </a:spcAft>
              <a:buFont typeface="+mj-lt"/>
              <a:buAutoNum type="arabicPeriod"/>
              <a:defRPr sz="1800" spc="100" baseline="0"/>
            </a:lvl1pPr>
            <a:lvl2pPr marL="685800" indent="-347472">
              <a:lnSpc>
                <a:spcPct val="125000"/>
              </a:lnSpc>
              <a:spcBef>
                <a:spcPts val="0"/>
              </a:spcBef>
              <a:spcAft>
                <a:spcPts val="600"/>
              </a:spcAft>
              <a:buFont typeface="+mj-lt"/>
              <a:buAutoNum type="alphaLcPeriod"/>
              <a:defRPr sz="1600" spc="100" baseline="0"/>
            </a:lvl2pPr>
            <a:lvl3pPr marL="1143000" indent="-347472">
              <a:lnSpc>
                <a:spcPct val="125000"/>
              </a:lnSpc>
              <a:spcBef>
                <a:spcPts val="0"/>
              </a:spcBef>
              <a:spcAft>
                <a:spcPts val="600"/>
              </a:spcAft>
              <a:buFont typeface="+mj-lt"/>
              <a:buAutoNum type="arabicParenR"/>
              <a:defRPr sz="1400" spc="100" baseline="0"/>
            </a:lvl3pPr>
            <a:lvl4pPr marL="1600200" indent="-347472">
              <a:lnSpc>
                <a:spcPct val="125000"/>
              </a:lnSpc>
              <a:spcBef>
                <a:spcPts val="0"/>
              </a:spcBef>
              <a:spcAft>
                <a:spcPts val="600"/>
              </a:spcAft>
              <a:buFont typeface="+mj-lt"/>
              <a:buAutoNum type="alphaLcParenR"/>
              <a:defRPr sz="1200" spc="100" baseline="0"/>
            </a:lvl4pPr>
            <a:lvl5pPr marL="2057400" indent="-347472">
              <a:lnSpc>
                <a:spcPct val="125000"/>
              </a:lnSpc>
              <a:spcBef>
                <a:spcPts val="0"/>
              </a:spcBef>
              <a:spcAft>
                <a:spcPts val="600"/>
              </a:spcAft>
              <a:buFont typeface="+mj-lt"/>
              <a:buAutoNum type="romanLcPeriod"/>
              <a:defRPr sz="12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7">
            <a:extLst>
              <a:ext uri="{FF2B5EF4-FFF2-40B4-BE49-F238E27FC236}">
                <a16:creationId xmlns:a16="http://schemas.microsoft.com/office/drawing/2014/main" id="{DDA14B5C-C6A4-65FB-34DD-E1C0FF465FF7}"/>
              </a:ext>
            </a:extLst>
          </p:cNvPr>
          <p:cNvSpPr>
            <a:spLocks noGrp="1"/>
          </p:cNvSpPr>
          <p:nvPr>
            <p:ph sz="quarter" idx="11" hasCustomPrompt="1"/>
          </p:nvPr>
        </p:nvSpPr>
        <p:spPr>
          <a:xfrm>
            <a:off x="5342681" y="2858625"/>
            <a:ext cx="6011119" cy="3338513"/>
          </a:xfrm>
          <a:prstGeom prst="rect">
            <a:avLst/>
          </a:prstGeom>
        </p:spPr>
        <p:txBody>
          <a:bodyPr/>
          <a:lstStyle>
            <a:lvl1pPr marL="0" indent="0">
              <a:lnSpc>
                <a:spcPct val="125000"/>
              </a:lnSpc>
              <a:spcBef>
                <a:spcPts val="0"/>
              </a:spcBef>
              <a:spcAft>
                <a:spcPts val="600"/>
              </a:spcAft>
              <a:buFont typeface="+mj-lt"/>
              <a:buNone/>
              <a:defRPr sz="1800" spc="100" baseline="0"/>
            </a:lvl1pPr>
            <a:lvl2pPr marL="285750" indent="-285750">
              <a:lnSpc>
                <a:spcPct val="125000"/>
              </a:lnSpc>
              <a:spcBef>
                <a:spcPts val="0"/>
              </a:spcBef>
              <a:spcAft>
                <a:spcPts val="600"/>
              </a:spcAft>
              <a:buFont typeface="Arial" panose="020B0604020202020204" pitchFamily="34" charset="0"/>
              <a:buChar char="•"/>
              <a:defRPr sz="1800" spc="100" baseline="0"/>
            </a:lvl2pPr>
            <a:lvl3pPr marL="685800" indent="-285750">
              <a:lnSpc>
                <a:spcPct val="125000"/>
              </a:lnSpc>
              <a:spcBef>
                <a:spcPts val="0"/>
              </a:spcBef>
              <a:spcAft>
                <a:spcPts val="600"/>
              </a:spcAft>
              <a:buFont typeface="Arial" panose="020B0604020202020204" pitchFamily="34" charset="0"/>
              <a:buChar char="•"/>
              <a:defRPr sz="1800" spc="100" baseline="0"/>
            </a:lvl3pPr>
            <a:lvl4pPr marL="1143000" indent="-285750">
              <a:lnSpc>
                <a:spcPct val="125000"/>
              </a:lnSpc>
              <a:spcBef>
                <a:spcPts val="0"/>
              </a:spcBef>
              <a:spcAft>
                <a:spcPts val="600"/>
              </a:spcAft>
              <a:buFont typeface="Arial" panose="020B0604020202020204" pitchFamily="34" charset="0"/>
              <a:buChar char="•"/>
              <a:defRPr sz="1800" spc="100" baseline="0"/>
            </a:lvl4pPr>
            <a:lvl5pPr marL="1600200" indent="-285750">
              <a:lnSpc>
                <a:spcPct val="125000"/>
              </a:lnSpc>
              <a:spcBef>
                <a:spcPts val="0"/>
              </a:spcBef>
              <a:spcAft>
                <a:spcPts val="600"/>
              </a:spcAft>
              <a:buFont typeface="Arial" panose="020B0604020202020204" pitchFamily="34" charset="0"/>
              <a:buChar char="•"/>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914400" y="766915"/>
            <a:ext cx="2782529" cy="21630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864796" y="960385"/>
            <a:ext cx="6341212" cy="1969628"/>
          </a:xfrm>
          <a:prstGeom prst="rect">
            <a:avLst/>
          </a:prstGeom>
        </p:spPr>
        <p:txBody>
          <a:bodyPr anchor="t"/>
          <a:lstStyle>
            <a:lvl1pPr marL="0" indent="0" algn="l">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716594"/>
            <a:ext cx="12192000" cy="3141406"/>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73" r:id="rId3"/>
    <p:sldLayoutId id="2147483669" r:id="rId4"/>
    <p:sldLayoutId id="2147483651" r:id="rId5"/>
    <p:sldLayoutId id="2147483671" r:id="rId6"/>
    <p:sldLayoutId id="2147483652" r:id="rId7"/>
    <p:sldLayoutId id="2147483653" r:id="rId8"/>
    <p:sldLayoutId id="2147483650" r:id="rId9"/>
    <p:sldLayoutId id="2147483664" r:id="rId10"/>
    <p:sldLayoutId id="2147483659" r:id="rId11"/>
    <p:sldLayoutId id="2147483662" r:id="rId12"/>
    <p:sldLayoutId id="214748367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feed/trending"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lose-up of a green field">
            <a:extLst>
              <a:ext uri="{FF2B5EF4-FFF2-40B4-BE49-F238E27FC236}">
                <a16:creationId xmlns:a16="http://schemas.microsoft.com/office/drawing/2014/main" id="{FE4A4B5C-D71A-0CFA-A601-EB93F13F5AA0}"/>
              </a:ext>
            </a:extLst>
          </p:cNvPr>
          <p:cNvPicPr>
            <a:picLocks noGrp="1" noChangeAspect="1"/>
          </p:cNvPicPr>
          <p:nvPr>
            <p:ph type="pic" sz="quarter" idx="10"/>
          </p:nvPr>
        </p:nvPicPr>
        <p:blipFill>
          <a:blip r:embed="rId2">
            <a:alphaModFix amt="50000"/>
          </a:blip>
          <a:srcRect/>
          <a:stretch/>
        </p:blipFill>
        <p:spPr>
          <a:xfrm>
            <a:off x="0" y="-2"/>
            <a:ext cx="12192000" cy="6858000"/>
          </a:xfrm>
        </p:spPr>
      </p:pic>
      <p:sp>
        <p:nvSpPr>
          <p:cNvPr id="7" name="Title 6">
            <a:extLst>
              <a:ext uri="{FF2B5EF4-FFF2-40B4-BE49-F238E27FC236}">
                <a16:creationId xmlns:a16="http://schemas.microsoft.com/office/drawing/2014/main" id="{C0147929-8D39-DAA9-C3C5-4829D9C31C27}"/>
              </a:ext>
            </a:extLst>
          </p:cNvPr>
          <p:cNvSpPr>
            <a:spLocks noGrp="1"/>
          </p:cNvSpPr>
          <p:nvPr>
            <p:ph type="title"/>
          </p:nvPr>
        </p:nvSpPr>
        <p:spPr>
          <a:xfrm>
            <a:off x="1199909" y="2335192"/>
            <a:ext cx="9792182" cy="2187616"/>
          </a:xfrm>
        </p:spPr>
        <p:txBody>
          <a:bodyPr/>
          <a:lstStyle/>
          <a:p>
            <a:r>
              <a:rPr lang="en-US" dirty="0"/>
              <a:t>Progress report</a:t>
            </a:r>
            <a:br>
              <a:rPr lang="en-US" dirty="0"/>
            </a:br>
            <a:r>
              <a:rPr lang="en-US" dirty="0"/>
              <a:t>Group 24</a:t>
            </a:r>
          </a:p>
        </p:txBody>
      </p:sp>
    </p:spTree>
    <p:extLst>
      <p:ext uri="{BB962C8B-B14F-4D97-AF65-F5344CB8AC3E}">
        <p14:creationId xmlns:p14="http://schemas.microsoft.com/office/powerpoint/2010/main" val="1760268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9344A-C1F3-478F-AC5C-34C7BC48CD3C}"/>
              </a:ext>
            </a:extLst>
          </p:cNvPr>
          <p:cNvSpPr>
            <a:spLocks noGrp="1"/>
          </p:cNvSpPr>
          <p:nvPr>
            <p:ph type="title"/>
          </p:nvPr>
        </p:nvSpPr>
        <p:spPr/>
        <p:txBody>
          <a:bodyPr/>
          <a:lstStyle/>
          <a:p>
            <a:r>
              <a:rPr lang="en-US" dirty="0"/>
              <a:t>Sub-</a:t>
            </a:r>
            <a:r>
              <a:rPr lang="en-US" dirty="0" err="1"/>
              <a:t>DATAset</a:t>
            </a:r>
            <a:r>
              <a:rPr lang="en-US" dirty="0"/>
              <a:t> Properties</a:t>
            </a:r>
          </a:p>
        </p:txBody>
      </p:sp>
      <p:sp>
        <p:nvSpPr>
          <p:cNvPr id="3" name="Text Placeholder 2">
            <a:extLst>
              <a:ext uri="{FF2B5EF4-FFF2-40B4-BE49-F238E27FC236}">
                <a16:creationId xmlns:a16="http://schemas.microsoft.com/office/drawing/2014/main" id="{4C4C42E5-C6D1-4E45-AEFD-3D678BC2045C}"/>
              </a:ext>
            </a:extLst>
          </p:cNvPr>
          <p:cNvSpPr>
            <a:spLocks noGrp="1"/>
          </p:cNvSpPr>
          <p:nvPr>
            <p:ph type="body" sz="quarter" idx="16"/>
          </p:nvPr>
        </p:nvSpPr>
        <p:spPr/>
        <p:txBody>
          <a:bodyPr/>
          <a:lstStyle/>
          <a:p>
            <a:r>
              <a:rPr lang="en-US" dirty="0"/>
              <a:t>videos_info.csv: Information of the videos in the trending list</a:t>
            </a:r>
          </a:p>
        </p:txBody>
      </p:sp>
      <p:graphicFrame>
        <p:nvGraphicFramePr>
          <p:cNvPr id="6" name="Table 6">
            <a:extLst>
              <a:ext uri="{FF2B5EF4-FFF2-40B4-BE49-F238E27FC236}">
                <a16:creationId xmlns:a16="http://schemas.microsoft.com/office/drawing/2014/main" id="{A17A8422-55D6-4F17-8350-E77B1F57DA1E}"/>
              </a:ext>
            </a:extLst>
          </p:cNvPr>
          <p:cNvGraphicFramePr>
            <a:graphicFrameLocks noGrp="1"/>
          </p:cNvGraphicFramePr>
          <p:nvPr>
            <p:ph sz="quarter" idx="15"/>
            <p:extLst>
              <p:ext uri="{D42A27DB-BD31-4B8C-83A1-F6EECF244321}">
                <p14:modId xmlns:p14="http://schemas.microsoft.com/office/powerpoint/2010/main" val="174404304"/>
              </p:ext>
            </p:extLst>
          </p:nvPr>
        </p:nvGraphicFramePr>
        <p:xfrm>
          <a:off x="5503051" y="797560"/>
          <a:ext cx="6292850" cy="5262880"/>
        </p:xfrm>
        <a:graphic>
          <a:graphicData uri="http://schemas.openxmlformats.org/drawingml/2006/table">
            <a:tbl>
              <a:tblPr firstRow="1" bandRow="1">
                <a:tableStyleId>{9DCAF9ED-07DC-4A11-8D7F-57B35C25682E}</a:tableStyleId>
              </a:tblPr>
              <a:tblGrid>
                <a:gridCol w="1764302">
                  <a:extLst>
                    <a:ext uri="{9D8B030D-6E8A-4147-A177-3AD203B41FA5}">
                      <a16:colId xmlns:a16="http://schemas.microsoft.com/office/drawing/2014/main" val="2385613756"/>
                    </a:ext>
                  </a:extLst>
                </a:gridCol>
                <a:gridCol w="4528548">
                  <a:extLst>
                    <a:ext uri="{9D8B030D-6E8A-4147-A177-3AD203B41FA5}">
                      <a16:colId xmlns:a16="http://schemas.microsoft.com/office/drawing/2014/main" val="4062891391"/>
                    </a:ext>
                  </a:extLst>
                </a:gridCol>
              </a:tblGrid>
              <a:tr h="370840">
                <a:tc>
                  <a:txBody>
                    <a:bodyPr/>
                    <a:lstStyle/>
                    <a:p>
                      <a:r>
                        <a:rPr lang="en-US" sz="1400" dirty="0"/>
                        <a:t>Column name</a:t>
                      </a:r>
                    </a:p>
                  </a:txBody>
                  <a:tcPr/>
                </a:tc>
                <a:tc>
                  <a:txBody>
                    <a:bodyPr/>
                    <a:lstStyle/>
                    <a:p>
                      <a:r>
                        <a:rPr lang="en-US" sz="1400" dirty="0"/>
                        <a:t>Purpose</a:t>
                      </a:r>
                    </a:p>
                  </a:txBody>
                  <a:tcPr/>
                </a:tc>
                <a:extLst>
                  <a:ext uri="{0D108BD9-81ED-4DB2-BD59-A6C34878D82A}">
                    <a16:rowId xmlns:a16="http://schemas.microsoft.com/office/drawing/2014/main" val="340241019"/>
                  </a:ext>
                </a:extLst>
              </a:tr>
              <a:tr h="370840">
                <a:tc>
                  <a:txBody>
                    <a:bodyPr/>
                    <a:lstStyle/>
                    <a:p>
                      <a:r>
                        <a:rPr lang="en-US" sz="1400" dirty="0"/>
                        <a:t>title</a:t>
                      </a:r>
                    </a:p>
                  </a:txBody>
                  <a:tcPr/>
                </a:tc>
                <a:tc>
                  <a:txBody>
                    <a:bodyPr/>
                    <a:lstStyle/>
                    <a:p>
                      <a:r>
                        <a:rPr lang="en-US" sz="1400" dirty="0"/>
                        <a:t>The video title</a:t>
                      </a:r>
                    </a:p>
                  </a:txBody>
                  <a:tcPr/>
                </a:tc>
                <a:extLst>
                  <a:ext uri="{0D108BD9-81ED-4DB2-BD59-A6C34878D82A}">
                    <a16:rowId xmlns:a16="http://schemas.microsoft.com/office/drawing/2014/main" val="196236787"/>
                  </a:ext>
                </a:extLst>
              </a:tr>
              <a:tr h="370840">
                <a:tc>
                  <a:txBody>
                    <a:bodyPr/>
                    <a:lstStyle/>
                    <a:p>
                      <a:r>
                        <a:rPr lang="en-US" sz="1400" dirty="0" err="1"/>
                        <a:t>channelTitle</a:t>
                      </a:r>
                      <a:endParaRPr lang="en-US" sz="1400" dirty="0"/>
                    </a:p>
                  </a:txBody>
                  <a:tcPr/>
                </a:tc>
                <a:tc>
                  <a:txBody>
                    <a:bodyPr/>
                    <a:lstStyle/>
                    <a:p>
                      <a:r>
                        <a:rPr lang="en-US" sz="1400" dirty="0"/>
                        <a:t>Name of the channel that post the video</a:t>
                      </a:r>
                    </a:p>
                  </a:txBody>
                  <a:tcPr/>
                </a:tc>
                <a:extLst>
                  <a:ext uri="{0D108BD9-81ED-4DB2-BD59-A6C34878D82A}">
                    <a16:rowId xmlns:a16="http://schemas.microsoft.com/office/drawing/2014/main" val="953186801"/>
                  </a:ext>
                </a:extLst>
              </a:tr>
              <a:tr h="370840">
                <a:tc>
                  <a:txBody>
                    <a:bodyPr/>
                    <a:lstStyle/>
                    <a:p>
                      <a:r>
                        <a:rPr lang="en-US" sz="1400" dirty="0"/>
                        <a:t>category</a:t>
                      </a:r>
                    </a:p>
                  </a:txBody>
                  <a:tcPr/>
                </a:tc>
                <a:tc>
                  <a:txBody>
                    <a:bodyPr/>
                    <a:lstStyle/>
                    <a:p>
                      <a:r>
                        <a:rPr lang="en-US" sz="1400" dirty="0"/>
                        <a:t>The video category (1 in 44 standard YouTube categories). </a:t>
                      </a:r>
                    </a:p>
                  </a:txBody>
                  <a:tcPr/>
                </a:tc>
                <a:extLst>
                  <a:ext uri="{0D108BD9-81ED-4DB2-BD59-A6C34878D82A}">
                    <a16:rowId xmlns:a16="http://schemas.microsoft.com/office/drawing/2014/main" val="984165485"/>
                  </a:ext>
                </a:extLst>
              </a:tr>
              <a:tr h="370840">
                <a:tc>
                  <a:txBody>
                    <a:bodyPr/>
                    <a:lstStyle/>
                    <a:p>
                      <a:r>
                        <a:rPr lang="en-US" sz="1400" dirty="0" err="1"/>
                        <a:t>channel_country</a:t>
                      </a:r>
                      <a:endParaRPr lang="en-US" sz="1400" dirty="0"/>
                    </a:p>
                  </a:txBody>
                  <a:tcPr/>
                </a:tc>
                <a:tc>
                  <a:txBody>
                    <a:bodyPr/>
                    <a:lstStyle/>
                    <a:p>
                      <a:r>
                        <a:rPr lang="en-US" sz="1400" dirty="0"/>
                        <a:t>The home country of the channel</a:t>
                      </a:r>
                    </a:p>
                  </a:txBody>
                  <a:tcPr/>
                </a:tc>
                <a:extLst>
                  <a:ext uri="{0D108BD9-81ED-4DB2-BD59-A6C34878D82A}">
                    <a16:rowId xmlns:a16="http://schemas.microsoft.com/office/drawing/2014/main" val="4181376926"/>
                  </a:ext>
                </a:extLst>
              </a:tr>
              <a:tr h="370840">
                <a:tc>
                  <a:txBody>
                    <a:bodyPr/>
                    <a:lstStyle/>
                    <a:p>
                      <a:r>
                        <a:rPr lang="en-US" sz="1400" dirty="0"/>
                        <a:t>date &amp; time</a:t>
                      </a:r>
                    </a:p>
                  </a:txBody>
                  <a:tcPr/>
                </a:tc>
                <a:tc>
                  <a:txBody>
                    <a:bodyPr/>
                    <a:lstStyle/>
                    <a:p>
                      <a:r>
                        <a:rPr lang="en-US" sz="1400" dirty="0"/>
                        <a:t>Separated </a:t>
                      </a:r>
                      <a:r>
                        <a:rPr lang="en-US" sz="1400" dirty="0" err="1"/>
                        <a:t>publishedAt</a:t>
                      </a:r>
                      <a:r>
                        <a:rPr lang="en-US" sz="1400" dirty="0"/>
                        <a:t> column (has date &amp; time) of the video</a:t>
                      </a:r>
                    </a:p>
                  </a:txBody>
                  <a:tcPr/>
                </a:tc>
                <a:extLst>
                  <a:ext uri="{0D108BD9-81ED-4DB2-BD59-A6C34878D82A}">
                    <a16:rowId xmlns:a16="http://schemas.microsoft.com/office/drawing/2014/main" val="490601104"/>
                  </a:ext>
                </a:extLst>
              </a:tr>
              <a:tr h="370840">
                <a:tc>
                  <a:txBody>
                    <a:bodyPr/>
                    <a:lstStyle/>
                    <a:p>
                      <a:r>
                        <a:rPr lang="en-US" sz="1400" dirty="0"/>
                        <a:t>duration</a:t>
                      </a:r>
                    </a:p>
                  </a:txBody>
                  <a:tcPr/>
                </a:tc>
                <a:tc>
                  <a:txBody>
                    <a:bodyPr/>
                    <a:lstStyle/>
                    <a:p>
                      <a:r>
                        <a:rPr lang="en-US" sz="1400" dirty="0"/>
                        <a:t>The duration (in minutes) of the video</a:t>
                      </a:r>
                    </a:p>
                  </a:txBody>
                  <a:tcPr/>
                </a:tc>
                <a:extLst>
                  <a:ext uri="{0D108BD9-81ED-4DB2-BD59-A6C34878D82A}">
                    <a16:rowId xmlns:a16="http://schemas.microsoft.com/office/drawing/2014/main" val="1656508653"/>
                  </a:ext>
                </a:extLst>
              </a:tr>
              <a:tr h="370840">
                <a:tc>
                  <a:txBody>
                    <a:bodyPr/>
                    <a:lstStyle/>
                    <a:p>
                      <a:r>
                        <a:rPr lang="en-US" sz="1400" dirty="0" err="1"/>
                        <a:t>view_count</a:t>
                      </a:r>
                      <a:endParaRPr lang="en-US" sz="1400" dirty="0"/>
                    </a:p>
                  </a:txBody>
                  <a:tcPr/>
                </a:tc>
                <a:tc>
                  <a:txBody>
                    <a:bodyPr/>
                    <a:lstStyle/>
                    <a:p>
                      <a:r>
                        <a:rPr lang="en-US" sz="1400" dirty="0"/>
                        <a:t>The view count of the video</a:t>
                      </a:r>
                    </a:p>
                  </a:txBody>
                  <a:tcPr/>
                </a:tc>
                <a:extLst>
                  <a:ext uri="{0D108BD9-81ED-4DB2-BD59-A6C34878D82A}">
                    <a16:rowId xmlns:a16="http://schemas.microsoft.com/office/drawing/2014/main" val="2472109147"/>
                  </a:ext>
                </a:extLst>
              </a:tr>
              <a:tr h="370840">
                <a:tc>
                  <a:txBody>
                    <a:bodyPr/>
                    <a:lstStyle/>
                    <a:p>
                      <a:r>
                        <a:rPr lang="en-US" sz="1400" dirty="0"/>
                        <a:t>likes</a:t>
                      </a:r>
                    </a:p>
                  </a:txBody>
                  <a:tcPr/>
                </a:tc>
                <a:tc>
                  <a:txBody>
                    <a:bodyPr/>
                    <a:lstStyle/>
                    <a:p>
                      <a:r>
                        <a:rPr lang="en-US" sz="1400" dirty="0"/>
                        <a:t>The number of likes in the video</a:t>
                      </a:r>
                    </a:p>
                  </a:txBody>
                  <a:tcPr/>
                </a:tc>
                <a:extLst>
                  <a:ext uri="{0D108BD9-81ED-4DB2-BD59-A6C34878D82A}">
                    <a16:rowId xmlns:a16="http://schemas.microsoft.com/office/drawing/2014/main" val="1870753424"/>
                  </a:ext>
                </a:extLst>
              </a:tr>
              <a:tr h="370840">
                <a:tc>
                  <a:txBody>
                    <a:bodyPr/>
                    <a:lstStyle/>
                    <a:p>
                      <a:r>
                        <a:rPr lang="en-US" sz="1400" dirty="0" err="1"/>
                        <a:t>comment_count</a:t>
                      </a:r>
                      <a:endParaRPr lang="en-US" sz="1400" dirty="0"/>
                    </a:p>
                  </a:txBody>
                  <a:tcPr/>
                </a:tc>
                <a:tc>
                  <a:txBody>
                    <a:bodyPr/>
                    <a:lstStyle/>
                    <a:p>
                      <a:r>
                        <a:rPr lang="en-US" sz="1400" dirty="0"/>
                        <a:t>The number of comments in the video</a:t>
                      </a:r>
                    </a:p>
                  </a:txBody>
                  <a:tcPr/>
                </a:tc>
                <a:extLst>
                  <a:ext uri="{0D108BD9-81ED-4DB2-BD59-A6C34878D82A}">
                    <a16:rowId xmlns:a16="http://schemas.microsoft.com/office/drawing/2014/main" val="2453223914"/>
                  </a:ext>
                </a:extLst>
              </a:tr>
              <a:tr h="370840">
                <a:tc>
                  <a:txBody>
                    <a:bodyPr/>
                    <a:lstStyle/>
                    <a:p>
                      <a:r>
                        <a:rPr lang="en-US" sz="1400" dirty="0" err="1"/>
                        <a:t>engagement_rate</a:t>
                      </a:r>
                      <a:endParaRPr lang="en-US" sz="1400" dirty="0"/>
                    </a:p>
                  </a:txBody>
                  <a:tcPr/>
                </a:tc>
                <a:tc>
                  <a:txBody>
                    <a:bodyPr/>
                    <a:lstStyle/>
                    <a:p>
                      <a:r>
                        <a:rPr lang="en-US" sz="1400" dirty="0"/>
                        <a:t>The </a:t>
                      </a:r>
                      <a:r>
                        <a:rPr lang="en-US" sz="1400" dirty="0" err="1"/>
                        <a:t>engagement_rate</a:t>
                      </a:r>
                      <a:r>
                        <a:rPr lang="en-US" sz="1400" dirty="0"/>
                        <a:t> of the video (likes + </a:t>
                      </a:r>
                      <a:r>
                        <a:rPr lang="en-US" sz="1400" dirty="0" err="1"/>
                        <a:t>comment_count</a:t>
                      </a:r>
                      <a:r>
                        <a:rPr lang="en-US" sz="1400" dirty="0"/>
                        <a:t> / </a:t>
                      </a:r>
                      <a:r>
                        <a:rPr lang="en-US" sz="1400" dirty="0" err="1"/>
                        <a:t>view_count</a:t>
                      </a:r>
                      <a:r>
                        <a:rPr lang="en-US" sz="1400" dirty="0"/>
                        <a:t>)</a:t>
                      </a:r>
                    </a:p>
                  </a:txBody>
                  <a:tcPr/>
                </a:tc>
                <a:extLst>
                  <a:ext uri="{0D108BD9-81ED-4DB2-BD59-A6C34878D82A}">
                    <a16:rowId xmlns:a16="http://schemas.microsoft.com/office/drawing/2014/main" val="2461717651"/>
                  </a:ext>
                </a:extLst>
              </a:tr>
              <a:tr h="370840">
                <a:tc>
                  <a:txBody>
                    <a:bodyPr/>
                    <a:lstStyle/>
                    <a:p>
                      <a:r>
                        <a:rPr lang="en-US" sz="1400" dirty="0"/>
                        <a:t>tags</a:t>
                      </a:r>
                    </a:p>
                  </a:txBody>
                  <a:tcPr/>
                </a:tc>
                <a:tc>
                  <a:txBody>
                    <a:bodyPr/>
                    <a:lstStyle/>
                    <a:p>
                      <a:r>
                        <a:rPr lang="en-US" sz="1400" dirty="0"/>
                        <a:t>The tags of the video</a:t>
                      </a:r>
                    </a:p>
                  </a:txBody>
                  <a:tcPr/>
                </a:tc>
                <a:extLst>
                  <a:ext uri="{0D108BD9-81ED-4DB2-BD59-A6C34878D82A}">
                    <a16:rowId xmlns:a16="http://schemas.microsoft.com/office/drawing/2014/main" val="1611879648"/>
                  </a:ext>
                </a:extLst>
              </a:tr>
              <a:tr h="370840">
                <a:tc>
                  <a:txBody>
                    <a:bodyPr/>
                    <a:lstStyle/>
                    <a:p>
                      <a:r>
                        <a:rPr lang="en-US" sz="1400" dirty="0"/>
                        <a:t>description</a:t>
                      </a:r>
                    </a:p>
                  </a:txBody>
                  <a:tcPr/>
                </a:tc>
                <a:tc>
                  <a:txBody>
                    <a:bodyPr/>
                    <a:lstStyle/>
                    <a:p>
                      <a:r>
                        <a:rPr lang="en-US" sz="1400" dirty="0"/>
                        <a:t>The video description</a:t>
                      </a:r>
                    </a:p>
                  </a:txBody>
                  <a:tcPr/>
                </a:tc>
                <a:extLst>
                  <a:ext uri="{0D108BD9-81ED-4DB2-BD59-A6C34878D82A}">
                    <a16:rowId xmlns:a16="http://schemas.microsoft.com/office/drawing/2014/main" val="3336042472"/>
                  </a:ext>
                </a:extLst>
              </a:tr>
            </a:tbl>
          </a:graphicData>
        </a:graphic>
      </p:graphicFrame>
    </p:spTree>
    <p:extLst>
      <p:ext uri="{BB962C8B-B14F-4D97-AF65-F5344CB8AC3E}">
        <p14:creationId xmlns:p14="http://schemas.microsoft.com/office/powerpoint/2010/main" val="124726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9E773-35EC-4480-9C09-227FAD6B400E}"/>
              </a:ext>
            </a:extLst>
          </p:cNvPr>
          <p:cNvSpPr>
            <a:spLocks noGrp="1"/>
          </p:cNvSpPr>
          <p:nvPr>
            <p:ph type="title"/>
          </p:nvPr>
        </p:nvSpPr>
        <p:spPr>
          <a:xfrm>
            <a:off x="838200" y="846286"/>
            <a:ext cx="10505281" cy="537651"/>
          </a:xfrm>
        </p:spPr>
        <p:txBody>
          <a:bodyPr/>
          <a:lstStyle/>
          <a:p>
            <a:r>
              <a:rPr lang="en-US" dirty="0" err="1"/>
              <a:t>Videos_info</a:t>
            </a:r>
            <a:r>
              <a:rPr lang="en-US" dirty="0"/>
              <a:t> Dataset sample (US)</a:t>
            </a:r>
          </a:p>
        </p:txBody>
      </p:sp>
      <p:sp>
        <p:nvSpPr>
          <p:cNvPr id="5" name="Title 1">
            <a:extLst>
              <a:ext uri="{FF2B5EF4-FFF2-40B4-BE49-F238E27FC236}">
                <a16:creationId xmlns:a16="http://schemas.microsoft.com/office/drawing/2014/main" id="{19CC9CFA-22F7-4024-83E4-89B63F802C49}"/>
              </a:ext>
            </a:extLst>
          </p:cNvPr>
          <p:cNvSpPr txBox="1">
            <a:spLocks/>
          </p:cNvSpPr>
          <p:nvPr/>
        </p:nvSpPr>
        <p:spPr>
          <a:xfrm>
            <a:off x="932121" y="4795820"/>
            <a:ext cx="10515600" cy="1215894"/>
          </a:xfrm>
          <a:prstGeom prst="rect">
            <a:avLst/>
          </a:prstGeom>
        </p:spPr>
        <p:txBody>
          <a:bodyPr anchor="b"/>
          <a:lstStyle>
            <a:lvl1pPr algn="ctr" defTabSz="914400" rtl="0" eaLnBrk="1" latinLnBrk="0" hangingPunct="1">
              <a:lnSpc>
                <a:spcPct val="90000"/>
              </a:lnSpc>
              <a:spcBef>
                <a:spcPct val="0"/>
              </a:spcBef>
              <a:buNone/>
              <a:defRPr sz="2400" kern="1200" cap="all" spc="100" baseline="0">
                <a:solidFill>
                  <a:schemeClr val="tx2"/>
                </a:solidFill>
                <a:latin typeface="+mj-lt"/>
                <a:ea typeface="+mj-ea"/>
                <a:cs typeface="+mj-cs"/>
              </a:defRPr>
            </a:lvl1pPr>
          </a:lstStyle>
          <a:p>
            <a:endParaRPr lang="en-US" dirty="0"/>
          </a:p>
        </p:txBody>
      </p:sp>
      <p:sp>
        <p:nvSpPr>
          <p:cNvPr id="7" name="TextBox 6">
            <a:extLst>
              <a:ext uri="{FF2B5EF4-FFF2-40B4-BE49-F238E27FC236}">
                <a16:creationId xmlns:a16="http://schemas.microsoft.com/office/drawing/2014/main" id="{AECF2803-952A-4FDC-8BB3-79CFE5AA8203}"/>
              </a:ext>
            </a:extLst>
          </p:cNvPr>
          <p:cNvSpPr txBox="1"/>
          <p:nvPr/>
        </p:nvSpPr>
        <p:spPr>
          <a:xfrm>
            <a:off x="838194" y="5152732"/>
            <a:ext cx="10505281" cy="1200329"/>
          </a:xfrm>
          <a:prstGeom prst="rect">
            <a:avLst/>
          </a:prstGeom>
          <a:noFill/>
        </p:spPr>
        <p:txBody>
          <a:bodyPr wrap="square" rtlCol="0">
            <a:spAutoFit/>
          </a:bodyPr>
          <a:lstStyle/>
          <a:p>
            <a:pPr algn="ctr"/>
            <a:r>
              <a:rPr lang="en-US" i="1" dirty="0"/>
              <a:t>The “description” column is not shown because we separated it out for further procession using some NLP tools (summarization)</a:t>
            </a:r>
          </a:p>
          <a:p>
            <a:pPr algn="ctr"/>
            <a:r>
              <a:rPr lang="en-US" i="1" dirty="0"/>
              <a:t>Dataset in pre-procession. Please consider this as initial reference only.</a:t>
            </a:r>
          </a:p>
          <a:p>
            <a:pPr algn="ctr"/>
            <a:r>
              <a:rPr lang="en-US" i="1" dirty="0"/>
              <a:t>The finalized datasets can be considerably different from these samples. </a:t>
            </a:r>
          </a:p>
        </p:txBody>
      </p:sp>
      <p:pic>
        <p:nvPicPr>
          <p:cNvPr id="6" name="Picture 5">
            <a:extLst>
              <a:ext uri="{FF2B5EF4-FFF2-40B4-BE49-F238E27FC236}">
                <a16:creationId xmlns:a16="http://schemas.microsoft.com/office/drawing/2014/main" id="{6ACCF611-E385-4CC8-8A25-13BB89604C92}"/>
              </a:ext>
            </a:extLst>
          </p:cNvPr>
          <p:cNvPicPr>
            <a:picLocks noChangeAspect="1"/>
          </p:cNvPicPr>
          <p:nvPr/>
        </p:nvPicPr>
        <p:blipFill>
          <a:blip r:embed="rId2"/>
          <a:stretch>
            <a:fillRect/>
          </a:stretch>
        </p:blipFill>
        <p:spPr>
          <a:xfrm>
            <a:off x="668231" y="2633274"/>
            <a:ext cx="10845209" cy="2162546"/>
          </a:xfrm>
          <a:prstGeom prst="rect">
            <a:avLst/>
          </a:prstGeom>
        </p:spPr>
      </p:pic>
    </p:spTree>
    <p:extLst>
      <p:ext uri="{BB962C8B-B14F-4D97-AF65-F5344CB8AC3E}">
        <p14:creationId xmlns:p14="http://schemas.microsoft.com/office/powerpoint/2010/main" val="4106032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7D0F-CAFA-4E22-A2F5-C6AADE5FCFDC}"/>
              </a:ext>
            </a:extLst>
          </p:cNvPr>
          <p:cNvSpPr>
            <a:spLocks noGrp="1"/>
          </p:cNvSpPr>
          <p:nvPr>
            <p:ph type="title"/>
          </p:nvPr>
        </p:nvSpPr>
        <p:spPr/>
        <p:txBody>
          <a:bodyPr/>
          <a:lstStyle/>
          <a:p>
            <a:r>
              <a:rPr lang="en-US" dirty="0"/>
              <a:t>Future plans &amp; objectives</a:t>
            </a:r>
          </a:p>
        </p:txBody>
      </p:sp>
      <p:sp>
        <p:nvSpPr>
          <p:cNvPr id="3" name="Content Placeholder 2">
            <a:extLst>
              <a:ext uri="{FF2B5EF4-FFF2-40B4-BE49-F238E27FC236}">
                <a16:creationId xmlns:a16="http://schemas.microsoft.com/office/drawing/2014/main" id="{54A46D0B-DBF9-464B-BB99-A7AFCBD49879}"/>
              </a:ext>
            </a:extLst>
          </p:cNvPr>
          <p:cNvSpPr>
            <a:spLocks noGrp="1"/>
          </p:cNvSpPr>
          <p:nvPr>
            <p:ph sz="quarter" idx="10"/>
          </p:nvPr>
        </p:nvSpPr>
        <p:spPr/>
        <p:txBody>
          <a:bodyPr/>
          <a:lstStyle/>
          <a:p>
            <a:r>
              <a:rPr lang="en-US" dirty="0"/>
              <a:t>We will further organize our datasets to make it ready for analysis tasks.</a:t>
            </a:r>
          </a:p>
          <a:p>
            <a:r>
              <a:rPr lang="en-US" dirty="0"/>
              <a:t>A visualization (using </a:t>
            </a:r>
            <a:r>
              <a:rPr lang="en-US" dirty="0" err="1"/>
              <a:t>PowerBI</a:t>
            </a:r>
            <a:r>
              <a:rPr lang="en-US" dirty="0"/>
              <a:t>) will be made to provide a clear way to track trends and patterns that influence trends.</a:t>
            </a:r>
          </a:p>
          <a:p>
            <a:r>
              <a:rPr lang="en-US" dirty="0"/>
              <a:t>Some exploratory comments may be included to see how trends on YouTube evolves.</a:t>
            </a:r>
          </a:p>
          <a:p>
            <a:r>
              <a:rPr lang="en-US" dirty="0"/>
              <a:t>A prediction tool is currently in production, to estimate whether a certain video has the potential to go viral with the provided properties (title, published time, duration, category, etc.)</a:t>
            </a:r>
          </a:p>
          <a:p>
            <a:r>
              <a:rPr lang="en-US" dirty="0"/>
              <a:t>If time allows us, we will introduce cross-month analysis (the trending page can change drastically within a few weeks)</a:t>
            </a:r>
          </a:p>
        </p:txBody>
      </p:sp>
    </p:spTree>
    <p:extLst>
      <p:ext uri="{BB962C8B-B14F-4D97-AF65-F5344CB8AC3E}">
        <p14:creationId xmlns:p14="http://schemas.microsoft.com/office/powerpoint/2010/main" val="3607106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EAB21749-21E0-B555-8423-AF94BE383D1C}"/>
              </a:ext>
            </a:extLst>
          </p:cNvPr>
          <p:cNvSpPr>
            <a:spLocks noGrp="1"/>
          </p:cNvSpPr>
          <p:nvPr>
            <p:ph type="title"/>
          </p:nvPr>
        </p:nvSpPr>
        <p:spPr>
          <a:xfrm>
            <a:off x="6647727" y="2060294"/>
            <a:ext cx="4359795" cy="2141316"/>
          </a:xfrm>
        </p:spPr>
        <p:txBody>
          <a:bodyPr/>
          <a:lstStyle/>
          <a:p>
            <a:r>
              <a:rPr lang="en-US" dirty="0"/>
              <a:t>Thank you</a:t>
            </a:r>
            <a:br>
              <a:rPr lang="en-US" dirty="0"/>
            </a:br>
            <a:r>
              <a:rPr lang="en-US" dirty="0"/>
              <a:t>For listening</a:t>
            </a:r>
          </a:p>
        </p:txBody>
      </p:sp>
      <p:pic>
        <p:nvPicPr>
          <p:cNvPr id="12" name="Picture Placeholder 20" descr="Close up of green grass">
            <a:extLst>
              <a:ext uri="{FF2B5EF4-FFF2-40B4-BE49-F238E27FC236}">
                <a16:creationId xmlns:a16="http://schemas.microsoft.com/office/drawing/2014/main" id="{C082290F-76CE-97A7-ECB5-83B0FEA27B37}"/>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0" y="-9009"/>
            <a:ext cx="5521124" cy="6878584"/>
          </a:xfrm>
        </p:spPr>
      </p:pic>
      <p:sp>
        <p:nvSpPr>
          <p:cNvPr id="27" name="Text Placeholder 26">
            <a:extLst>
              <a:ext uri="{FF2B5EF4-FFF2-40B4-BE49-F238E27FC236}">
                <a16:creationId xmlns:a16="http://schemas.microsoft.com/office/drawing/2014/main" id="{854D8B3F-08C4-D0CB-E6CA-ED66FFEA3221}"/>
              </a:ext>
            </a:extLst>
          </p:cNvPr>
          <p:cNvSpPr>
            <a:spLocks noGrp="1"/>
          </p:cNvSpPr>
          <p:nvPr>
            <p:ph type="body" sz="quarter" idx="14"/>
          </p:nvPr>
        </p:nvSpPr>
        <p:spPr>
          <a:xfrm>
            <a:off x="6670878" y="4550199"/>
            <a:ext cx="4359795" cy="1790164"/>
          </a:xfrm>
        </p:spPr>
        <p:txBody>
          <a:bodyPr/>
          <a:lstStyle/>
          <a:p>
            <a:r>
              <a:rPr lang="en-US" dirty="0"/>
              <a:t>Group members</a:t>
            </a:r>
          </a:p>
        </p:txBody>
      </p:sp>
    </p:spTree>
    <p:extLst>
      <p:ext uri="{BB962C8B-B14F-4D97-AF65-F5344CB8AC3E}">
        <p14:creationId xmlns:p14="http://schemas.microsoft.com/office/powerpoint/2010/main" val="201287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FB74-8922-40A7-B8D0-7C3280A1563D}"/>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D68FC429-ABA3-4BC8-932D-26EAACC06809}"/>
              </a:ext>
            </a:extLst>
          </p:cNvPr>
          <p:cNvSpPr>
            <a:spLocks noGrp="1"/>
          </p:cNvSpPr>
          <p:nvPr>
            <p:ph sz="quarter" idx="10"/>
          </p:nvPr>
        </p:nvSpPr>
        <p:spPr/>
        <p:txBody>
          <a:bodyPr/>
          <a:lstStyle/>
          <a:p>
            <a:r>
              <a:rPr lang="en-US" dirty="0"/>
              <a:t>YouTube is currently the most famous video-streaming platform, receiving billions of views and video uploads every-day.</a:t>
            </a:r>
          </a:p>
          <a:p>
            <a:r>
              <a:rPr lang="en-US" dirty="0"/>
              <a:t>We will delve into the statistics the most trending videos on YouTube (fetched from YouTube’s Trending Videos page) in an effort to identify the factors that influence YouTube trends, as well as how YouTube’s algorithm works.</a:t>
            </a:r>
          </a:p>
          <a:p>
            <a:r>
              <a:rPr lang="en-US" dirty="0"/>
              <a:t>This may give us a brief overview into what is trending today, what can influence our minds the most, etc.</a:t>
            </a:r>
          </a:p>
        </p:txBody>
      </p:sp>
      <p:sp>
        <p:nvSpPr>
          <p:cNvPr id="4" name="Slide Number Placeholder 3">
            <a:extLst>
              <a:ext uri="{FF2B5EF4-FFF2-40B4-BE49-F238E27FC236}">
                <a16:creationId xmlns:a16="http://schemas.microsoft.com/office/drawing/2014/main" id="{608963A9-CEFB-4CFE-B97F-269BFFFF50F8}"/>
              </a:ext>
            </a:extLst>
          </p:cNvPr>
          <p:cNvSpPr>
            <a:spLocks noGrp="1"/>
          </p:cNvSpPr>
          <p:nvPr>
            <p:ph type="sldNum" sz="quarter" idx="4"/>
          </p:nvPr>
        </p:nvSpPr>
        <p:spPr/>
        <p:txBody>
          <a:bodyPr/>
          <a:lstStyle/>
          <a:p>
            <a:fld id="{EA87306C-81BA-4795-A5CA-9392456A8C1E}" type="slidenum">
              <a:rPr lang="en-US" smtClean="0"/>
              <a:pPr/>
              <a:t>2</a:t>
            </a:fld>
            <a:endParaRPr lang="en-US" dirty="0"/>
          </a:p>
        </p:txBody>
      </p:sp>
    </p:spTree>
    <p:extLst>
      <p:ext uri="{BB962C8B-B14F-4D97-AF65-F5344CB8AC3E}">
        <p14:creationId xmlns:p14="http://schemas.microsoft.com/office/powerpoint/2010/main" val="1067596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40139-E934-4247-83E3-6F79B294A3DC}"/>
              </a:ext>
            </a:extLst>
          </p:cNvPr>
          <p:cNvSpPr>
            <a:spLocks noGrp="1"/>
          </p:cNvSpPr>
          <p:nvPr>
            <p:ph type="title"/>
          </p:nvPr>
        </p:nvSpPr>
        <p:spPr/>
        <p:txBody>
          <a:bodyPr/>
          <a:lstStyle/>
          <a:p>
            <a:r>
              <a:rPr lang="en-US" dirty="0"/>
              <a:t>The </a:t>
            </a:r>
            <a:r>
              <a:rPr lang="en-US" dirty="0" err="1"/>
              <a:t>youtube</a:t>
            </a:r>
            <a:r>
              <a:rPr lang="en-US" dirty="0"/>
              <a:t> trending page</a:t>
            </a:r>
          </a:p>
        </p:txBody>
      </p:sp>
      <p:sp>
        <p:nvSpPr>
          <p:cNvPr id="3" name="Text Placeholder 2">
            <a:extLst>
              <a:ext uri="{FF2B5EF4-FFF2-40B4-BE49-F238E27FC236}">
                <a16:creationId xmlns:a16="http://schemas.microsoft.com/office/drawing/2014/main" id="{FA3226DA-62A2-49A5-9A4B-F3BDC5461421}"/>
              </a:ext>
            </a:extLst>
          </p:cNvPr>
          <p:cNvSpPr>
            <a:spLocks noGrp="1"/>
          </p:cNvSpPr>
          <p:nvPr>
            <p:ph type="body" sz="quarter" idx="16"/>
          </p:nvPr>
        </p:nvSpPr>
        <p:spPr/>
        <p:txBody>
          <a:bodyPr/>
          <a:lstStyle/>
          <a:p>
            <a:r>
              <a:rPr lang="en-US" dirty="0"/>
              <a:t>Website directory: </a:t>
            </a:r>
            <a:r>
              <a:rPr lang="en-US" dirty="0">
                <a:hlinkClick r:id="rId2"/>
              </a:rPr>
              <a:t>https://www.youtube.com/feed/trending</a:t>
            </a:r>
            <a:r>
              <a:rPr lang="en-US" dirty="0"/>
              <a:t>? </a:t>
            </a:r>
          </a:p>
          <a:p>
            <a:r>
              <a:rPr lang="en-US" dirty="0"/>
              <a:t>The displayed videos will vary depending on the territory YouTube is accessed in.</a:t>
            </a:r>
          </a:p>
        </p:txBody>
      </p:sp>
      <p:pic>
        <p:nvPicPr>
          <p:cNvPr id="7" name="Content Placeholder 6">
            <a:extLst>
              <a:ext uri="{FF2B5EF4-FFF2-40B4-BE49-F238E27FC236}">
                <a16:creationId xmlns:a16="http://schemas.microsoft.com/office/drawing/2014/main" id="{6AD31B53-DC6B-4879-96FE-DA56BEF9EDAC}"/>
              </a:ext>
            </a:extLst>
          </p:cNvPr>
          <p:cNvPicPr>
            <a:picLocks noGrp="1" noChangeAspect="1"/>
          </p:cNvPicPr>
          <p:nvPr>
            <p:ph sz="quarter" idx="15"/>
          </p:nvPr>
        </p:nvPicPr>
        <p:blipFill>
          <a:blip r:embed="rId3"/>
          <a:stretch>
            <a:fillRect/>
          </a:stretch>
        </p:blipFill>
        <p:spPr>
          <a:xfrm>
            <a:off x="5221288" y="936615"/>
            <a:ext cx="6292850" cy="5133995"/>
          </a:xfrm>
        </p:spPr>
      </p:pic>
      <p:sp>
        <p:nvSpPr>
          <p:cNvPr id="5" name="Slide Number Placeholder 4">
            <a:extLst>
              <a:ext uri="{FF2B5EF4-FFF2-40B4-BE49-F238E27FC236}">
                <a16:creationId xmlns:a16="http://schemas.microsoft.com/office/drawing/2014/main" id="{7B462013-16DF-45E8-BE0D-7BC8D9ED72A0}"/>
              </a:ext>
            </a:extLst>
          </p:cNvPr>
          <p:cNvSpPr>
            <a:spLocks noGrp="1"/>
          </p:cNvSpPr>
          <p:nvPr>
            <p:ph type="sldNum" sz="quarter" idx="12"/>
          </p:nvPr>
        </p:nvSpPr>
        <p:spPr/>
        <p:txBody>
          <a:bodyPr/>
          <a:lstStyle/>
          <a:p>
            <a:fld id="{EA87306C-81BA-4795-A5CA-9392456A8C1E}" type="slidenum">
              <a:rPr lang="en-US" smtClean="0"/>
              <a:pPr/>
              <a:t>3</a:t>
            </a:fld>
            <a:endParaRPr lang="en-US" dirty="0"/>
          </a:p>
        </p:txBody>
      </p:sp>
    </p:spTree>
    <p:extLst>
      <p:ext uri="{BB962C8B-B14F-4D97-AF65-F5344CB8AC3E}">
        <p14:creationId xmlns:p14="http://schemas.microsoft.com/office/powerpoint/2010/main" val="4122170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636608" y="804862"/>
            <a:ext cx="3401992" cy="5121375"/>
          </a:xfrm>
          <a:ln>
            <a:noFill/>
          </a:ln>
        </p:spPr>
        <p:txBody>
          <a:bodyPr/>
          <a:lstStyle/>
          <a:p>
            <a:r>
              <a:rPr lang="en-US" dirty="0"/>
              <a:t>About our dataset</a:t>
            </a:r>
          </a:p>
        </p:txBody>
      </p:sp>
      <p:sp>
        <p:nvSpPr>
          <p:cNvPr id="50" name="Text Placeholder 17">
            <a:extLst>
              <a:ext uri="{FF2B5EF4-FFF2-40B4-BE49-F238E27FC236}">
                <a16:creationId xmlns:a16="http://schemas.microsoft.com/office/drawing/2014/main" id="{62192F0C-65C9-4E6D-9314-81FB7E4DB469}"/>
              </a:ext>
            </a:extLst>
          </p:cNvPr>
          <p:cNvSpPr>
            <a:spLocks noGrp="1"/>
          </p:cNvSpPr>
          <p:nvPr>
            <p:ph sz="quarter" idx="10"/>
          </p:nvPr>
        </p:nvSpPr>
        <p:spPr>
          <a:xfrm>
            <a:off x="5579338" y="804863"/>
            <a:ext cx="5716587" cy="5248276"/>
          </a:xfrm>
        </p:spPr>
        <p:txBody>
          <a:bodyPr anchor="ctr"/>
          <a:lstStyle/>
          <a:p>
            <a:r>
              <a:rPr lang="en-US" dirty="0"/>
              <a:t>To ensure correct process of the text columns, we choose 5 English-speaking countries to perform analysis: Australia (AU), Canada (CA), Great Britain (UK), United States (US), and India (IN) (Indian contents (title, description, etc. are mostly English)</a:t>
            </a:r>
          </a:p>
          <a:p>
            <a:r>
              <a:rPr lang="en-US" dirty="0"/>
              <a:t>We have finished fetching the data for each country, pre-processing is still under way.</a:t>
            </a:r>
          </a:p>
        </p:txBody>
      </p:sp>
    </p:spTree>
    <p:extLst>
      <p:ext uri="{BB962C8B-B14F-4D97-AF65-F5344CB8AC3E}">
        <p14:creationId xmlns:p14="http://schemas.microsoft.com/office/powerpoint/2010/main" val="654652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636608" y="804862"/>
            <a:ext cx="3401992" cy="5121375"/>
          </a:xfrm>
          <a:ln>
            <a:noFill/>
          </a:ln>
        </p:spPr>
        <p:txBody>
          <a:bodyPr/>
          <a:lstStyle/>
          <a:p>
            <a:r>
              <a:rPr lang="en-US" dirty="0"/>
              <a:t>About our dataset</a:t>
            </a:r>
          </a:p>
        </p:txBody>
      </p:sp>
      <p:sp>
        <p:nvSpPr>
          <p:cNvPr id="50" name="Text Placeholder 17">
            <a:extLst>
              <a:ext uri="{FF2B5EF4-FFF2-40B4-BE49-F238E27FC236}">
                <a16:creationId xmlns:a16="http://schemas.microsoft.com/office/drawing/2014/main" id="{62192F0C-65C9-4E6D-9314-81FB7E4DB469}"/>
              </a:ext>
            </a:extLst>
          </p:cNvPr>
          <p:cNvSpPr>
            <a:spLocks noGrp="1"/>
          </p:cNvSpPr>
          <p:nvPr>
            <p:ph sz="quarter" idx="10"/>
          </p:nvPr>
        </p:nvSpPr>
        <p:spPr>
          <a:xfrm>
            <a:off x="5579338" y="804863"/>
            <a:ext cx="5716587" cy="5248276"/>
          </a:xfrm>
        </p:spPr>
        <p:txBody>
          <a:bodyPr anchor="ctr"/>
          <a:lstStyle/>
          <a:p>
            <a:r>
              <a:rPr lang="en-US" dirty="0"/>
              <a:t>Initially, there will be 5 datasets for each country, containing the information of the latest trending videos (as updated in 12/11/2024) in those countries, with the following properties</a:t>
            </a:r>
          </a:p>
        </p:txBody>
      </p:sp>
    </p:spTree>
    <p:extLst>
      <p:ext uri="{BB962C8B-B14F-4D97-AF65-F5344CB8AC3E}">
        <p14:creationId xmlns:p14="http://schemas.microsoft.com/office/powerpoint/2010/main" val="262921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87AE-0935-445A-93EB-1C85B62D0544}"/>
              </a:ext>
            </a:extLst>
          </p:cNvPr>
          <p:cNvSpPr>
            <a:spLocks noGrp="1"/>
          </p:cNvSpPr>
          <p:nvPr>
            <p:ph type="title"/>
          </p:nvPr>
        </p:nvSpPr>
        <p:spPr/>
        <p:txBody>
          <a:bodyPr/>
          <a:lstStyle/>
          <a:p>
            <a:r>
              <a:rPr lang="en-US" dirty="0"/>
              <a:t>Dataset properties</a:t>
            </a:r>
            <a:br>
              <a:rPr lang="en-US" dirty="0"/>
            </a:br>
            <a:r>
              <a:rPr lang="en-US" dirty="0"/>
              <a:t>(raw)</a:t>
            </a:r>
          </a:p>
        </p:txBody>
      </p:sp>
      <p:graphicFrame>
        <p:nvGraphicFramePr>
          <p:cNvPr id="5" name="Table 5">
            <a:extLst>
              <a:ext uri="{FF2B5EF4-FFF2-40B4-BE49-F238E27FC236}">
                <a16:creationId xmlns:a16="http://schemas.microsoft.com/office/drawing/2014/main" id="{8F9C7234-4951-4EB2-AE1E-963336B1255E}"/>
              </a:ext>
            </a:extLst>
          </p:cNvPr>
          <p:cNvGraphicFramePr>
            <a:graphicFrameLocks noGrp="1"/>
          </p:cNvGraphicFramePr>
          <p:nvPr>
            <p:ph sz="quarter" idx="10"/>
            <p:extLst>
              <p:ext uri="{D42A27DB-BD31-4B8C-83A1-F6EECF244321}">
                <p14:modId xmlns:p14="http://schemas.microsoft.com/office/powerpoint/2010/main" val="1648984856"/>
              </p:ext>
            </p:extLst>
          </p:nvPr>
        </p:nvGraphicFramePr>
        <p:xfrm>
          <a:off x="4981354" y="279400"/>
          <a:ext cx="7001540" cy="6299200"/>
        </p:xfrm>
        <a:graphic>
          <a:graphicData uri="http://schemas.openxmlformats.org/drawingml/2006/table">
            <a:tbl>
              <a:tblPr firstRow="1" bandRow="1">
                <a:tableStyleId>{9DCAF9ED-07DC-4A11-8D7F-57B35C25682E}</a:tableStyleId>
              </a:tblPr>
              <a:tblGrid>
                <a:gridCol w="1669312">
                  <a:extLst>
                    <a:ext uri="{9D8B030D-6E8A-4147-A177-3AD203B41FA5}">
                      <a16:colId xmlns:a16="http://schemas.microsoft.com/office/drawing/2014/main" val="1086373112"/>
                    </a:ext>
                  </a:extLst>
                </a:gridCol>
                <a:gridCol w="5332228">
                  <a:extLst>
                    <a:ext uri="{9D8B030D-6E8A-4147-A177-3AD203B41FA5}">
                      <a16:colId xmlns:a16="http://schemas.microsoft.com/office/drawing/2014/main" val="3480347548"/>
                    </a:ext>
                  </a:extLst>
                </a:gridCol>
              </a:tblGrid>
              <a:tr h="370840">
                <a:tc>
                  <a:txBody>
                    <a:bodyPr/>
                    <a:lstStyle/>
                    <a:p>
                      <a:r>
                        <a:rPr lang="en-US" sz="1400" dirty="0"/>
                        <a:t>Column name</a:t>
                      </a:r>
                    </a:p>
                  </a:txBody>
                  <a:tcPr/>
                </a:tc>
                <a:tc>
                  <a:txBody>
                    <a:bodyPr/>
                    <a:lstStyle/>
                    <a:p>
                      <a:r>
                        <a:rPr lang="en-US" sz="1400" dirty="0"/>
                        <a:t>Purpose</a:t>
                      </a:r>
                    </a:p>
                  </a:txBody>
                  <a:tcPr/>
                </a:tc>
                <a:extLst>
                  <a:ext uri="{0D108BD9-81ED-4DB2-BD59-A6C34878D82A}">
                    <a16:rowId xmlns:a16="http://schemas.microsoft.com/office/drawing/2014/main" val="3532106736"/>
                  </a:ext>
                </a:extLst>
              </a:tr>
              <a:tr h="370840">
                <a:tc>
                  <a:txBody>
                    <a:bodyPr/>
                    <a:lstStyle/>
                    <a:p>
                      <a:r>
                        <a:rPr lang="en-US" sz="1400" dirty="0"/>
                        <a:t>title</a:t>
                      </a:r>
                    </a:p>
                  </a:txBody>
                  <a:tcPr/>
                </a:tc>
                <a:tc>
                  <a:txBody>
                    <a:bodyPr/>
                    <a:lstStyle/>
                    <a:p>
                      <a:r>
                        <a:rPr lang="en-US" sz="1400" dirty="0"/>
                        <a:t>The video title</a:t>
                      </a:r>
                    </a:p>
                  </a:txBody>
                  <a:tcPr/>
                </a:tc>
                <a:extLst>
                  <a:ext uri="{0D108BD9-81ED-4DB2-BD59-A6C34878D82A}">
                    <a16:rowId xmlns:a16="http://schemas.microsoft.com/office/drawing/2014/main" val="2159039957"/>
                  </a:ext>
                </a:extLst>
              </a:tr>
              <a:tr h="370840">
                <a:tc>
                  <a:txBody>
                    <a:bodyPr/>
                    <a:lstStyle/>
                    <a:p>
                      <a:r>
                        <a:rPr lang="en-US" sz="1400" dirty="0" err="1"/>
                        <a:t>publishedAt</a:t>
                      </a:r>
                      <a:endParaRPr lang="en-US" sz="1400" dirty="0"/>
                    </a:p>
                  </a:txBody>
                  <a:tcPr/>
                </a:tc>
                <a:tc>
                  <a:txBody>
                    <a:bodyPr/>
                    <a:lstStyle/>
                    <a:p>
                      <a:r>
                        <a:rPr lang="en-US" sz="1400" dirty="0"/>
                        <a:t>Date (YY-MM-DD) and time (</a:t>
                      </a:r>
                      <a:r>
                        <a:rPr lang="en-US" sz="1400" dirty="0" err="1"/>
                        <a:t>hh:mm:ss</a:t>
                      </a:r>
                      <a:r>
                        <a:rPr lang="en-US" sz="1400" dirty="0"/>
                        <a:t>) at which the video is published</a:t>
                      </a:r>
                    </a:p>
                  </a:txBody>
                  <a:tcPr/>
                </a:tc>
                <a:extLst>
                  <a:ext uri="{0D108BD9-81ED-4DB2-BD59-A6C34878D82A}">
                    <a16:rowId xmlns:a16="http://schemas.microsoft.com/office/drawing/2014/main" val="1364195829"/>
                  </a:ext>
                </a:extLst>
              </a:tr>
              <a:tr h="370840">
                <a:tc>
                  <a:txBody>
                    <a:bodyPr/>
                    <a:lstStyle/>
                    <a:p>
                      <a:r>
                        <a:rPr lang="en-US" sz="1400" dirty="0" err="1"/>
                        <a:t>channelTitle</a:t>
                      </a:r>
                      <a:endParaRPr lang="en-US" sz="1400" dirty="0"/>
                    </a:p>
                  </a:txBody>
                  <a:tcPr/>
                </a:tc>
                <a:tc>
                  <a:txBody>
                    <a:bodyPr/>
                    <a:lstStyle/>
                    <a:p>
                      <a:r>
                        <a:rPr lang="en-US" sz="1400" dirty="0"/>
                        <a:t>Name of the channel that posts the video</a:t>
                      </a:r>
                    </a:p>
                  </a:txBody>
                  <a:tcPr/>
                </a:tc>
                <a:extLst>
                  <a:ext uri="{0D108BD9-81ED-4DB2-BD59-A6C34878D82A}">
                    <a16:rowId xmlns:a16="http://schemas.microsoft.com/office/drawing/2014/main" val="975032818"/>
                  </a:ext>
                </a:extLst>
              </a:tr>
              <a:tr h="370840">
                <a:tc>
                  <a:txBody>
                    <a:bodyPr/>
                    <a:lstStyle/>
                    <a:p>
                      <a:r>
                        <a:rPr lang="en-US" sz="1400" dirty="0"/>
                        <a:t>description</a:t>
                      </a:r>
                    </a:p>
                  </a:txBody>
                  <a:tcPr/>
                </a:tc>
                <a:tc>
                  <a:txBody>
                    <a:bodyPr/>
                    <a:lstStyle/>
                    <a:p>
                      <a:r>
                        <a:rPr lang="en-US" sz="1400" dirty="0"/>
                        <a:t>Description (under the video)</a:t>
                      </a:r>
                    </a:p>
                  </a:txBody>
                  <a:tcPr/>
                </a:tc>
                <a:extLst>
                  <a:ext uri="{0D108BD9-81ED-4DB2-BD59-A6C34878D82A}">
                    <a16:rowId xmlns:a16="http://schemas.microsoft.com/office/drawing/2014/main" val="3032643000"/>
                  </a:ext>
                </a:extLst>
              </a:tr>
              <a:tr h="370840">
                <a:tc>
                  <a:txBody>
                    <a:bodyPr/>
                    <a:lstStyle/>
                    <a:p>
                      <a:r>
                        <a:rPr lang="en-US" sz="1400" dirty="0"/>
                        <a:t>category</a:t>
                      </a:r>
                    </a:p>
                  </a:txBody>
                  <a:tcPr/>
                </a:tc>
                <a:tc>
                  <a:txBody>
                    <a:bodyPr/>
                    <a:lstStyle/>
                    <a:p>
                      <a:r>
                        <a:rPr lang="en-US" sz="1400" dirty="0"/>
                        <a:t>The video category (1 in 44 standard YouTube categories)</a:t>
                      </a:r>
                    </a:p>
                  </a:txBody>
                  <a:tcPr/>
                </a:tc>
                <a:extLst>
                  <a:ext uri="{0D108BD9-81ED-4DB2-BD59-A6C34878D82A}">
                    <a16:rowId xmlns:a16="http://schemas.microsoft.com/office/drawing/2014/main" val="2320238269"/>
                  </a:ext>
                </a:extLst>
              </a:tr>
              <a:tr h="370840">
                <a:tc>
                  <a:txBody>
                    <a:bodyPr/>
                    <a:lstStyle/>
                    <a:p>
                      <a:r>
                        <a:rPr lang="en-US" sz="1400" dirty="0"/>
                        <a:t>tags</a:t>
                      </a:r>
                    </a:p>
                  </a:txBody>
                  <a:tcPr/>
                </a:tc>
                <a:tc>
                  <a:txBody>
                    <a:bodyPr/>
                    <a:lstStyle/>
                    <a:p>
                      <a:r>
                        <a:rPr lang="en-US" sz="1400" dirty="0"/>
                        <a:t>The video tags, normally not shown, but fetch-able via YouTube API</a:t>
                      </a:r>
                    </a:p>
                  </a:txBody>
                  <a:tcPr/>
                </a:tc>
                <a:extLst>
                  <a:ext uri="{0D108BD9-81ED-4DB2-BD59-A6C34878D82A}">
                    <a16:rowId xmlns:a16="http://schemas.microsoft.com/office/drawing/2014/main" val="3518913271"/>
                  </a:ext>
                </a:extLst>
              </a:tr>
              <a:tr h="370840">
                <a:tc>
                  <a:txBody>
                    <a:bodyPr/>
                    <a:lstStyle/>
                    <a:p>
                      <a:r>
                        <a:rPr lang="en-US" sz="1400" dirty="0"/>
                        <a:t>duration</a:t>
                      </a:r>
                    </a:p>
                  </a:txBody>
                  <a:tcPr/>
                </a:tc>
                <a:tc>
                  <a:txBody>
                    <a:bodyPr/>
                    <a:lstStyle/>
                    <a:p>
                      <a:r>
                        <a:rPr lang="en-US" sz="1400" dirty="0"/>
                        <a:t>The video duration, in minutes (for simplifying visualization &amp; prediction tasks)</a:t>
                      </a:r>
                    </a:p>
                  </a:txBody>
                  <a:tcPr/>
                </a:tc>
                <a:extLst>
                  <a:ext uri="{0D108BD9-81ED-4DB2-BD59-A6C34878D82A}">
                    <a16:rowId xmlns:a16="http://schemas.microsoft.com/office/drawing/2014/main" val="3675280580"/>
                  </a:ext>
                </a:extLst>
              </a:tr>
              <a:tr h="370840">
                <a:tc>
                  <a:txBody>
                    <a:bodyPr/>
                    <a:lstStyle/>
                    <a:p>
                      <a:r>
                        <a:rPr lang="en-US" sz="1400" dirty="0" err="1"/>
                        <a:t>view_count</a:t>
                      </a:r>
                      <a:endParaRPr lang="en-US" sz="1400" dirty="0"/>
                    </a:p>
                  </a:txBody>
                  <a:tcPr/>
                </a:tc>
                <a:tc>
                  <a:txBody>
                    <a:bodyPr/>
                    <a:lstStyle/>
                    <a:p>
                      <a:r>
                        <a:rPr lang="en-US" sz="1400" dirty="0"/>
                        <a:t>Number of views in the video</a:t>
                      </a:r>
                    </a:p>
                  </a:txBody>
                  <a:tcPr/>
                </a:tc>
                <a:extLst>
                  <a:ext uri="{0D108BD9-81ED-4DB2-BD59-A6C34878D82A}">
                    <a16:rowId xmlns:a16="http://schemas.microsoft.com/office/drawing/2014/main" val="595013368"/>
                  </a:ext>
                </a:extLst>
              </a:tr>
              <a:tr h="370840">
                <a:tc>
                  <a:txBody>
                    <a:bodyPr/>
                    <a:lstStyle/>
                    <a:p>
                      <a:r>
                        <a:rPr lang="en-US" sz="1400" dirty="0"/>
                        <a:t>likes</a:t>
                      </a:r>
                    </a:p>
                  </a:txBody>
                  <a:tcPr/>
                </a:tc>
                <a:tc>
                  <a:txBody>
                    <a:bodyPr/>
                    <a:lstStyle/>
                    <a:p>
                      <a:r>
                        <a:rPr lang="en-US" sz="1400" dirty="0"/>
                        <a:t>Number of likes in the video (We can’t fetch number of dislikes due to YouTube policy)</a:t>
                      </a:r>
                    </a:p>
                  </a:txBody>
                  <a:tcPr/>
                </a:tc>
                <a:extLst>
                  <a:ext uri="{0D108BD9-81ED-4DB2-BD59-A6C34878D82A}">
                    <a16:rowId xmlns:a16="http://schemas.microsoft.com/office/drawing/2014/main" val="107106156"/>
                  </a:ext>
                </a:extLst>
              </a:tr>
              <a:tr h="370840">
                <a:tc>
                  <a:txBody>
                    <a:bodyPr/>
                    <a:lstStyle/>
                    <a:p>
                      <a:r>
                        <a:rPr lang="en-US" sz="1400" dirty="0" err="1"/>
                        <a:t>comment_count</a:t>
                      </a:r>
                      <a:endParaRPr lang="en-US" sz="1400" dirty="0"/>
                    </a:p>
                  </a:txBody>
                  <a:tcPr/>
                </a:tc>
                <a:tc>
                  <a:txBody>
                    <a:bodyPr/>
                    <a:lstStyle/>
                    <a:p>
                      <a:r>
                        <a:rPr lang="en-US" sz="1400" dirty="0"/>
                        <a:t>Number of comments in the video</a:t>
                      </a:r>
                    </a:p>
                  </a:txBody>
                  <a:tcPr/>
                </a:tc>
                <a:extLst>
                  <a:ext uri="{0D108BD9-81ED-4DB2-BD59-A6C34878D82A}">
                    <a16:rowId xmlns:a16="http://schemas.microsoft.com/office/drawing/2014/main" val="3901744652"/>
                  </a:ext>
                </a:extLst>
              </a:tr>
              <a:tr h="370840">
                <a:tc>
                  <a:txBody>
                    <a:bodyPr/>
                    <a:lstStyle/>
                    <a:p>
                      <a:r>
                        <a:rPr lang="en-US" sz="1400" dirty="0" err="1"/>
                        <a:t>subscriber_count</a:t>
                      </a:r>
                      <a:endParaRPr lang="en-US" sz="1400" dirty="0"/>
                    </a:p>
                  </a:txBody>
                  <a:tcPr/>
                </a:tc>
                <a:tc>
                  <a:txBody>
                    <a:bodyPr/>
                    <a:lstStyle/>
                    <a:p>
                      <a:r>
                        <a:rPr lang="en-US" sz="1400" dirty="0"/>
                        <a:t>Number of subscriber to the channel (that posts the video)</a:t>
                      </a:r>
                    </a:p>
                  </a:txBody>
                  <a:tcPr/>
                </a:tc>
                <a:extLst>
                  <a:ext uri="{0D108BD9-81ED-4DB2-BD59-A6C34878D82A}">
                    <a16:rowId xmlns:a16="http://schemas.microsoft.com/office/drawing/2014/main" val="3316963378"/>
                  </a:ext>
                </a:extLst>
              </a:tr>
              <a:tr h="370840">
                <a:tc>
                  <a:txBody>
                    <a:bodyPr/>
                    <a:lstStyle/>
                    <a:p>
                      <a:r>
                        <a:rPr lang="en-US" sz="1400" dirty="0" err="1"/>
                        <a:t>engagement_rate</a:t>
                      </a:r>
                      <a:endParaRPr lang="en-US" sz="1400" dirty="0"/>
                    </a:p>
                  </a:txBody>
                  <a:tcPr/>
                </a:tc>
                <a:tc>
                  <a:txBody>
                    <a:bodyPr/>
                    <a:lstStyle/>
                    <a:p>
                      <a:r>
                        <a:rPr lang="en-US" sz="1400" dirty="0"/>
                        <a:t>Engagement rate of the video, calculated by (likes + comments) / views. A good rate is over 0.3</a:t>
                      </a:r>
                    </a:p>
                  </a:txBody>
                  <a:tcPr/>
                </a:tc>
                <a:extLst>
                  <a:ext uri="{0D108BD9-81ED-4DB2-BD59-A6C34878D82A}">
                    <a16:rowId xmlns:a16="http://schemas.microsoft.com/office/drawing/2014/main" val="2045936769"/>
                  </a:ext>
                </a:extLst>
              </a:tr>
              <a:tr h="370840">
                <a:tc>
                  <a:txBody>
                    <a:bodyPr/>
                    <a:lstStyle/>
                    <a:p>
                      <a:r>
                        <a:rPr lang="en-US" sz="1400" dirty="0" err="1"/>
                        <a:t>total_view_count</a:t>
                      </a:r>
                      <a:endParaRPr lang="en-US" sz="1400" dirty="0"/>
                    </a:p>
                  </a:txBody>
                  <a:tcPr/>
                </a:tc>
                <a:tc>
                  <a:txBody>
                    <a:bodyPr/>
                    <a:lstStyle/>
                    <a:p>
                      <a:r>
                        <a:rPr lang="en-US" sz="1400" dirty="0"/>
                        <a:t>The total views that the channel accumulated</a:t>
                      </a:r>
                    </a:p>
                  </a:txBody>
                  <a:tcPr/>
                </a:tc>
                <a:extLst>
                  <a:ext uri="{0D108BD9-81ED-4DB2-BD59-A6C34878D82A}">
                    <a16:rowId xmlns:a16="http://schemas.microsoft.com/office/drawing/2014/main" val="1676833924"/>
                  </a:ext>
                </a:extLst>
              </a:tr>
              <a:tr h="370840">
                <a:tc>
                  <a:txBody>
                    <a:bodyPr/>
                    <a:lstStyle/>
                    <a:p>
                      <a:r>
                        <a:rPr lang="en-US" sz="1400" dirty="0" err="1"/>
                        <a:t>channel_country</a:t>
                      </a:r>
                      <a:endParaRPr lang="en-US" sz="1400" dirty="0"/>
                    </a:p>
                  </a:txBody>
                  <a:tcPr/>
                </a:tc>
                <a:tc>
                  <a:txBody>
                    <a:bodyPr/>
                    <a:lstStyle/>
                    <a:p>
                      <a:r>
                        <a:rPr lang="en-US" sz="1400" dirty="0"/>
                        <a:t>The home country of the channel</a:t>
                      </a:r>
                    </a:p>
                  </a:txBody>
                  <a:tcPr/>
                </a:tc>
                <a:extLst>
                  <a:ext uri="{0D108BD9-81ED-4DB2-BD59-A6C34878D82A}">
                    <a16:rowId xmlns:a16="http://schemas.microsoft.com/office/drawing/2014/main" val="2834519569"/>
                  </a:ext>
                </a:extLst>
              </a:tr>
            </a:tbl>
          </a:graphicData>
        </a:graphic>
      </p:graphicFrame>
    </p:spTree>
    <p:extLst>
      <p:ext uri="{BB962C8B-B14F-4D97-AF65-F5344CB8AC3E}">
        <p14:creationId xmlns:p14="http://schemas.microsoft.com/office/powerpoint/2010/main" val="657571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9E773-35EC-4480-9C09-227FAD6B400E}"/>
              </a:ext>
            </a:extLst>
          </p:cNvPr>
          <p:cNvSpPr>
            <a:spLocks noGrp="1"/>
          </p:cNvSpPr>
          <p:nvPr>
            <p:ph type="title"/>
          </p:nvPr>
        </p:nvSpPr>
        <p:spPr>
          <a:xfrm>
            <a:off x="838200" y="846286"/>
            <a:ext cx="10505281" cy="537651"/>
          </a:xfrm>
        </p:spPr>
        <p:txBody>
          <a:bodyPr/>
          <a:lstStyle/>
          <a:p>
            <a:r>
              <a:rPr lang="en-US" dirty="0"/>
              <a:t>Raw dataset (from script) sample</a:t>
            </a:r>
          </a:p>
        </p:txBody>
      </p:sp>
      <p:pic>
        <p:nvPicPr>
          <p:cNvPr id="6" name="Content Placeholder 5">
            <a:extLst>
              <a:ext uri="{FF2B5EF4-FFF2-40B4-BE49-F238E27FC236}">
                <a16:creationId xmlns:a16="http://schemas.microsoft.com/office/drawing/2014/main" id="{44070DB5-17A6-4715-88A0-AF8F01A0FF31}"/>
              </a:ext>
            </a:extLst>
          </p:cNvPr>
          <p:cNvPicPr>
            <a:picLocks noGrp="1" noChangeAspect="1"/>
          </p:cNvPicPr>
          <p:nvPr>
            <p:ph sz="quarter" idx="35"/>
          </p:nvPr>
        </p:nvPicPr>
        <p:blipFill>
          <a:blip r:embed="rId2"/>
          <a:stretch>
            <a:fillRect/>
          </a:stretch>
        </p:blipFill>
        <p:spPr>
          <a:xfrm>
            <a:off x="848519" y="2684134"/>
            <a:ext cx="10494962" cy="2148876"/>
          </a:xfrm>
        </p:spPr>
      </p:pic>
      <p:sp>
        <p:nvSpPr>
          <p:cNvPr id="5" name="Title 1">
            <a:extLst>
              <a:ext uri="{FF2B5EF4-FFF2-40B4-BE49-F238E27FC236}">
                <a16:creationId xmlns:a16="http://schemas.microsoft.com/office/drawing/2014/main" id="{19CC9CFA-22F7-4024-83E4-89B63F802C49}"/>
              </a:ext>
            </a:extLst>
          </p:cNvPr>
          <p:cNvSpPr txBox="1">
            <a:spLocks/>
          </p:cNvSpPr>
          <p:nvPr/>
        </p:nvSpPr>
        <p:spPr>
          <a:xfrm>
            <a:off x="932121" y="4795820"/>
            <a:ext cx="10515600" cy="1215894"/>
          </a:xfrm>
          <a:prstGeom prst="rect">
            <a:avLst/>
          </a:prstGeom>
        </p:spPr>
        <p:txBody>
          <a:bodyPr anchor="b"/>
          <a:lstStyle>
            <a:lvl1pPr algn="ctr" defTabSz="914400" rtl="0" eaLnBrk="1" latinLnBrk="0" hangingPunct="1">
              <a:lnSpc>
                <a:spcPct val="90000"/>
              </a:lnSpc>
              <a:spcBef>
                <a:spcPct val="0"/>
              </a:spcBef>
              <a:buNone/>
              <a:defRPr sz="2400" kern="1200" cap="all" spc="100" baseline="0">
                <a:solidFill>
                  <a:schemeClr val="tx2"/>
                </a:solidFill>
                <a:latin typeface="+mj-lt"/>
                <a:ea typeface="+mj-ea"/>
                <a:cs typeface="+mj-cs"/>
              </a:defRPr>
            </a:lvl1pPr>
          </a:lstStyle>
          <a:p>
            <a:endParaRPr lang="en-US" dirty="0"/>
          </a:p>
        </p:txBody>
      </p:sp>
      <p:sp>
        <p:nvSpPr>
          <p:cNvPr id="7" name="TextBox 6">
            <a:extLst>
              <a:ext uri="{FF2B5EF4-FFF2-40B4-BE49-F238E27FC236}">
                <a16:creationId xmlns:a16="http://schemas.microsoft.com/office/drawing/2014/main" id="{AECF2803-952A-4FDC-8BB3-79CFE5AA8203}"/>
              </a:ext>
            </a:extLst>
          </p:cNvPr>
          <p:cNvSpPr txBox="1"/>
          <p:nvPr/>
        </p:nvSpPr>
        <p:spPr>
          <a:xfrm>
            <a:off x="838200" y="5358809"/>
            <a:ext cx="10505281" cy="646331"/>
          </a:xfrm>
          <a:prstGeom prst="rect">
            <a:avLst/>
          </a:prstGeom>
          <a:noFill/>
        </p:spPr>
        <p:txBody>
          <a:bodyPr wrap="square" rtlCol="0">
            <a:spAutoFit/>
          </a:bodyPr>
          <a:lstStyle/>
          <a:p>
            <a:pPr algn="ctr"/>
            <a:r>
              <a:rPr lang="en-US" i="1" dirty="0"/>
              <a:t>Dataset in pre-procession. Please consider this as initial reference only.</a:t>
            </a:r>
          </a:p>
          <a:p>
            <a:pPr algn="ctr"/>
            <a:r>
              <a:rPr lang="en-US" i="1" dirty="0"/>
              <a:t>The finalized datasets can be considerably different from these samples. </a:t>
            </a:r>
          </a:p>
        </p:txBody>
      </p:sp>
    </p:spTree>
    <p:extLst>
      <p:ext uri="{BB962C8B-B14F-4D97-AF65-F5344CB8AC3E}">
        <p14:creationId xmlns:p14="http://schemas.microsoft.com/office/powerpoint/2010/main" val="2201247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9344A-C1F3-478F-AC5C-34C7BC48CD3C}"/>
              </a:ext>
            </a:extLst>
          </p:cNvPr>
          <p:cNvSpPr>
            <a:spLocks noGrp="1"/>
          </p:cNvSpPr>
          <p:nvPr>
            <p:ph type="title"/>
          </p:nvPr>
        </p:nvSpPr>
        <p:spPr/>
        <p:txBody>
          <a:bodyPr/>
          <a:lstStyle/>
          <a:p>
            <a:r>
              <a:rPr lang="en-US" dirty="0"/>
              <a:t>Sub-</a:t>
            </a:r>
            <a:r>
              <a:rPr lang="en-US" dirty="0" err="1"/>
              <a:t>DATAset</a:t>
            </a:r>
            <a:r>
              <a:rPr lang="en-US" dirty="0"/>
              <a:t> Properties</a:t>
            </a:r>
          </a:p>
        </p:txBody>
      </p:sp>
      <p:sp>
        <p:nvSpPr>
          <p:cNvPr id="3" name="Text Placeholder 2">
            <a:extLst>
              <a:ext uri="{FF2B5EF4-FFF2-40B4-BE49-F238E27FC236}">
                <a16:creationId xmlns:a16="http://schemas.microsoft.com/office/drawing/2014/main" id="{4C4C42E5-C6D1-4E45-AEFD-3D678BC2045C}"/>
              </a:ext>
            </a:extLst>
          </p:cNvPr>
          <p:cNvSpPr>
            <a:spLocks noGrp="1"/>
          </p:cNvSpPr>
          <p:nvPr>
            <p:ph type="body" sz="quarter" idx="16"/>
          </p:nvPr>
        </p:nvSpPr>
        <p:spPr/>
        <p:txBody>
          <a:bodyPr/>
          <a:lstStyle/>
          <a:p>
            <a:r>
              <a:rPr lang="en-US" dirty="0"/>
              <a:t>Channel_info.csv: Basic information of the channels in the trending list</a:t>
            </a:r>
          </a:p>
        </p:txBody>
      </p:sp>
      <p:graphicFrame>
        <p:nvGraphicFramePr>
          <p:cNvPr id="6" name="Table 6">
            <a:extLst>
              <a:ext uri="{FF2B5EF4-FFF2-40B4-BE49-F238E27FC236}">
                <a16:creationId xmlns:a16="http://schemas.microsoft.com/office/drawing/2014/main" id="{A17A8422-55D6-4F17-8350-E77B1F57DA1E}"/>
              </a:ext>
            </a:extLst>
          </p:cNvPr>
          <p:cNvGraphicFramePr>
            <a:graphicFrameLocks noGrp="1"/>
          </p:cNvGraphicFramePr>
          <p:nvPr>
            <p:ph sz="quarter" idx="15"/>
            <p:extLst>
              <p:ext uri="{D42A27DB-BD31-4B8C-83A1-F6EECF244321}">
                <p14:modId xmlns:p14="http://schemas.microsoft.com/office/powerpoint/2010/main" val="1513076517"/>
              </p:ext>
            </p:extLst>
          </p:nvPr>
        </p:nvGraphicFramePr>
        <p:xfrm>
          <a:off x="5503051" y="2159000"/>
          <a:ext cx="6292850" cy="2733040"/>
        </p:xfrm>
        <a:graphic>
          <a:graphicData uri="http://schemas.openxmlformats.org/drawingml/2006/table">
            <a:tbl>
              <a:tblPr firstRow="1" bandRow="1">
                <a:tableStyleId>{9DCAF9ED-07DC-4A11-8D7F-57B35C25682E}</a:tableStyleId>
              </a:tblPr>
              <a:tblGrid>
                <a:gridCol w="1764302">
                  <a:extLst>
                    <a:ext uri="{9D8B030D-6E8A-4147-A177-3AD203B41FA5}">
                      <a16:colId xmlns:a16="http://schemas.microsoft.com/office/drawing/2014/main" val="2385613756"/>
                    </a:ext>
                  </a:extLst>
                </a:gridCol>
                <a:gridCol w="4528548">
                  <a:extLst>
                    <a:ext uri="{9D8B030D-6E8A-4147-A177-3AD203B41FA5}">
                      <a16:colId xmlns:a16="http://schemas.microsoft.com/office/drawing/2014/main" val="4062891391"/>
                    </a:ext>
                  </a:extLst>
                </a:gridCol>
              </a:tblGrid>
              <a:tr h="370840">
                <a:tc>
                  <a:txBody>
                    <a:bodyPr/>
                    <a:lstStyle/>
                    <a:p>
                      <a:r>
                        <a:rPr lang="en-US" sz="1400" dirty="0"/>
                        <a:t>Column name</a:t>
                      </a:r>
                    </a:p>
                  </a:txBody>
                  <a:tcPr/>
                </a:tc>
                <a:tc>
                  <a:txBody>
                    <a:bodyPr/>
                    <a:lstStyle/>
                    <a:p>
                      <a:r>
                        <a:rPr lang="en-US" sz="1400" dirty="0"/>
                        <a:t>Purpose</a:t>
                      </a:r>
                    </a:p>
                  </a:txBody>
                  <a:tcPr/>
                </a:tc>
                <a:extLst>
                  <a:ext uri="{0D108BD9-81ED-4DB2-BD59-A6C34878D82A}">
                    <a16:rowId xmlns:a16="http://schemas.microsoft.com/office/drawing/2014/main" val="340241019"/>
                  </a:ext>
                </a:extLst>
              </a:tr>
              <a:tr h="370840">
                <a:tc>
                  <a:txBody>
                    <a:bodyPr/>
                    <a:lstStyle/>
                    <a:p>
                      <a:r>
                        <a:rPr lang="en-US" sz="1400" dirty="0" err="1"/>
                        <a:t>channelTitle</a:t>
                      </a:r>
                      <a:endParaRPr lang="en-US" sz="1400" dirty="0"/>
                    </a:p>
                  </a:txBody>
                  <a:tcPr/>
                </a:tc>
                <a:tc>
                  <a:txBody>
                    <a:bodyPr/>
                    <a:lstStyle/>
                    <a:p>
                      <a:r>
                        <a:rPr lang="en-US" sz="1400" dirty="0"/>
                        <a:t>Name of the channel that are on trending</a:t>
                      </a:r>
                    </a:p>
                  </a:txBody>
                  <a:tcPr/>
                </a:tc>
                <a:extLst>
                  <a:ext uri="{0D108BD9-81ED-4DB2-BD59-A6C34878D82A}">
                    <a16:rowId xmlns:a16="http://schemas.microsoft.com/office/drawing/2014/main" val="953186801"/>
                  </a:ext>
                </a:extLst>
              </a:tr>
              <a:tr h="370840">
                <a:tc>
                  <a:txBody>
                    <a:bodyPr/>
                    <a:lstStyle/>
                    <a:p>
                      <a:r>
                        <a:rPr lang="en-US" sz="1400" dirty="0"/>
                        <a:t>category</a:t>
                      </a:r>
                    </a:p>
                  </a:txBody>
                  <a:tcPr/>
                </a:tc>
                <a:tc>
                  <a:txBody>
                    <a:bodyPr/>
                    <a:lstStyle/>
                    <a:p>
                      <a:r>
                        <a:rPr lang="en-US" sz="1400" dirty="0"/>
                        <a:t>The channel category (1 in 44 standard YouTube categories). Normally, the channel category will follow its videos</a:t>
                      </a:r>
                    </a:p>
                  </a:txBody>
                  <a:tcPr/>
                </a:tc>
                <a:extLst>
                  <a:ext uri="{0D108BD9-81ED-4DB2-BD59-A6C34878D82A}">
                    <a16:rowId xmlns:a16="http://schemas.microsoft.com/office/drawing/2014/main" val="984165485"/>
                  </a:ext>
                </a:extLst>
              </a:tr>
              <a:tr h="370840">
                <a:tc>
                  <a:txBody>
                    <a:bodyPr/>
                    <a:lstStyle/>
                    <a:p>
                      <a:r>
                        <a:rPr lang="en-US" sz="1400" dirty="0" err="1"/>
                        <a:t>subscriber_count</a:t>
                      </a:r>
                      <a:endParaRPr lang="en-US" sz="1400" dirty="0"/>
                    </a:p>
                  </a:txBody>
                  <a:tcPr/>
                </a:tc>
                <a:tc>
                  <a:txBody>
                    <a:bodyPr/>
                    <a:lstStyle/>
                    <a:p>
                      <a:r>
                        <a:rPr lang="en-US" sz="1400" dirty="0"/>
                        <a:t>Number of subscriber to the channel (that posts the video)</a:t>
                      </a:r>
                    </a:p>
                  </a:txBody>
                  <a:tcPr/>
                </a:tc>
                <a:extLst>
                  <a:ext uri="{0D108BD9-81ED-4DB2-BD59-A6C34878D82A}">
                    <a16:rowId xmlns:a16="http://schemas.microsoft.com/office/drawing/2014/main" val="1410801069"/>
                  </a:ext>
                </a:extLst>
              </a:tr>
              <a:tr h="370840">
                <a:tc>
                  <a:txBody>
                    <a:bodyPr/>
                    <a:lstStyle/>
                    <a:p>
                      <a:r>
                        <a:rPr lang="en-US" sz="1400" dirty="0" err="1"/>
                        <a:t>total_view_count</a:t>
                      </a:r>
                      <a:endParaRPr lang="en-US" sz="1400" dirty="0"/>
                    </a:p>
                  </a:txBody>
                  <a:tcPr/>
                </a:tc>
                <a:tc>
                  <a:txBody>
                    <a:bodyPr/>
                    <a:lstStyle/>
                    <a:p>
                      <a:r>
                        <a:rPr lang="en-US" sz="1400" dirty="0"/>
                        <a:t>The total views that the channel accumulated</a:t>
                      </a:r>
                    </a:p>
                  </a:txBody>
                  <a:tcPr/>
                </a:tc>
                <a:extLst>
                  <a:ext uri="{0D108BD9-81ED-4DB2-BD59-A6C34878D82A}">
                    <a16:rowId xmlns:a16="http://schemas.microsoft.com/office/drawing/2014/main" val="1151168895"/>
                  </a:ext>
                </a:extLst>
              </a:tr>
              <a:tr h="370840">
                <a:tc>
                  <a:txBody>
                    <a:bodyPr/>
                    <a:lstStyle/>
                    <a:p>
                      <a:r>
                        <a:rPr lang="en-US" sz="1400" dirty="0" err="1"/>
                        <a:t>channel_country</a:t>
                      </a:r>
                      <a:endParaRPr lang="en-US" sz="1400" dirty="0"/>
                    </a:p>
                  </a:txBody>
                  <a:tcPr/>
                </a:tc>
                <a:tc>
                  <a:txBody>
                    <a:bodyPr/>
                    <a:lstStyle/>
                    <a:p>
                      <a:r>
                        <a:rPr lang="en-US" sz="1400" dirty="0"/>
                        <a:t>The home country of the channel</a:t>
                      </a:r>
                    </a:p>
                  </a:txBody>
                  <a:tcPr/>
                </a:tc>
                <a:extLst>
                  <a:ext uri="{0D108BD9-81ED-4DB2-BD59-A6C34878D82A}">
                    <a16:rowId xmlns:a16="http://schemas.microsoft.com/office/drawing/2014/main" val="4181376926"/>
                  </a:ext>
                </a:extLst>
              </a:tr>
            </a:tbl>
          </a:graphicData>
        </a:graphic>
      </p:graphicFrame>
    </p:spTree>
    <p:extLst>
      <p:ext uri="{BB962C8B-B14F-4D97-AF65-F5344CB8AC3E}">
        <p14:creationId xmlns:p14="http://schemas.microsoft.com/office/powerpoint/2010/main" val="782595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9E773-35EC-4480-9C09-227FAD6B400E}"/>
              </a:ext>
            </a:extLst>
          </p:cNvPr>
          <p:cNvSpPr>
            <a:spLocks noGrp="1"/>
          </p:cNvSpPr>
          <p:nvPr>
            <p:ph type="title"/>
          </p:nvPr>
        </p:nvSpPr>
        <p:spPr>
          <a:xfrm>
            <a:off x="838200" y="846286"/>
            <a:ext cx="10505281" cy="537651"/>
          </a:xfrm>
        </p:spPr>
        <p:txBody>
          <a:bodyPr/>
          <a:lstStyle/>
          <a:p>
            <a:r>
              <a:rPr lang="en-US" dirty="0" err="1"/>
              <a:t>Channel_info</a:t>
            </a:r>
            <a:r>
              <a:rPr lang="en-US" dirty="0"/>
              <a:t> Dataset sample (US)</a:t>
            </a:r>
          </a:p>
        </p:txBody>
      </p:sp>
      <p:sp>
        <p:nvSpPr>
          <p:cNvPr id="5" name="Title 1">
            <a:extLst>
              <a:ext uri="{FF2B5EF4-FFF2-40B4-BE49-F238E27FC236}">
                <a16:creationId xmlns:a16="http://schemas.microsoft.com/office/drawing/2014/main" id="{19CC9CFA-22F7-4024-83E4-89B63F802C49}"/>
              </a:ext>
            </a:extLst>
          </p:cNvPr>
          <p:cNvSpPr txBox="1">
            <a:spLocks/>
          </p:cNvSpPr>
          <p:nvPr/>
        </p:nvSpPr>
        <p:spPr>
          <a:xfrm>
            <a:off x="932121" y="4795820"/>
            <a:ext cx="10515600" cy="1215894"/>
          </a:xfrm>
          <a:prstGeom prst="rect">
            <a:avLst/>
          </a:prstGeom>
        </p:spPr>
        <p:txBody>
          <a:bodyPr anchor="b"/>
          <a:lstStyle>
            <a:lvl1pPr algn="ctr" defTabSz="914400" rtl="0" eaLnBrk="1" latinLnBrk="0" hangingPunct="1">
              <a:lnSpc>
                <a:spcPct val="90000"/>
              </a:lnSpc>
              <a:spcBef>
                <a:spcPct val="0"/>
              </a:spcBef>
              <a:buNone/>
              <a:defRPr sz="2400" kern="1200" cap="all" spc="100" baseline="0">
                <a:solidFill>
                  <a:schemeClr val="tx2"/>
                </a:solidFill>
                <a:latin typeface="+mj-lt"/>
                <a:ea typeface="+mj-ea"/>
                <a:cs typeface="+mj-cs"/>
              </a:defRPr>
            </a:lvl1pPr>
          </a:lstStyle>
          <a:p>
            <a:endParaRPr lang="en-US" dirty="0"/>
          </a:p>
        </p:txBody>
      </p:sp>
      <p:sp>
        <p:nvSpPr>
          <p:cNvPr id="7" name="TextBox 6">
            <a:extLst>
              <a:ext uri="{FF2B5EF4-FFF2-40B4-BE49-F238E27FC236}">
                <a16:creationId xmlns:a16="http://schemas.microsoft.com/office/drawing/2014/main" id="{AECF2803-952A-4FDC-8BB3-79CFE5AA8203}"/>
              </a:ext>
            </a:extLst>
          </p:cNvPr>
          <p:cNvSpPr txBox="1"/>
          <p:nvPr/>
        </p:nvSpPr>
        <p:spPr>
          <a:xfrm>
            <a:off x="838200" y="5358809"/>
            <a:ext cx="10505281" cy="646331"/>
          </a:xfrm>
          <a:prstGeom prst="rect">
            <a:avLst/>
          </a:prstGeom>
          <a:noFill/>
        </p:spPr>
        <p:txBody>
          <a:bodyPr wrap="square" rtlCol="0">
            <a:spAutoFit/>
          </a:bodyPr>
          <a:lstStyle/>
          <a:p>
            <a:pPr algn="ctr"/>
            <a:r>
              <a:rPr lang="en-US" i="1" dirty="0"/>
              <a:t>Dataset in pre-procession. Please consider this as initial reference only.</a:t>
            </a:r>
          </a:p>
          <a:p>
            <a:pPr algn="ctr"/>
            <a:r>
              <a:rPr lang="en-US" i="1" dirty="0"/>
              <a:t>The finalized datasets can be considerably different from these samples. </a:t>
            </a:r>
          </a:p>
        </p:txBody>
      </p:sp>
      <p:sp>
        <p:nvSpPr>
          <p:cNvPr id="4" name="Content Placeholder 3">
            <a:extLst>
              <a:ext uri="{FF2B5EF4-FFF2-40B4-BE49-F238E27FC236}">
                <a16:creationId xmlns:a16="http://schemas.microsoft.com/office/drawing/2014/main" id="{BE8450D3-10ED-409D-93EE-9D0A19A90855}"/>
              </a:ext>
            </a:extLst>
          </p:cNvPr>
          <p:cNvSpPr>
            <a:spLocks noGrp="1"/>
          </p:cNvSpPr>
          <p:nvPr>
            <p:ph sz="quarter" idx="35"/>
          </p:nvPr>
        </p:nvSpPr>
        <p:spPr/>
        <p:txBody>
          <a:bodyPr/>
          <a:lstStyle/>
          <a:p>
            <a:endParaRPr lang="en-US"/>
          </a:p>
        </p:txBody>
      </p:sp>
      <p:pic>
        <p:nvPicPr>
          <p:cNvPr id="9" name="Picture 8">
            <a:extLst>
              <a:ext uri="{FF2B5EF4-FFF2-40B4-BE49-F238E27FC236}">
                <a16:creationId xmlns:a16="http://schemas.microsoft.com/office/drawing/2014/main" id="{B2E4ED94-6DB9-4B65-8A74-228726019779}"/>
              </a:ext>
            </a:extLst>
          </p:cNvPr>
          <p:cNvPicPr>
            <a:picLocks noChangeAspect="1"/>
          </p:cNvPicPr>
          <p:nvPr/>
        </p:nvPicPr>
        <p:blipFill>
          <a:blip r:embed="rId2"/>
          <a:stretch>
            <a:fillRect/>
          </a:stretch>
        </p:blipFill>
        <p:spPr>
          <a:xfrm>
            <a:off x="2205819" y="2483897"/>
            <a:ext cx="7770042" cy="2436934"/>
          </a:xfrm>
          <a:prstGeom prst="rect">
            <a:avLst/>
          </a:prstGeom>
        </p:spPr>
      </p:pic>
    </p:spTree>
    <p:extLst>
      <p:ext uri="{BB962C8B-B14F-4D97-AF65-F5344CB8AC3E}">
        <p14:creationId xmlns:p14="http://schemas.microsoft.com/office/powerpoint/2010/main" val="895612299"/>
      </p:ext>
    </p:extLst>
  </p:cSld>
  <p:clrMapOvr>
    <a:masterClrMapping/>
  </p:clrMapOvr>
</p:sld>
</file>

<file path=ppt/theme/theme1.xml><?xml version="1.0" encoding="utf-8"?>
<a:theme xmlns:a="http://schemas.openxmlformats.org/drawingml/2006/main" name="Custom">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175_Win32_SL_V6" id="{2596AF0E-92BF-4F5A-A2A1-B1C9D33CD0CE}" vid="{0709752F-9199-467A-B305-5274ECB683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424615-5FE5-4F43-AE24-3BC9A0532687}">
  <ds:schemaRefs>
    <ds:schemaRef ds:uri="http://schemas.microsoft.com/sharepoint/v3/contenttype/forms"/>
  </ds:schemaRefs>
</ds:datastoreItem>
</file>

<file path=customXml/itemProps2.xml><?xml version="1.0" encoding="utf-8"?>
<ds:datastoreItem xmlns:ds="http://schemas.openxmlformats.org/officeDocument/2006/customXml" ds:itemID="{AF19A644-6410-4EC7-894C-877E70305DF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5AD180A-D253-4F84-BD24-8EE736E65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Verdant pitch deck</Template>
  <TotalTime>374</TotalTime>
  <Words>877</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Tenorite </vt:lpstr>
      <vt:lpstr>Tenorite Bold</vt:lpstr>
      <vt:lpstr>Custom</vt:lpstr>
      <vt:lpstr>Progress report Group 24</vt:lpstr>
      <vt:lpstr>Scenario</vt:lpstr>
      <vt:lpstr>The youtube trending page</vt:lpstr>
      <vt:lpstr>About our dataset</vt:lpstr>
      <vt:lpstr>About our dataset</vt:lpstr>
      <vt:lpstr>Dataset properties (raw)</vt:lpstr>
      <vt:lpstr>Raw dataset (from script) sample</vt:lpstr>
      <vt:lpstr>Sub-DATAset Properties</vt:lpstr>
      <vt:lpstr>Channel_info Dataset sample (US)</vt:lpstr>
      <vt:lpstr>Sub-DATAset Properties</vt:lpstr>
      <vt:lpstr>Videos_info Dataset sample (US)</vt:lpstr>
      <vt:lpstr>Future plans &amp; objectives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 Group ?</dc:title>
  <dc:creator>TKN</dc:creator>
  <cp:lastModifiedBy>TKN</cp:lastModifiedBy>
  <cp:revision>21</cp:revision>
  <dcterms:created xsi:type="dcterms:W3CDTF">2024-11-12T09:06:04Z</dcterms:created>
  <dcterms:modified xsi:type="dcterms:W3CDTF">2024-11-13T05:57:32Z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