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0" r:id="rId5"/>
    <p:sldId id="306" r:id="rId6"/>
    <p:sldId id="315" r:id="rId7"/>
    <p:sldId id="317" r:id="rId8"/>
    <p:sldId id="323" r:id="rId9"/>
    <p:sldId id="320" r:id="rId10"/>
    <p:sldId id="324" r:id="rId11"/>
    <p:sldId id="325" r:id="rId12"/>
    <p:sldId id="326" r:id="rId13"/>
    <p:sldId id="327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977"/>
    <a:srgbClr val="F5F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5394" autoAdjust="0"/>
  </p:normalViewPr>
  <p:slideViewPr>
    <p:cSldViewPr snapToGrid="0">
      <p:cViewPr varScale="1">
        <p:scale>
          <a:sx n="91" d="100"/>
          <a:sy n="91" d="100"/>
        </p:scale>
        <p:origin x="81" y="1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</p:spPr>
        <p:txBody>
          <a:bodyPr/>
          <a:lstStyle/>
          <a:p>
            <a:r>
              <a:rPr lang="en-US" dirty="0"/>
              <a:t>Progress report</a:t>
            </a:r>
            <a:br>
              <a:rPr lang="en-US" dirty="0"/>
            </a:br>
            <a:r>
              <a:rPr lang="en-US" dirty="0"/>
              <a:t>Group ?</a:t>
            </a:r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7D0F-CAFA-4E22-A2F5-C6AADE5F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46D0B-DBF9-464B-BB99-A7AFCBD498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 will further organize our datasets to make it ready for analysis tasks.</a:t>
            </a:r>
          </a:p>
          <a:p>
            <a:r>
              <a:rPr lang="en-US" dirty="0"/>
              <a:t>A visualization (using </a:t>
            </a:r>
            <a:r>
              <a:rPr lang="en-US" dirty="0" err="1"/>
              <a:t>PowerBI</a:t>
            </a:r>
            <a:r>
              <a:rPr lang="en-US" dirty="0"/>
              <a:t>) will be made to provide a clear way to track trends and patterns that influence trends.</a:t>
            </a:r>
          </a:p>
          <a:p>
            <a:r>
              <a:rPr lang="en-US" dirty="0"/>
              <a:t>Some exploratory comments may be included to see how trends on YouTube evolves.</a:t>
            </a:r>
          </a:p>
          <a:p>
            <a:r>
              <a:rPr lang="en-US" dirty="0"/>
              <a:t>A prediction tool is currently in production, to estimate whether a certain video has the potential to go viral with the provided properties (title, published time, duration, category, etc.)</a:t>
            </a:r>
          </a:p>
        </p:txBody>
      </p:sp>
    </p:spTree>
    <p:extLst>
      <p:ext uri="{BB962C8B-B14F-4D97-AF65-F5344CB8AC3E}">
        <p14:creationId xmlns:p14="http://schemas.microsoft.com/office/powerpoint/2010/main" val="360710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AB21749-21E0-B555-8423-AF94BE3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727" y="2060294"/>
            <a:ext cx="4359795" cy="2141316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listening</a:t>
            </a:r>
          </a:p>
        </p:txBody>
      </p:sp>
      <p:pic>
        <p:nvPicPr>
          <p:cNvPr id="12" name="Picture Placeholder 20" descr="Close up of green grass">
            <a:extLst>
              <a:ext uri="{FF2B5EF4-FFF2-40B4-BE49-F238E27FC236}">
                <a16:creationId xmlns:a16="http://schemas.microsoft.com/office/drawing/2014/main" id="{C082290F-76CE-97A7-ECB5-83B0FEA27B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009"/>
            <a:ext cx="5521124" cy="6878584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54D8B3F-08C4-D0CB-E6CA-ED66FFEA32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0878" y="4550199"/>
            <a:ext cx="4359795" cy="1790164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201287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8" y="804862"/>
            <a:ext cx="3401992" cy="5121375"/>
          </a:xfrm>
          <a:ln>
            <a:noFill/>
          </a:ln>
        </p:spPr>
        <p:txBody>
          <a:bodyPr/>
          <a:lstStyle/>
          <a:p>
            <a:r>
              <a:rPr lang="en-US" dirty="0"/>
              <a:t>About our dataset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9338" y="804863"/>
            <a:ext cx="5716587" cy="5248276"/>
          </a:xfrm>
        </p:spPr>
        <p:txBody>
          <a:bodyPr anchor="ctr"/>
          <a:lstStyle/>
          <a:p>
            <a:r>
              <a:rPr lang="en-US" dirty="0"/>
              <a:t>To ensure correct process of the text columns, we choose 5 English-speaking countries to perform analysis: Australia (AU), Canada (CA), Great Britain (UK), United States (US), and India (IN) (Indian contents (title, description, etc. are mostly English)</a:t>
            </a:r>
          </a:p>
          <a:p>
            <a:r>
              <a:rPr lang="en-US" dirty="0"/>
              <a:t>We have finished fetching the data for each country, pre-processing is still under way.</a:t>
            </a:r>
          </a:p>
        </p:txBody>
      </p:sp>
    </p:spTree>
    <p:extLst>
      <p:ext uri="{BB962C8B-B14F-4D97-AF65-F5344CB8AC3E}">
        <p14:creationId xmlns:p14="http://schemas.microsoft.com/office/powerpoint/2010/main" val="65465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8" y="804862"/>
            <a:ext cx="3401992" cy="5121375"/>
          </a:xfrm>
          <a:ln>
            <a:noFill/>
          </a:ln>
        </p:spPr>
        <p:txBody>
          <a:bodyPr/>
          <a:lstStyle/>
          <a:p>
            <a:r>
              <a:rPr lang="en-US" dirty="0"/>
              <a:t>About our dataset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9338" y="804863"/>
            <a:ext cx="5716587" cy="5248276"/>
          </a:xfrm>
        </p:spPr>
        <p:txBody>
          <a:bodyPr anchor="ctr"/>
          <a:lstStyle/>
          <a:p>
            <a:r>
              <a:rPr lang="en-US" dirty="0"/>
              <a:t>Initially, there will be 5 datasets for each country, containing the information of the latest trending videos (as updated in 12/11/2024) in those countries, with the following properties</a:t>
            </a:r>
          </a:p>
        </p:txBody>
      </p:sp>
    </p:spTree>
    <p:extLst>
      <p:ext uri="{BB962C8B-B14F-4D97-AF65-F5344CB8AC3E}">
        <p14:creationId xmlns:p14="http://schemas.microsoft.com/office/powerpoint/2010/main" val="262921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87AE-0935-445A-93EB-1C85B62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properties</a:t>
            </a:r>
            <a:br>
              <a:rPr lang="en-US" dirty="0"/>
            </a:br>
            <a:r>
              <a:rPr lang="en-US" dirty="0"/>
              <a:t>(raw)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9C7234-4951-4EB2-AE1E-963336B1255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48984856"/>
              </p:ext>
            </p:extLst>
          </p:nvPr>
        </p:nvGraphicFramePr>
        <p:xfrm>
          <a:off x="4981354" y="279400"/>
          <a:ext cx="7001540" cy="6299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69312">
                  <a:extLst>
                    <a:ext uri="{9D8B030D-6E8A-4147-A177-3AD203B41FA5}">
                      <a16:colId xmlns:a16="http://schemas.microsoft.com/office/drawing/2014/main" val="1086373112"/>
                    </a:ext>
                  </a:extLst>
                </a:gridCol>
                <a:gridCol w="5332228">
                  <a:extLst>
                    <a:ext uri="{9D8B030D-6E8A-4147-A177-3AD203B41FA5}">
                      <a16:colId xmlns:a16="http://schemas.microsoft.com/office/drawing/2014/main" val="348034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10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video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03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publishedAt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Date (YY-MM-DD) and time (</a:t>
                      </a:r>
                      <a:r>
                        <a:rPr lang="en-US" sz="1400" dirty="0" err="1"/>
                        <a:t>hh:mm:ss</a:t>
                      </a:r>
                      <a:r>
                        <a:rPr lang="en-US" sz="1400" dirty="0"/>
                        <a:t>) at which the video is published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9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channelTitle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 of the channel that posts the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3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 (under the video)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4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video category (1 in 44 standard YouTube categories)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3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video tags, normally not shown, but fetch-able via YouTube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1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video duration, in minutes (for simplifying visualization &amp; prediction tasks)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8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view_count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views in the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1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likes in the video (We can’t fetch number of dislikes due to YouTube policy)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comment_count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comments in the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4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subscriber_count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subscriber to the channel (that posts the video)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96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engagement_rate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Engagement rate of the video, calculated by (likes + comments) / views. A good rate is over 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total_view_count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total views that the channel accumulated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3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channel_country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home country of the 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51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57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E773-35EC-4480-9C09-227FAD6B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6286"/>
            <a:ext cx="10505281" cy="537651"/>
          </a:xfrm>
        </p:spPr>
        <p:txBody>
          <a:bodyPr/>
          <a:lstStyle/>
          <a:p>
            <a:r>
              <a:rPr lang="en-US" dirty="0"/>
              <a:t>Raw dataset (from script) sample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070DB5-17A6-4715-88A0-AF8F01A0FF31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848519" y="2684134"/>
            <a:ext cx="10494962" cy="214887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CC9CFA-22F7-4024-83E4-89B63F802C49}"/>
              </a:ext>
            </a:extLst>
          </p:cNvPr>
          <p:cNvSpPr txBox="1">
            <a:spLocks/>
          </p:cNvSpPr>
          <p:nvPr/>
        </p:nvSpPr>
        <p:spPr>
          <a:xfrm>
            <a:off x="932121" y="4795820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F2803-952A-4FDC-8BB3-79CFE5AA8203}"/>
              </a:ext>
            </a:extLst>
          </p:cNvPr>
          <p:cNvSpPr txBox="1"/>
          <p:nvPr/>
        </p:nvSpPr>
        <p:spPr>
          <a:xfrm>
            <a:off x="838200" y="5358809"/>
            <a:ext cx="1050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Dataset in pre-procession. Please consider this as initial reference only.</a:t>
            </a:r>
          </a:p>
          <a:p>
            <a:pPr algn="ctr"/>
            <a:r>
              <a:rPr lang="en-US" i="1" dirty="0"/>
              <a:t>The finalized datasets can be considerably different from these samples. </a:t>
            </a:r>
          </a:p>
        </p:txBody>
      </p:sp>
    </p:spTree>
    <p:extLst>
      <p:ext uri="{BB962C8B-B14F-4D97-AF65-F5344CB8AC3E}">
        <p14:creationId xmlns:p14="http://schemas.microsoft.com/office/powerpoint/2010/main" val="220124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344A-C1F3-478F-AC5C-34C7BC48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Properties</a:t>
            </a:r>
            <a:br>
              <a:rPr lang="en-US" dirty="0"/>
            </a:br>
            <a:r>
              <a:rPr lang="en-US" dirty="0"/>
              <a:t>(pre-processed #1)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C42E5-C6D1-4E45-AEFD-3D678BC204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Channel_info.csv: Basic information of the channels in the trending list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7A8422-55D6-4F17-8350-E77B1F57DA1E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513076517"/>
              </p:ext>
            </p:extLst>
          </p:nvPr>
        </p:nvGraphicFramePr>
        <p:xfrm>
          <a:off x="5503051" y="2159000"/>
          <a:ext cx="6292850" cy="27330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64302">
                  <a:extLst>
                    <a:ext uri="{9D8B030D-6E8A-4147-A177-3AD203B41FA5}">
                      <a16:colId xmlns:a16="http://schemas.microsoft.com/office/drawing/2014/main" val="2385613756"/>
                    </a:ext>
                  </a:extLst>
                </a:gridCol>
                <a:gridCol w="4528548">
                  <a:extLst>
                    <a:ext uri="{9D8B030D-6E8A-4147-A177-3AD203B41FA5}">
                      <a16:colId xmlns:a16="http://schemas.microsoft.com/office/drawing/2014/main" val="406289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4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channelTitle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 of the channel that are on trending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8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channel category (1 in 44 standard YouTube categories). Normally, the channel category will follow its videos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6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subscriber_count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subscriber to the channel (that posts the video)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80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total_view_count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total views that the channel accumulated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6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channel_country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home country of the 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76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9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E773-35EC-4480-9C09-227FAD6B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6286"/>
            <a:ext cx="10505281" cy="537651"/>
          </a:xfrm>
        </p:spPr>
        <p:txBody>
          <a:bodyPr/>
          <a:lstStyle/>
          <a:p>
            <a:r>
              <a:rPr lang="en-US" dirty="0" err="1"/>
              <a:t>Channel_info</a:t>
            </a:r>
            <a:r>
              <a:rPr lang="en-US" dirty="0"/>
              <a:t> Dataset sample (US)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CC9CFA-22F7-4024-83E4-89B63F802C49}"/>
              </a:ext>
            </a:extLst>
          </p:cNvPr>
          <p:cNvSpPr txBox="1">
            <a:spLocks/>
          </p:cNvSpPr>
          <p:nvPr/>
        </p:nvSpPr>
        <p:spPr>
          <a:xfrm>
            <a:off x="932121" y="4795820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F2803-952A-4FDC-8BB3-79CFE5AA8203}"/>
              </a:ext>
            </a:extLst>
          </p:cNvPr>
          <p:cNvSpPr txBox="1"/>
          <p:nvPr/>
        </p:nvSpPr>
        <p:spPr>
          <a:xfrm>
            <a:off x="838200" y="5358809"/>
            <a:ext cx="1050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Dataset in pre-procession. Please consider this as initial reference only.</a:t>
            </a:r>
          </a:p>
          <a:p>
            <a:pPr algn="ctr"/>
            <a:r>
              <a:rPr lang="en-US" i="1" dirty="0"/>
              <a:t>The finalized datasets can be considerably different from these samples.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450D3-10ED-409D-93EE-9D0A19A90855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E4ED94-6DB9-4B65-8A74-22872601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19" y="2483897"/>
            <a:ext cx="7770042" cy="24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1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344A-C1F3-478F-AC5C-34C7BC48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Properties</a:t>
            </a:r>
            <a:br>
              <a:rPr lang="en-US" dirty="0"/>
            </a:br>
            <a:r>
              <a:rPr lang="en-US" dirty="0"/>
              <a:t>(pre-processed #1)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C42E5-C6D1-4E45-AEFD-3D678BC204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videos_info.csv: Information of the videos in the trending list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7A8422-55D6-4F17-8350-E77B1F57DA1E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4404304"/>
              </p:ext>
            </p:extLst>
          </p:nvPr>
        </p:nvGraphicFramePr>
        <p:xfrm>
          <a:off x="5503051" y="797560"/>
          <a:ext cx="6292850" cy="5262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64302">
                  <a:extLst>
                    <a:ext uri="{9D8B030D-6E8A-4147-A177-3AD203B41FA5}">
                      <a16:colId xmlns:a16="http://schemas.microsoft.com/office/drawing/2014/main" val="2385613756"/>
                    </a:ext>
                  </a:extLst>
                </a:gridCol>
                <a:gridCol w="4528548">
                  <a:extLst>
                    <a:ext uri="{9D8B030D-6E8A-4147-A177-3AD203B41FA5}">
                      <a16:colId xmlns:a16="http://schemas.microsoft.com/office/drawing/2014/main" val="406289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4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video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channelTitle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 of the channel that post the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8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video category (1 in 44 standard YouTube categories).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6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channel_country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home country of the 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7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date &amp;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Separated </a:t>
                      </a:r>
                      <a:r>
                        <a:rPr lang="en-US" sz="1400" dirty="0" err="1"/>
                        <a:t>publishedAt</a:t>
                      </a:r>
                      <a:r>
                        <a:rPr lang="en-US" sz="1400" dirty="0"/>
                        <a:t> column (has date &amp; time) of the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0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duration (in minutes) of the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0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view_count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view count of the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0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number of likes in the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5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comment_count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number of comments in the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2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engagement_rate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</a:t>
                      </a:r>
                      <a:r>
                        <a:rPr lang="en-US" sz="1400" dirty="0" err="1"/>
                        <a:t>engagement_rate</a:t>
                      </a:r>
                      <a:r>
                        <a:rPr lang="en-US" sz="1400" dirty="0"/>
                        <a:t> of the video (likes + </a:t>
                      </a:r>
                      <a:r>
                        <a:rPr lang="en-US" sz="1400" dirty="0" err="1"/>
                        <a:t>comment_count</a:t>
                      </a:r>
                      <a:r>
                        <a:rPr lang="en-US" sz="1400" dirty="0"/>
                        <a:t> / </a:t>
                      </a:r>
                      <a:r>
                        <a:rPr lang="en-US" sz="1400" dirty="0" err="1"/>
                        <a:t>view_count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1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tags of the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video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042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E773-35EC-4480-9C09-227FAD6B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6286"/>
            <a:ext cx="10505281" cy="537651"/>
          </a:xfrm>
        </p:spPr>
        <p:txBody>
          <a:bodyPr/>
          <a:lstStyle/>
          <a:p>
            <a:r>
              <a:rPr lang="en-US" dirty="0" err="1"/>
              <a:t>Videos_info</a:t>
            </a:r>
            <a:r>
              <a:rPr lang="en-US" dirty="0"/>
              <a:t> Dataset sample (US)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CC9CFA-22F7-4024-83E4-89B63F802C49}"/>
              </a:ext>
            </a:extLst>
          </p:cNvPr>
          <p:cNvSpPr txBox="1">
            <a:spLocks/>
          </p:cNvSpPr>
          <p:nvPr/>
        </p:nvSpPr>
        <p:spPr>
          <a:xfrm>
            <a:off x="932121" y="4795820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F2803-952A-4FDC-8BB3-79CFE5AA8203}"/>
              </a:ext>
            </a:extLst>
          </p:cNvPr>
          <p:cNvSpPr txBox="1"/>
          <p:nvPr/>
        </p:nvSpPr>
        <p:spPr>
          <a:xfrm>
            <a:off x="838194" y="5152732"/>
            <a:ext cx="10505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The “description” column is not shown because we separated it out for further procession using some NLP tools (summarization)</a:t>
            </a:r>
          </a:p>
          <a:p>
            <a:pPr algn="ctr"/>
            <a:r>
              <a:rPr lang="en-US" i="1" dirty="0"/>
              <a:t>Dataset in pre-procession. Please consider this as initial reference only.</a:t>
            </a:r>
          </a:p>
          <a:p>
            <a:pPr algn="ctr"/>
            <a:r>
              <a:rPr lang="en-US" i="1" dirty="0"/>
              <a:t>The finalized datasets can be considerably different from these samples.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CF611-E385-4CC8-8A25-13BB8960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31" y="2633274"/>
            <a:ext cx="10845209" cy="21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324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Verdant pitch deck</Template>
  <TotalTime>336</TotalTime>
  <Words>748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Tenorite </vt:lpstr>
      <vt:lpstr>Tenorite Bold</vt:lpstr>
      <vt:lpstr>Custom</vt:lpstr>
      <vt:lpstr>Progress report Group ?</vt:lpstr>
      <vt:lpstr>About our dataset</vt:lpstr>
      <vt:lpstr>About our dataset</vt:lpstr>
      <vt:lpstr>Dataset properties (raw)</vt:lpstr>
      <vt:lpstr>Raw dataset (from script) sample</vt:lpstr>
      <vt:lpstr>DATAset Properties (pre-processed #1)</vt:lpstr>
      <vt:lpstr>Channel_info Dataset sample (US)</vt:lpstr>
      <vt:lpstr>DATAset Properties (pre-processed #1)</vt:lpstr>
      <vt:lpstr>Videos_info Dataset sample (US)</vt:lpstr>
      <vt:lpstr>Future plans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Group ?</dc:title>
  <dc:creator>TKN</dc:creator>
  <cp:lastModifiedBy>TKN</cp:lastModifiedBy>
  <cp:revision>18</cp:revision>
  <dcterms:created xsi:type="dcterms:W3CDTF">2024-11-12T09:06:04Z</dcterms:created>
  <dcterms:modified xsi:type="dcterms:W3CDTF">2024-11-12T14:42:38Z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