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33"/>
  </p:notesMasterIdLst>
  <p:sldIdLst>
    <p:sldId id="256" r:id="rId2"/>
    <p:sldId id="257" r:id="rId3"/>
    <p:sldId id="258" r:id="rId4"/>
    <p:sldId id="280" r:id="rId5"/>
    <p:sldId id="340" r:id="rId6"/>
    <p:sldId id="341" r:id="rId7"/>
    <p:sldId id="284" r:id="rId8"/>
    <p:sldId id="320" r:id="rId9"/>
    <p:sldId id="286" r:id="rId10"/>
    <p:sldId id="321" r:id="rId11"/>
    <p:sldId id="322" r:id="rId12"/>
    <p:sldId id="323" r:id="rId13"/>
    <p:sldId id="324" r:id="rId14"/>
    <p:sldId id="325" r:id="rId15"/>
    <p:sldId id="333" r:id="rId16"/>
    <p:sldId id="332" r:id="rId17"/>
    <p:sldId id="331" r:id="rId18"/>
    <p:sldId id="330" r:id="rId19"/>
    <p:sldId id="329" r:id="rId20"/>
    <p:sldId id="328" r:id="rId21"/>
    <p:sldId id="334" r:id="rId22"/>
    <p:sldId id="335" r:id="rId23"/>
    <p:sldId id="336" r:id="rId24"/>
    <p:sldId id="339" r:id="rId25"/>
    <p:sldId id="326" r:id="rId26"/>
    <p:sldId id="346" r:id="rId27"/>
    <p:sldId id="345" r:id="rId28"/>
    <p:sldId id="344" r:id="rId29"/>
    <p:sldId id="343" r:id="rId30"/>
    <p:sldId id="342" r:id="rId31"/>
    <p:sldId id="319"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120" d="100"/>
          <a:sy n="120" d="100"/>
        </p:scale>
        <p:origin x="18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FEE54-41D0-4EE3-ACB2-76F4208BA74A}" type="datetimeFigureOut">
              <a:rPr lang="fr-FR" smtClean="0"/>
              <a:t>04/01/2024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4010C-E3A2-43C4-97B4-4C723777D6EE}" type="slidenum">
              <a:rPr lang="fr-FR" smtClean="0"/>
              <a:t>‹#›</a:t>
            </a:fld>
            <a:endParaRPr lang="fr-FR"/>
          </a:p>
        </p:txBody>
      </p:sp>
    </p:spTree>
    <p:extLst>
      <p:ext uri="{BB962C8B-B14F-4D97-AF65-F5344CB8AC3E}">
        <p14:creationId xmlns:p14="http://schemas.microsoft.com/office/powerpoint/2010/main" val="249083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A44010C-E3A2-43C4-97B4-4C723777D6EE}" type="slidenum">
              <a:rPr lang="fr-FR" smtClean="0"/>
              <a:t>9</a:t>
            </a:fld>
            <a:endParaRPr lang="fr-FR"/>
          </a:p>
        </p:txBody>
      </p:sp>
    </p:spTree>
    <p:extLst>
      <p:ext uri="{BB962C8B-B14F-4D97-AF65-F5344CB8AC3E}">
        <p14:creationId xmlns:p14="http://schemas.microsoft.com/office/powerpoint/2010/main" val="35758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96026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22194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37ADB7-1590-49FD-96CA-BD87C8D2714A}" type="slidenum">
              <a:rPr lang="fr-FR" smtClean="0"/>
              <a:t>‹#›</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789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2779968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754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53081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2473687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220183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77599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61874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1945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31747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04976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73510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74756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04/01/2024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14166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A83B51-D9CF-416C-B177-D9A25A470B2A}" type="datetimeFigureOut">
              <a:rPr lang="fr-FR" smtClean="0"/>
              <a:t>04/01/2024</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37ADB7-1590-49FD-96CA-BD87C8D2714A}" type="slidenum">
              <a:rPr lang="fr-FR" smtClean="0"/>
              <a:t>‹#›</a:t>
            </a:fld>
            <a:endParaRPr lang="fr-FR" dirty="0"/>
          </a:p>
        </p:txBody>
      </p:sp>
    </p:spTree>
    <p:extLst>
      <p:ext uri="{BB962C8B-B14F-4D97-AF65-F5344CB8AC3E}">
        <p14:creationId xmlns:p14="http://schemas.microsoft.com/office/powerpoint/2010/main" val="4243338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inmac-wstore.com/onduleur/c558.htm"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602155" y="515565"/>
            <a:ext cx="10238154" cy="1197603"/>
          </a:xfrm>
        </p:spPr>
        <p:txBody>
          <a:bodyPr>
            <a:normAutofit fontScale="90000"/>
          </a:bodyPr>
          <a:lstStyle/>
          <a:p>
            <a:r>
              <a:rPr lang="fr-FR" dirty="0"/>
              <a:t> </a:t>
            </a:r>
            <a:r>
              <a:rPr lang="fr-FR" b="1" dirty="0"/>
              <a:t>ONDULEURS EATON 93E 30 KVA</a:t>
            </a:r>
          </a:p>
        </p:txBody>
      </p:sp>
      <p:sp>
        <p:nvSpPr>
          <p:cNvPr id="3" name="Sous-titre 2"/>
          <p:cNvSpPr>
            <a:spLocks noGrp="1"/>
          </p:cNvSpPr>
          <p:nvPr>
            <p:ph type="subTitle" idx="1"/>
          </p:nvPr>
        </p:nvSpPr>
        <p:spPr>
          <a:xfrm>
            <a:off x="1752737" y="2549232"/>
            <a:ext cx="8915399" cy="1954162"/>
          </a:xfrm>
        </p:spPr>
        <p:txBody>
          <a:bodyPr>
            <a:normAutofit/>
          </a:bodyPr>
          <a:lstStyle/>
          <a:p>
            <a:r>
              <a:rPr lang="fr-FR" sz="4400" b="1" dirty="0"/>
              <a:t>UPS</a:t>
            </a:r>
            <a:r>
              <a:rPr lang="fr-FR" sz="4400" dirty="0"/>
              <a:t> : </a:t>
            </a:r>
            <a:r>
              <a:rPr lang="fr-FR" sz="2800" b="1" dirty="0" err="1"/>
              <a:t>U</a:t>
            </a:r>
            <a:r>
              <a:rPr lang="fr-FR" sz="2800" dirty="0" err="1"/>
              <a:t>ninterruptible</a:t>
            </a:r>
            <a:r>
              <a:rPr lang="fr-FR" sz="2800" dirty="0"/>
              <a:t> </a:t>
            </a:r>
            <a:r>
              <a:rPr lang="fr-FR" sz="2800" b="1" dirty="0"/>
              <a:t>P</a:t>
            </a:r>
            <a:r>
              <a:rPr lang="fr-FR" sz="2800" dirty="0"/>
              <a:t>ower </a:t>
            </a:r>
            <a:r>
              <a:rPr lang="fr-FR" sz="2800" b="1" dirty="0" err="1"/>
              <a:t>S</a:t>
            </a:r>
            <a:r>
              <a:rPr lang="fr-FR" sz="2800" dirty="0" err="1"/>
              <a:t>upply</a:t>
            </a:r>
            <a:r>
              <a:rPr lang="fr-FR" sz="2800" dirty="0"/>
              <a:t> </a:t>
            </a:r>
          </a:p>
          <a:p>
            <a:r>
              <a:rPr lang="fr-FR" sz="4400" b="1" dirty="0"/>
              <a:t>ASI </a:t>
            </a:r>
            <a:r>
              <a:rPr lang="fr-FR" sz="4400" dirty="0"/>
              <a:t> : </a:t>
            </a:r>
            <a:r>
              <a:rPr lang="fr-FR" sz="3000" b="1" dirty="0"/>
              <a:t>A</a:t>
            </a:r>
            <a:r>
              <a:rPr lang="fr-FR" sz="3000" dirty="0"/>
              <a:t>limentation </a:t>
            </a:r>
            <a:r>
              <a:rPr lang="fr-FR" sz="3000" b="1" dirty="0"/>
              <a:t>S</a:t>
            </a:r>
            <a:r>
              <a:rPr lang="fr-FR" sz="3000" dirty="0"/>
              <a:t>ans </a:t>
            </a:r>
            <a:r>
              <a:rPr lang="fr-FR" sz="3000" b="1" dirty="0"/>
              <a:t>I</a:t>
            </a:r>
            <a:r>
              <a:rPr lang="fr-FR" sz="3000" dirty="0"/>
              <a:t>nterruption</a:t>
            </a:r>
          </a:p>
        </p:txBody>
      </p:sp>
      <p:sp>
        <p:nvSpPr>
          <p:cNvPr id="4" name="ZoneTexte 3"/>
          <p:cNvSpPr txBox="1"/>
          <p:nvPr/>
        </p:nvSpPr>
        <p:spPr>
          <a:xfrm>
            <a:off x="8248850" y="6400799"/>
            <a:ext cx="4100362" cy="369332"/>
          </a:xfrm>
          <a:prstGeom prst="rect">
            <a:avLst/>
          </a:prstGeom>
          <a:noFill/>
        </p:spPr>
        <p:txBody>
          <a:bodyPr wrap="square" rtlCol="0">
            <a:spAutoFit/>
          </a:bodyPr>
          <a:lstStyle/>
          <a:p>
            <a:r>
              <a:rPr lang="fr-FR" b="1" dirty="0"/>
              <a:t>Division Traitement d’Information</a:t>
            </a:r>
          </a:p>
        </p:txBody>
      </p:sp>
      <p:sp>
        <p:nvSpPr>
          <p:cNvPr id="5" name="ZoneTexte 4"/>
          <p:cNvSpPr txBox="1"/>
          <p:nvPr/>
        </p:nvSpPr>
        <p:spPr>
          <a:xfrm>
            <a:off x="1376414" y="6410422"/>
            <a:ext cx="3888606" cy="369332"/>
          </a:xfrm>
          <a:prstGeom prst="rect">
            <a:avLst/>
          </a:prstGeom>
          <a:noFill/>
        </p:spPr>
        <p:txBody>
          <a:bodyPr wrap="square" rtlCol="0">
            <a:spAutoFit/>
          </a:bodyPr>
          <a:lstStyle/>
          <a:p>
            <a:r>
              <a:rPr lang="fr-FR" sz="1600" b="1" dirty="0"/>
              <a:t>BOUSSABAGA</a:t>
            </a:r>
            <a:r>
              <a:rPr lang="fr-FR" dirty="0"/>
              <a:t> </a:t>
            </a:r>
            <a:r>
              <a:rPr lang="fr-FR" sz="1600" b="1" dirty="0"/>
              <a:t>ABDELJABBAR</a:t>
            </a:r>
          </a:p>
        </p:txBody>
      </p:sp>
    </p:spTree>
    <p:extLst>
      <p:ext uri="{BB962C8B-B14F-4D97-AF65-F5344CB8AC3E}">
        <p14:creationId xmlns:p14="http://schemas.microsoft.com/office/powerpoint/2010/main" val="17640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95" y="710079"/>
            <a:ext cx="10263382" cy="673244"/>
          </a:xfrm>
        </p:spPr>
        <p:txBody>
          <a:bodyPr>
            <a:normAutofit/>
          </a:bodyPr>
          <a:lstStyle/>
          <a:p>
            <a:r>
              <a:rPr lang="fr-FR" sz="2800" b="1" dirty="0"/>
              <a:t>Préparation du câblage d'alimentation du système UPS</a:t>
            </a:r>
          </a:p>
        </p:txBody>
      </p:sp>
      <p:sp>
        <p:nvSpPr>
          <p:cNvPr id="3" name="Content Placeholder 2"/>
          <p:cNvSpPr>
            <a:spLocks noGrp="1"/>
          </p:cNvSpPr>
          <p:nvPr>
            <p:ph idx="1"/>
          </p:nvPr>
        </p:nvSpPr>
        <p:spPr>
          <a:xfrm>
            <a:off x="2346935" y="1563076"/>
            <a:ext cx="8915400" cy="5072185"/>
          </a:xfrm>
        </p:spPr>
        <p:txBody>
          <a:bodyPr/>
          <a:lstStyle/>
          <a:p>
            <a:pPr marL="0" indent="0">
              <a:buNone/>
            </a:pPr>
            <a:r>
              <a:rPr lang="fr-FR" b="1" dirty="0"/>
              <a:t>Installation du câblage d'alimentation externe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334" y="2282284"/>
            <a:ext cx="8362460" cy="4110509"/>
          </a:xfrm>
          <a:prstGeom prst="rect">
            <a:avLst/>
          </a:prstGeom>
        </p:spPr>
      </p:pic>
      <p:sp>
        <p:nvSpPr>
          <p:cNvPr id="5" name="Oval 4"/>
          <p:cNvSpPr/>
          <p:nvPr/>
        </p:nvSpPr>
        <p:spPr>
          <a:xfrm>
            <a:off x="5134708" y="3743569"/>
            <a:ext cx="930030" cy="10238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TextBox 5"/>
          <p:cNvSpPr txBox="1"/>
          <p:nvPr/>
        </p:nvSpPr>
        <p:spPr>
          <a:xfrm>
            <a:off x="5134708" y="3911681"/>
            <a:ext cx="1191846" cy="276999"/>
          </a:xfrm>
          <a:prstGeom prst="rect">
            <a:avLst/>
          </a:prstGeom>
          <a:noFill/>
        </p:spPr>
        <p:txBody>
          <a:bodyPr wrap="square" rtlCol="0">
            <a:spAutoFit/>
          </a:bodyPr>
          <a:lstStyle/>
          <a:p>
            <a:r>
              <a:rPr lang="fr-FR" sz="1200" b="1" dirty="0">
                <a:solidFill>
                  <a:srgbClr val="FF0000"/>
                </a:solidFill>
              </a:rPr>
              <a:t>AC output</a:t>
            </a:r>
          </a:p>
        </p:txBody>
      </p:sp>
      <p:sp>
        <p:nvSpPr>
          <p:cNvPr id="7" name="TextBox 6"/>
          <p:cNvSpPr txBox="1"/>
          <p:nvPr/>
        </p:nvSpPr>
        <p:spPr>
          <a:xfrm>
            <a:off x="6064738" y="4188680"/>
            <a:ext cx="1059961" cy="461665"/>
          </a:xfrm>
          <a:prstGeom prst="rect">
            <a:avLst/>
          </a:prstGeom>
          <a:noFill/>
        </p:spPr>
        <p:txBody>
          <a:bodyPr wrap="square" rtlCol="0">
            <a:spAutoFit/>
          </a:bodyPr>
          <a:lstStyle/>
          <a:p>
            <a:r>
              <a:rPr lang="fr-FR" sz="1200" b="1" dirty="0">
                <a:solidFill>
                  <a:srgbClr val="FF0000"/>
                </a:solidFill>
              </a:rPr>
              <a:t>AC input to </a:t>
            </a:r>
            <a:r>
              <a:rPr lang="fr-FR" sz="1200" b="1" dirty="0" err="1">
                <a:solidFill>
                  <a:srgbClr val="FF0000"/>
                </a:solidFill>
              </a:rPr>
              <a:t>ups</a:t>
            </a:r>
            <a:r>
              <a:rPr lang="fr-FR" sz="1200" b="1" dirty="0">
                <a:solidFill>
                  <a:srgbClr val="FF0000"/>
                </a:solidFill>
              </a:rPr>
              <a:t> Bypass</a:t>
            </a:r>
          </a:p>
        </p:txBody>
      </p:sp>
      <p:sp>
        <p:nvSpPr>
          <p:cNvPr id="8" name="Oval 7"/>
          <p:cNvSpPr/>
          <p:nvPr/>
        </p:nvSpPr>
        <p:spPr>
          <a:xfrm>
            <a:off x="6114562" y="3743569"/>
            <a:ext cx="903653" cy="105924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val 8"/>
          <p:cNvSpPr/>
          <p:nvPr/>
        </p:nvSpPr>
        <p:spPr>
          <a:xfrm>
            <a:off x="7068039" y="3761281"/>
            <a:ext cx="930030" cy="10238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p:cNvSpPr txBox="1"/>
          <p:nvPr/>
        </p:nvSpPr>
        <p:spPr>
          <a:xfrm>
            <a:off x="7018215" y="4273189"/>
            <a:ext cx="1140558" cy="461665"/>
          </a:xfrm>
          <a:prstGeom prst="rect">
            <a:avLst/>
          </a:prstGeom>
          <a:noFill/>
        </p:spPr>
        <p:txBody>
          <a:bodyPr wrap="square" rtlCol="0">
            <a:spAutoFit/>
          </a:bodyPr>
          <a:lstStyle/>
          <a:p>
            <a:r>
              <a:rPr lang="fr-FR" sz="1200" b="1" dirty="0">
                <a:solidFill>
                  <a:srgbClr val="FF0000"/>
                </a:solidFill>
              </a:rPr>
              <a:t>AC input to </a:t>
            </a:r>
            <a:r>
              <a:rPr lang="fr-FR" sz="1200" b="1" dirty="0" err="1">
                <a:solidFill>
                  <a:srgbClr val="FF0000"/>
                </a:solidFill>
              </a:rPr>
              <a:t>ups</a:t>
            </a:r>
            <a:r>
              <a:rPr lang="fr-FR" sz="1200" b="1" dirty="0">
                <a:solidFill>
                  <a:srgbClr val="FF0000"/>
                </a:solidFill>
              </a:rPr>
              <a:t> Rectifier</a:t>
            </a:r>
          </a:p>
        </p:txBody>
      </p:sp>
    </p:spTree>
    <p:extLst>
      <p:ext uri="{BB962C8B-B14F-4D97-AF65-F5344CB8AC3E}">
        <p14:creationId xmlns:p14="http://schemas.microsoft.com/office/powerpoint/2010/main" val="81784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heel(1)">
                                      <p:cBhvr>
                                        <p:cTn id="28" dur="2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heel(1)">
                                      <p:cBhvr>
                                        <p:cTn id="40" dur="2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fltVal val="0"/>
                                          </p:val>
                                        </p:tav>
                                        <p:tav tm="100000">
                                          <p:val>
                                            <p:strVal val="#ppt_h"/>
                                          </p:val>
                                        </p:tav>
                                      </p:tavLst>
                                    </p:anim>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heel(1)">
                                      <p:cBhvr>
                                        <p:cTn id="52" dur="20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p:bldP spid="7" grpId="0"/>
      <p:bldP spid="8" grpId="0" animBg="1"/>
      <p:bldP spid="9" grpId="0" animBg="1"/>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8864" y="852710"/>
            <a:ext cx="8911687" cy="1280890"/>
          </a:xfrm>
        </p:spPr>
        <p:txBody>
          <a:bodyPr>
            <a:normAutofit/>
          </a:bodyPr>
          <a:lstStyle/>
          <a:p>
            <a:r>
              <a:rPr lang="fr-FR" sz="2400" b="1" dirty="0"/>
              <a:t>Comprendre le fonctionnement de l'onduleur</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38400" y="1416539"/>
            <a:ext cx="8222151" cy="5126892"/>
          </a:xfrm>
        </p:spPr>
      </p:pic>
      <p:sp>
        <p:nvSpPr>
          <p:cNvPr id="3" name="Oval 2"/>
          <p:cNvSpPr/>
          <p:nvPr/>
        </p:nvSpPr>
        <p:spPr>
          <a:xfrm>
            <a:off x="2274277" y="3282462"/>
            <a:ext cx="1164492" cy="10707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val 4"/>
          <p:cNvSpPr/>
          <p:nvPr/>
        </p:nvSpPr>
        <p:spPr>
          <a:xfrm>
            <a:off x="2274276" y="5099539"/>
            <a:ext cx="1164492" cy="10707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val 5"/>
          <p:cNvSpPr/>
          <p:nvPr/>
        </p:nvSpPr>
        <p:spPr>
          <a:xfrm>
            <a:off x="9663723" y="5099538"/>
            <a:ext cx="1164492" cy="10707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Oval 7"/>
          <p:cNvSpPr/>
          <p:nvPr/>
        </p:nvSpPr>
        <p:spPr>
          <a:xfrm>
            <a:off x="5986585" y="1293447"/>
            <a:ext cx="1238920" cy="10707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Oval 8"/>
          <p:cNvSpPr/>
          <p:nvPr/>
        </p:nvSpPr>
        <p:spPr>
          <a:xfrm>
            <a:off x="3438768" y="3102708"/>
            <a:ext cx="429847" cy="953893"/>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Oval 9"/>
          <p:cNvSpPr/>
          <p:nvPr/>
        </p:nvSpPr>
        <p:spPr>
          <a:xfrm>
            <a:off x="3966306" y="5423877"/>
            <a:ext cx="429847" cy="422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val 10"/>
          <p:cNvSpPr/>
          <p:nvPr/>
        </p:nvSpPr>
        <p:spPr>
          <a:xfrm>
            <a:off x="8979876" y="5423877"/>
            <a:ext cx="429847" cy="422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val 11"/>
          <p:cNvSpPr/>
          <p:nvPr/>
        </p:nvSpPr>
        <p:spPr>
          <a:xfrm>
            <a:off x="6795658" y="5845908"/>
            <a:ext cx="429847" cy="49237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990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randombar(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randombar(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p:cTn id="57" dur="500" fill="hold"/>
                                        <p:tgtEl>
                                          <p:spTgt spid="11"/>
                                        </p:tgtEl>
                                        <p:attrNameLst>
                                          <p:attrName>ppt_w</p:attrName>
                                        </p:attrNameLst>
                                      </p:cBhvr>
                                      <p:tavLst>
                                        <p:tav tm="0">
                                          <p:val>
                                            <p:fltVal val="0"/>
                                          </p:val>
                                        </p:tav>
                                        <p:tav tm="100000">
                                          <p:val>
                                            <p:strVal val="#ppt_w"/>
                                          </p:val>
                                        </p:tav>
                                      </p:tavLst>
                                    </p:anim>
                                    <p:anim calcmode="lin" valueType="num">
                                      <p:cBhvr>
                                        <p:cTn id="58" dur="500" fill="hold"/>
                                        <p:tgtEl>
                                          <p:spTgt spid="11"/>
                                        </p:tgtEl>
                                        <p:attrNameLst>
                                          <p:attrName>ppt_h</p:attrName>
                                        </p:attrNameLst>
                                      </p:cBhvr>
                                      <p:tavLst>
                                        <p:tav tm="0">
                                          <p:val>
                                            <p:fltVal val="0"/>
                                          </p:val>
                                        </p:tav>
                                        <p:tav tm="100000">
                                          <p:val>
                                            <p:strVal val="#ppt_h"/>
                                          </p:val>
                                        </p:tav>
                                      </p:tavLst>
                                    </p:anim>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1" presetClass="entr" presetSubtype="1"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heel(1)">
                                      <p:cBhvr>
                                        <p:cTn id="6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5" grpId="0" animBg="1"/>
      <p:bldP spid="6" grpId="0" animBg="1"/>
      <p:bldP spid="8" grpId="0" animBg="1"/>
      <p:bldP spid="9"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95" y="678818"/>
            <a:ext cx="8911687" cy="1280890"/>
          </a:xfrm>
        </p:spPr>
        <p:txBody>
          <a:bodyPr/>
          <a:lstStyle/>
          <a:p>
            <a:r>
              <a:rPr lang="fr-FR" b="1" dirty="0"/>
              <a:t>Mode Normal</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615" y="2133600"/>
            <a:ext cx="9339385" cy="3993662"/>
          </a:xfrm>
        </p:spPr>
      </p:pic>
    </p:spTree>
    <p:extLst>
      <p:ext uri="{BB962C8B-B14F-4D97-AF65-F5344CB8AC3E}">
        <p14:creationId xmlns:p14="http://schemas.microsoft.com/office/powerpoint/2010/main" val="282906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217" y="663187"/>
            <a:ext cx="8911687" cy="657613"/>
          </a:xfrm>
        </p:spPr>
        <p:txBody>
          <a:bodyPr/>
          <a:lstStyle/>
          <a:p>
            <a:r>
              <a:rPr lang="fr-FR" b="1" dirty="0"/>
              <a:t>Mode Bypass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0985" y="1656862"/>
            <a:ext cx="8768037" cy="4915876"/>
          </a:xfrm>
        </p:spPr>
      </p:pic>
    </p:spTree>
    <p:extLst>
      <p:ext uri="{BB962C8B-B14F-4D97-AF65-F5344CB8AC3E}">
        <p14:creationId xmlns:p14="http://schemas.microsoft.com/office/powerpoint/2010/main" val="350472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064" y="725710"/>
            <a:ext cx="8911687" cy="1280890"/>
          </a:xfrm>
        </p:spPr>
        <p:txBody>
          <a:bodyPr/>
          <a:lstStyle/>
          <a:p>
            <a:r>
              <a:rPr lang="fr-FR" b="1" dirty="0"/>
              <a:t>Mode Batterie</a:t>
            </a:r>
            <a:br>
              <a:rPr lang="fr-FR" dirty="0"/>
            </a:br>
            <a:endParaRPr lang="fr-F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2064" y="1578708"/>
            <a:ext cx="8613344" cy="4868983"/>
          </a:xfrm>
        </p:spPr>
      </p:pic>
    </p:spTree>
    <p:extLst>
      <p:ext uri="{BB962C8B-B14F-4D97-AF65-F5344CB8AC3E}">
        <p14:creationId xmlns:p14="http://schemas.microsoft.com/office/powerpoint/2010/main" val="347440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95" y="852710"/>
            <a:ext cx="8911687" cy="460275"/>
          </a:xfrm>
        </p:spPr>
        <p:txBody>
          <a:bodyPr>
            <a:normAutofit/>
          </a:bodyPr>
          <a:lstStyle/>
          <a:p>
            <a:r>
              <a:rPr lang="fr-FR" sz="2000" b="1" dirty="0"/>
              <a:t>Démarrage de l'onduleur en mode normal standard (mode par défaut)</a:t>
            </a:r>
          </a:p>
        </p:txBody>
      </p:sp>
      <p:sp>
        <p:nvSpPr>
          <p:cNvPr id="3" name="Content Placeholder 2"/>
          <p:cNvSpPr>
            <a:spLocks noGrp="1"/>
          </p:cNvSpPr>
          <p:nvPr>
            <p:ph idx="1"/>
          </p:nvPr>
        </p:nvSpPr>
        <p:spPr>
          <a:xfrm>
            <a:off x="1891323" y="1422400"/>
            <a:ext cx="9613289" cy="5330092"/>
          </a:xfrm>
        </p:spPr>
        <p:txBody>
          <a:bodyPr>
            <a:normAutofit fontScale="85000" lnSpcReduction="10000"/>
          </a:bodyPr>
          <a:lstStyle/>
          <a:p>
            <a:r>
              <a:rPr lang="fr-FR" b="1" dirty="0"/>
              <a:t>1. Déverrouillez la porte d'entrée  et ouvrez la porte.</a:t>
            </a:r>
          </a:p>
          <a:p>
            <a:r>
              <a:rPr lang="fr-FR" b="1" dirty="0"/>
              <a:t>2. Vérifiez que les commutateurs d'entrée et de sortie sont ouverts.</a:t>
            </a:r>
          </a:p>
          <a:p>
            <a:r>
              <a:rPr lang="fr-FR" b="1" dirty="0"/>
              <a:t>3. Vérifiez que le commutateur d'entrée de dérivation est ouvert (double entrée).</a:t>
            </a:r>
          </a:p>
          <a:p>
            <a:r>
              <a:rPr lang="fr-FR" b="1" dirty="0"/>
              <a:t>4. Vérifiez que l'interrupteur de dérivation de maintenance est ouvert et que l'interrupteur neutre est fermé.</a:t>
            </a:r>
          </a:p>
          <a:p>
            <a:r>
              <a:rPr lang="fr-FR" b="1" dirty="0"/>
              <a:t>  5. Fermez le disjoncteur de l'alimentation d'entrée de l'UPS.</a:t>
            </a:r>
          </a:p>
          <a:p>
            <a:r>
              <a:rPr lang="fr-FR" b="1" dirty="0"/>
              <a:t>6. Si les UPS sont câblés pour une entrée double, fermez le disjoncteur de l'alimentation d'entrée du bypass UPS.</a:t>
            </a:r>
          </a:p>
          <a:p>
            <a:r>
              <a:rPr lang="fr-FR" b="1" dirty="0"/>
              <a:t>7. Fermez l'interrupteur d'entrée.</a:t>
            </a:r>
          </a:p>
          <a:p>
            <a:r>
              <a:rPr lang="fr-FR" b="1" dirty="0"/>
              <a:t>8. Si les UPS sont câblés pour une entrée double, fermez l'interrupteur d'entrée de dérivation.</a:t>
            </a:r>
          </a:p>
          <a:p>
            <a:r>
              <a:rPr lang="fr-FR" b="1" dirty="0"/>
              <a:t>9. Si l'onduleur contient un interrupteur de sortie, fermez celui-ci.</a:t>
            </a:r>
          </a:p>
          <a:p>
            <a:r>
              <a:rPr lang="fr-FR" b="1" dirty="0"/>
              <a:t>10. Assurez-vous que le couvercle MBS est installé.</a:t>
            </a:r>
          </a:p>
          <a:p>
            <a:r>
              <a:rPr lang="fr-FR" b="1" dirty="0"/>
              <a:t>11. Fermez la porte et verrouillez le loquet.</a:t>
            </a:r>
          </a:p>
          <a:p>
            <a:r>
              <a:rPr lang="fr-FR" b="1" dirty="0"/>
              <a:t>12. Fermez les disjoncteurs de batterie externe.</a:t>
            </a:r>
          </a:p>
          <a:p>
            <a:r>
              <a:rPr lang="fr-FR" b="1" dirty="0"/>
              <a:t>13. Observez l'affichage du panneau de commande de l'UPS qui devient actif, indiquant l'alimentation logique.</a:t>
            </a:r>
          </a:p>
          <a:p>
            <a:r>
              <a:rPr lang="fr-FR" b="1" dirty="0"/>
              <a:t>14. Vérifiez qu'aucune alarme n'est active.</a:t>
            </a:r>
            <a:endParaRPr lang="en-US" b="1" dirty="0"/>
          </a:p>
        </p:txBody>
      </p:sp>
    </p:spTree>
    <p:extLst>
      <p:ext uri="{BB962C8B-B14F-4D97-AF65-F5344CB8AC3E}">
        <p14:creationId xmlns:p14="http://schemas.microsoft.com/office/powerpoint/2010/main" val="30608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Effect transition="in" filter="fade">
                                      <p:cBhvr>
                                        <p:cTn id="91" dur="1000"/>
                                        <p:tgtEl>
                                          <p:spTgt spid="3">
                                            <p:txEl>
                                              <p:pRg st="11" end="11"/>
                                            </p:txEl>
                                          </p:spTgt>
                                        </p:tgtEl>
                                      </p:cBhvr>
                                    </p:animEffect>
                                    <p:anim calcmode="lin" valueType="num">
                                      <p:cBhvr>
                                        <p:cTn id="9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
                                            <p:txEl>
                                              <p:pRg st="12" end="12"/>
                                            </p:txEl>
                                          </p:spTgt>
                                        </p:tgtEl>
                                        <p:attrNameLst>
                                          <p:attrName>style.visibility</p:attrName>
                                        </p:attrNameLst>
                                      </p:cBhvr>
                                      <p:to>
                                        <p:strVal val="visible"/>
                                      </p:to>
                                    </p:set>
                                    <p:animEffect transition="in" filter="fade">
                                      <p:cBhvr>
                                        <p:cTn id="98" dur="1000"/>
                                        <p:tgtEl>
                                          <p:spTgt spid="3">
                                            <p:txEl>
                                              <p:pRg st="12" end="12"/>
                                            </p:txEl>
                                          </p:spTgt>
                                        </p:tgtEl>
                                      </p:cBhvr>
                                    </p:animEffect>
                                    <p:anim calcmode="lin" valueType="num">
                                      <p:cBhvr>
                                        <p:cTn id="99"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animEffect transition="in" filter="fade">
                                      <p:cBhvr>
                                        <p:cTn id="105" dur="1000"/>
                                        <p:tgtEl>
                                          <p:spTgt spid="3">
                                            <p:txEl>
                                              <p:pRg st="13" end="13"/>
                                            </p:txEl>
                                          </p:spTgt>
                                        </p:tgtEl>
                                      </p:cBhvr>
                                    </p:animEffect>
                                    <p:anim calcmode="lin" valueType="num">
                                      <p:cBhvr>
                                        <p:cTn id="106"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07"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71077" y="1367692"/>
            <a:ext cx="9308489" cy="4606053"/>
          </a:xfrm>
        </p:spPr>
        <p:txBody>
          <a:bodyPr>
            <a:normAutofit/>
          </a:bodyPr>
          <a:lstStyle/>
          <a:p>
            <a:r>
              <a:rPr lang="fr-FR" b="1" dirty="0"/>
              <a:t>15. Sélectionnez le symbole CONTROLS dans la barre de menu principale. L'écran de contrôle du système s'affiche.</a:t>
            </a:r>
          </a:p>
          <a:p>
            <a:r>
              <a:rPr lang="fr-FR" b="1" dirty="0"/>
              <a:t>16. Si ce n'est pas déjà fait, sélectionnez UPS sur l'écran de contrôle du système.</a:t>
            </a:r>
          </a:p>
          <a:p>
            <a:r>
              <a:rPr lang="fr-FR" b="1" dirty="0"/>
              <a:t>17. Sur l'écran de contrôle du système UPS, sélectionnez la commande LOAD OFF NORMAL, puis appuyez sur le bouton-poussoir RETURN.</a:t>
            </a:r>
          </a:p>
          <a:p>
            <a:r>
              <a:rPr lang="fr-FR" b="1" dirty="0"/>
              <a:t>18. Si demandé, entrez le mot de passe de niveau 1. Le mot de passe par défaut est 1111. Après avoir saisi le mot de passe, l'onduleur passera d'abord au bypass et le voyant Bypass s'allumera. Le redresseur et l'onduleur s'allument. L'onduleur continue d'atteindre sa pleine tension. Une fois que l'onduleur atteint la pleine tension, le contacteur de sortie de l'onduleur se ferme et l'interrupteur statique s'éteint. L'alimentation est désormais fournie à la charge critique en mode Standard Normal. Il faut environ une minute à l'onduleur pour atteindre le mode normal standard. Le voyant d’état Normal est allumé.</a:t>
            </a:r>
            <a:endParaRPr lang="fr-FR" dirty="0"/>
          </a:p>
        </p:txBody>
      </p:sp>
    </p:spTree>
    <p:extLst>
      <p:ext uri="{BB962C8B-B14F-4D97-AF65-F5344CB8AC3E}">
        <p14:creationId xmlns:p14="http://schemas.microsoft.com/office/powerpoint/2010/main" val="35247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279" y="694448"/>
            <a:ext cx="9794459" cy="1280890"/>
          </a:xfrm>
        </p:spPr>
        <p:txBody>
          <a:bodyPr/>
          <a:lstStyle/>
          <a:p>
            <a:r>
              <a:rPr lang="fr-FR" b="1" dirty="0"/>
              <a:t>Démarrage de l'onduleur en mode Bypass</a:t>
            </a:r>
          </a:p>
        </p:txBody>
      </p:sp>
      <p:sp>
        <p:nvSpPr>
          <p:cNvPr id="3" name="Content Placeholder 2"/>
          <p:cNvSpPr>
            <a:spLocks noGrp="1"/>
          </p:cNvSpPr>
          <p:nvPr>
            <p:ph idx="1"/>
          </p:nvPr>
        </p:nvSpPr>
        <p:spPr>
          <a:xfrm>
            <a:off x="1586523" y="1609969"/>
            <a:ext cx="9918089" cy="5009662"/>
          </a:xfrm>
        </p:spPr>
        <p:txBody>
          <a:bodyPr>
            <a:normAutofit/>
          </a:bodyPr>
          <a:lstStyle/>
          <a:p>
            <a:r>
              <a:rPr lang="fr-FR" b="1" dirty="0"/>
              <a:t>1. Déverrouillez la porte d'entrée en soulevant le loquet par le bas et en tournant vers la droite (dans le sens inverse des aiguilles d'une montre) et ouvrez la porte.</a:t>
            </a:r>
          </a:p>
          <a:p>
            <a:r>
              <a:rPr lang="fr-FR" b="1" dirty="0"/>
              <a:t>2. Vérifiez que les commutateurs d'entrée et de sortie sont ouverts.</a:t>
            </a:r>
          </a:p>
          <a:p>
            <a:r>
              <a:rPr lang="fr-FR" b="1" dirty="0"/>
              <a:t>3. Vérifiez que le commutateur d'entrée de dérivation est ouvert (double entrée).</a:t>
            </a:r>
          </a:p>
          <a:p>
            <a:r>
              <a:rPr lang="fr-FR" b="1" dirty="0"/>
              <a:t>4. Vérifiez que l'interrupteur de dérivation est ouvert et que l'interrupteur neutre est fermé.</a:t>
            </a:r>
          </a:p>
          <a:p>
            <a:r>
              <a:rPr lang="fr-FR" b="1" dirty="0"/>
              <a:t>5. Fermez le disjoncteur de l'alimentation d'entrée de l'UPS.</a:t>
            </a:r>
          </a:p>
          <a:p>
            <a:r>
              <a:rPr lang="fr-FR" b="1" dirty="0"/>
              <a:t>6. Si les UPS sont câblés pour une entrée double, fermez le disjoncteur de l'alimentation d'entrée du bypass UPS.</a:t>
            </a:r>
          </a:p>
          <a:p>
            <a:r>
              <a:rPr lang="fr-FR" b="1" dirty="0"/>
              <a:t>7. Fermez l'interrupteur d'entrée.</a:t>
            </a:r>
          </a:p>
          <a:p>
            <a:r>
              <a:rPr lang="fr-FR" b="1" dirty="0"/>
              <a:t>8. Si l'onduleur contient deux sources d'entrée, fermez l'interrupteur d'entrée de dérivation.</a:t>
            </a:r>
          </a:p>
          <a:p>
            <a:r>
              <a:rPr lang="fr-FR" b="1" dirty="0"/>
              <a:t>9. Fermez l'interrupteur de sortie.</a:t>
            </a:r>
          </a:p>
        </p:txBody>
      </p:sp>
    </p:spTree>
    <p:extLst>
      <p:ext uri="{BB962C8B-B14F-4D97-AF65-F5344CB8AC3E}">
        <p14:creationId xmlns:p14="http://schemas.microsoft.com/office/powerpoint/2010/main" val="17266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0627" y="1264555"/>
            <a:ext cx="8915400" cy="3777622"/>
          </a:xfrm>
        </p:spPr>
        <p:txBody>
          <a:bodyPr>
            <a:normAutofit fontScale="92500" lnSpcReduction="10000"/>
          </a:bodyPr>
          <a:lstStyle/>
          <a:p>
            <a:r>
              <a:rPr lang="fr-FR" b="1" dirty="0"/>
              <a:t>10. Assurez-vous que le couvercle MBS est installé.</a:t>
            </a:r>
          </a:p>
          <a:p>
            <a:r>
              <a:rPr lang="fr-FR" b="1" dirty="0"/>
              <a:t>11. Fermez la porte et verrouillez le loquet.</a:t>
            </a:r>
          </a:p>
          <a:p>
            <a:r>
              <a:rPr lang="fr-FR" b="1" dirty="0"/>
              <a:t>12. Fermez les disjoncteurs de batterie externe.</a:t>
            </a:r>
          </a:p>
          <a:p>
            <a:r>
              <a:rPr lang="fr-FR" b="1" dirty="0"/>
              <a:t>13. Observez l'affichage du panneau de commande de l'UPS qui devient actif, indiquant l'alimentation logique.</a:t>
            </a:r>
          </a:p>
          <a:p>
            <a:r>
              <a:rPr lang="fr-FR" b="1" dirty="0"/>
              <a:t>14. Vérifiez qu'aucune alarme n'est active.</a:t>
            </a:r>
          </a:p>
          <a:p>
            <a:r>
              <a:rPr lang="fr-FR" b="1" dirty="0"/>
              <a:t>15. Sélectionnez le symbole CONTROLS dans la barre de menu principale. L'écran de contrôle du système s'affiche.</a:t>
            </a:r>
          </a:p>
          <a:p>
            <a:r>
              <a:rPr lang="fr-FR" b="1" dirty="0"/>
              <a:t>16. Si ce n'est pas déjà fait, sélectionnez UPS sur l'écran de contrôle du système.</a:t>
            </a:r>
          </a:p>
          <a:p>
            <a:r>
              <a:rPr lang="fr-FR" b="1" dirty="0"/>
              <a:t>17. Sur l'écran de contrôle du système UPS, sélectionnez la commande LOAD OFF BYPASS, puis appuyez sur le bouton-poussoir RETURN.</a:t>
            </a:r>
            <a:endParaRPr lang="fr-FR" dirty="0"/>
          </a:p>
        </p:txBody>
      </p:sp>
      <p:cxnSp>
        <p:nvCxnSpPr>
          <p:cNvPr id="5" name="Straight Arrow Connector 4"/>
          <p:cNvCxnSpPr/>
          <p:nvPr/>
        </p:nvCxnSpPr>
        <p:spPr>
          <a:xfrm>
            <a:off x="9214338" y="4532923"/>
            <a:ext cx="4454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09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94" y="780417"/>
            <a:ext cx="8911687" cy="1280890"/>
          </a:xfrm>
        </p:spPr>
        <p:txBody>
          <a:bodyPr>
            <a:normAutofit fontScale="90000"/>
          </a:bodyPr>
          <a:lstStyle/>
          <a:p>
            <a:r>
              <a:rPr lang="en-US" dirty="0"/>
              <a:t> </a:t>
            </a:r>
            <a:r>
              <a:rPr lang="fr-FR" b="1" dirty="0"/>
              <a:t>Démarrage de l'onduleur parallèle en mode normal standard (mode par défaut)</a:t>
            </a:r>
            <a:br>
              <a:rPr lang="en-US" dirty="0"/>
            </a:br>
            <a:endParaRPr lang="fr-FR" dirty="0"/>
          </a:p>
        </p:txBody>
      </p:sp>
      <p:sp>
        <p:nvSpPr>
          <p:cNvPr id="3" name="Content Placeholder 2"/>
          <p:cNvSpPr>
            <a:spLocks noGrp="1"/>
          </p:cNvSpPr>
          <p:nvPr>
            <p:ph idx="1"/>
          </p:nvPr>
        </p:nvSpPr>
        <p:spPr>
          <a:xfrm>
            <a:off x="2589212" y="2133600"/>
            <a:ext cx="8915400" cy="4525108"/>
          </a:xfrm>
        </p:spPr>
        <p:txBody>
          <a:bodyPr>
            <a:normAutofit fontScale="85000" lnSpcReduction="20000"/>
          </a:bodyPr>
          <a:lstStyle/>
          <a:p>
            <a:r>
              <a:rPr lang="fr-FR" b="1" dirty="0"/>
              <a:t>1. Déverrouillez la porte d'entrée en soulevant le loquet par le bas et en tournant vers la droite (dans le sens inverse des aiguilles d'une montre) et ouvrez la porte.</a:t>
            </a:r>
          </a:p>
          <a:p>
            <a:r>
              <a:rPr lang="fr-FR" b="1" dirty="0"/>
              <a:t>2. Vérifiez que tous les disjoncteurs d'entrée sont ouverts.</a:t>
            </a:r>
          </a:p>
          <a:p>
            <a:r>
              <a:rPr lang="fr-FR" b="1" dirty="0"/>
              <a:t>3. Vérifiez que les disjoncteurs du bypass de maintenance sont ouverts.</a:t>
            </a:r>
          </a:p>
          <a:p>
            <a:r>
              <a:rPr lang="fr-FR" b="1" dirty="0"/>
              <a:t>4. Fermez tous les disjoncteurs de sortie de module (MOB).</a:t>
            </a:r>
          </a:p>
          <a:p>
            <a:r>
              <a:rPr lang="fr-FR" b="1" dirty="0"/>
              <a:t>  5. Fermez tous les disjoncteurs d'alimentation d'entrée de l'UPS.</a:t>
            </a:r>
          </a:p>
          <a:p>
            <a:r>
              <a:rPr lang="fr-FR" b="1" dirty="0"/>
              <a:t>6. Si les UPS sont câblés pour une entrée double, fermez tous les disjoncteurs d'alimentation d'entrée de dérivation de l'UPS.</a:t>
            </a:r>
          </a:p>
          <a:p>
            <a:r>
              <a:rPr lang="fr-FR" b="1" dirty="0"/>
              <a:t>7. Fermez tous les disjoncteurs d'entrée.</a:t>
            </a:r>
          </a:p>
          <a:p>
            <a:r>
              <a:rPr lang="fr-FR" b="1" dirty="0"/>
              <a:t>8. Si les UPS sont câblés pour une entrée double, fermez tous les interrupteurs d'entrée de dérivation.</a:t>
            </a:r>
          </a:p>
          <a:p>
            <a:r>
              <a:rPr lang="fr-FR" b="1" dirty="0"/>
              <a:t>9. Assurez-vous que le couvercle MBS est installé.</a:t>
            </a:r>
          </a:p>
          <a:p>
            <a:r>
              <a:rPr lang="fr-FR" b="1" dirty="0"/>
              <a:t>10. Fermez la porte et verrouillez le loquet.</a:t>
            </a:r>
          </a:p>
          <a:p>
            <a:r>
              <a:rPr lang="fr-FR" b="1" dirty="0"/>
              <a:t>11. Fermez tous les disjoncteurs de batterie externe.</a:t>
            </a:r>
          </a:p>
          <a:p>
            <a:r>
              <a:rPr lang="fr-FR" b="1" dirty="0"/>
              <a:t>12. Observez l'affichage du panneau de commande de l'UPS qui devient actif, indiquant l'alimentation logique.</a:t>
            </a:r>
          </a:p>
        </p:txBody>
      </p:sp>
    </p:spTree>
    <p:extLst>
      <p:ext uri="{BB962C8B-B14F-4D97-AF65-F5344CB8AC3E}">
        <p14:creationId xmlns:p14="http://schemas.microsoft.com/office/powerpoint/2010/main" val="419251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
                                            <p:txEl>
                                              <p:pRg st="9" end="9"/>
                                            </p:txEl>
                                          </p:spTgt>
                                        </p:tgtEl>
                                        <p:attrNameLst>
                                          <p:attrName>style.visibility</p:attrName>
                                        </p:attrNameLst>
                                      </p:cBhvr>
                                      <p:to>
                                        <p:strVal val="visible"/>
                                      </p:to>
                                    </p:set>
                                    <p:animEffect transition="in" filter="fade">
                                      <p:cBhvr>
                                        <p:cTn id="77" dur="1000"/>
                                        <p:tgtEl>
                                          <p:spTgt spid="3">
                                            <p:txEl>
                                              <p:pRg st="9" end="9"/>
                                            </p:txEl>
                                          </p:spTgt>
                                        </p:tgtEl>
                                      </p:cBhvr>
                                    </p:animEffect>
                                    <p:anim calcmode="lin" valueType="num">
                                      <p:cBhvr>
                                        <p:cTn id="7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3">
                                            <p:txEl>
                                              <p:pRg st="10" end="10"/>
                                            </p:txEl>
                                          </p:spTgt>
                                        </p:tgtEl>
                                        <p:attrNameLst>
                                          <p:attrName>style.visibility</p:attrName>
                                        </p:attrNameLst>
                                      </p:cBhvr>
                                      <p:to>
                                        <p:strVal val="visible"/>
                                      </p:to>
                                    </p:set>
                                    <p:animEffect transition="in" filter="fade">
                                      <p:cBhvr>
                                        <p:cTn id="84" dur="1000"/>
                                        <p:tgtEl>
                                          <p:spTgt spid="3">
                                            <p:txEl>
                                              <p:pRg st="10" end="10"/>
                                            </p:txEl>
                                          </p:spTgt>
                                        </p:tgtEl>
                                      </p:cBhvr>
                                    </p:animEffect>
                                    <p:anim calcmode="lin" valueType="num">
                                      <p:cBhvr>
                                        <p:cTn id="8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
                                            <p:txEl>
                                              <p:pRg st="11" end="11"/>
                                            </p:txEl>
                                          </p:spTgt>
                                        </p:tgtEl>
                                        <p:attrNameLst>
                                          <p:attrName>style.visibility</p:attrName>
                                        </p:attrNameLst>
                                      </p:cBhvr>
                                      <p:to>
                                        <p:strVal val="visible"/>
                                      </p:to>
                                    </p:set>
                                    <p:animEffect transition="in" filter="fade">
                                      <p:cBhvr>
                                        <p:cTn id="91" dur="1000"/>
                                        <p:tgtEl>
                                          <p:spTgt spid="3">
                                            <p:txEl>
                                              <p:pRg st="11" end="11"/>
                                            </p:txEl>
                                          </p:spTgt>
                                        </p:tgtEl>
                                      </p:cBhvr>
                                    </p:animEffect>
                                    <p:anim calcmode="lin" valueType="num">
                                      <p:cBhvr>
                                        <p:cTn id="92"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1310" y="734646"/>
            <a:ext cx="8911687" cy="702644"/>
          </a:xfrm>
        </p:spPr>
        <p:txBody>
          <a:bodyPr>
            <a:normAutofit/>
          </a:bodyPr>
          <a:lstStyle/>
          <a:p>
            <a:r>
              <a:rPr lang="fr-FR" dirty="0"/>
              <a:t>                    </a:t>
            </a:r>
            <a:r>
              <a:rPr lang="fr-FR" b="1" dirty="0"/>
              <a:t>DIFINITION</a:t>
            </a:r>
          </a:p>
        </p:txBody>
      </p:sp>
      <p:sp>
        <p:nvSpPr>
          <p:cNvPr id="3" name="Espace réservé du contenu 2"/>
          <p:cNvSpPr>
            <a:spLocks noGrp="1"/>
          </p:cNvSpPr>
          <p:nvPr>
            <p:ph idx="1"/>
          </p:nvPr>
        </p:nvSpPr>
        <p:spPr>
          <a:xfrm>
            <a:off x="262550" y="1222218"/>
            <a:ext cx="11234247" cy="5423650"/>
          </a:xfrm>
        </p:spPr>
        <p:txBody>
          <a:bodyPr/>
          <a:lstStyle/>
          <a:p>
            <a:pPr marL="0" indent="0">
              <a:buNone/>
            </a:pPr>
            <a:endParaRPr lang="fr-FR" dirty="0"/>
          </a:p>
          <a:p>
            <a:pPr marL="0" indent="0">
              <a:buNone/>
            </a:pPr>
            <a:r>
              <a:rPr lang="fr-FR" dirty="0"/>
              <a:t>               L'</a:t>
            </a:r>
            <a:r>
              <a:rPr lang="fr-FR" dirty="0">
                <a:hlinkClick r:id="rId2"/>
              </a:rPr>
              <a:t>onduleur</a:t>
            </a:r>
            <a:r>
              <a:rPr lang="fr-FR" dirty="0"/>
              <a:t> est un dispositif électronique important, voire </a:t>
            </a:r>
            <a:r>
              <a:rPr lang="fr-FR" b="1" dirty="0"/>
              <a:t>indispensable pour protéger vos appareils informatiques</a:t>
            </a:r>
            <a:r>
              <a:rPr lang="fr-FR" dirty="0"/>
              <a:t> contre les risques électriques comme les coupures de courant, les surtensions, les sous-tensions, etc. Présenté sous la forme d'un boîtier à placer entre le réseau électrique et les appareils à protéger, il assure le bon fonctionnement de vos machines.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511" y="2866800"/>
            <a:ext cx="7955921" cy="3915000"/>
          </a:xfrm>
          <a:prstGeom prst="rect">
            <a:avLst/>
          </a:prstGeom>
          <a:effectLst/>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4369" y="3266829"/>
            <a:ext cx="2391508" cy="2446217"/>
          </a:xfrm>
          <a:prstGeom prst="rect">
            <a:avLst/>
          </a:prstGeom>
        </p:spPr>
      </p:pic>
    </p:spTree>
    <p:extLst>
      <p:ext uri="{BB962C8B-B14F-4D97-AF65-F5344CB8AC3E}">
        <p14:creationId xmlns:p14="http://schemas.microsoft.com/office/powerpoint/2010/main" val="1091902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62566" y="1250462"/>
            <a:ext cx="8915400" cy="4892430"/>
          </a:xfrm>
        </p:spPr>
        <p:txBody>
          <a:bodyPr>
            <a:normAutofit lnSpcReduction="10000"/>
          </a:bodyPr>
          <a:lstStyle/>
          <a:p>
            <a:r>
              <a:rPr lang="fr-FR" b="1" dirty="0"/>
              <a:t>13. Vérifiez qu'aucune alarme n'est active.</a:t>
            </a:r>
          </a:p>
          <a:p>
            <a:r>
              <a:rPr lang="fr-FR" b="1" dirty="0"/>
              <a:t>14. Sélectionnez le symbole CONTROLS dans la barre de menu principale. L'écran de contrôle du système s'affiche.</a:t>
            </a:r>
          </a:p>
          <a:p>
            <a:r>
              <a:rPr lang="fr-FR" b="1" dirty="0"/>
              <a:t>15. Si ce n'est pas déjà fait, sélectionnez UPS sur l'écran de contrôle du système.</a:t>
            </a:r>
          </a:p>
          <a:p>
            <a:r>
              <a:rPr lang="fr-FR" b="1" dirty="0"/>
              <a:t>16. Sur l'écran UPS System Control, sélectionnez la commande LOAD OFF NORMAL, puis appuyez sur le bouton-poussoir RETURN.</a:t>
            </a:r>
          </a:p>
          <a:p>
            <a:r>
              <a:rPr lang="fr-FR" b="1" dirty="0"/>
              <a:t>17. Si demandé, entrez le mot de passe de niveau 1. Le mot de passe par défaut est 1111. Après avoir saisi le mot de passe, l'onduleur passera d'abord au bypass et le voyant Bypass s'allumera. Tous les redresseurs et onduleurs s'allument. Les onduleurs continuent de monter à pleine tension. Une fois que tous les onduleurs atteignent la pleine tension, le contacteur de sortie de l'onduleur se ferme et l'interrupteur statique s'éteint. L'alimentation est désormais fournie à la charge critique en mode Standard Normal. Il faut environ une minute à l'onduleur pour atteindre le mode normal standard. Le voyant d’état Normal est allumé.</a:t>
            </a:r>
            <a:endParaRPr lang="en-US" dirty="0"/>
          </a:p>
          <a:p>
            <a:endParaRPr lang="en-US" dirty="0"/>
          </a:p>
        </p:txBody>
      </p:sp>
      <p:cxnSp>
        <p:nvCxnSpPr>
          <p:cNvPr id="5" name="Straight Arrow Connector 4"/>
          <p:cNvCxnSpPr/>
          <p:nvPr/>
        </p:nvCxnSpPr>
        <p:spPr>
          <a:xfrm>
            <a:off x="9362831" y="2946402"/>
            <a:ext cx="4298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1207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3233" y="671003"/>
            <a:ext cx="10521290" cy="1280890"/>
          </a:xfrm>
        </p:spPr>
        <p:txBody>
          <a:bodyPr>
            <a:normAutofit/>
          </a:bodyPr>
          <a:lstStyle/>
          <a:p>
            <a:r>
              <a:rPr lang="fr-FR" sz="3200" b="1" dirty="0"/>
              <a:t>Démarrage de l'onduleur parallèle en mode Bypass</a:t>
            </a:r>
          </a:p>
        </p:txBody>
      </p:sp>
      <p:sp>
        <p:nvSpPr>
          <p:cNvPr id="3" name="Content Placeholder 2"/>
          <p:cNvSpPr>
            <a:spLocks noGrp="1"/>
          </p:cNvSpPr>
          <p:nvPr>
            <p:ph idx="1"/>
          </p:nvPr>
        </p:nvSpPr>
        <p:spPr>
          <a:xfrm>
            <a:off x="1733233" y="1594338"/>
            <a:ext cx="9699258" cy="5165969"/>
          </a:xfrm>
        </p:spPr>
        <p:txBody>
          <a:bodyPr>
            <a:normAutofit fontScale="92500" lnSpcReduction="20000"/>
          </a:bodyPr>
          <a:lstStyle/>
          <a:p>
            <a:r>
              <a:rPr lang="fr-FR" b="1" dirty="0"/>
              <a:t>1. Déverrouillez la porte d'entrée en soulevant le loquet par le bas et en le tournant vers la droite (dans le sens inverse des aiguilles d'une montre) et ouvrez la porte.</a:t>
            </a:r>
          </a:p>
          <a:p>
            <a:r>
              <a:rPr lang="fr-FR" b="1" dirty="0"/>
              <a:t>2. Vérifiez que tous les disjoncteurs d'entrée sont ouverts.</a:t>
            </a:r>
          </a:p>
          <a:p>
            <a:r>
              <a:rPr lang="fr-FR" b="1" dirty="0"/>
              <a:t>3. Vérifiez que les commutateurs de dérivation de maintenance sont ouverts.</a:t>
            </a:r>
          </a:p>
          <a:p>
            <a:r>
              <a:rPr lang="fr-FR" b="1" dirty="0"/>
              <a:t>4. Fermez tous les disjoncteurs de sortie de module (MOB).</a:t>
            </a:r>
          </a:p>
          <a:p>
            <a:r>
              <a:rPr lang="fr-FR" b="1" dirty="0"/>
              <a:t>5. Fermez tous les disjoncteurs d'alimentation d'entrée de l'UPS.</a:t>
            </a:r>
          </a:p>
          <a:p>
            <a:r>
              <a:rPr lang="fr-FR" b="1" dirty="0"/>
              <a:t>6. Si les UPS sont câblés pour une entrée double, fermez tous les disjoncteurs d'alimentation d'entrée de dérivation UPS.</a:t>
            </a:r>
          </a:p>
          <a:p>
            <a:r>
              <a:rPr lang="fr-FR" b="1" dirty="0"/>
              <a:t>7. Fermez tous les disjoncteurs d'entrée.</a:t>
            </a:r>
          </a:p>
          <a:p>
            <a:r>
              <a:rPr lang="fr-FR" b="1" dirty="0"/>
              <a:t>8. Si les UPS sont câblés pour une entrée double, fermez tous les interrupteurs d'entrée de dérivation.</a:t>
            </a:r>
          </a:p>
          <a:p>
            <a:r>
              <a:rPr lang="fr-FR" b="1" dirty="0"/>
              <a:t>9. Assurez-vous que le couvercle MBS est installé.</a:t>
            </a:r>
          </a:p>
          <a:p>
            <a:r>
              <a:rPr lang="fr-FR" b="1" dirty="0"/>
              <a:t>10. Fermez la porte et verrouillez le loquet.</a:t>
            </a:r>
          </a:p>
          <a:p>
            <a:r>
              <a:rPr lang="fr-FR" b="1" dirty="0"/>
              <a:t>11. Fermez les disjoncteurs de batterie externe.</a:t>
            </a:r>
          </a:p>
          <a:p>
            <a:r>
              <a:rPr lang="fr-FR" b="1" dirty="0"/>
              <a:t>11. Observez l'affichage du panneau de commande de l'UPS qui devient actif, indiquant l'alimentation logique.</a:t>
            </a:r>
          </a:p>
        </p:txBody>
      </p:sp>
    </p:spTree>
    <p:extLst>
      <p:ext uri="{BB962C8B-B14F-4D97-AF65-F5344CB8AC3E}">
        <p14:creationId xmlns:p14="http://schemas.microsoft.com/office/powerpoint/2010/main" val="2233803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539631"/>
            <a:ext cx="8915400" cy="5431692"/>
          </a:xfrm>
        </p:spPr>
        <p:txBody>
          <a:bodyPr/>
          <a:lstStyle/>
          <a:p>
            <a:r>
              <a:rPr lang="fr-FR" b="1" dirty="0"/>
              <a:t>12. Vérifiez qu'aucune alarme n'est active.</a:t>
            </a:r>
          </a:p>
          <a:p>
            <a:r>
              <a:rPr lang="fr-FR" b="1" dirty="0"/>
              <a:t>13. Sélectionnez le symbole CONTROLS dans la barre de menu principale. L'écran de contrôle du système s'affiche.</a:t>
            </a:r>
          </a:p>
          <a:p>
            <a:r>
              <a:rPr lang="fr-FR" b="1" dirty="0"/>
              <a:t>14. Si ce n'est pas déjà fait, sélectionnez UPS sur l'écran de contrôle du système.</a:t>
            </a:r>
          </a:p>
          <a:p>
            <a:r>
              <a:rPr lang="fr-FR" b="1" dirty="0"/>
              <a:t>15. Sur l'écran de contrôle du système UPS, sélectionnez la commande LOAD OFF BYPASS, puis appuyez sur le bouton-poussoir RETURN. La charge critique est immédiatement alimentée par la source bypass, en mode Bypass depuis tous les onduleurs. Le voyant d’état BYPASS est allumé.</a:t>
            </a:r>
          </a:p>
        </p:txBody>
      </p:sp>
      <p:cxnSp>
        <p:nvCxnSpPr>
          <p:cNvPr id="5" name="Straight Arrow Connector 4"/>
          <p:cNvCxnSpPr/>
          <p:nvPr/>
        </p:nvCxnSpPr>
        <p:spPr>
          <a:xfrm>
            <a:off x="9550400" y="3196492"/>
            <a:ext cx="4454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73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10079"/>
            <a:ext cx="8911687" cy="1280890"/>
          </a:xfrm>
        </p:spPr>
        <p:txBody>
          <a:bodyPr/>
          <a:lstStyle/>
          <a:p>
            <a:r>
              <a:rPr lang="fr-FR" b="1" dirty="0"/>
              <a:t> Maintenance </a:t>
            </a:r>
            <a:r>
              <a:rPr lang="fr-FR" b="1" dirty="0" err="1"/>
              <a:t>Preventif</a:t>
            </a:r>
            <a:br>
              <a:rPr lang="fr-FR" dirty="0"/>
            </a:br>
            <a:endParaRPr lang="fr-FR" dirty="0"/>
          </a:p>
        </p:txBody>
      </p:sp>
      <p:sp>
        <p:nvSpPr>
          <p:cNvPr id="3" name="Content Placeholder 2"/>
          <p:cNvSpPr>
            <a:spLocks noGrp="1"/>
          </p:cNvSpPr>
          <p:nvPr>
            <p:ph idx="1"/>
          </p:nvPr>
        </p:nvSpPr>
        <p:spPr>
          <a:xfrm>
            <a:off x="2440720" y="1688123"/>
            <a:ext cx="8915400" cy="4368800"/>
          </a:xfrm>
        </p:spPr>
        <p:txBody>
          <a:bodyPr>
            <a:normAutofit fontScale="85000" lnSpcReduction="20000"/>
          </a:bodyPr>
          <a:lstStyle/>
          <a:p>
            <a:pPr marL="0" indent="0">
              <a:buNone/>
            </a:pPr>
            <a:r>
              <a:rPr lang="fr-FR" dirty="0">
                <a:solidFill>
                  <a:srgbClr val="FF0000"/>
                </a:solidFill>
              </a:rPr>
              <a:t> </a:t>
            </a:r>
            <a:r>
              <a:rPr lang="fr-FR" sz="3500" b="1" dirty="0">
                <a:solidFill>
                  <a:srgbClr val="FF0000"/>
                </a:solidFill>
              </a:rPr>
              <a:t> Maintenance </a:t>
            </a:r>
            <a:r>
              <a:rPr lang="fr-FR" sz="3500" b="1" dirty="0" err="1">
                <a:solidFill>
                  <a:srgbClr val="FF0000"/>
                </a:solidFill>
              </a:rPr>
              <a:t>Journaliere</a:t>
            </a:r>
            <a:endParaRPr lang="fr-FR" sz="3500" b="1" dirty="0">
              <a:solidFill>
                <a:srgbClr val="FF0000"/>
              </a:solidFill>
            </a:endParaRPr>
          </a:p>
          <a:p>
            <a:pPr marL="0" indent="0">
              <a:buNone/>
            </a:pPr>
            <a:endParaRPr lang="fr-FR" sz="2400" b="1" dirty="0"/>
          </a:p>
          <a:p>
            <a:pPr marL="457200" indent="-457200">
              <a:buAutoNum type="arabicPeriod"/>
            </a:pPr>
            <a:r>
              <a:rPr lang="en-US" sz="2400" b="1" dirty="0"/>
              <a:t> </a:t>
            </a:r>
            <a:r>
              <a:rPr lang="fr-FR" sz="2400" b="1" dirty="0"/>
              <a:t>Vérifiez la zone entourant le système UPS. Assurez-vous que la zone n'est pas encombrée, permettant un accès libre à l'unité.</a:t>
            </a:r>
          </a:p>
          <a:p>
            <a:pPr marL="457200" indent="-457200">
              <a:buAutoNum type="arabicPeriod"/>
            </a:pPr>
            <a:r>
              <a:rPr lang="fr-FR" sz="2400" b="1" dirty="0"/>
              <a:t>  Assurez-vous que les entrées d'air (aérations sur la porte avant de l'armoire UPS et les ouvertures d'évacuation (à l'arrière de l'armoire UPS) ne sont pas bloquées.</a:t>
            </a:r>
          </a:p>
          <a:p>
            <a:pPr marL="457200" indent="-457200">
              <a:buAutoNum type="arabicPeriod"/>
            </a:pPr>
            <a:r>
              <a:rPr lang="fr-FR" sz="2400" b="1" dirty="0"/>
              <a:t>  Assurez-vous que l'environnement d'exploitation respecte les paramètres spécifiés dans les « Spécifications du produit ».</a:t>
            </a:r>
          </a:p>
          <a:p>
            <a:pPr marL="457200" indent="-457200">
              <a:buAutoNum type="arabicPeriod"/>
            </a:pPr>
            <a:r>
              <a:rPr lang="fr-FR" sz="2400" b="1" dirty="0"/>
              <a:t>Assurez-vous que l'onduleur est en mode normal (l'indicateur d'état normal est allumé). Si un voyant d'alarme est allumé ou si l'indicateur d'état normal n'est pas allumé, contactez un représentant du service Eaton.</a:t>
            </a:r>
          </a:p>
        </p:txBody>
      </p:sp>
    </p:spTree>
    <p:extLst>
      <p:ext uri="{BB962C8B-B14F-4D97-AF65-F5344CB8AC3E}">
        <p14:creationId xmlns:p14="http://schemas.microsoft.com/office/powerpoint/2010/main" val="216451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248" y="702264"/>
            <a:ext cx="8911687" cy="1280890"/>
          </a:xfrm>
        </p:spPr>
        <p:txBody>
          <a:bodyPr/>
          <a:lstStyle/>
          <a:p>
            <a:r>
              <a:rPr lang="fr-FR" b="1" dirty="0">
                <a:solidFill>
                  <a:srgbClr val="FF0000"/>
                </a:solidFill>
              </a:rPr>
              <a:t>Maintenance mensuel</a:t>
            </a:r>
          </a:p>
        </p:txBody>
      </p:sp>
      <p:sp>
        <p:nvSpPr>
          <p:cNvPr id="3" name="Content Placeholder 2"/>
          <p:cNvSpPr>
            <a:spLocks noGrp="1"/>
          </p:cNvSpPr>
          <p:nvPr>
            <p:ph idx="1"/>
          </p:nvPr>
        </p:nvSpPr>
        <p:spPr>
          <a:xfrm>
            <a:off x="1383323" y="2133600"/>
            <a:ext cx="10441353" cy="3777622"/>
          </a:xfrm>
        </p:spPr>
        <p:txBody>
          <a:bodyPr>
            <a:normAutofit/>
          </a:bodyPr>
          <a:lstStyle/>
          <a:p>
            <a:pPr marL="0" indent="0">
              <a:buNone/>
            </a:pPr>
            <a:r>
              <a:rPr lang="fr-FR" b="1" dirty="0"/>
              <a:t>1. Surveillez les paramètres du système « À l'aide du panneau de commande ».</a:t>
            </a:r>
          </a:p>
          <a:p>
            <a:pPr marL="0" indent="0">
              <a:buNone/>
            </a:pPr>
            <a:r>
              <a:rPr lang="fr-FR" b="1" dirty="0"/>
              <a:t>2. Vérifiez les filtres à air de l'UPS (situés derrière la porte avant) et lavez ou remplacez si nécessaire. Contactez un représentant du service Eaton pour des filtres de remplacement. Pour supprimer les filtres :</a:t>
            </a:r>
          </a:p>
          <a:p>
            <a:pPr marL="0" indent="0">
              <a:buNone/>
            </a:pPr>
            <a:r>
              <a:rPr lang="fr-FR" b="1" dirty="0"/>
              <a:t>     a. ouvrir la porte</a:t>
            </a:r>
          </a:p>
          <a:p>
            <a:pPr marL="0" indent="0">
              <a:buNone/>
            </a:pPr>
            <a:r>
              <a:rPr lang="fr-FR" b="1" dirty="0"/>
              <a:t>     b. Retirez les filtres en mousse supérieur et inférieur du cadre de la porte d'entrée.</a:t>
            </a:r>
          </a:p>
          <a:p>
            <a:pPr marL="0" indent="0">
              <a:buNone/>
            </a:pPr>
            <a:r>
              <a:rPr lang="fr-FR" b="1" dirty="0"/>
              <a:t>     c. Remplacez les filtres en mousse lavés ou neufs dans le cadre de la porte d'entrée.</a:t>
            </a:r>
          </a:p>
          <a:p>
            <a:pPr marL="0" indent="0">
              <a:buNone/>
            </a:pPr>
            <a:r>
              <a:rPr lang="fr-FR" b="1" dirty="0"/>
              <a:t>     d. Fermez la porte d'entrée et verrouillez le loquet.</a:t>
            </a:r>
          </a:p>
          <a:p>
            <a:pPr marL="0" indent="0">
              <a:buNone/>
            </a:pPr>
            <a:r>
              <a:rPr lang="fr-FR" b="1" dirty="0"/>
              <a:t>3. Enregistrez les résultats de la maintenance et toutes les actions correctives dans un journal approprié.</a:t>
            </a:r>
            <a:endParaRPr lang="fr-FR" sz="1400" dirty="0"/>
          </a:p>
        </p:txBody>
      </p:sp>
    </p:spTree>
    <p:extLst>
      <p:ext uri="{BB962C8B-B14F-4D97-AF65-F5344CB8AC3E}">
        <p14:creationId xmlns:p14="http://schemas.microsoft.com/office/powerpoint/2010/main" val="421554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3077" y="370618"/>
            <a:ext cx="8911687" cy="1280890"/>
          </a:xfrm>
        </p:spPr>
        <p:txBody>
          <a:bodyPr>
            <a:normAutofit/>
          </a:bodyPr>
          <a:lstStyle/>
          <a:p>
            <a:r>
              <a:rPr lang="fr-FR" sz="3200" b="1" dirty="0"/>
              <a:t>Utilisation du panneau de configuration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4257" y="1011063"/>
            <a:ext cx="4199792" cy="1896879"/>
          </a:xfrm>
        </p:spPr>
      </p:pic>
      <p:sp>
        <p:nvSpPr>
          <p:cNvPr id="5" name="Rectangle 4"/>
          <p:cNvSpPr/>
          <p:nvPr/>
        </p:nvSpPr>
        <p:spPr>
          <a:xfrm>
            <a:off x="2082874" y="2609526"/>
            <a:ext cx="2137124" cy="369332"/>
          </a:xfrm>
          <a:prstGeom prst="rect">
            <a:avLst/>
          </a:prstGeom>
        </p:spPr>
        <p:txBody>
          <a:bodyPr wrap="none">
            <a:spAutoFit/>
          </a:bodyPr>
          <a:lstStyle/>
          <a:p>
            <a:r>
              <a:rPr lang="fr-FR" b="1" dirty="0"/>
              <a:t>Indicateurs </a:t>
            </a:r>
            <a:r>
              <a:rPr lang="fr-FR" b="1" dirty="0" err="1"/>
              <a:t>Status</a:t>
            </a:r>
            <a:endParaRPr lang="fr-FR"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077" y="3049773"/>
            <a:ext cx="8059445" cy="3681409"/>
          </a:xfrm>
          <a:prstGeom prst="rect">
            <a:avLst/>
          </a:prstGeom>
        </p:spPr>
      </p:pic>
    </p:spTree>
    <p:extLst>
      <p:ext uri="{BB962C8B-B14F-4D97-AF65-F5344CB8AC3E}">
        <p14:creationId xmlns:p14="http://schemas.microsoft.com/office/powerpoint/2010/main" val="363527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448" y="725710"/>
            <a:ext cx="8911687" cy="1280890"/>
          </a:xfrm>
        </p:spPr>
        <p:txBody>
          <a:bodyPr>
            <a:normAutofit/>
          </a:bodyPr>
          <a:lstStyle/>
          <a:p>
            <a:r>
              <a:rPr lang="fr-FR" dirty="0"/>
              <a:t> </a:t>
            </a:r>
            <a:r>
              <a:rPr lang="fr-FR" b="1" dirty="0" err="1"/>
              <a:t>Shema</a:t>
            </a:r>
            <a:r>
              <a:rPr lang="fr-FR" b="1" dirty="0"/>
              <a:t> des fonctions du menu </a:t>
            </a:r>
            <a:br>
              <a:rPr lang="fr-FR" dirty="0"/>
            </a:br>
            <a:endParaRPr lang="fr-F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586" y="1973385"/>
            <a:ext cx="7948246" cy="4345354"/>
          </a:xfrm>
        </p:spPr>
      </p:pic>
    </p:spTree>
    <p:extLst>
      <p:ext uri="{BB962C8B-B14F-4D97-AF65-F5344CB8AC3E}">
        <p14:creationId xmlns:p14="http://schemas.microsoft.com/office/powerpoint/2010/main" val="309861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1387" y="655371"/>
            <a:ext cx="8911687" cy="954598"/>
          </a:xfrm>
        </p:spPr>
        <p:txBody>
          <a:bodyPr>
            <a:normAutofit fontScale="90000"/>
          </a:bodyPr>
          <a:lstStyle/>
          <a:p>
            <a:r>
              <a:rPr lang="fr-FR" sz="4000" b="1" dirty="0"/>
              <a:t> Ecran </a:t>
            </a:r>
            <a:r>
              <a:rPr lang="fr-FR" sz="4000" b="1" dirty="0" err="1"/>
              <a:t>Mimic</a:t>
            </a:r>
            <a:r>
              <a:rPr lang="fr-FR" sz="4000" b="1" dirty="0"/>
              <a:t> </a:t>
            </a:r>
            <a:br>
              <a:rPr lang="fr-FR" dirty="0"/>
            </a:br>
            <a:endParaRPr lang="fr-FR" dirty="0"/>
          </a:p>
        </p:txBody>
      </p:sp>
      <p:sp>
        <p:nvSpPr>
          <p:cNvPr id="3" name="Content Placeholder 2"/>
          <p:cNvSpPr>
            <a:spLocks noGrp="1"/>
          </p:cNvSpPr>
          <p:nvPr>
            <p:ph idx="1"/>
          </p:nvPr>
        </p:nvSpPr>
        <p:spPr>
          <a:xfrm>
            <a:off x="2393828" y="1539631"/>
            <a:ext cx="8915400" cy="3777622"/>
          </a:xfrm>
        </p:spPr>
        <p:txBody>
          <a:bodyPr/>
          <a:lstStyle/>
          <a:p>
            <a:pPr marL="0" indent="0">
              <a:buNone/>
            </a:pPr>
            <a:r>
              <a:rPr lang="fr-FR" b="1" dirty="0"/>
              <a:t>Pour sélectionner l'écran </a:t>
            </a:r>
            <a:r>
              <a:rPr lang="fr-FR" b="1" dirty="0" err="1"/>
              <a:t>Mimic</a:t>
            </a:r>
            <a:r>
              <a:rPr lang="fr-FR" b="1" dirty="0"/>
              <a:t> à partir des écrans Compteurs, Événements, Historique, Commandes ou Configuration, appuyez sur le bouton-poussoir ESC dans la barre de menu actuelle.</a:t>
            </a:r>
          </a:p>
          <a:p>
            <a:pPr marL="0" indent="0">
              <a:buNone/>
            </a:pPr>
            <a:r>
              <a:rPr lang="fr-FR" b="1" dirty="0"/>
              <a:t>L'écran </a:t>
            </a:r>
            <a:r>
              <a:rPr lang="fr-FR" b="1" dirty="0" err="1"/>
              <a:t>Mimic</a:t>
            </a:r>
            <a:r>
              <a:rPr lang="fr-FR" b="1" dirty="0"/>
              <a:t> affiche les composants internes de l'armoire UPS et une représentation graphique en temps réel de l'état de fonctionnement du système.</a:t>
            </a: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960" y="3428442"/>
            <a:ext cx="7298634" cy="2886718"/>
          </a:xfrm>
          <a:prstGeom prst="rect">
            <a:avLst/>
          </a:prstGeom>
        </p:spPr>
      </p:pic>
      <p:sp>
        <p:nvSpPr>
          <p:cNvPr id="5" name="Rectangle 4"/>
          <p:cNvSpPr/>
          <p:nvPr/>
        </p:nvSpPr>
        <p:spPr>
          <a:xfrm>
            <a:off x="4462890" y="6315160"/>
            <a:ext cx="4044697" cy="369332"/>
          </a:xfrm>
          <a:prstGeom prst="rect">
            <a:avLst/>
          </a:prstGeom>
        </p:spPr>
        <p:txBody>
          <a:bodyPr wrap="none">
            <a:spAutoFit/>
          </a:bodyPr>
          <a:lstStyle/>
          <a:p>
            <a:r>
              <a:rPr lang="en-US" dirty="0"/>
              <a:t> </a:t>
            </a:r>
            <a:r>
              <a:rPr lang="fr-FR" b="1" dirty="0"/>
              <a:t>Menu principal et écran de </a:t>
            </a:r>
            <a:r>
              <a:rPr lang="fr-FR" b="1" dirty="0" err="1"/>
              <a:t>Mimic</a:t>
            </a:r>
            <a:endParaRPr lang="fr-FR" b="1" dirty="0"/>
          </a:p>
        </p:txBody>
      </p:sp>
    </p:spTree>
    <p:extLst>
      <p:ext uri="{BB962C8B-B14F-4D97-AF65-F5344CB8AC3E}">
        <p14:creationId xmlns:p14="http://schemas.microsoft.com/office/powerpoint/2010/main" val="356489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309" y="702264"/>
            <a:ext cx="8911687" cy="1280890"/>
          </a:xfrm>
        </p:spPr>
        <p:txBody>
          <a:bodyPr/>
          <a:lstStyle/>
          <a:p>
            <a:r>
              <a:rPr lang="fr-FR" b="1" dirty="0"/>
              <a:t>Fonctionnement du menu d'affichage</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7291" y="1586523"/>
            <a:ext cx="9644185" cy="5087815"/>
          </a:xfrm>
        </p:spPr>
      </p:pic>
    </p:spTree>
    <p:extLst>
      <p:ext uri="{BB962C8B-B14F-4D97-AF65-F5344CB8AC3E}">
        <p14:creationId xmlns:p14="http://schemas.microsoft.com/office/powerpoint/2010/main" val="28999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092" y="686633"/>
            <a:ext cx="8911687" cy="1280890"/>
          </a:xfrm>
        </p:spPr>
        <p:txBody>
          <a:bodyPr/>
          <a:lstStyle/>
          <a:p>
            <a:r>
              <a:rPr lang="fr-FR" b="1" dirty="0"/>
              <a:t>Fonctionnement du menu d'affichage</a:t>
            </a:r>
            <a:endParaRPr lang="fr-F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674" y="4423510"/>
            <a:ext cx="9730521" cy="222738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73" y="1382204"/>
            <a:ext cx="9730521" cy="3041306"/>
          </a:xfrm>
          <a:prstGeom prst="rect">
            <a:avLst/>
          </a:prstGeom>
        </p:spPr>
      </p:pic>
    </p:spTree>
    <p:extLst>
      <p:ext uri="{BB962C8B-B14F-4D97-AF65-F5344CB8AC3E}">
        <p14:creationId xmlns:p14="http://schemas.microsoft.com/office/powerpoint/2010/main" val="111323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9448" y="702263"/>
            <a:ext cx="8911687" cy="1280890"/>
          </a:xfrm>
        </p:spPr>
        <p:txBody>
          <a:bodyPr/>
          <a:lstStyle/>
          <a:p>
            <a:r>
              <a:rPr lang="fr-FR" b="1" dirty="0"/>
              <a:t>  Les principaux rôles de l'onduleur</a:t>
            </a:r>
          </a:p>
        </p:txBody>
      </p:sp>
      <p:sp>
        <p:nvSpPr>
          <p:cNvPr id="3" name="Espace réservé du contenu 2"/>
          <p:cNvSpPr>
            <a:spLocks noGrp="1"/>
          </p:cNvSpPr>
          <p:nvPr>
            <p:ph idx="1"/>
          </p:nvPr>
        </p:nvSpPr>
        <p:spPr>
          <a:xfrm>
            <a:off x="2300043" y="1672491"/>
            <a:ext cx="8915400" cy="4536707"/>
          </a:xfrm>
        </p:spPr>
        <p:txBody>
          <a:bodyPr>
            <a:normAutofit fontScale="92500" lnSpcReduction="10000"/>
          </a:bodyPr>
          <a:lstStyle/>
          <a:p>
            <a:r>
              <a:rPr lang="fr-FR" dirty="0"/>
              <a:t>De son nom anglais « </a:t>
            </a:r>
            <a:r>
              <a:rPr lang="fr-FR" dirty="0" err="1"/>
              <a:t>uninterruptible</a:t>
            </a:r>
            <a:r>
              <a:rPr lang="fr-FR" dirty="0"/>
              <a:t> power </a:t>
            </a:r>
            <a:r>
              <a:rPr lang="fr-FR" dirty="0" err="1"/>
              <a:t>supply</a:t>
            </a:r>
            <a:r>
              <a:rPr lang="fr-FR" dirty="0"/>
              <a:t> », ce qui signifie « alimentation sans interruption », l'onduleur est un régulateur d'électricité qui a comme principale fonction de :</a:t>
            </a:r>
          </a:p>
          <a:p>
            <a:r>
              <a:rPr lang="fr-FR" dirty="0"/>
              <a:t>Prendre le relais du secteur en cas de coupures du courant, laissant ainsi aux utilisateurs le temps de sauvegarder leur travail en cours avant que l'appareil ne s'éteigne,</a:t>
            </a:r>
          </a:p>
          <a:p>
            <a:r>
              <a:rPr lang="fr-FR" dirty="0"/>
              <a:t>Assurer la continuité de la fourniture d'électricité jusqu'aux appareils si la panne de courant persiste,</a:t>
            </a:r>
          </a:p>
          <a:p>
            <a:r>
              <a:rPr lang="fr-FR" dirty="0"/>
              <a:t>Protéger les différentes machines, telles que les appareils industriels, les périphériques informatiques (imprimante, unité centrale, serveur etc.) , en cas de coupure répétée d'électricité,</a:t>
            </a:r>
          </a:p>
          <a:p>
            <a:r>
              <a:rPr lang="fr-FR" dirty="0"/>
              <a:t>Assurer la protection des mêmes dispositifs énumérés précédemment contre la foudre, les microcoupures, les parasites électriques ainsi que les variations de tension,</a:t>
            </a:r>
          </a:p>
          <a:p>
            <a:r>
              <a:rPr lang="fr-FR" dirty="0"/>
              <a:t>Filtrer et réguler la tension électrique pour que les appareils informatiques ne s'endommagent pas.</a:t>
            </a:r>
          </a:p>
        </p:txBody>
      </p:sp>
    </p:spTree>
    <p:extLst>
      <p:ext uri="{BB962C8B-B14F-4D97-AF65-F5344CB8AC3E}">
        <p14:creationId xmlns:p14="http://schemas.microsoft.com/office/powerpoint/2010/main" val="384341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0802" y="663187"/>
            <a:ext cx="9559998" cy="1280890"/>
          </a:xfrm>
        </p:spPr>
        <p:txBody>
          <a:bodyPr/>
          <a:lstStyle/>
          <a:p>
            <a:r>
              <a:rPr lang="fr-FR" b="1" dirty="0"/>
              <a:t>Fonctionnement du menu de commande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9294" y="1944077"/>
            <a:ext cx="8915400" cy="3167516"/>
          </a:xfrm>
        </p:spPr>
      </p:pic>
    </p:spTree>
    <p:extLst>
      <p:ext uri="{BB962C8B-B14F-4D97-AF65-F5344CB8AC3E}">
        <p14:creationId xmlns:p14="http://schemas.microsoft.com/office/powerpoint/2010/main" val="1801246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12493" y="2203938"/>
            <a:ext cx="3485661" cy="1323439"/>
          </a:xfrm>
          <a:prstGeom prst="rect">
            <a:avLst/>
          </a:prstGeom>
          <a:noFill/>
        </p:spPr>
        <p:txBody>
          <a:bodyPr wrap="square" rtlCol="0">
            <a:spAutoFit/>
          </a:bodyPr>
          <a:lstStyle/>
          <a:p>
            <a:r>
              <a:rPr lang="fr-FR" sz="8000" b="1" dirty="0"/>
              <a:t>MERCI</a:t>
            </a:r>
          </a:p>
        </p:txBody>
      </p:sp>
    </p:spTree>
    <p:extLst>
      <p:ext uri="{BB962C8B-B14F-4D97-AF65-F5344CB8AC3E}">
        <p14:creationId xmlns:p14="http://schemas.microsoft.com/office/powerpoint/2010/main" val="418069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273" y="705591"/>
            <a:ext cx="8911687" cy="583947"/>
          </a:xfrm>
        </p:spPr>
        <p:txBody>
          <a:bodyPr>
            <a:normAutofit fontScale="90000"/>
          </a:bodyPr>
          <a:lstStyle/>
          <a:p>
            <a:r>
              <a:rPr lang="fr-FR" b="1" dirty="0"/>
              <a:t>EATON 93E</a:t>
            </a:r>
            <a:br>
              <a:rPr lang="fr-FR" b="1" dirty="0"/>
            </a:br>
            <a:br>
              <a:rPr lang="fr-FR" sz="1600" b="1" dirty="0">
                <a:latin typeface="Arial Black" panose="020B0A04020102020204" pitchFamily="34" charset="0"/>
              </a:rPr>
            </a:br>
            <a:r>
              <a:rPr lang="fr-FR" sz="1600" b="1" dirty="0"/>
              <a:t>   </a:t>
            </a:r>
            <a:br>
              <a:rPr lang="fr-FR" dirty="0"/>
            </a:br>
            <a:r>
              <a:rPr lang="fr-FR" dirty="0"/>
              <a:t>                </a:t>
            </a:r>
            <a:endParaRPr lang="fr-FR" sz="1300"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0092" y="1805355"/>
            <a:ext cx="5212862" cy="4525106"/>
          </a:xfrm>
        </p:spPr>
      </p:pic>
      <p:sp>
        <p:nvSpPr>
          <p:cNvPr id="3" name="Rectangle 2"/>
          <p:cNvSpPr/>
          <p:nvPr/>
        </p:nvSpPr>
        <p:spPr>
          <a:xfrm>
            <a:off x="6261116" y="4931507"/>
            <a:ext cx="1524000" cy="261610"/>
          </a:xfrm>
          <a:prstGeom prst="rect">
            <a:avLst/>
          </a:prstGeom>
        </p:spPr>
        <p:txBody>
          <a:bodyPr wrap="square">
            <a:spAutoFit/>
          </a:bodyPr>
          <a:lstStyle/>
          <a:p>
            <a:r>
              <a:rPr lang="en-US" sz="1100" b="1" i="1" dirty="0">
                <a:latin typeface="Arial Black" panose="020B0A04020102020204" pitchFamily="34" charset="0"/>
              </a:rPr>
              <a:t>30 KVA</a:t>
            </a:r>
            <a:endParaRPr lang="fr-FR" sz="1100" dirty="0"/>
          </a:p>
        </p:txBody>
      </p:sp>
    </p:spTree>
    <p:extLst>
      <p:ext uri="{BB962C8B-B14F-4D97-AF65-F5344CB8AC3E}">
        <p14:creationId xmlns:p14="http://schemas.microsoft.com/office/powerpoint/2010/main" val="658818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140" y="655371"/>
            <a:ext cx="8911687" cy="1280890"/>
          </a:xfrm>
        </p:spPr>
        <p:txBody>
          <a:bodyPr/>
          <a:lstStyle/>
          <a:p>
            <a:r>
              <a:rPr lang="fr-FR" b="1" dirty="0"/>
              <a:t>UPS Input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014" y="1570892"/>
            <a:ext cx="7135447" cy="4697046"/>
          </a:xfrm>
        </p:spPr>
      </p:pic>
      <p:sp>
        <p:nvSpPr>
          <p:cNvPr id="5" name="Rectangle 4"/>
          <p:cNvSpPr/>
          <p:nvPr/>
        </p:nvSpPr>
        <p:spPr>
          <a:xfrm>
            <a:off x="2751014" y="5322277"/>
            <a:ext cx="6775941" cy="321552"/>
          </a:xfrm>
          <a:prstGeom prst="rect">
            <a:avLst/>
          </a:prstGeom>
          <a:noFill/>
          <a:ln>
            <a:solidFill>
              <a:srgbClr val="FF0066"/>
            </a:solid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2751014" y="4181231"/>
            <a:ext cx="4095263" cy="5470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2751014" y="2352431"/>
            <a:ext cx="3950677" cy="2579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2751014" y="1570892"/>
            <a:ext cx="4095263" cy="2579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0849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1000"/>
                                        <p:tgtEl>
                                          <p:spTgt spid="3"/>
                                        </p:tgtEl>
                                      </p:cBhvr>
                                    </p:animEffect>
                                    <p:anim calcmode="lin" valueType="num">
                                      <p:cBhvr>
                                        <p:cTn id="35" dur="1000" fill="hold"/>
                                        <p:tgtEl>
                                          <p:spTgt spid="3"/>
                                        </p:tgtEl>
                                        <p:attrNameLst>
                                          <p:attrName>ppt_x</p:attrName>
                                        </p:attrNameLst>
                                      </p:cBhvr>
                                      <p:tavLst>
                                        <p:tav tm="0">
                                          <p:val>
                                            <p:strVal val="#ppt_x"/>
                                          </p:val>
                                        </p:tav>
                                        <p:tav tm="100000">
                                          <p:val>
                                            <p:strVal val="#ppt_x"/>
                                          </p:val>
                                        </p:tav>
                                      </p:tavLst>
                                    </p:anim>
                                    <p:anim calcmode="lin" valueType="num">
                                      <p:cBhvr>
                                        <p:cTn id="3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1000"/>
                                        <p:tgtEl>
                                          <p:spTgt spid="5"/>
                                        </p:tgtEl>
                                      </p:cBhvr>
                                    </p:animEffect>
                                    <p:anim calcmode="lin" valueType="num">
                                      <p:cBhvr>
                                        <p:cTn id="42" dur="1000" fill="hold"/>
                                        <p:tgtEl>
                                          <p:spTgt spid="5"/>
                                        </p:tgtEl>
                                        <p:attrNameLst>
                                          <p:attrName>ppt_x</p:attrName>
                                        </p:attrNameLst>
                                      </p:cBhvr>
                                      <p:tavLst>
                                        <p:tav tm="0">
                                          <p:val>
                                            <p:strVal val="#ppt_x"/>
                                          </p:val>
                                        </p:tav>
                                        <p:tav tm="100000">
                                          <p:val>
                                            <p:strVal val="#ppt_x"/>
                                          </p:val>
                                        </p:tav>
                                      </p:tavLst>
                                    </p:anim>
                                    <p:anim calcmode="lin" valueType="num">
                                      <p:cBhvr>
                                        <p:cTn id="4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3" grpId="0" animBg="1"/>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310" y="717895"/>
            <a:ext cx="8911687" cy="1280890"/>
          </a:xfrm>
        </p:spPr>
        <p:txBody>
          <a:bodyPr/>
          <a:lstStyle/>
          <a:p>
            <a:r>
              <a:rPr lang="fr-FR" b="1" dirty="0"/>
              <a:t>UPS Output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7969" y="1672492"/>
            <a:ext cx="7862277" cy="4548554"/>
          </a:xfrm>
        </p:spPr>
      </p:pic>
      <p:sp>
        <p:nvSpPr>
          <p:cNvPr id="3" name="Rectangle 2"/>
          <p:cNvSpPr/>
          <p:nvPr/>
        </p:nvSpPr>
        <p:spPr>
          <a:xfrm>
            <a:off x="2117969" y="2188308"/>
            <a:ext cx="6533662" cy="2579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Box 4"/>
          <p:cNvSpPr txBox="1"/>
          <p:nvPr/>
        </p:nvSpPr>
        <p:spPr>
          <a:xfrm>
            <a:off x="5533292" y="2977662"/>
            <a:ext cx="1258277" cy="369332"/>
          </a:xfrm>
          <a:prstGeom prst="rect">
            <a:avLst/>
          </a:prstGeom>
          <a:noFill/>
        </p:spPr>
        <p:txBody>
          <a:bodyPr wrap="square" rtlCol="0">
            <a:spAutoFit/>
          </a:bodyPr>
          <a:lstStyle/>
          <a:p>
            <a:endParaRPr lang="fr-FR" dirty="0"/>
          </a:p>
        </p:txBody>
      </p:sp>
      <p:sp>
        <p:nvSpPr>
          <p:cNvPr id="6" name="Rectangle 5"/>
          <p:cNvSpPr/>
          <p:nvPr/>
        </p:nvSpPr>
        <p:spPr>
          <a:xfrm>
            <a:off x="5455137" y="2977662"/>
            <a:ext cx="1336432" cy="23446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TextBox 6"/>
          <p:cNvSpPr txBox="1"/>
          <p:nvPr/>
        </p:nvSpPr>
        <p:spPr>
          <a:xfrm>
            <a:off x="5455137" y="2941003"/>
            <a:ext cx="1320800" cy="307777"/>
          </a:xfrm>
          <a:prstGeom prst="rect">
            <a:avLst/>
          </a:prstGeom>
          <a:noFill/>
        </p:spPr>
        <p:txBody>
          <a:bodyPr wrap="square" rtlCol="0">
            <a:spAutoFit/>
          </a:bodyPr>
          <a:lstStyle/>
          <a:p>
            <a:r>
              <a:rPr lang="fr-FR" sz="1400" dirty="0"/>
              <a:t>43 </a:t>
            </a:r>
            <a:r>
              <a:rPr lang="fr-FR" sz="1400" dirty="0" err="1"/>
              <a:t>Amprs</a:t>
            </a:r>
            <a:endParaRPr lang="fr-FR" sz="1400" dirty="0"/>
          </a:p>
        </p:txBody>
      </p:sp>
      <p:sp>
        <p:nvSpPr>
          <p:cNvPr id="8" name="Rectangle 7"/>
          <p:cNvSpPr/>
          <p:nvPr/>
        </p:nvSpPr>
        <p:spPr>
          <a:xfrm>
            <a:off x="2117969" y="2962031"/>
            <a:ext cx="4673600" cy="2500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2224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778019"/>
            <a:ext cx="8911687" cy="724856"/>
          </a:xfrm>
        </p:spPr>
        <p:txBody>
          <a:bodyPr>
            <a:normAutofit fontScale="90000"/>
          </a:bodyPr>
          <a:lstStyle/>
          <a:p>
            <a:r>
              <a:rPr lang="fr-FR" b="1" dirty="0"/>
              <a:t>Système tolérant aux pannes (By-pass)</a:t>
            </a:r>
            <a:br>
              <a:rPr lang="fr-FR" dirty="0"/>
            </a:br>
            <a:endParaRPr lang="fr-FR" dirty="0"/>
          </a:p>
        </p:txBody>
      </p:sp>
      <p:sp>
        <p:nvSpPr>
          <p:cNvPr id="3" name="Content Placeholder 2"/>
          <p:cNvSpPr>
            <a:spLocks noGrp="1"/>
          </p:cNvSpPr>
          <p:nvPr>
            <p:ph idx="1"/>
          </p:nvPr>
        </p:nvSpPr>
        <p:spPr>
          <a:xfrm>
            <a:off x="2158052" y="1468801"/>
            <a:ext cx="8915400" cy="1458408"/>
          </a:xfrm>
        </p:spPr>
        <p:txBody>
          <a:bodyPr>
            <a:normAutofit lnSpcReduction="10000"/>
          </a:bodyPr>
          <a:lstStyle/>
          <a:p>
            <a:pPr marL="0" indent="0">
              <a:buNone/>
            </a:pPr>
            <a:r>
              <a:rPr lang="fr-FR" dirty="0"/>
              <a:t>Conçu comme un système tolérant aux pannes, l'EATON 93E dispose d'un bypass interne pour alimenter en continu l'équipement sécurisé dans une condition de panne peu probable de l'onduleur.</a:t>
            </a:r>
          </a:p>
          <a:p>
            <a:pPr marL="0" indent="0">
              <a:buNone/>
            </a:pPr>
            <a:r>
              <a:rPr lang="fr-FR" dirty="0"/>
              <a:t>De plus la gamme EATON 93E est équipée d'un bypass externe pour maintenir l'onduleur sans interrompre l'équipement sécurisé.</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698" y="2972794"/>
            <a:ext cx="3952875" cy="2628900"/>
          </a:xfrm>
          <a:prstGeom prst="rect">
            <a:avLst/>
          </a:prstGeom>
        </p:spPr>
      </p:pic>
      <p:sp>
        <p:nvSpPr>
          <p:cNvPr id="5" name="Oval 4"/>
          <p:cNvSpPr/>
          <p:nvPr/>
        </p:nvSpPr>
        <p:spPr>
          <a:xfrm>
            <a:off x="2215758" y="4328992"/>
            <a:ext cx="1824352" cy="369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t>Normal AC input</a:t>
            </a:r>
          </a:p>
        </p:txBody>
      </p:sp>
      <p:sp>
        <p:nvSpPr>
          <p:cNvPr id="6" name="Oval 5"/>
          <p:cNvSpPr/>
          <p:nvPr/>
        </p:nvSpPr>
        <p:spPr>
          <a:xfrm>
            <a:off x="2227074" y="3856775"/>
            <a:ext cx="1831104" cy="313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t>By-Pass AC input</a:t>
            </a:r>
          </a:p>
        </p:txBody>
      </p:sp>
      <p:sp>
        <p:nvSpPr>
          <p:cNvPr id="7" name="Oval 6"/>
          <p:cNvSpPr/>
          <p:nvPr/>
        </p:nvSpPr>
        <p:spPr>
          <a:xfrm>
            <a:off x="6154566" y="3561647"/>
            <a:ext cx="769545" cy="76916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1" name="Straight Arrow Connector 10"/>
          <p:cNvCxnSpPr/>
          <p:nvPr/>
        </p:nvCxnSpPr>
        <p:spPr>
          <a:xfrm flipH="1">
            <a:off x="6753713" y="4063664"/>
            <a:ext cx="1463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187635" y="3893665"/>
            <a:ext cx="1374094" cy="276999"/>
          </a:xfrm>
          <a:prstGeom prst="rect">
            <a:avLst/>
          </a:prstGeom>
        </p:spPr>
        <p:txBody>
          <a:bodyPr wrap="none">
            <a:spAutoFit/>
          </a:bodyPr>
          <a:lstStyle/>
          <a:p>
            <a:r>
              <a:rPr lang="en-US" sz="1200" b="1" dirty="0"/>
              <a:t>internal by-pass</a:t>
            </a:r>
            <a:endParaRPr lang="fr-FR" sz="1200" b="1" dirty="0"/>
          </a:p>
        </p:txBody>
      </p:sp>
      <p:sp>
        <p:nvSpPr>
          <p:cNvPr id="13" name="Rectangle 12"/>
          <p:cNvSpPr/>
          <p:nvPr/>
        </p:nvSpPr>
        <p:spPr>
          <a:xfrm>
            <a:off x="2376399" y="5628055"/>
            <a:ext cx="8478706" cy="923330"/>
          </a:xfrm>
          <a:prstGeom prst="rect">
            <a:avLst/>
          </a:prstGeom>
        </p:spPr>
        <p:txBody>
          <a:bodyPr wrap="square">
            <a:spAutoFit/>
          </a:bodyPr>
          <a:lstStyle/>
          <a:p>
            <a:r>
              <a:rPr lang="fr-FR" dirty="0"/>
              <a:t>EATON 93E peut être connecté sur deux sources indépendantes (entrées AC normale et AC bypass) pour augmenter le MTBF (</a:t>
            </a:r>
            <a:r>
              <a:rPr lang="fr-FR" dirty="0" err="1"/>
              <a:t>Mean</a:t>
            </a:r>
            <a:r>
              <a:rPr lang="fr-FR" dirty="0"/>
              <a:t> Time </a:t>
            </a:r>
            <a:r>
              <a:rPr lang="fr-FR" dirty="0" err="1"/>
              <a:t>Between</a:t>
            </a:r>
            <a:r>
              <a:rPr lang="fr-FR" dirty="0"/>
              <a:t> </a:t>
            </a:r>
            <a:r>
              <a:rPr lang="fr-FR" dirty="0" err="1"/>
              <a:t>Failures</a:t>
            </a:r>
            <a:r>
              <a:rPr lang="fr-FR" dirty="0"/>
              <a:t>) de l'équipement.</a:t>
            </a:r>
          </a:p>
        </p:txBody>
      </p:sp>
      <p:sp>
        <p:nvSpPr>
          <p:cNvPr id="14" name="Oval 13"/>
          <p:cNvSpPr/>
          <p:nvPr/>
        </p:nvSpPr>
        <p:spPr>
          <a:xfrm>
            <a:off x="6924112" y="3105859"/>
            <a:ext cx="717014" cy="642276"/>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Straight Arrow Connector 15"/>
          <p:cNvCxnSpPr/>
          <p:nvPr/>
        </p:nvCxnSpPr>
        <p:spPr>
          <a:xfrm flipH="1" flipV="1">
            <a:off x="7714592" y="3401852"/>
            <a:ext cx="751436" cy="2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466028" y="3245840"/>
            <a:ext cx="1464586" cy="276999"/>
          </a:xfrm>
          <a:prstGeom prst="rect">
            <a:avLst/>
          </a:prstGeom>
        </p:spPr>
        <p:txBody>
          <a:bodyPr wrap="square">
            <a:spAutoFit/>
          </a:bodyPr>
          <a:lstStyle/>
          <a:p>
            <a:r>
              <a:rPr lang="en-US" sz="1200" b="1" dirty="0"/>
              <a:t>External by-pass</a:t>
            </a:r>
            <a:endParaRPr lang="fr-FR" sz="1200" b="1" dirty="0"/>
          </a:p>
        </p:txBody>
      </p:sp>
    </p:spTree>
    <p:extLst>
      <p:ext uri="{BB962C8B-B14F-4D97-AF65-F5344CB8AC3E}">
        <p14:creationId xmlns:p14="http://schemas.microsoft.com/office/powerpoint/2010/main" val="331966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barn(inVertical)">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barn(inVertical)">
                                      <p:cBhvr>
                                        <p:cTn id="42" dur="500"/>
                                        <p:tgtEl>
                                          <p:spTgt spid="1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barn(inVertical)">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arn(inVertic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arn(inVertical)">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525" y="691152"/>
            <a:ext cx="8911687" cy="767028"/>
          </a:xfrm>
        </p:spPr>
        <p:txBody>
          <a:bodyPr>
            <a:normAutofit fontScale="90000"/>
          </a:bodyPr>
          <a:lstStyle/>
          <a:p>
            <a:r>
              <a:rPr lang="fr-FR" dirty="0"/>
              <a:t> </a:t>
            </a:r>
            <a:r>
              <a:rPr lang="fr-FR" b="1" dirty="0"/>
              <a:t>Mode d'emploi de l'onduleur</a:t>
            </a:r>
            <a:br>
              <a:rPr lang="fr-FR" dirty="0"/>
            </a:br>
            <a:endParaRPr lang="fr-F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1413" y="2092569"/>
            <a:ext cx="4587630" cy="4269154"/>
          </a:xfrm>
        </p:spPr>
      </p:pic>
      <p:sp>
        <p:nvSpPr>
          <p:cNvPr id="5" name="TextBox 4"/>
          <p:cNvSpPr txBox="1"/>
          <p:nvPr/>
        </p:nvSpPr>
        <p:spPr>
          <a:xfrm>
            <a:off x="4884614" y="1493960"/>
            <a:ext cx="3751386" cy="369332"/>
          </a:xfrm>
          <a:prstGeom prst="rect">
            <a:avLst/>
          </a:prstGeom>
          <a:noFill/>
        </p:spPr>
        <p:txBody>
          <a:bodyPr wrap="square" rtlCol="0">
            <a:spAutoFit/>
          </a:bodyPr>
          <a:lstStyle/>
          <a:p>
            <a:r>
              <a:rPr lang="fr-FR" b="1" dirty="0"/>
              <a:t>Commandes et indicateurs UPS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906" y="2092570"/>
            <a:ext cx="4009293" cy="4269154"/>
          </a:xfrm>
          <a:prstGeom prst="rect">
            <a:avLst/>
          </a:prstGeom>
        </p:spPr>
      </p:pic>
    </p:spTree>
    <p:extLst>
      <p:ext uri="{BB962C8B-B14F-4D97-AF65-F5344CB8AC3E}">
        <p14:creationId xmlns:p14="http://schemas.microsoft.com/office/powerpoint/2010/main" val="282883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632" y="615057"/>
            <a:ext cx="8911687" cy="733909"/>
          </a:xfrm>
        </p:spPr>
        <p:txBody>
          <a:bodyPr>
            <a:noAutofit/>
          </a:bodyPr>
          <a:lstStyle/>
          <a:p>
            <a:pPr lvl="1" algn="l" defTabSz="457200" rtl="0">
              <a:spcBef>
                <a:spcPct val="0"/>
              </a:spcBef>
            </a:pPr>
            <a:r>
              <a:rPr lang="en-US" sz="3600" b="1" dirty="0" err="1">
                <a:solidFill>
                  <a:schemeClr val="tx1"/>
                </a:solidFill>
              </a:rPr>
              <a:t>Composants</a:t>
            </a:r>
            <a:r>
              <a:rPr lang="en-US" sz="3600" b="1" dirty="0">
                <a:solidFill>
                  <a:schemeClr val="tx1"/>
                </a:solidFill>
              </a:rPr>
              <a:t> </a:t>
            </a:r>
            <a:r>
              <a:rPr lang="en-US" sz="3600" b="1" dirty="0" err="1">
                <a:solidFill>
                  <a:schemeClr val="tx1"/>
                </a:solidFill>
              </a:rPr>
              <a:t>majeurs</a:t>
            </a:r>
            <a:br>
              <a:rPr lang="fr-FR" b="1" dirty="0"/>
            </a:br>
            <a:br>
              <a:rPr lang="fr-FR" sz="1600" dirty="0"/>
            </a:br>
            <a:endParaRPr lang="fr-FR" sz="2400" dirty="0"/>
          </a:p>
        </p:txBody>
      </p:sp>
      <p:sp>
        <p:nvSpPr>
          <p:cNvPr id="3" name="Content Placeholder 2"/>
          <p:cNvSpPr>
            <a:spLocks noGrp="1"/>
          </p:cNvSpPr>
          <p:nvPr>
            <p:ph idx="1"/>
          </p:nvPr>
        </p:nvSpPr>
        <p:spPr>
          <a:xfrm>
            <a:off x="2548665" y="2083612"/>
            <a:ext cx="9433711" cy="5372265"/>
          </a:xfrm>
        </p:spPr>
        <p:txBody>
          <a:bodyPr>
            <a:normAutofit/>
          </a:bodyPr>
          <a:lstStyle/>
          <a:p>
            <a:pPr marL="0" lvl="1" indent="0">
              <a:buNone/>
            </a:pPr>
            <a:r>
              <a:rPr lang="fr-FR" sz="1800" b="1" dirty="0"/>
              <a:t>Armoires EATON 93E</a:t>
            </a:r>
          </a:p>
          <a:p>
            <a:pPr marL="0" lvl="1" indent="0">
              <a:buNone/>
            </a:pPr>
            <a:r>
              <a:rPr lang="fr-FR" sz="1800" b="1" dirty="0"/>
              <a:t>Armoire de bypass de maintenance externe</a:t>
            </a:r>
          </a:p>
          <a:p>
            <a:pPr marL="0" lvl="1" indent="0">
              <a:buNone/>
            </a:pPr>
            <a:r>
              <a:rPr lang="fr-FR" sz="1800" b="1" dirty="0"/>
              <a:t>Batterie interne</a:t>
            </a:r>
          </a:p>
          <a:p>
            <a:pPr marL="0" lvl="1" indent="0">
              <a:buNone/>
            </a:pPr>
            <a:r>
              <a:rPr lang="fr-FR" sz="1800" b="1" dirty="0"/>
              <a:t>Armoire batterie étendue</a:t>
            </a:r>
          </a:p>
          <a:p>
            <a:pPr marL="0" lvl="1" indent="0">
              <a:buNone/>
            </a:pPr>
            <a:r>
              <a:rPr lang="fr-FR" sz="1800" b="1" dirty="0"/>
              <a:t>Redresseur</a:t>
            </a:r>
          </a:p>
          <a:p>
            <a:pPr marL="0" lvl="1" indent="0">
              <a:buNone/>
            </a:pPr>
            <a:r>
              <a:rPr lang="fr-FR" sz="1800" b="1" dirty="0"/>
              <a:t>Commutateur statique</a:t>
            </a:r>
          </a:p>
          <a:p>
            <a:pPr marL="0" lvl="1" indent="0">
              <a:buNone/>
            </a:pPr>
            <a:r>
              <a:rPr lang="fr-FR" sz="1800" b="1" dirty="0"/>
              <a:t>Mise hors tension d'urgence à distance (REPO)</a:t>
            </a:r>
          </a:p>
          <a:p>
            <a:pPr marL="0" lvl="1" indent="0">
              <a:buNone/>
            </a:pPr>
            <a:r>
              <a:rPr lang="fr-FR" sz="1800" b="1" dirty="0"/>
              <a:t>Moniteur LCD et carte de communication</a:t>
            </a:r>
            <a:endParaRPr lang="en-US" b="1" dirty="0"/>
          </a:p>
          <a:p>
            <a:pPr marL="0" lvl="2" indent="0">
              <a:buNone/>
            </a:pPr>
            <a:r>
              <a:rPr lang="en-US" dirty="0"/>
              <a:t> </a:t>
            </a:r>
            <a:endParaRPr lang="fr-FR" sz="1800" b="1" dirty="0"/>
          </a:p>
          <a:p>
            <a:pPr marL="0" indent="0">
              <a:buNone/>
            </a:pPr>
            <a:endParaRPr lang="fr-FR" b="1" dirty="0"/>
          </a:p>
          <a:p>
            <a:endParaRPr lang="fr-FR" dirty="0"/>
          </a:p>
        </p:txBody>
      </p:sp>
    </p:spTree>
    <p:extLst>
      <p:ext uri="{BB962C8B-B14F-4D97-AF65-F5344CB8AC3E}">
        <p14:creationId xmlns:p14="http://schemas.microsoft.com/office/powerpoint/2010/main" val="34968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1000"/>
                                        <p:tgtEl>
                                          <p:spTgt spid="3">
                                            <p:txEl>
                                              <p:pRg st="6" end="6"/>
                                            </p:txEl>
                                          </p:spTgt>
                                        </p:tgtEl>
                                      </p:cBhvr>
                                    </p:animEffect>
                                    <p:anim calcmode="lin" valueType="num">
                                      <p:cBhvr>
                                        <p:cTn id="4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8" end="8"/>
                                            </p:txEl>
                                          </p:spTgt>
                                        </p:tgtEl>
                                        <p:attrNameLst>
                                          <p:attrName>style.visibility</p:attrName>
                                        </p:attrNameLst>
                                      </p:cBhvr>
                                      <p:to>
                                        <p:strVal val="visible"/>
                                      </p:to>
                                    </p:set>
                                    <p:animEffect transition="in" filter="fade">
                                      <p:cBhvr>
                                        <p:cTn id="54" dur="1000"/>
                                        <p:tgtEl>
                                          <p:spTgt spid="3">
                                            <p:txEl>
                                              <p:pRg st="8" end="8"/>
                                            </p:txEl>
                                          </p:spTgt>
                                        </p:tgtEl>
                                      </p:cBhvr>
                                    </p:animEffect>
                                    <p:anim calcmode="lin" valueType="num">
                                      <p:cBhvr>
                                        <p:cTn id="5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3152</TotalTime>
  <Words>2061</Words>
  <Application>Microsoft Office PowerPoint</Application>
  <PresentationFormat>Widescreen</PresentationFormat>
  <Paragraphs>148</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Black</vt:lpstr>
      <vt:lpstr>Calibri</vt:lpstr>
      <vt:lpstr>Century Gothic</vt:lpstr>
      <vt:lpstr>Wingdings 3</vt:lpstr>
      <vt:lpstr>Brin</vt:lpstr>
      <vt:lpstr> ONDULEURS EATON 93E 30 KVA</vt:lpstr>
      <vt:lpstr>                    DIFINITION</vt:lpstr>
      <vt:lpstr>  Les principaux rôles de l'onduleur</vt:lpstr>
      <vt:lpstr>EATON 93E                      </vt:lpstr>
      <vt:lpstr>UPS Input</vt:lpstr>
      <vt:lpstr>UPS Output</vt:lpstr>
      <vt:lpstr>Système tolérant aux pannes (By-pass) </vt:lpstr>
      <vt:lpstr> Mode d'emploi de l'onduleur </vt:lpstr>
      <vt:lpstr>Composants majeurs  </vt:lpstr>
      <vt:lpstr>Préparation du câblage d'alimentation du système UPS</vt:lpstr>
      <vt:lpstr>Comprendre le fonctionnement de l'onduleur</vt:lpstr>
      <vt:lpstr>Mode Normal</vt:lpstr>
      <vt:lpstr>Mode Bypass</vt:lpstr>
      <vt:lpstr>Mode Batterie </vt:lpstr>
      <vt:lpstr>Démarrage de l'onduleur en mode normal standard (mode par défaut)</vt:lpstr>
      <vt:lpstr>PowerPoint Presentation</vt:lpstr>
      <vt:lpstr>Démarrage de l'onduleur en mode Bypass</vt:lpstr>
      <vt:lpstr>PowerPoint Presentation</vt:lpstr>
      <vt:lpstr> Démarrage de l'onduleur parallèle en mode normal standard (mode par défaut) </vt:lpstr>
      <vt:lpstr>PowerPoint Presentation</vt:lpstr>
      <vt:lpstr>Démarrage de l'onduleur parallèle en mode Bypass</vt:lpstr>
      <vt:lpstr>PowerPoint Presentation</vt:lpstr>
      <vt:lpstr> Maintenance Preventif </vt:lpstr>
      <vt:lpstr>Maintenance mensuel</vt:lpstr>
      <vt:lpstr>Utilisation du panneau de configuration</vt:lpstr>
      <vt:lpstr> Shema des fonctions du menu  </vt:lpstr>
      <vt:lpstr> Ecran Mimic  </vt:lpstr>
      <vt:lpstr>Fonctionnement du menu d'affichage</vt:lpstr>
      <vt:lpstr>Fonctionnement du menu d'affichage</vt:lpstr>
      <vt:lpstr>Fonctionnement du menu de commande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ONDULEURS</dc:title>
  <dc:creator>HP G5</dc:creator>
  <cp:lastModifiedBy>EATON TI</cp:lastModifiedBy>
  <cp:revision>233</cp:revision>
  <dcterms:created xsi:type="dcterms:W3CDTF">2023-11-06T11:10:33Z</dcterms:created>
  <dcterms:modified xsi:type="dcterms:W3CDTF">2024-01-04T09:13:05Z</dcterms:modified>
</cp:coreProperties>
</file>