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notesMasterIdLst>
    <p:notesMasterId r:id="rId50"/>
  </p:notesMasterIdLst>
  <p:sldIdLst>
    <p:sldId id="256" r:id="rId2"/>
    <p:sldId id="321" r:id="rId3"/>
    <p:sldId id="258" r:id="rId4"/>
    <p:sldId id="259" r:id="rId5"/>
    <p:sldId id="261" r:id="rId6"/>
    <p:sldId id="260" r:id="rId7"/>
    <p:sldId id="265" r:id="rId8"/>
    <p:sldId id="263" r:id="rId9"/>
    <p:sldId id="264" r:id="rId10"/>
    <p:sldId id="262" r:id="rId11"/>
    <p:sldId id="266" r:id="rId12"/>
    <p:sldId id="267" r:id="rId13"/>
    <p:sldId id="272" r:id="rId14"/>
    <p:sldId id="279" r:id="rId15"/>
    <p:sldId id="273" r:id="rId16"/>
    <p:sldId id="274" r:id="rId17"/>
    <p:sldId id="275" r:id="rId18"/>
    <p:sldId id="268" r:id="rId19"/>
    <p:sldId id="280" r:id="rId20"/>
    <p:sldId id="320" r:id="rId21"/>
    <p:sldId id="286" r:id="rId22"/>
    <p:sldId id="285" r:id="rId23"/>
    <p:sldId id="292" r:id="rId24"/>
    <p:sldId id="295" r:id="rId25"/>
    <p:sldId id="293" r:id="rId26"/>
    <p:sldId id="290" r:id="rId27"/>
    <p:sldId id="291" r:id="rId28"/>
    <p:sldId id="294" r:id="rId29"/>
    <p:sldId id="306" r:id="rId30"/>
    <p:sldId id="297" r:id="rId31"/>
    <p:sldId id="299" r:id="rId32"/>
    <p:sldId id="300" r:id="rId33"/>
    <p:sldId id="305" r:id="rId34"/>
    <p:sldId id="307" r:id="rId35"/>
    <p:sldId id="322" r:id="rId36"/>
    <p:sldId id="323" r:id="rId37"/>
    <p:sldId id="302" r:id="rId38"/>
    <p:sldId id="303" r:id="rId39"/>
    <p:sldId id="304" r:id="rId40"/>
    <p:sldId id="301" r:id="rId41"/>
    <p:sldId id="298" r:id="rId42"/>
    <p:sldId id="287" r:id="rId43"/>
    <p:sldId id="314" r:id="rId44"/>
    <p:sldId id="315" r:id="rId45"/>
    <p:sldId id="316" r:id="rId46"/>
    <p:sldId id="317" r:id="rId47"/>
    <p:sldId id="318" r:id="rId48"/>
    <p:sldId id="319" r:id="rId4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120" d="100"/>
          <a:sy n="120" d="100"/>
        </p:scale>
        <p:origin x="2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0FEE54-41D0-4EE3-ACB2-76F4208BA74A}" type="datetimeFigureOut">
              <a:rPr lang="fr-FR" smtClean="0"/>
              <a:t>09/02/2024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44010C-E3A2-43C4-97B4-4C723777D6EE}" type="slidenum">
              <a:rPr lang="fr-FR" smtClean="0"/>
              <a:t>‹#›</a:t>
            </a:fld>
            <a:endParaRPr lang="fr-FR"/>
          </a:p>
        </p:txBody>
      </p:sp>
    </p:spTree>
    <p:extLst>
      <p:ext uri="{BB962C8B-B14F-4D97-AF65-F5344CB8AC3E}">
        <p14:creationId xmlns:p14="http://schemas.microsoft.com/office/powerpoint/2010/main" val="249083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10"/>
          </p:nvPr>
        </p:nvSpPr>
        <p:spPr/>
        <p:txBody>
          <a:bodyPr/>
          <a:lstStyle/>
          <a:p>
            <a:fld id="{0A44010C-E3A2-43C4-97B4-4C723777D6EE}" type="slidenum">
              <a:rPr lang="fr-FR" smtClean="0"/>
              <a:t>21</a:t>
            </a:fld>
            <a:endParaRPr lang="fr-FR"/>
          </a:p>
        </p:txBody>
      </p:sp>
    </p:spTree>
    <p:extLst>
      <p:ext uri="{BB962C8B-B14F-4D97-AF65-F5344CB8AC3E}">
        <p14:creationId xmlns:p14="http://schemas.microsoft.com/office/powerpoint/2010/main" val="35758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96026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221941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87897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779968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75414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Modifiez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530811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4736878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2201834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7759996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Modifiez les styles du texte du masque</a:t>
            </a:r>
          </a:p>
        </p:txBody>
      </p:sp>
      <p:sp>
        <p:nvSpPr>
          <p:cNvPr id="4" name="Date Placeholder 3"/>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6187456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19450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317475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049763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3510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3747565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dirty="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Modifiez les styles du texte du masque</a:t>
            </a:r>
          </a:p>
        </p:txBody>
      </p:sp>
      <p:sp>
        <p:nvSpPr>
          <p:cNvPr id="5" name="Date Placeholder 4"/>
          <p:cNvSpPr>
            <a:spLocks noGrp="1"/>
          </p:cNvSpPr>
          <p:nvPr>
            <p:ph type="dt" sz="half" idx="10"/>
          </p:nvPr>
        </p:nvSpPr>
        <p:spPr/>
        <p:txBody>
          <a:bodyPr/>
          <a:lstStyle/>
          <a:p>
            <a:fld id="{EEA83B51-D9CF-416C-B177-D9A25A470B2A}" type="datetimeFigureOut">
              <a:rPr lang="fr-FR" smtClean="0"/>
              <a:t>09/02/2024</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7F37ADB7-1590-49FD-96CA-BD87C8D2714A}" type="slidenum">
              <a:rPr lang="fr-FR" smtClean="0"/>
              <a:t>‹#›</a:t>
            </a:fld>
            <a:endParaRPr lang="fr-FR" dirty="0"/>
          </a:p>
        </p:txBody>
      </p:sp>
    </p:spTree>
    <p:extLst>
      <p:ext uri="{BB962C8B-B14F-4D97-AF65-F5344CB8AC3E}">
        <p14:creationId xmlns:p14="http://schemas.microsoft.com/office/powerpoint/2010/main" val="1141669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EA83B51-D9CF-416C-B177-D9A25A470B2A}" type="datetimeFigureOut">
              <a:rPr lang="fr-FR" smtClean="0"/>
              <a:t>09/02/2024</a:t>
            </a:fld>
            <a:endParaRPr lang="fr-FR"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7F37ADB7-1590-49FD-96CA-BD87C8D2714A}" type="slidenum">
              <a:rPr lang="fr-FR" smtClean="0"/>
              <a:t>‹#›</a:t>
            </a:fld>
            <a:endParaRPr lang="fr-FR" dirty="0"/>
          </a:p>
        </p:txBody>
      </p:sp>
    </p:spTree>
    <p:extLst>
      <p:ext uri="{BB962C8B-B14F-4D97-AF65-F5344CB8AC3E}">
        <p14:creationId xmlns:p14="http://schemas.microsoft.com/office/powerpoint/2010/main" val="42433383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inmac-wstore.com/onduleur/c558.ht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image" Target="../media/image14.png"/><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image" Target="../media/image39.emf"/><Relationship Id="rId5" Type="http://schemas.openxmlformats.org/officeDocument/2006/relationships/image" Target="../media/image38.png"/><Relationship Id="rId10" Type="http://schemas.openxmlformats.org/officeDocument/2006/relationships/image" Target="../media/image42.emf"/><Relationship Id="rId4" Type="http://schemas.openxmlformats.org/officeDocument/2006/relationships/image" Target="../media/image37.png"/><Relationship Id="rId9"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ordinateur-portable/cp428.htm" TargetMode="External"/><Relationship Id="rId2" Type="http://schemas.openxmlformats.org/officeDocument/2006/relationships/hyperlink" Target="https://www.inmac-wstore.com/ordinateur-de-bureau/cp455.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178995" y="515565"/>
            <a:ext cx="8965693" cy="1197603"/>
          </a:xfrm>
        </p:spPr>
        <p:txBody>
          <a:bodyPr/>
          <a:lstStyle/>
          <a:p>
            <a:r>
              <a:rPr lang="fr-FR" dirty="0"/>
              <a:t>          </a:t>
            </a:r>
            <a:r>
              <a:rPr lang="fr-FR" b="1" dirty="0"/>
              <a:t>ONDULEURS</a:t>
            </a:r>
          </a:p>
        </p:txBody>
      </p:sp>
      <p:sp>
        <p:nvSpPr>
          <p:cNvPr id="3" name="Sous-titre 2"/>
          <p:cNvSpPr>
            <a:spLocks noGrp="1"/>
          </p:cNvSpPr>
          <p:nvPr>
            <p:ph type="subTitle" idx="1"/>
          </p:nvPr>
        </p:nvSpPr>
        <p:spPr>
          <a:xfrm>
            <a:off x="1752737" y="2549232"/>
            <a:ext cx="8915399" cy="1954162"/>
          </a:xfrm>
        </p:spPr>
        <p:txBody>
          <a:bodyPr>
            <a:normAutofit/>
          </a:bodyPr>
          <a:lstStyle/>
          <a:p>
            <a:r>
              <a:rPr lang="fr-FR" sz="4400" b="1" dirty="0"/>
              <a:t>UPS</a:t>
            </a:r>
            <a:r>
              <a:rPr lang="fr-FR" sz="4400" dirty="0"/>
              <a:t> : </a:t>
            </a:r>
            <a:r>
              <a:rPr lang="fr-FR" sz="2800" b="1" dirty="0" err="1"/>
              <a:t>U</a:t>
            </a:r>
            <a:r>
              <a:rPr lang="fr-FR" sz="2800" dirty="0" err="1"/>
              <a:t>ninterruptible</a:t>
            </a:r>
            <a:r>
              <a:rPr lang="fr-FR" sz="2800" dirty="0"/>
              <a:t> </a:t>
            </a:r>
            <a:r>
              <a:rPr lang="fr-FR" sz="2800" b="1" dirty="0"/>
              <a:t>P</a:t>
            </a:r>
            <a:r>
              <a:rPr lang="fr-FR" sz="2800" dirty="0"/>
              <a:t>ower </a:t>
            </a:r>
            <a:r>
              <a:rPr lang="fr-FR" sz="2800" b="1" dirty="0" err="1"/>
              <a:t>S</a:t>
            </a:r>
            <a:r>
              <a:rPr lang="fr-FR" sz="2800" dirty="0" err="1"/>
              <a:t>upply</a:t>
            </a:r>
            <a:r>
              <a:rPr lang="fr-FR" sz="2800" dirty="0"/>
              <a:t> </a:t>
            </a:r>
          </a:p>
          <a:p>
            <a:r>
              <a:rPr lang="fr-FR" sz="4400" b="1" dirty="0"/>
              <a:t>ASI </a:t>
            </a:r>
            <a:r>
              <a:rPr lang="fr-FR" sz="4400" dirty="0"/>
              <a:t> : </a:t>
            </a:r>
            <a:r>
              <a:rPr lang="fr-FR" sz="3000" b="1" dirty="0"/>
              <a:t>A</a:t>
            </a:r>
            <a:r>
              <a:rPr lang="fr-FR" sz="3000" dirty="0"/>
              <a:t>limentation </a:t>
            </a:r>
            <a:r>
              <a:rPr lang="fr-FR" sz="3000" b="1" dirty="0"/>
              <a:t>S</a:t>
            </a:r>
            <a:r>
              <a:rPr lang="fr-FR" sz="3000" dirty="0"/>
              <a:t>ans </a:t>
            </a:r>
            <a:r>
              <a:rPr lang="fr-FR" sz="3000" b="1" dirty="0"/>
              <a:t>I</a:t>
            </a:r>
            <a:r>
              <a:rPr lang="fr-FR" sz="3000" dirty="0"/>
              <a:t>nterruption</a:t>
            </a:r>
          </a:p>
        </p:txBody>
      </p:sp>
      <p:sp>
        <p:nvSpPr>
          <p:cNvPr id="4" name="ZoneTexte 3"/>
          <p:cNvSpPr txBox="1"/>
          <p:nvPr/>
        </p:nvSpPr>
        <p:spPr>
          <a:xfrm>
            <a:off x="8248850" y="6400799"/>
            <a:ext cx="4100362" cy="369332"/>
          </a:xfrm>
          <a:prstGeom prst="rect">
            <a:avLst/>
          </a:prstGeom>
          <a:noFill/>
        </p:spPr>
        <p:txBody>
          <a:bodyPr wrap="square" rtlCol="0">
            <a:spAutoFit/>
          </a:bodyPr>
          <a:lstStyle/>
          <a:p>
            <a:r>
              <a:rPr lang="fr-FR" b="1" dirty="0"/>
              <a:t>Division Traitement d’Information</a:t>
            </a:r>
          </a:p>
        </p:txBody>
      </p:sp>
      <p:sp>
        <p:nvSpPr>
          <p:cNvPr id="5" name="ZoneTexte 4"/>
          <p:cNvSpPr txBox="1"/>
          <p:nvPr/>
        </p:nvSpPr>
        <p:spPr>
          <a:xfrm>
            <a:off x="1376414" y="6410422"/>
            <a:ext cx="3888606" cy="369332"/>
          </a:xfrm>
          <a:prstGeom prst="rect">
            <a:avLst/>
          </a:prstGeom>
          <a:noFill/>
        </p:spPr>
        <p:txBody>
          <a:bodyPr wrap="square" rtlCol="0">
            <a:spAutoFit/>
          </a:bodyPr>
          <a:lstStyle/>
          <a:p>
            <a:r>
              <a:rPr lang="fr-FR" sz="1600" b="1" dirty="0"/>
              <a:t>BOUSSABAGA</a:t>
            </a:r>
            <a:r>
              <a:rPr lang="fr-FR" dirty="0"/>
              <a:t> </a:t>
            </a:r>
            <a:r>
              <a:rPr lang="fr-FR" sz="1600" b="1" dirty="0"/>
              <a:t>ABDELJABBAR</a:t>
            </a:r>
          </a:p>
        </p:txBody>
      </p:sp>
    </p:spTree>
    <p:extLst>
      <p:ext uri="{BB962C8B-B14F-4D97-AF65-F5344CB8AC3E}">
        <p14:creationId xmlns:p14="http://schemas.microsoft.com/office/powerpoint/2010/main" val="17640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1000"/>
                                        <p:tgtEl>
                                          <p:spTgt spid="5"/>
                                        </p:tgtEl>
                                      </p:cBhvr>
                                    </p:animEffect>
                                    <p:anim calcmode="lin" valueType="num">
                                      <p:cBhvr>
                                        <p:cTn id="30" dur="1000" fill="hold"/>
                                        <p:tgtEl>
                                          <p:spTgt spid="5"/>
                                        </p:tgtEl>
                                        <p:attrNameLst>
                                          <p:attrName>ppt_x</p:attrName>
                                        </p:attrNameLst>
                                      </p:cBhvr>
                                      <p:tavLst>
                                        <p:tav tm="0">
                                          <p:val>
                                            <p:strVal val="#ppt_x"/>
                                          </p:val>
                                        </p:tav>
                                        <p:tav tm="100000">
                                          <p:val>
                                            <p:strVal val="#ppt_x"/>
                                          </p:val>
                                        </p:tav>
                                      </p:tavLst>
                                    </p:anim>
                                    <p:anim calcmode="lin" valueType="num">
                                      <p:cBhvr>
                                        <p:cTn id="3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31523" y="711659"/>
            <a:ext cx="9773089" cy="611303"/>
          </a:xfrm>
        </p:spPr>
        <p:txBody>
          <a:bodyPr>
            <a:noAutofit/>
          </a:bodyPr>
          <a:lstStyle/>
          <a:p>
            <a:r>
              <a:rPr lang="fr-FR" sz="4000" b="1" dirty="0"/>
              <a:t>Composants d’un Onduleur</a:t>
            </a:r>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4063" y="2375482"/>
            <a:ext cx="6167336" cy="2879083"/>
          </a:xfrm>
          <a:prstGeom prst="rect">
            <a:avLst/>
          </a:prstGeom>
          <a:ln w="88900" cap="sq" cmpd="thickThin">
            <a:solidFill>
              <a:srgbClr val="000000"/>
            </a:solidFill>
            <a:prstDash val="solid"/>
            <a:miter lim="800000"/>
          </a:ln>
          <a:effectLst>
            <a:innerShdw blurRad="76200">
              <a:srgbClr val="000000"/>
            </a:innerShdw>
          </a:effectLst>
        </p:spPr>
      </p:pic>
      <p:sp>
        <p:nvSpPr>
          <p:cNvPr id="6" name="ZoneTexte 5"/>
          <p:cNvSpPr txBox="1"/>
          <p:nvPr/>
        </p:nvSpPr>
        <p:spPr>
          <a:xfrm>
            <a:off x="1351722" y="2520585"/>
            <a:ext cx="10578487" cy="2862322"/>
          </a:xfrm>
          <a:prstGeom prst="rect">
            <a:avLst/>
          </a:prstGeom>
          <a:noFill/>
        </p:spPr>
        <p:txBody>
          <a:bodyPr wrap="square" rtlCol="0">
            <a:spAutoFit/>
          </a:bodyPr>
          <a:lstStyle/>
          <a:p>
            <a:r>
              <a:rPr lang="fr-FR" u="sng" dirty="0"/>
              <a:t>      </a:t>
            </a:r>
            <a:r>
              <a:rPr lang="fr-FR" b="1" u="sng" dirty="0"/>
              <a:t>LE FILTRE </a:t>
            </a:r>
          </a:p>
          <a:p>
            <a:r>
              <a:rPr lang="fr-FR" b="1" u="sng" dirty="0"/>
              <a:t>      LE PARAFOUDRE</a:t>
            </a:r>
          </a:p>
          <a:p>
            <a:r>
              <a:rPr lang="fr-FR" b="1" u="sng" dirty="0"/>
              <a:t>      LES BATTERIES </a:t>
            </a:r>
          </a:p>
          <a:p>
            <a:r>
              <a:rPr lang="fr-FR" b="1" u="sng" dirty="0"/>
              <a:t>      LE BOOSTER</a:t>
            </a:r>
          </a:p>
          <a:p>
            <a:r>
              <a:rPr lang="fr-FR" b="1" u="sng" dirty="0"/>
              <a:t>      LE BY-PASS</a:t>
            </a:r>
          </a:p>
          <a:p>
            <a:r>
              <a:rPr lang="fr-FR" b="1" u="sng" dirty="0"/>
              <a:t>      LE COMMUTATEUR</a:t>
            </a:r>
          </a:p>
          <a:p>
            <a:r>
              <a:rPr lang="fr-FR" b="1" u="sng" dirty="0"/>
              <a:t>      LE CONVERTISSEUR </a:t>
            </a:r>
          </a:p>
          <a:p>
            <a:r>
              <a:rPr lang="fr-FR" b="1" u="sng" dirty="0"/>
              <a:t>      LE REDRESSEUR</a:t>
            </a:r>
          </a:p>
          <a:p>
            <a:r>
              <a:rPr lang="fr-FR" b="1" u="sng" dirty="0"/>
              <a:t>      LE TRANSFO</a:t>
            </a:r>
          </a:p>
          <a:p>
            <a:pPr marL="285750" indent="-285750">
              <a:buFontTx/>
              <a:buChar char="-"/>
            </a:pPr>
            <a:endParaRPr lang="fr-FR" dirty="0"/>
          </a:p>
        </p:txBody>
      </p:sp>
    </p:spTree>
    <p:extLst>
      <p:ext uri="{BB962C8B-B14F-4D97-AF65-F5344CB8AC3E}">
        <p14:creationId xmlns:p14="http://schemas.microsoft.com/office/powerpoint/2010/main" val="193222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1000"/>
                                        <p:tgtEl>
                                          <p:spTgt spid="6">
                                            <p:txEl>
                                              <p:pRg st="4" end="4"/>
                                            </p:txEl>
                                          </p:spTgt>
                                        </p:tgtEl>
                                      </p:cBhvr>
                                    </p:animEffect>
                                    <p:anim calcmode="lin" valueType="num">
                                      <p:cBhvr>
                                        <p:cTn id="28"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1000"/>
                                        <p:tgtEl>
                                          <p:spTgt spid="6">
                                            <p:txEl>
                                              <p:pRg st="5" end="5"/>
                                            </p:txEl>
                                          </p:spTgt>
                                        </p:tgtEl>
                                      </p:cBhvr>
                                    </p:animEffect>
                                    <p:anim calcmode="lin" valueType="num">
                                      <p:cBhvr>
                                        <p:cTn id="33"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1000"/>
                                        <p:tgtEl>
                                          <p:spTgt spid="6">
                                            <p:txEl>
                                              <p:pRg st="6" end="6"/>
                                            </p:txEl>
                                          </p:spTgt>
                                        </p:tgtEl>
                                      </p:cBhvr>
                                    </p:animEffect>
                                    <p:anim calcmode="lin" valueType="num">
                                      <p:cBhvr>
                                        <p:cTn id="38"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6">
                                            <p:txEl>
                                              <p:pRg st="7" end="7"/>
                                            </p:txEl>
                                          </p:spTgt>
                                        </p:tgtEl>
                                        <p:attrNameLst>
                                          <p:attrName>style.visibility</p:attrName>
                                        </p:attrNameLst>
                                      </p:cBhvr>
                                      <p:to>
                                        <p:strVal val="visible"/>
                                      </p:to>
                                    </p:set>
                                    <p:animEffect transition="in" filter="fade">
                                      <p:cBhvr>
                                        <p:cTn id="42" dur="1000"/>
                                        <p:tgtEl>
                                          <p:spTgt spid="6">
                                            <p:txEl>
                                              <p:pRg st="7" end="7"/>
                                            </p:txEl>
                                          </p:spTgt>
                                        </p:tgtEl>
                                      </p:cBhvr>
                                    </p:animEffect>
                                    <p:anim calcmode="lin" valueType="num">
                                      <p:cBhvr>
                                        <p:cTn id="43"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6">
                                            <p:txEl>
                                              <p:pRg st="8" end="8"/>
                                            </p:txEl>
                                          </p:spTgt>
                                        </p:tgtEl>
                                        <p:attrNameLst>
                                          <p:attrName>style.visibility</p:attrName>
                                        </p:attrNameLst>
                                      </p:cBhvr>
                                      <p:to>
                                        <p:strVal val="visible"/>
                                      </p:to>
                                    </p:set>
                                    <p:animEffect transition="in" filter="fade">
                                      <p:cBhvr>
                                        <p:cTn id="47" dur="1000"/>
                                        <p:tgtEl>
                                          <p:spTgt spid="6">
                                            <p:txEl>
                                              <p:pRg st="8" end="8"/>
                                            </p:txEl>
                                          </p:spTgt>
                                        </p:tgtEl>
                                      </p:cBhvr>
                                    </p:animEffect>
                                    <p:anim calcmode="lin" valueType="num">
                                      <p:cBhvr>
                                        <p:cTn id="48"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fade">
                                      <p:cBhvr>
                                        <p:cTn id="5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p:cNvSpPr>
            <a:spLocks noGrp="1"/>
          </p:cNvSpPr>
          <p:nvPr>
            <p:ph idx="1"/>
          </p:nvPr>
        </p:nvSpPr>
        <p:spPr>
          <a:xfrm>
            <a:off x="1717619" y="257663"/>
            <a:ext cx="10378966" cy="7047187"/>
          </a:xfrm>
        </p:spPr>
        <p:txBody>
          <a:bodyPr>
            <a:normAutofit/>
          </a:bodyPr>
          <a:lstStyle/>
          <a:p>
            <a:endParaRPr lang="fr-FR" dirty="0"/>
          </a:p>
          <a:p>
            <a:pPr marL="0" indent="0">
              <a:buNone/>
            </a:pPr>
            <a:r>
              <a:rPr lang="fr-FR" sz="4000" b="1" dirty="0"/>
              <a:t>Le Filtre</a:t>
            </a:r>
          </a:p>
          <a:p>
            <a:pPr marL="0" indent="0">
              <a:buNone/>
            </a:pPr>
            <a:endParaRPr lang="fr-FR" sz="4000" b="1" dirty="0"/>
          </a:p>
          <a:p>
            <a:pPr marL="0" indent="0">
              <a:buNone/>
            </a:pPr>
            <a:r>
              <a:rPr lang="fr-FR" b="1" dirty="0"/>
              <a:t>Le Filtre est composé de selfs (inductances) et de condensateurs. Il bloque les parasites de haute fréquence (HF). Ainsi il "lisse" la tension pour délivrer un signal compatible avec les équipements électroniques sensibles comme les alimentations de pc.</a:t>
            </a:r>
          </a:p>
          <a:p>
            <a:pPr marL="0" indent="0">
              <a:buNone/>
            </a:pPr>
            <a:endParaRPr lang="fr-FR" dirty="0"/>
          </a:p>
          <a:p>
            <a:pPr marL="0" indent="0">
              <a:buNone/>
            </a:pPr>
            <a:endParaRPr lang="fr-FR" dirty="0"/>
          </a:p>
          <a:p>
            <a:pPr marL="0" lvl="0" indent="0">
              <a:buNone/>
            </a:pPr>
            <a:endParaRPr lang="fr-FR" dirty="0"/>
          </a:p>
          <a:p>
            <a:pPr marL="0" indent="0">
              <a:buNone/>
            </a:pPr>
            <a:endParaRPr lang="fr-FR" dirty="0"/>
          </a:p>
          <a:p>
            <a:pPr marL="0" indent="0">
              <a:buNone/>
            </a:pPr>
            <a:br>
              <a:rPr lang="fr-FR" dirty="0"/>
            </a:br>
            <a:r>
              <a:rPr lang="fr-FR" dirty="0"/>
              <a:t> </a:t>
            </a:r>
          </a:p>
          <a:p>
            <a:pPr marL="0" indent="0">
              <a:buNone/>
            </a:pPr>
            <a:endParaRPr lang="fr-FR" dirty="0"/>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64631" y="3359105"/>
            <a:ext cx="5062738" cy="3038862"/>
          </a:xfrm>
          <a:prstGeom prst="rect">
            <a:avLst/>
          </a:prstGeom>
        </p:spPr>
      </p:pic>
      <p:sp>
        <p:nvSpPr>
          <p:cNvPr id="3" name="Oval 2"/>
          <p:cNvSpPr/>
          <p:nvPr/>
        </p:nvSpPr>
        <p:spPr>
          <a:xfrm>
            <a:off x="5457496" y="3359105"/>
            <a:ext cx="1277007" cy="1481959"/>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76722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Effect transition="in" filter="fade">
                                      <p:cBhvr>
                                        <p:cTn id="13" dur="500"/>
                                        <p:tgtEl>
                                          <p:spTgt spid="5">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8" end="8"/>
                                            </p:txEl>
                                          </p:spTgt>
                                        </p:tgtEl>
                                        <p:attrNameLst>
                                          <p:attrName>style.visibility</p:attrName>
                                        </p:attrNameLst>
                                      </p:cBhvr>
                                      <p:to>
                                        <p:strVal val="visible"/>
                                      </p:to>
                                    </p:set>
                                    <p:animEffect transition="in" filter="fade">
                                      <p:cBhvr>
                                        <p:cTn id="1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686910" y="1844566"/>
            <a:ext cx="10505090" cy="4816365"/>
          </a:xfrm>
        </p:spPr>
        <p:txBody>
          <a:bodyPr>
            <a:normAutofit/>
          </a:bodyPr>
          <a:lstStyle/>
          <a:p>
            <a:pPr marL="0" lvl="0" indent="0">
              <a:buNone/>
            </a:pPr>
            <a:r>
              <a:rPr lang="fr-FR" b="1" dirty="0"/>
              <a:t>Il enlève les crêtes de surtensions lorsque celles ci dépassent une tension de seuil. Il se comporte comme un court-circuit dynamique. Ainsi le surplus d'énergie est atténué, le rendant compatible avec les équipements électroniques.</a:t>
            </a:r>
          </a:p>
          <a:p>
            <a:endParaRPr lang="fr-FR" b="1" dirty="0"/>
          </a:p>
        </p:txBody>
      </p:sp>
      <p:sp>
        <p:nvSpPr>
          <p:cNvPr id="4" name="TextBox 3"/>
          <p:cNvSpPr txBox="1"/>
          <p:nvPr/>
        </p:nvSpPr>
        <p:spPr>
          <a:xfrm>
            <a:off x="1686910" y="713375"/>
            <a:ext cx="6272894" cy="707886"/>
          </a:xfrm>
          <a:prstGeom prst="rect">
            <a:avLst/>
          </a:prstGeom>
          <a:noFill/>
        </p:spPr>
        <p:txBody>
          <a:bodyPr wrap="square" rtlCol="0">
            <a:spAutoFit/>
          </a:bodyPr>
          <a:lstStyle/>
          <a:p>
            <a:r>
              <a:rPr lang="fr-FR" sz="4000" b="1" dirty="0"/>
              <a:t>Le Parafoudre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469" y="3105806"/>
            <a:ext cx="2222938" cy="26848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137316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2631" y="655024"/>
            <a:ext cx="8911687" cy="1280890"/>
          </a:xfrm>
        </p:spPr>
        <p:txBody>
          <a:bodyPr>
            <a:normAutofit/>
          </a:bodyPr>
          <a:lstStyle/>
          <a:p>
            <a:r>
              <a:rPr lang="fr-FR" sz="4000" b="1" dirty="0"/>
              <a:t>Les Batteries</a:t>
            </a:r>
          </a:p>
        </p:txBody>
      </p:sp>
      <p:sp>
        <p:nvSpPr>
          <p:cNvPr id="3" name="Content Placeholder 2"/>
          <p:cNvSpPr>
            <a:spLocks noGrp="1"/>
          </p:cNvSpPr>
          <p:nvPr>
            <p:ph idx="1"/>
          </p:nvPr>
        </p:nvSpPr>
        <p:spPr>
          <a:xfrm>
            <a:off x="1517682" y="1749972"/>
            <a:ext cx="9628515" cy="3499098"/>
          </a:xfrm>
        </p:spPr>
        <p:txBody>
          <a:bodyPr/>
          <a:lstStyle/>
          <a:p>
            <a:pPr marL="0" lvl="0" indent="0">
              <a:buNone/>
            </a:pPr>
            <a:r>
              <a:rPr lang="fr-FR" b="1" dirty="0"/>
              <a:t>La batterie constitue la réserve d'énergie électrique qui va permettre à l'onduleur de continuer à fonctionner pendant les coupures de courant.</a:t>
            </a:r>
          </a:p>
          <a:p>
            <a:pPr marL="0" indent="0">
              <a:buNone/>
            </a:pPr>
            <a:r>
              <a:rPr lang="fr-FR" b="1" dirty="0"/>
              <a:t>Elle est de type à recombinaison de gaz et sans entretien. En fonction de son procédé de fabrication, elle peut avoir une durée de vie de 5 ou 10 ans. La durée de vie dépend essentiellement de la température ambiante.</a:t>
            </a:r>
          </a:p>
          <a:p>
            <a:endParaRPr lang="fr-FR"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52648" y="3603997"/>
            <a:ext cx="4745421" cy="2740021"/>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772043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82902" y="1153806"/>
            <a:ext cx="9884042" cy="5269117"/>
          </a:xfrm>
        </p:spPr>
        <p:txBody>
          <a:bodyPr>
            <a:normAutofit fontScale="85000" lnSpcReduction="10000"/>
          </a:bodyPr>
          <a:lstStyle/>
          <a:p>
            <a:pPr marL="0" lvl="0" indent="0">
              <a:buNone/>
            </a:pPr>
            <a:r>
              <a:rPr lang="fr-FR" sz="4300" b="1" dirty="0"/>
              <a:t>la Batterie </a:t>
            </a:r>
            <a:r>
              <a:rPr lang="fr-FR" b="1" dirty="0"/>
              <a:t>est la partie la plus sensible de l’onduleur et c’est la cause principale de panne, c’est pour cela il faudra l’entretenir et la gérer ne prolonge pas seulement sa durée de service, mais permet d’éviter des arrêts systèmes très coûteux.</a:t>
            </a:r>
            <a:r>
              <a:rPr lang="fr-FR" b="1" baseline="30000" dirty="0"/>
              <a:t> </a:t>
            </a:r>
            <a:endParaRPr lang="fr-FR" b="1" dirty="0"/>
          </a:p>
          <a:p>
            <a:pPr marL="0" lvl="0" indent="0">
              <a:buNone/>
            </a:pPr>
            <a:r>
              <a:rPr lang="fr-FR" b="1" dirty="0"/>
              <a:t>Les batteries remplaçables à chaud peuvent être changées sans couper l’onduleur.</a:t>
            </a:r>
          </a:p>
          <a:p>
            <a:pPr marL="0" lvl="0" indent="0">
              <a:buNone/>
            </a:pPr>
            <a:r>
              <a:rPr lang="fr-FR" sz="3900" b="1" dirty="0"/>
              <a:t>L’Autonomie d’une Batterie : </a:t>
            </a:r>
          </a:p>
          <a:p>
            <a:pPr marL="0" lvl="0" indent="0">
              <a:buNone/>
            </a:pPr>
            <a:r>
              <a:rPr lang="fr-FR" b="1" dirty="0"/>
              <a:t>L’autonomie augmente lorsque la charge diminue. En règle générale, vous triplez l’autonomie en divisant la charge par deux et si on ajoute plus de batteries à un onduleur augmentera son autonomie, mais ne change pas sa puissance. Il faut d’abord s’assurer que notre onduleur a la puissance suffisante pour supporter la charge, puis ajouter des batteries pour obtenir l’autonomie désirée.</a:t>
            </a:r>
          </a:p>
          <a:p>
            <a:pPr marL="0" lvl="0" indent="0">
              <a:buNone/>
            </a:pPr>
            <a:r>
              <a:rPr lang="fr-FR" sz="3900" b="1" dirty="0"/>
              <a:t>La Durée de Vie des Batteries d’un Onduleur : </a:t>
            </a:r>
          </a:p>
          <a:p>
            <a:pPr marL="0" indent="0">
              <a:buNone/>
            </a:pPr>
            <a:r>
              <a:rPr lang="fr-FR" b="1" dirty="0"/>
              <a:t>En standard, les batteries VRLA durent de 3 à 5 ans. Cependant, leur durée de vie varie énormément en fonction des conditions environnementales, du nombre de cycles de charge/décharge, et de leur entretien.</a:t>
            </a:r>
          </a:p>
          <a:p>
            <a:pPr marL="0" indent="0">
              <a:buNone/>
            </a:pPr>
            <a:r>
              <a:rPr lang="fr-FR" b="1" dirty="0"/>
              <a:t> Il est important d’avoir un programme de surveillance et de maintenance pour connaître le moment où elles vont atteindre leur fin de service utile.</a:t>
            </a:r>
          </a:p>
          <a:p>
            <a:endParaRPr lang="fr-FR" dirty="0"/>
          </a:p>
        </p:txBody>
      </p:sp>
    </p:spTree>
    <p:extLst>
      <p:ext uri="{BB962C8B-B14F-4D97-AF65-F5344CB8AC3E}">
        <p14:creationId xmlns:p14="http://schemas.microsoft.com/office/powerpoint/2010/main" val="191958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298" y="663523"/>
            <a:ext cx="8911687" cy="1280890"/>
          </a:xfrm>
        </p:spPr>
        <p:txBody>
          <a:bodyPr>
            <a:normAutofit/>
          </a:bodyPr>
          <a:lstStyle/>
          <a:p>
            <a:r>
              <a:rPr lang="fr-FR" sz="4000" b="1" dirty="0"/>
              <a:t>Le Booster</a:t>
            </a:r>
          </a:p>
        </p:txBody>
      </p:sp>
      <p:sp>
        <p:nvSpPr>
          <p:cNvPr id="3" name="Content Placeholder 2"/>
          <p:cNvSpPr>
            <a:spLocks noGrp="1"/>
          </p:cNvSpPr>
          <p:nvPr>
            <p:ph idx="1"/>
          </p:nvPr>
        </p:nvSpPr>
        <p:spPr>
          <a:xfrm>
            <a:off x="1753640" y="1889234"/>
            <a:ext cx="8915400" cy="3777622"/>
          </a:xfrm>
        </p:spPr>
        <p:txBody>
          <a:bodyPr/>
          <a:lstStyle/>
          <a:p>
            <a:pPr marL="0" lvl="0" indent="0">
              <a:buNone/>
            </a:pPr>
            <a:r>
              <a:rPr lang="fr-FR" b="1" dirty="0"/>
              <a:t>Il joue le rôle d'un régulateur. Lorsque la tension baisse, il rehausse cette dernière pour la maintenir dans une tolérance compatible avec les équipements électroniques sensibles.</a:t>
            </a:r>
            <a:r>
              <a:rPr lang="fr-FR" b="1" baseline="30000" dirty="0"/>
              <a:t> </a:t>
            </a:r>
            <a:r>
              <a:rPr lang="fr-FR" b="1" dirty="0"/>
              <a:t>Dans le cas ou la tension monte, il l'abaisse.</a:t>
            </a:r>
          </a:p>
          <a:p>
            <a:pPr marL="0" lvl="0" indent="0">
              <a:buNone/>
            </a:pPr>
            <a:br>
              <a:rPr lang="fr-FR" baseline="30000" dirty="0"/>
            </a:br>
            <a:r>
              <a:rPr lang="fr-FR" dirty="0"/>
              <a: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9304" y="3744944"/>
            <a:ext cx="5518206" cy="1769143"/>
          </a:xfrm>
          <a:prstGeom prst="rect">
            <a:avLst/>
          </a:prstGeom>
          <a:ln w="88900" cap="sq" cmpd="thickThin">
            <a:solidFill>
              <a:srgbClr val="000000"/>
            </a:solidFill>
            <a:prstDash val="solid"/>
            <a:miter lim="800000"/>
          </a:ln>
          <a:effectLst>
            <a:innerShdw blurRad="76200">
              <a:srgbClr val="000000"/>
            </a:innerShdw>
          </a:effectLst>
        </p:spPr>
      </p:pic>
      <p:sp>
        <p:nvSpPr>
          <p:cNvPr id="5" name="Oval 4">
            <a:extLst>
              <a:ext uri="{FF2B5EF4-FFF2-40B4-BE49-F238E27FC236}">
                <a16:creationId xmlns:a16="http://schemas.microsoft.com/office/drawing/2014/main" id="{88538C94-1676-4D5A-EC75-D5FBA44DABC4}"/>
              </a:ext>
            </a:extLst>
          </p:cNvPr>
          <p:cNvSpPr/>
          <p:nvPr/>
        </p:nvSpPr>
        <p:spPr>
          <a:xfrm>
            <a:off x="5160398" y="3429000"/>
            <a:ext cx="1693626" cy="2423160"/>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571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676" y="661057"/>
            <a:ext cx="8911687" cy="1280890"/>
          </a:xfrm>
        </p:spPr>
        <p:txBody>
          <a:bodyPr>
            <a:normAutofit/>
          </a:bodyPr>
          <a:lstStyle/>
          <a:p>
            <a:r>
              <a:rPr lang="fr-FR" sz="4000" b="1" dirty="0"/>
              <a:t>Le </a:t>
            </a:r>
            <a:r>
              <a:rPr lang="fr-FR" sz="4000" b="1" dirty="0" err="1"/>
              <a:t>Bay-Pass</a:t>
            </a:r>
            <a:endParaRPr lang="fr-FR" sz="4000" b="1" dirty="0"/>
          </a:p>
        </p:txBody>
      </p:sp>
      <p:sp>
        <p:nvSpPr>
          <p:cNvPr id="3" name="Content Placeholder 2"/>
          <p:cNvSpPr>
            <a:spLocks noGrp="1"/>
          </p:cNvSpPr>
          <p:nvPr>
            <p:ph idx="1"/>
          </p:nvPr>
        </p:nvSpPr>
        <p:spPr>
          <a:xfrm>
            <a:off x="1603868" y="1778876"/>
            <a:ext cx="8915400" cy="3777622"/>
          </a:xfrm>
        </p:spPr>
        <p:txBody>
          <a:bodyPr/>
          <a:lstStyle/>
          <a:p>
            <a:pPr marL="0" lvl="0" indent="0">
              <a:buNone/>
            </a:pPr>
            <a:r>
              <a:rPr lang="fr-FR" dirty="0"/>
              <a:t>     </a:t>
            </a:r>
            <a:r>
              <a:rPr lang="fr-FR" b="1" dirty="0"/>
              <a:t>Le by-pass est composé d'un commutateur électronique. C'est un système de secours qui permet en cas de panne de l'onduleur ou en cas de surcharge de transférer l'alimentation des équipements vers le réseau brut.</a:t>
            </a:r>
          </a:p>
          <a:p>
            <a:pPr marL="0" indent="0">
              <a:buNone/>
            </a:pPr>
            <a:r>
              <a:rPr lang="fr-FR" b="1" baseline="30000" dirty="0"/>
              <a:t> </a:t>
            </a:r>
            <a:r>
              <a:rPr lang="fr-FR" b="1" dirty="0"/>
              <a:t>     Il permet également d'effectuer la maintenance sur l'onduleur sans arrêter     l'informatique.</a:t>
            </a:r>
          </a:p>
          <a:p>
            <a:pPr marL="0" indent="0">
              <a:buNone/>
            </a:pPr>
            <a:br>
              <a:rPr lang="fr-FR" baseline="30000" dirty="0"/>
            </a:br>
            <a:r>
              <a:rPr lang="fr-FR" dirty="0"/>
              <a:t> </a:t>
            </a:r>
          </a:p>
          <a:p>
            <a:endParaRPr lang="fr-FR"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4376" y="3527070"/>
            <a:ext cx="5621572" cy="3072305"/>
          </a:xfrm>
          <a:prstGeom prst="rect">
            <a:avLst/>
          </a:prstGeom>
          <a:ln w="88900" cap="sq" cmpd="thickThin">
            <a:solidFill>
              <a:srgbClr val="000000"/>
            </a:solidFill>
            <a:prstDash val="solid"/>
            <a:miter lim="800000"/>
          </a:ln>
          <a:effectLst>
            <a:innerShdw blurRad="76200">
              <a:srgbClr val="000000"/>
            </a:innerShdw>
          </a:effectLst>
        </p:spPr>
      </p:pic>
      <p:sp>
        <p:nvSpPr>
          <p:cNvPr id="4" name="Oval 3">
            <a:extLst>
              <a:ext uri="{FF2B5EF4-FFF2-40B4-BE49-F238E27FC236}">
                <a16:creationId xmlns:a16="http://schemas.microsoft.com/office/drawing/2014/main" id="{E7757F9B-9402-D623-4A0E-7CA6CF7ADF15}"/>
              </a:ext>
            </a:extLst>
          </p:cNvPr>
          <p:cNvSpPr/>
          <p:nvPr/>
        </p:nvSpPr>
        <p:spPr>
          <a:xfrm>
            <a:off x="7132320" y="3527070"/>
            <a:ext cx="1126172" cy="1029027"/>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Oval 5">
            <a:extLst>
              <a:ext uri="{FF2B5EF4-FFF2-40B4-BE49-F238E27FC236}">
                <a16:creationId xmlns:a16="http://schemas.microsoft.com/office/drawing/2014/main" id="{60CA15FC-3676-7E1B-4C0C-F2C63E0082E1}"/>
              </a:ext>
            </a:extLst>
          </p:cNvPr>
          <p:cNvSpPr/>
          <p:nvPr/>
        </p:nvSpPr>
        <p:spPr>
          <a:xfrm>
            <a:off x="6194318" y="4110823"/>
            <a:ext cx="938002" cy="906449"/>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68295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218" y="706170"/>
            <a:ext cx="9576225" cy="1198829"/>
          </a:xfrm>
        </p:spPr>
        <p:txBody>
          <a:bodyPr>
            <a:normAutofit/>
          </a:bodyPr>
          <a:lstStyle/>
          <a:p>
            <a:r>
              <a:rPr lang="fr-FR" sz="4000" b="1" dirty="0"/>
              <a:t>Le Commutateur</a:t>
            </a:r>
          </a:p>
        </p:txBody>
      </p:sp>
      <p:sp>
        <p:nvSpPr>
          <p:cNvPr id="3" name="Content Placeholder 2"/>
          <p:cNvSpPr>
            <a:spLocks noGrp="1"/>
          </p:cNvSpPr>
          <p:nvPr>
            <p:ph idx="1"/>
          </p:nvPr>
        </p:nvSpPr>
        <p:spPr>
          <a:xfrm>
            <a:off x="1702051" y="1904999"/>
            <a:ext cx="9802561" cy="4006223"/>
          </a:xfrm>
        </p:spPr>
        <p:txBody>
          <a:bodyPr/>
          <a:lstStyle/>
          <a:p>
            <a:pPr marL="0" lvl="0" indent="0">
              <a:buNone/>
            </a:pPr>
            <a:r>
              <a:rPr lang="fr-FR" dirty="0"/>
              <a:t>      </a:t>
            </a:r>
            <a:r>
              <a:rPr lang="fr-FR" b="1" dirty="0"/>
              <a:t>Son rôle est de commuter, lorsque le réseau est défectueux, l'alimentation de l'ordinateur vers l'onduleur. Lorsque le réseau redevient correct, l'alimentation de l'ordinateur est à nouveau reconnectée au secteur.</a:t>
            </a:r>
          </a:p>
          <a:p>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4132" y="3524888"/>
            <a:ext cx="5557962" cy="1963973"/>
          </a:xfrm>
          <a:prstGeom prst="rect">
            <a:avLst/>
          </a:prstGeom>
          <a:ln w="88900" cap="sq" cmpd="thickThin">
            <a:solidFill>
              <a:srgbClr val="000000"/>
            </a:solidFill>
            <a:prstDash val="solid"/>
            <a:miter lim="800000"/>
          </a:ln>
          <a:effectLst>
            <a:innerShdw blurRad="76200">
              <a:srgbClr val="000000"/>
            </a:innerShdw>
          </a:effectLst>
        </p:spPr>
      </p:pic>
      <p:sp>
        <p:nvSpPr>
          <p:cNvPr id="5" name="Oval 4">
            <a:extLst>
              <a:ext uri="{FF2B5EF4-FFF2-40B4-BE49-F238E27FC236}">
                <a16:creationId xmlns:a16="http://schemas.microsoft.com/office/drawing/2014/main" id="{3315FEFD-7BC6-B180-FAF0-A895B38B6F08}"/>
              </a:ext>
            </a:extLst>
          </p:cNvPr>
          <p:cNvSpPr/>
          <p:nvPr/>
        </p:nvSpPr>
        <p:spPr>
          <a:xfrm>
            <a:off x="5088833" y="3524888"/>
            <a:ext cx="1630017" cy="1963973"/>
          </a:xfrm>
          <a:prstGeom prst="ellipse">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988114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67881" y="755854"/>
            <a:ext cx="10257443" cy="1126787"/>
          </a:xfrm>
        </p:spPr>
        <p:txBody>
          <a:bodyPr>
            <a:normAutofit fontScale="90000"/>
          </a:bodyPr>
          <a:lstStyle/>
          <a:p>
            <a:r>
              <a:rPr lang="fr-FR" b="1" dirty="0"/>
              <a:t>Procédures de Maintenance Préventive des UPS </a:t>
            </a:r>
          </a:p>
        </p:txBody>
      </p:sp>
      <p:sp>
        <p:nvSpPr>
          <p:cNvPr id="3" name="Espace réservé du contenu 2"/>
          <p:cNvSpPr>
            <a:spLocks noGrp="1"/>
          </p:cNvSpPr>
          <p:nvPr>
            <p:ph idx="1"/>
          </p:nvPr>
        </p:nvSpPr>
        <p:spPr>
          <a:xfrm>
            <a:off x="1586523" y="1609969"/>
            <a:ext cx="10115851" cy="4995112"/>
          </a:xfrm>
        </p:spPr>
        <p:txBody>
          <a:bodyPr>
            <a:normAutofit lnSpcReduction="10000"/>
          </a:bodyPr>
          <a:lstStyle/>
          <a:p>
            <a:pPr marL="0" indent="0">
              <a:buNone/>
            </a:pPr>
            <a:r>
              <a:rPr lang="fr-FR" b="1" dirty="0"/>
              <a:t>        La maintenance des onduleurs nécessite des opérations périodiques telles que le remplacement de batterie, le changement du module d’alimentation, le réglage et le nettoyage des ventilateurs. Voici quelques opérations de maintenance courantes pour les onduleurs :</a:t>
            </a:r>
            <a:endParaRPr lang="fr-FR" b="1" baseline="30000" dirty="0"/>
          </a:p>
          <a:p>
            <a:pPr fontAlgn="base"/>
            <a:r>
              <a:rPr lang="fr-FR" b="1" dirty="0"/>
              <a:t>Vérification de l’aspect général</a:t>
            </a:r>
          </a:p>
          <a:p>
            <a:pPr fontAlgn="base"/>
            <a:r>
              <a:rPr lang="fr-FR" b="1" dirty="0"/>
              <a:t>Vérification des indicateurs de façade</a:t>
            </a:r>
          </a:p>
          <a:p>
            <a:pPr fontAlgn="base"/>
            <a:r>
              <a:rPr lang="fr-FR" b="1" dirty="0"/>
              <a:t> Vérification du by-pass éclectique et manuel</a:t>
            </a:r>
          </a:p>
          <a:p>
            <a:pPr fontAlgn="base"/>
            <a:r>
              <a:rPr lang="fr-FR" b="1" dirty="0"/>
              <a:t>Vérification des signalisations locales et reportées</a:t>
            </a:r>
          </a:p>
          <a:p>
            <a:r>
              <a:rPr lang="fr-FR" b="1" dirty="0"/>
              <a:t>Vérification des caractéristiques d’entrée/sortie</a:t>
            </a:r>
          </a:p>
          <a:p>
            <a:r>
              <a:rPr lang="fr-FR" b="1" dirty="0"/>
              <a:t>Vérification de l’adéquation de l’environnement</a:t>
            </a:r>
          </a:p>
          <a:p>
            <a:r>
              <a:rPr lang="fr-FR" b="1" dirty="0"/>
              <a:t>Vérification de l’état des batteries</a:t>
            </a:r>
          </a:p>
          <a:p>
            <a:r>
              <a:rPr lang="fr-FR" b="1" dirty="0"/>
              <a:t>Vérification du fonctionnement des alarmes</a:t>
            </a:r>
          </a:p>
          <a:p>
            <a:r>
              <a:rPr lang="fr-FR" b="1" dirty="0"/>
              <a:t>Remplacement de pièces d’usure ou cartes électroniques</a:t>
            </a:r>
          </a:p>
          <a:p>
            <a:r>
              <a:rPr lang="fr-FR" b="1" dirty="0"/>
              <a:t>Dépoussiérage complet de l’appareil</a:t>
            </a:r>
          </a:p>
        </p:txBody>
      </p:sp>
    </p:spTree>
    <p:extLst>
      <p:ext uri="{BB962C8B-B14F-4D97-AF65-F5344CB8AC3E}">
        <p14:creationId xmlns:p14="http://schemas.microsoft.com/office/powerpoint/2010/main" val="472343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1000"/>
                                        <p:tgtEl>
                                          <p:spTgt spid="3">
                                            <p:txEl>
                                              <p:pRg st="2" end="2"/>
                                            </p:txEl>
                                          </p:spTgt>
                                        </p:tgtEl>
                                      </p:cBhvr>
                                    </p:animEffect>
                                    <p:anim calcmode="lin" valueType="num">
                                      <p:cBhvr>
                                        <p:cTn id="26"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1000"/>
                                        <p:tgtEl>
                                          <p:spTgt spid="3">
                                            <p:txEl>
                                              <p:pRg st="3" end="3"/>
                                            </p:txEl>
                                          </p:spTgt>
                                        </p:tgtEl>
                                      </p:cBhvr>
                                    </p:animEffect>
                                    <p:anim calcmode="lin" valueType="num">
                                      <p:cBhvr>
                                        <p:cTn id="31"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3" end="3"/>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6" end="6"/>
                                            </p:txEl>
                                          </p:spTgt>
                                        </p:tgtEl>
                                        <p:attrNameLst>
                                          <p:attrName>style.visibility</p:attrName>
                                        </p:attrNameLst>
                                      </p:cBhvr>
                                      <p:to>
                                        <p:strVal val="visible"/>
                                      </p:to>
                                    </p:set>
                                    <p:animEffect transition="in" filter="fade">
                                      <p:cBhvr>
                                        <p:cTn id="45" dur="1000"/>
                                        <p:tgtEl>
                                          <p:spTgt spid="3">
                                            <p:txEl>
                                              <p:pRg st="6" end="6"/>
                                            </p:txEl>
                                          </p:spTgt>
                                        </p:tgtEl>
                                      </p:cBhvr>
                                    </p:animEffect>
                                    <p:anim calcmode="lin" valueType="num">
                                      <p:cBhvr>
                                        <p:cTn id="4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5760" y="673786"/>
            <a:ext cx="8911687" cy="1280890"/>
          </a:xfrm>
        </p:spPr>
        <p:txBody>
          <a:bodyPr>
            <a:normAutofit fontScale="90000"/>
          </a:bodyPr>
          <a:lstStyle/>
          <a:p>
            <a:r>
              <a:rPr lang="fr-FR" sz="4400" b="1" dirty="0" err="1"/>
              <a:t>Galaxy</a:t>
            </a:r>
            <a:r>
              <a:rPr lang="fr-FR" sz="4400" b="1" dirty="0"/>
              <a:t> 3000 </a:t>
            </a:r>
            <a:br>
              <a:rPr lang="fr-FR" b="1" dirty="0"/>
            </a:br>
            <a:r>
              <a:rPr lang="fr-FR" b="1" dirty="0"/>
              <a:t>                    </a:t>
            </a:r>
            <a:r>
              <a:rPr lang="en-US" sz="1600" b="1" i="1" dirty="0"/>
              <a:t>Uninterruptible Power Systems 10-30 KVA</a:t>
            </a:r>
            <a:br>
              <a:rPr lang="fr-FR" sz="1600" b="1" dirty="0"/>
            </a:br>
            <a:r>
              <a:rPr lang="fr-FR" sz="1600" b="1" dirty="0"/>
              <a:t>   </a:t>
            </a:r>
            <a:br>
              <a:rPr lang="fr-FR" dirty="0"/>
            </a:br>
            <a:r>
              <a:rPr lang="fr-FR" dirty="0"/>
              <a:t>                </a:t>
            </a:r>
            <a:endParaRPr lang="fr-FR" sz="1300" b="1"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474" y="1867297"/>
            <a:ext cx="7003052" cy="4590594"/>
          </a:xfrm>
          <a:prstGeom prst="rect">
            <a:avLst/>
          </a:prstGeom>
          <a:ln w="88900" cap="sq" cmpd="thickThin">
            <a:solidFill>
              <a:srgbClr val="000000"/>
            </a:solidFill>
            <a:prstDash val="solid"/>
            <a:miter lim="800000"/>
          </a:ln>
          <a:effectLst>
            <a:innerShdw blurRad="76200">
              <a:srgbClr val="000000"/>
            </a:innerShdw>
          </a:effectLst>
        </p:spPr>
      </p:pic>
      <p:sp>
        <p:nvSpPr>
          <p:cNvPr id="8" name="Rectangle 7"/>
          <p:cNvSpPr/>
          <p:nvPr/>
        </p:nvSpPr>
        <p:spPr>
          <a:xfrm>
            <a:off x="3343019" y="6488668"/>
            <a:ext cx="2197701" cy="307777"/>
          </a:xfrm>
          <a:prstGeom prst="rect">
            <a:avLst/>
          </a:prstGeom>
        </p:spPr>
        <p:txBody>
          <a:bodyPr wrap="square">
            <a:spAutoFit/>
          </a:bodyPr>
          <a:lstStyle/>
          <a:p>
            <a:r>
              <a:rPr lang="fr-FR" sz="1400" b="1" dirty="0"/>
              <a:t>Standard cabinet</a:t>
            </a:r>
            <a:endParaRPr lang="fr-FR" sz="1400" dirty="0"/>
          </a:p>
        </p:txBody>
      </p:sp>
      <p:sp>
        <p:nvSpPr>
          <p:cNvPr id="9" name="Rectangle 8"/>
          <p:cNvSpPr/>
          <p:nvPr/>
        </p:nvSpPr>
        <p:spPr>
          <a:xfrm>
            <a:off x="6822768" y="6457890"/>
            <a:ext cx="1721946" cy="369332"/>
          </a:xfrm>
          <a:prstGeom prst="rect">
            <a:avLst/>
          </a:prstGeom>
        </p:spPr>
        <p:txBody>
          <a:bodyPr wrap="none">
            <a:spAutoFit/>
          </a:bodyPr>
          <a:lstStyle/>
          <a:p>
            <a:r>
              <a:rPr lang="fr-FR" b="1" dirty="0"/>
              <a:t>     </a:t>
            </a:r>
            <a:r>
              <a:rPr lang="fr-FR" sz="1400" b="1" dirty="0"/>
              <a:t>Micro cabinet</a:t>
            </a:r>
            <a:endParaRPr lang="fr-FR" sz="1400" dirty="0"/>
          </a:p>
        </p:txBody>
      </p:sp>
    </p:spTree>
    <p:extLst>
      <p:ext uri="{BB962C8B-B14F-4D97-AF65-F5344CB8AC3E}">
        <p14:creationId xmlns:p14="http://schemas.microsoft.com/office/powerpoint/2010/main" val="658818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1770" y="661818"/>
            <a:ext cx="8911687" cy="702644"/>
          </a:xfrm>
        </p:spPr>
        <p:txBody>
          <a:bodyPr>
            <a:normAutofit/>
          </a:bodyPr>
          <a:lstStyle/>
          <a:p>
            <a:r>
              <a:rPr lang="fr-FR" dirty="0"/>
              <a:t>                    </a:t>
            </a:r>
            <a:r>
              <a:rPr lang="fr-FR" sz="4000" b="1" dirty="0"/>
              <a:t>DIFINITION</a:t>
            </a:r>
          </a:p>
        </p:txBody>
      </p:sp>
      <p:sp>
        <p:nvSpPr>
          <p:cNvPr id="3" name="Espace réservé du contenu 2"/>
          <p:cNvSpPr>
            <a:spLocks noGrp="1"/>
          </p:cNvSpPr>
          <p:nvPr>
            <p:ph idx="1"/>
          </p:nvPr>
        </p:nvSpPr>
        <p:spPr>
          <a:xfrm>
            <a:off x="262550" y="1222218"/>
            <a:ext cx="11234247" cy="5423650"/>
          </a:xfrm>
        </p:spPr>
        <p:txBody>
          <a:bodyPr/>
          <a:lstStyle/>
          <a:p>
            <a:pPr marL="0" indent="0">
              <a:buNone/>
            </a:pPr>
            <a:endParaRPr lang="fr-FR" dirty="0"/>
          </a:p>
          <a:p>
            <a:pPr marL="0" indent="0">
              <a:buNone/>
            </a:pPr>
            <a:r>
              <a:rPr lang="fr-FR" b="1" dirty="0"/>
              <a:t>               L'</a:t>
            </a:r>
            <a:r>
              <a:rPr lang="fr-FR" b="1" dirty="0">
                <a:solidFill>
                  <a:schemeClr val="tx1"/>
                </a:solidFill>
                <a:hlinkClick r:id="rId2">
                  <a:extLst>
                    <a:ext uri="{A12FA001-AC4F-418D-AE19-62706E023703}">
                      <ahyp:hlinkClr xmlns:ahyp="http://schemas.microsoft.com/office/drawing/2018/hyperlinkcolor" val="tx"/>
                    </a:ext>
                  </a:extLst>
                </a:hlinkClick>
              </a:rPr>
              <a:t>onduleur</a:t>
            </a:r>
            <a:r>
              <a:rPr lang="fr-FR" b="1" dirty="0"/>
              <a:t> est un dispositif électronique important, voire indispensable pour protéger vos appareils informatiques contre les risques électriques comme les coupures de courant, les surtensions, les sous-tensions, etc. Présenté sous la forme d'un boîtier à placer entre le réseau électrique et les appareils à protéger, il assure le bon fonctionnement de vos machines.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8511" y="2866800"/>
            <a:ext cx="7955921" cy="3915000"/>
          </a:xfrm>
          <a:prstGeom prst="rect">
            <a:avLst/>
          </a:prstGeom>
          <a:effectLst/>
        </p:spPr>
      </p:pic>
      <p:pic>
        <p:nvPicPr>
          <p:cNvPr id="7" name="Picture 6">
            <a:extLst>
              <a:ext uri="{FF2B5EF4-FFF2-40B4-BE49-F238E27FC236}">
                <a16:creationId xmlns:a16="http://schemas.microsoft.com/office/drawing/2014/main" id="{C4EC6BF1-63B3-4066-BBFD-E60A3712F7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18296" y="3081872"/>
            <a:ext cx="1887259" cy="3375572"/>
          </a:xfrm>
          <a:prstGeom prst="rect">
            <a:avLst/>
          </a:prstGeom>
        </p:spPr>
      </p:pic>
    </p:spTree>
    <p:extLst>
      <p:ext uri="{BB962C8B-B14F-4D97-AF65-F5344CB8AC3E}">
        <p14:creationId xmlns:p14="http://schemas.microsoft.com/office/powerpoint/2010/main" val="270737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1000"/>
                                        <p:tgtEl>
                                          <p:spTgt spid="3">
                                            <p:txEl>
                                              <p:pRg st="1" end="1"/>
                                            </p:txEl>
                                          </p:spTgt>
                                        </p:tgtEl>
                                      </p:cBhvr>
                                    </p:animEffect>
                                    <p:anim calcmode="lin" valueType="num">
                                      <p:cBhvr>
                                        <p:cTn id="14"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291" y="743945"/>
            <a:ext cx="8911687" cy="724856"/>
          </a:xfrm>
        </p:spPr>
        <p:txBody>
          <a:bodyPr>
            <a:normAutofit fontScale="90000"/>
          </a:bodyPr>
          <a:lstStyle/>
          <a:p>
            <a:r>
              <a:rPr lang="fr-FR" sz="4000" b="1" dirty="0"/>
              <a:t>Système tolérant aux pannes (By-pass)</a:t>
            </a:r>
            <a:br>
              <a:rPr lang="fr-FR" dirty="0"/>
            </a:br>
            <a:endParaRPr lang="fr-FR" dirty="0"/>
          </a:p>
        </p:txBody>
      </p:sp>
      <p:sp>
        <p:nvSpPr>
          <p:cNvPr id="3" name="Content Placeholder 2"/>
          <p:cNvSpPr>
            <a:spLocks noGrp="1"/>
          </p:cNvSpPr>
          <p:nvPr>
            <p:ph idx="1"/>
          </p:nvPr>
        </p:nvSpPr>
        <p:spPr>
          <a:xfrm>
            <a:off x="2158052" y="1468801"/>
            <a:ext cx="8915400" cy="1458408"/>
          </a:xfrm>
        </p:spPr>
        <p:txBody>
          <a:bodyPr>
            <a:normAutofit lnSpcReduction="10000"/>
          </a:bodyPr>
          <a:lstStyle/>
          <a:p>
            <a:pPr marL="0" indent="0">
              <a:buNone/>
            </a:pPr>
            <a:r>
              <a:rPr lang="fr-FR" b="1" dirty="0"/>
              <a:t>Conçu comme un système tolérant aux pannes, l'EATON 93E dispose d'un bypass interne pour alimenter en continu l'équipement sécurisé dans une condition de panne peu probable de l'onduleur.</a:t>
            </a:r>
          </a:p>
          <a:p>
            <a:pPr marL="0" indent="0">
              <a:buNone/>
            </a:pPr>
            <a:r>
              <a:rPr lang="fr-FR" b="1" dirty="0"/>
              <a:t>De plus la gamme EATON 93E est équipée d'un bypass externe pour maintenir l'onduleur sans interrompre l'équipement sécurisé.</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4698" y="2972794"/>
            <a:ext cx="3952875" cy="2628900"/>
          </a:xfrm>
          <a:prstGeom prst="rect">
            <a:avLst/>
          </a:prstGeom>
        </p:spPr>
      </p:pic>
      <p:sp>
        <p:nvSpPr>
          <p:cNvPr id="5" name="Oval 4"/>
          <p:cNvSpPr/>
          <p:nvPr/>
        </p:nvSpPr>
        <p:spPr>
          <a:xfrm>
            <a:off x="2215758" y="4328992"/>
            <a:ext cx="1824352" cy="3697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Normal AC input</a:t>
            </a:r>
          </a:p>
        </p:txBody>
      </p:sp>
      <p:sp>
        <p:nvSpPr>
          <p:cNvPr id="6" name="Oval 5"/>
          <p:cNvSpPr/>
          <p:nvPr/>
        </p:nvSpPr>
        <p:spPr>
          <a:xfrm>
            <a:off x="2227074" y="3856775"/>
            <a:ext cx="1831104" cy="3138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50" dirty="0"/>
              <a:t>By-Pass AC input</a:t>
            </a:r>
          </a:p>
        </p:txBody>
      </p:sp>
      <p:sp>
        <p:nvSpPr>
          <p:cNvPr id="7" name="Oval 6"/>
          <p:cNvSpPr/>
          <p:nvPr/>
        </p:nvSpPr>
        <p:spPr>
          <a:xfrm>
            <a:off x="6154566" y="3561647"/>
            <a:ext cx="769545" cy="769166"/>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fr-FR"/>
          </a:p>
        </p:txBody>
      </p:sp>
      <p:cxnSp>
        <p:nvCxnSpPr>
          <p:cNvPr id="11" name="Straight Arrow Connector 10"/>
          <p:cNvCxnSpPr/>
          <p:nvPr/>
        </p:nvCxnSpPr>
        <p:spPr>
          <a:xfrm flipH="1">
            <a:off x="6753713" y="4063664"/>
            <a:ext cx="14633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187635" y="3893665"/>
            <a:ext cx="1374094" cy="276999"/>
          </a:xfrm>
          <a:prstGeom prst="rect">
            <a:avLst/>
          </a:prstGeom>
        </p:spPr>
        <p:txBody>
          <a:bodyPr wrap="none">
            <a:spAutoFit/>
          </a:bodyPr>
          <a:lstStyle/>
          <a:p>
            <a:r>
              <a:rPr lang="en-US" sz="1200" b="1" dirty="0"/>
              <a:t>internal by-pass</a:t>
            </a:r>
            <a:endParaRPr lang="fr-FR" sz="1200" b="1" dirty="0"/>
          </a:p>
        </p:txBody>
      </p:sp>
      <p:sp>
        <p:nvSpPr>
          <p:cNvPr id="13" name="Rectangle 12"/>
          <p:cNvSpPr/>
          <p:nvPr/>
        </p:nvSpPr>
        <p:spPr>
          <a:xfrm>
            <a:off x="2376399" y="5628055"/>
            <a:ext cx="8478706" cy="923330"/>
          </a:xfrm>
          <a:prstGeom prst="rect">
            <a:avLst/>
          </a:prstGeom>
        </p:spPr>
        <p:txBody>
          <a:bodyPr wrap="square">
            <a:spAutoFit/>
          </a:bodyPr>
          <a:lstStyle/>
          <a:p>
            <a:r>
              <a:rPr lang="fr-FR" b="1" dirty="0"/>
              <a:t>EATON 93E peut être connecté sur deux sources indépendantes (entrées AC normale et AC bypass) pour augmenter le MTBF (</a:t>
            </a:r>
            <a:r>
              <a:rPr lang="fr-FR" b="1" dirty="0" err="1"/>
              <a:t>Mean</a:t>
            </a:r>
            <a:r>
              <a:rPr lang="fr-FR" b="1" dirty="0"/>
              <a:t> Time </a:t>
            </a:r>
            <a:r>
              <a:rPr lang="fr-FR" b="1" dirty="0" err="1"/>
              <a:t>Between</a:t>
            </a:r>
            <a:r>
              <a:rPr lang="fr-FR" b="1" dirty="0"/>
              <a:t> </a:t>
            </a:r>
            <a:r>
              <a:rPr lang="fr-FR" b="1" dirty="0" err="1"/>
              <a:t>Failures</a:t>
            </a:r>
            <a:r>
              <a:rPr lang="fr-FR" b="1" dirty="0"/>
              <a:t>) de l'équipement.</a:t>
            </a:r>
          </a:p>
        </p:txBody>
      </p:sp>
      <p:sp>
        <p:nvSpPr>
          <p:cNvPr id="14" name="Oval 13"/>
          <p:cNvSpPr/>
          <p:nvPr/>
        </p:nvSpPr>
        <p:spPr>
          <a:xfrm>
            <a:off x="6924112" y="3105859"/>
            <a:ext cx="717014" cy="642276"/>
          </a:xfrm>
          <a:prstGeom prst="ellipse">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6" name="Straight Arrow Connector 15"/>
          <p:cNvCxnSpPr/>
          <p:nvPr/>
        </p:nvCxnSpPr>
        <p:spPr>
          <a:xfrm flipH="1" flipV="1">
            <a:off x="7714592" y="3401852"/>
            <a:ext cx="751436" cy="2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8466028" y="3245840"/>
            <a:ext cx="1464586" cy="276999"/>
          </a:xfrm>
          <a:prstGeom prst="rect">
            <a:avLst/>
          </a:prstGeom>
        </p:spPr>
        <p:txBody>
          <a:bodyPr wrap="square">
            <a:spAutoFit/>
          </a:bodyPr>
          <a:lstStyle/>
          <a:p>
            <a:r>
              <a:rPr lang="en-US" sz="1200" b="1" dirty="0"/>
              <a:t>External by-pass</a:t>
            </a:r>
            <a:endParaRPr lang="fr-FR" sz="1200" b="1" dirty="0"/>
          </a:p>
        </p:txBody>
      </p:sp>
    </p:spTree>
    <p:extLst>
      <p:ext uri="{BB962C8B-B14F-4D97-AF65-F5344CB8AC3E}">
        <p14:creationId xmlns:p14="http://schemas.microsoft.com/office/powerpoint/2010/main" val="2270239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arn(in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arn(in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inVertic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animEffect transition="in" filter="barn(inVertical)">
                                      <p:cBhvr>
                                        <p:cTn id="27" dur="500"/>
                                        <p:tgtEl>
                                          <p:spTgt spid="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arn(inVertical)">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in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barn(inVertical)">
                                      <p:cBhvr>
                                        <p:cTn id="42" dur="500"/>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barn(inVertical)">
                                      <p:cBhvr>
                                        <p:cTn id="47" dur="500"/>
                                        <p:tgtEl>
                                          <p:spTgt spid="16"/>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barn(inVertical)">
                                      <p:cBhvr>
                                        <p:cTn id="52" dur="500"/>
                                        <p:tgtEl>
                                          <p:spTgt spid="14"/>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nodeType="clickEffect">
                                  <p:stCondLst>
                                    <p:cond delay="0"/>
                                  </p:stCondLst>
                                  <p:childTnLst>
                                    <p:set>
                                      <p:cBhvr>
                                        <p:cTn id="56" dur="1" fill="hold">
                                          <p:stCondLst>
                                            <p:cond delay="0"/>
                                          </p:stCondLst>
                                        </p:cTn>
                                        <p:tgtEl>
                                          <p:spTgt spid="13">
                                            <p:txEl>
                                              <p:pRg st="0" end="0"/>
                                            </p:txEl>
                                          </p:spTgt>
                                        </p:tgtEl>
                                        <p:attrNameLst>
                                          <p:attrName>style.visibility</p:attrName>
                                        </p:attrNameLst>
                                      </p:cBhvr>
                                      <p:to>
                                        <p:strVal val="visible"/>
                                      </p:to>
                                    </p:set>
                                    <p:animEffect transition="in" filter="barn(inVertical)">
                                      <p:cBhvr>
                                        <p:cTn id="57" dur="500"/>
                                        <p:tgtEl>
                                          <p:spTgt spid="1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barn(inVertical)">
                                      <p:cBhvr>
                                        <p:cTn id="62" dur="500"/>
                                        <p:tgtEl>
                                          <p:spTgt spid="6"/>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animEffect transition="in" filter="barn(inVertical)">
                                      <p:cBhvr>
                                        <p:cTn id="6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6632" y="615057"/>
            <a:ext cx="8911687" cy="733909"/>
          </a:xfrm>
        </p:spPr>
        <p:txBody>
          <a:bodyPr>
            <a:noAutofit/>
          </a:bodyPr>
          <a:lstStyle/>
          <a:p>
            <a:pPr lvl="1" algn="l" defTabSz="457200" rtl="0">
              <a:spcBef>
                <a:spcPct val="0"/>
              </a:spcBef>
            </a:pPr>
            <a:r>
              <a:rPr lang="fr-FR" sz="4000" b="1" dirty="0">
                <a:solidFill>
                  <a:schemeClr val="tx1"/>
                </a:solidFill>
              </a:rPr>
              <a:t>Composants Majeurs</a:t>
            </a:r>
            <a:br>
              <a:rPr lang="fr-FR" b="1" dirty="0"/>
            </a:br>
            <a:br>
              <a:rPr lang="fr-FR" sz="1600" dirty="0"/>
            </a:br>
            <a:endParaRPr lang="fr-FR" sz="2400" dirty="0"/>
          </a:p>
        </p:txBody>
      </p:sp>
      <p:sp>
        <p:nvSpPr>
          <p:cNvPr id="3" name="Content Placeholder 2"/>
          <p:cNvSpPr>
            <a:spLocks noGrp="1"/>
          </p:cNvSpPr>
          <p:nvPr>
            <p:ph idx="1"/>
          </p:nvPr>
        </p:nvSpPr>
        <p:spPr>
          <a:xfrm>
            <a:off x="2043247" y="1689713"/>
            <a:ext cx="9433711" cy="5372265"/>
          </a:xfrm>
        </p:spPr>
        <p:txBody>
          <a:bodyPr>
            <a:normAutofit/>
          </a:bodyPr>
          <a:lstStyle/>
          <a:p>
            <a:pPr marL="0" lvl="1" indent="0">
              <a:buNone/>
            </a:pPr>
            <a:r>
              <a:rPr lang="fr-FR" sz="1800" b="1" u="sng" dirty="0"/>
              <a:t>Armoires Galaxy 3000 Micro ou Standard</a:t>
            </a:r>
          </a:p>
          <a:p>
            <a:pPr marL="0" lvl="1" indent="0">
              <a:buNone/>
            </a:pPr>
            <a:r>
              <a:rPr lang="fr-FR" sz="1800" b="1" u="sng" dirty="0"/>
              <a:t>Armoire de bypass de maintenance externe</a:t>
            </a:r>
          </a:p>
          <a:p>
            <a:pPr marL="0" lvl="1" indent="0">
              <a:buNone/>
            </a:pPr>
            <a:r>
              <a:rPr lang="fr-FR" sz="1800" b="1" u="sng" dirty="0"/>
              <a:t>Armoire batterie étendue</a:t>
            </a:r>
          </a:p>
          <a:p>
            <a:pPr marL="0" lvl="1" indent="0">
              <a:buNone/>
            </a:pPr>
            <a:r>
              <a:rPr lang="fr-FR" sz="1800" b="1" u="sng" dirty="0"/>
              <a:t>SBC – Armoire de bypass système </a:t>
            </a:r>
            <a:r>
              <a:rPr lang="fr-FR" sz="1800" b="1" dirty="0"/>
              <a:t>(pour système parallèle uniquement)</a:t>
            </a:r>
          </a:p>
          <a:p>
            <a:pPr marL="0" lvl="1" indent="0">
              <a:buNone/>
            </a:pPr>
            <a:r>
              <a:rPr lang="fr-FR" sz="1800" b="1" u="sng" dirty="0"/>
              <a:t>Redresseur</a:t>
            </a:r>
            <a:r>
              <a:rPr lang="fr-FR" sz="1800" b="1" dirty="0"/>
              <a:t> : Convertit la tension d'entrée AC en tension DC.</a:t>
            </a:r>
          </a:p>
          <a:p>
            <a:pPr marL="0" lvl="1" indent="0">
              <a:buNone/>
            </a:pPr>
            <a:r>
              <a:rPr lang="fr-FR" sz="1800" b="1" u="sng" dirty="0" err="1"/>
              <a:t>Inverter</a:t>
            </a:r>
            <a:r>
              <a:rPr lang="fr-FR" sz="1800" b="1" u="sng" dirty="0"/>
              <a:t> </a:t>
            </a:r>
            <a:r>
              <a:rPr lang="fr-FR" sz="1800" b="1" dirty="0"/>
              <a:t>: convertit la tension continue du redresseur ou des batteries en tension de sortie alternative pour maintenir la charge connectée.</a:t>
            </a:r>
          </a:p>
          <a:p>
            <a:pPr marL="0" lvl="1" indent="0">
              <a:buNone/>
            </a:pPr>
            <a:r>
              <a:rPr lang="fr-FR" sz="1800" b="1" u="sng" dirty="0"/>
              <a:t>Commutateur statique </a:t>
            </a:r>
            <a:r>
              <a:rPr lang="fr-FR" sz="1800" b="1" dirty="0"/>
              <a:t>: alimente automatiquement la charge connectée à partir de la source de dérivation lorsque l'onduleur est éteint.</a:t>
            </a:r>
          </a:p>
          <a:p>
            <a:pPr marL="0" lvl="1" indent="0">
              <a:buNone/>
            </a:pPr>
            <a:r>
              <a:rPr lang="fr-FR" sz="1800" b="1" u="sng" dirty="0"/>
              <a:t>Système de batterie </a:t>
            </a:r>
            <a:r>
              <a:rPr lang="fr-FR" sz="1800" b="1" dirty="0"/>
              <a:t>: stocke l'énergie pour l'utilisation par l'onduleur et la charge connectée en cas de perte de l'alimentation secteur  ou de qualité inacceptable.</a:t>
            </a:r>
          </a:p>
          <a:p>
            <a:pPr marL="0" lvl="1" indent="0">
              <a:buNone/>
            </a:pPr>
            <a:r>
              <a:rPr lang="fr-FR" sz="1800" b="1" u="sng" dirty="0"/>
              <a:t>commutateurs de dérivation de maintenance externes</a:t>
            </a:r>
          </a:p>
          <a:p>
            <a:pPr marL="0" lvl="1" indent="0">
              <a:buNone/>
            </a:pPr>
            <a:endParaRPr lang="fr-FR" sz="1800" b="1" dirty="0"/>
          </a:p>
          <a:p>
            <a:pPr marL="0" indent="0">
              <a:buNone/>
            </a:pPr>
            <a:endParaRPr lang="fr-FR" b="1" dirty="0"/>
          </a:p>
          <a:p>
            <a:endParaRPr lang="fr-FR" dirty="0"/>
          </a:p>
        </p:txBody>
      </p:sp>
    </p:spTree>
    <p:extLst>
      <p:ext uri="{BB962C8B-B14F-4D97-AF65-F5344CB8AC3E}">
        <p14:creationId xmlns:p14="http://schemas.microsoft.com/office/powerpoint/2010/main" val="34968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42"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anim calcmode="lin" valueType="num">
                                      <p:cBhvr>
                                        <p:cTn id="11"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2"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3" presetID="42"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1000"/>
                                        <p:tgtEl>
                                          <p:spTgt spid="3">
                                            <p:txEl>
                                              <p:pRg st="3" end="3"/>
                                            </p:txEl>
                                          </p:spTgt>
                                        </p:tgtEl>
                                      </p:cBhvr>
                                    </p:animEffect>
                                    <p:anim calcmode="lin" valueType="num">
                                      <p:cBhvr>
                                        <p:cTn id="2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1000"/>
                                        <p:tgtEl>
                                          <p:spTgt spid="3">
                                            <p:txEl>
                                              <p:pRg st="4" end="4"/>
                                            </p:txEl>
                                          </p:spTgt>
                                        </p:tgtEl>
                                      </p:cBhvr>
                                    </p:animEffect>
                                    <p:anim calcmode="lin" valueType="num">
                                      <p:cBhvr>
                                        <p:cTn id="31"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1000"/>
                                        <p:tgtEl>
                                          <p:spTgt spid="3">
                                            <p:txEl>
                                              <p:pRg st="6" end="6"/>
                                            </p:txEl>
                                          </p:spTgt>
                                        </p:tgtEl>
                                      </p:cBhvr>
                                    </p:animEffect>
                                    <p:anim calcmode="lin" valueType="num">
                                      <p:cBhvr>
                                        <p:cTn id="4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fade">
                                      <p:cBhvr>
                                        <p:cTn id="45" dur="1000"/>
                                        <p:tgtEl>
                                          <p:spTgt spid="3">
                                            <p:txEl>
                                              <p:pRg st="7" end="7"/>
                                            </p:txEl>
                                          </p:spTgt>
                                        </p:tgtEl>
                                      </p:cBhvr>
                                    </p:animEffect>
                                    <p:anim calcmode="lin" valueType="num">
                                      <p:cBhvr>
                                        <p:cTn id="4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1000"/>
                                        <p:tgtEl>
                                          <p:spTgt spid="3">
                                            <p:txEl>
                                              <p:pRg st="8" end="8"/>
                                            </p:txEl>
                                          </p:spTgt>
                                        </p:tgtEl>
                                      </p:cBhvr>
                                    </p:animEffect>
                                    <p:anim calcmode="lin" valueType="num">
                                      <p:cBhvr>
                                        <p:cTn id="5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4641" y="661950"/>
            <a:ext cx="9612438" cy="750210"/>
          </a:xfrm>
        </p:spPr>
        <p:txBody>
          <a:bodyPr>
            <a:normAutofit/>
          </a:bodyPr>
          <a:lstStyle/>
          <a:p>
            <a:r>
              <a:rPr lang="fr-FR" b="1" dirty="0"/>
              <a:t>Description du module UPS</a:t>
            </a:r>
            <a:endParaRPr lang="fr-FR" sz="2000" b="1"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6679" y="1819746"/>
            <a:ext cx="2860066" cy="4879818"/>
          </a:xfrm>
        </p:spPr>
      </p:pic>
      <p:sp>
        <p:nvSpPr>
          <p:cNvPr id="7" name="Rectangle 6"/>
          <p:cNvSpPr/>
          <p:nvPr/>
        </p:nvSpPr>
        <p:spPr>
          <a:xfrm>
            <a:off x="3042619" y="4289059"/>
            <a:ext cx="5966234" cy="230832"/>
          </a:xfrm>
          <a:prstGeom prst="rect">
            <a:avLst/>
          </a:prstGeom>
        </p:spPr>
        <p:txBody>
          <a:bodyPr wrap="squar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Affichage </a:t>
            </a:r>
            <a:r>
              <a:rPr lang="en-US" sz="900" b="1" dirty="0" err="1">
                <a:solidFill>
                  <a:srgbClr val="292526"/>
                </a:solidFill>
                <a:latin typeface="Lucida Sans" panose="020B0602030504020204" pitchFamily="34" charset="0"/>
                <a:ea typeface="Lucida Sans" panose="020B0602030504020204" pitchFamily="34" charset="0"/>
                <a:cs typeface="Arial" panose="020B0604020202020204" pitchFamily="34" charset="0"/>
              </a:rPr>
              <a:t>graphique</a:t>
            </a: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 </a:t>
            </a:r>
          </a:p>
        </p:txBody>
      </p:sp>
      <p:sp>
        <p:nvSpPr>
          <p:cNvPr id="8" name="Rectangle 7"/>
          <p:cNvSpPr/>
          <p:nvPr/>
        </p:nvSpPr>
        <p:spPr>
          <a:xfrm>
            <a:off x="3005750" y="6298288"/>
            <a:ext cx="5984342" cy="230832"/>
          </a:xfrm>
          <a:prstGeom prst="rect">
            <a:avLst/>
          </a:prstGeom>
        </p:spPr>
        <p:txBody>
          <a:bodyPr wrap="square">
            <a:spAutoFit/>
          </a:bodyPr>
          <a:lstStyle/>
          <a:p>
            <a:pPr marL="2273300">
              <a:spcAft>
                <a:spcPts val="0"/>
              </a:spcAft>
            </a:pPr>
            <a:r>
              <a:rPr lang="fr-FR"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Bornier d'entrée et de sortie</a:t>
            </a:r>
            <a:endParaRPr lang="fr-FR" sz="900" dirty="0">
              <a:latin typeface="Calibri" panose="020F0502020204030204" pitchFamily="34" charset="0"/>
              <a:ea typeface="Calibri" panose="020F0502020204030204" pitchFamily="34" charset="0"/>
              <a:cs typeface="Arial" panose="020B0604020202020204" pitchFamily="34" charset="0"/>
            </a:endParaRPr>
          </a:p>
        </p:txBody>
      </p:sp>
      <p:sp>
        <p:nvSpPr>
          <p:cNvPr id="9" name="Rectangle 8"/>
          <p:cNvSpPr/>
          <p:nvPr/>
        </p:nvSpPr>
        <p:spPr>
          <a:xfrm>
            <a:off x="3005750" y="6015608"/>
            <a:ext cx="5374925" cy="230832"/>
          </a:xfrm>
          <a:prstGeom prst="rect">
            <a:avLst/>
          </a:prstGeom>
        </p:spPr>
        <p:txBody>
          <a:bodyPr wrap="squar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Batteries  </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0" name="Rectangle 9"/>
          <p:cNvSpPr/>
          <p:nvPr/>
        </p:nvSpPr>
        <p:spPr>
          <a:xfrm>
            <a:off x="3042619" y="5784776"/>
            <a:ext cx="3785011" cy="230832"/>
          </a:xfrm>
          <a:prstGeom prst="rect">
            <a:avLst/>
          </a:prstGeom>
        </p:spPr>
        <p:txBody>
          <a:bodyPr wrap="non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Manual bypass switch</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1" name="Rectangle 10"/>
          <p:cNvSpPr/>
          <p:nvPr/>
        </p:nvSpPr>
        <p:spPr>
          <a:xfrm>
            <a:off x="3042619" y="5575527"/>
            <a:ext cx="3485249" cy="230832"/>
          </a:xfrm>
          <a:prstGeom prst="rect">
            <a:avLst/>
          </a:prstGeom>
        </p:spPr>
        <p:txBody>
          <a:bodyPr wrap="non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Q1 : Input switch</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2" name="Rectangle 11"/>
          <p:cNvSpPr/>
          <p:nvPr/>
        </p:nvSpPr>
        <p:spPr>
          <a:xfrm>
            <a:off x="3002353" y="5378985"/>
            <a:ext cx="4176143" cy="230832"/>
          </a:xfrm>
          <a:prstGeom prst="rect">
            <a:avLst/>
          </a:prstGeom>
        </p:spPr>
        <p:txBody>
          <a:bodyPr wrap="non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 QF1 : </a:t>
            </a:r>
            <a:r>
              <a:rPr lang="en-US" sz="900" b="1" dirty="0" err="1">
                <a:solidFill>
                  <a:srgbClr val="292526"/>
                </a:solidFill>
                <a:latin typeface="Lucida Sans" panose="020B0602030504020204" pitchFamily="34" charset="0"/>
                <a:ea typeface="Lucida Sans" panose="020B0602030504020204" pitchFamily="34" charset="0"/>
                <a:cs typeface="Arial" panose="020B0604020202020204" pitchFamily="34" charset="0"/>
              </a:rPr>
              <a:t>Disjoncteur</a:t>
            </a: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 batterie</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3" name="Rectangle 12"/>
          <p:cNvSpPr/>
          <p:nvPr/>
        </p:nvSpPr>
        <p:spPr>
          <a:xfrm>
            <a:off x="2949921" y="5148153"/>
            <a:ext cx="6096000" cy="230832"/>
          </a:xfrm>
          <a:prstGeom prst="rect">
            <a:avLst/>
          </a:prstGeom>
        </p:spPr>
        <p:txBody>
          <a:bodyPr>
            <a:spAutoFit/>
          </a:bodyPr>
          <a:lstStyle/>
          <a:p>
            <a:pPr marL="2273300">
              <a:spcAft>
                <a:spcPts val="0"/>
              </a:spcAft>
            </a:pPr>
            <a:r>
              <a:rPr lang="fr-FR"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Emplacements pour cartes de communication en option</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4" name="Rectangle 13"/>
          <p:cNvSpPr/>
          <p:nvPr/>
        </p:nvSpPr>
        <p:spPr>
          <a:xfrm>
            <a:off x="2963501" y="4934466"/>
            <a:ext cx="4068743" cy="230832"/>
          </a:xfrm>
          <a:prstGeom prst="rect">
            <a:avLst/>
          </a:prstGeom>
        </p:spPr>
        <p:txBody>
          <a:bodyPr wrap="none">
            <a:spAutoFit/>
          </a:bodyPr>
          <a:lstStyle/>
          <a:p>
            <a:pPr marL="22733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Carte </a:t>
            </a:r>
            <a:r>
              <a:rPr lang="en-US" sz="900" b="1" dirty="0" err="1">
                <a:solidFill>
                  <a:srgbClr val="292526"/>
                </a:solidFill>
                <a:latin typeface="Lucida Sans" panose="020B0602030504020204" pitchFamily="34" charset="0"/>
                <a:ea typeface="Lucida Sans" panose="020B0602030504020204" pitchFamily="34" charset="0"/>
                <a:cs typeface="Arial" panose="020B0604020202020204" pitchFamily="34" charset="0"/>
              </a:rPr>
              <a:t>relais</a:t>
            </a: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 programmable</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5" name="Rectangle 14"/>
          <p:cNvSpPr/>
          <p:nvPr/>
        </p:nvSpPr>
        <p:spPr>
          <a:xfrm>
            <a:off x="3002353" y="4710912"/>
            <a:ext cx="5057795" cy="230832"/>
          </a:xfrm>
          <a:prstGeom prst="rect">
            <a:avLst/>
          </a:prstGeom>
        </p:spPr>
        <p:txBody>
          <a:bodyPr wrap="none">
            <a:spAutoFit/>
          </a:bodyPr>
          <a:lstStyle/>
          <a:p>
            <a:pPr marL="2273300">
              <a:spcAft>
                <a:spcPts val="0"/>
              </a:spcAft>
            </a:pPr>
            <a:r>
              <a:rPr lang="fr-FR"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EPO : Borne de mise hors tension d'urgence</a:t>
            </a:r>
            <a:endParaRPr lang="fr-FR" sz="900" dirty="0">
              <a:latin typeface="Calibri" panose="020F0502020204030204" pitchFamily="34" charset="0"/>
              <a:ea typeface="Lucida Sans" panose="020B0602030504020204" pitchFamily="34" charset="0"/>
              <a:cs typeface="Arial" panose="020B0604020202020204" pitchFamily="34" charset="0"/>
            </a:endParaRPr>
          </a:p>
        </p:txBody>
      </p:sp>
      <p:sp>
        <p:nvSpPr>
          <p:cNvPr id="16" name="Rectangle 15"/>
          <p:cNvSpPr/>
          <p:nvPr/>
        </p:nvSpPr>
        <p:spPr>
          <a:xfrm>
            <a:off x="5261079" y="4462136"/>
            <a:ext cx="6096000" cy="230832"/>
          </a:xfrm>
          <a:prstGeom prst="rect">
            <a:avLst/>
          </a:prstGeom>
        </p:spPr>
        <p:txBody>
          <a:bodyPr>
            <a:spAutoFit/>
          </a:bodyPr>
          <a:lstStyle/>
          <a:p>
            <a:r>
              <a:rPr lang="fr-FR"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Connecteurs RJ45 pour onduleurs parallèles et synchronisation externe</a:t>
            </a:r>
            <a:endParaRPr lang="fr-FR" sz="900" dirty="0"/>
          </a:p>
        </p:txBody>
      </p:sp>
      <p:sp>
        <p:nvSpPr>
          <p:cNvPr id="17" name="Rectangle 16"/>
          <p:cNvSpPr/>
          <p:nvPr/>
        </p:nvSpPr>
        <p:spPr>
          <a:xfrm>
            <a:off x="3659533" y="1751697"/>
            <a:ext cx="2242922" cy="230832"/>
          </a:xfrm>
          <a:prstGeom prst="rect">
            <a:avLst/>
          </a:prstGeom>
        </p:spPr>
        <p:txBody>
          <a:bodyPr wrap="none">
            <a:spAutoFit/>
          </a:bodyPr>
          <a:lstStyle/>
          <a:p>
            <a:r>
              <a:rPr lang="fr-FR"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Cartes de puissance (système PFC)</a:t>
            </a:r>
            <a:endParaRPr lang="fr-FR" sz="900" b="1" dirty="0"/>
          </a:p>
        </p:txBody>
      </p:sp>
      <p:sp>
        <p:nvSpPr>
          <p:cNvPr id="18" name="Rectangle 17"/>
          <p:cNvSpPr/>
          <p:nvPr/>
        </p:nvSpPr>
        <p:spPr>
          <a:xfrm>
            <a:off x="1084548" y="1913025"/>
            <a:ext cx="2331087" cy="230832"/>
          </a:xfrm>
          <a:prstGeom prst="rect">
            <a:avLst/>
          </a:prstGeom>
        </p:spPr>
        <p:txBody>
          <a:bodyPr wrap="none">
            <a:spAutoFit/>
          </a:bodyPr>
          <a:lstStyle/>
          <a:p>
            <a:pPr marL="12700">
              <a:spcAft>
                <a:spcPts val="0"/>
              </a:spcAft>
            </a:pPr>
            <a:r>
              <a:rPr lang="en-US" sz="900" b="1" dirty="0">
                <a:solidFill>
                  <a:srgbClr val="292526"/>
                </a:solidFill>
                <a:latin typeface="Lucida Sans" panose="020B0602030504020204" pitchFamily="34" charset="0"/>
                <a:ea typeface="Lucida Sans" panose="020B0602030504020204" pitchFamily="34" charset="0"/>
                <a:cs typeface="Arial" panose="020B0604020202020204" pitchFamily="34" charset="0"/>
              </a:rPr>
              <a:t>Refroidissement haute performance</a:t>
            </a:r>
            <a:endParaRPr lang="fr-FR" sz="900" b="1"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260930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571" y="694449"/>
            <a:ext cx="8911687" cy="1280890"/>
          </a:xfrm>
        </p:spPr>
        <p:txBody>
          <a:bodyPr/>
          <a:lstStyle/>
          <a:p>
            <a:pPr lvl="1" algn="l" defTabSz="457200" rtl="0">
              <a:spcBef>
                <a:spcPct val="0"/>
              </a:spcBef>
            </a:pPr>
            <a:r>
              <a:rPr lang="en-US" sz="3600" b="1" dirty="0">
                <a:solidFill>
                  <a:schemeClr val="tx1"/>
                </a:solidFill>
              </a:rPr>
              <a:t>Procedures </a:t>
            </a:r>
            <a:r>
              <a:rPr lang="en-US" sz="3600" b="1" dirty="0" err="1">
                <a:solidFill>
                  <a:schemeClr val="tx1"/>
                </a:solidFill>
              </a:rPr>
              <a:t>d’Installation</a:t>
            </a:r>
            <a:br>
              <a:rPr lang="fr-FR" b="1" dirty="0"/>
            </a:br>
            <a:endParaRPr lang="fr-FR" dirty="0"/>
          </a:p>
        </p:txBody>
      </p:sp>
      <p:sp>
        <p:nvSpPr>
          <p:cNvPr id="3" name="Content Placeholder 2"/>
          <p:cNvSpPr>
            <a:spLocks noGrp="1"/>
          </p:cNvSpPr>
          <p:nvPr>
            <p:ph idx="1"/>
          </p:nvPr>
        </p:nvSpPr>
        <p:spPr>
          <a:xfrm>
            <a:off x="2047631" y="1547446"/>
            <a:ext cx="10027504" cy="4144945"/>
          </a:xfrm>
        </p:spPr>
        <p:txBody>
          <a:bodyPr>
            <a:normAutofit fontScale="92500" lnSpcReduction="20000"/>
          </a:bodyPr>
          <a:lstStyle/>
          <a:p>
            <a:pPr marL="0" indent="0">
              <a:buNone/>
            </a:pPr>
            <a:r>
              <a:rPr lang="fr-FR" b="1" dirty="0"/>
              <a:t>L'installation doit être effectuée par un électricien qualifié et doit être conforme aux codes électriques locaux et nationaux.</a:t>
            </a:r>
          </a:p>
          <a:p>
            <a:pPr marL="0" indent="0">
              <a:buNone/>
            </a:pPr>
            <a:endParaRPr lang="fr-FR" b="1" dirty="0"/>
          </a:p>
          <a:p>
            <a:pPr marL="0" indent="0">
              <a:buNone/>
            </a:pPr>
            <a:r>
              <a:rPr lang="fr-FR" sz="3000" b="1" u="sng" dirty="0"/>
              <a:t>Pour l'onduleur à module unique :</a:t>
            </a:r>
          </a:p>
          <a:p>
            <a:pPr marL="0" indent="0">
              <a:buNone/>
            </a:pPr>
            <a:endParaRPr lang="fr-FR" b="1" u="sng" dirty="0"/>
          </a:p>
          <a:p>
            <a:pPr marL="0" indent="0">
              <a:buNone/>
            </a:pPr>
            <a:r>
              <a:rPr lang="fr-FR" b="1" dirty="0">
                <a:solidFill>
                  <a:srgbClr val="FF0000"/>
                </a:solidFill>
              </a:rPr>
              <a:t>A. </a:t>
            </a:r>
            <a:r>
              <a:rPr lang="fr-FR" b="1" dirty="0"/>
              <a:t>Assurez-vous que le commutateur SR1 est en position BY-PASS.</a:t>
            </a:r>
          </a:p>
          <a:p>
            <a:pPr marL="0" indent="0">
              <a:buNone/>
            </a:pPr>
            <a:r>
              <a:rPr lang="fr-FR" b="1" dirty="0">
                <a:solidFill>
                  <a:srgbClr val="FF0000"/>
                </a:solidFill>
              </a:rPr>
              <a:t>B.</a:t>
            </a:r>
            <a:r>
              <a:rPr lang="fr-FR" b="1" dirty="0"/>
              <a:t> Assurez-vous que le débranchement de la batterie, QF1, est ouvert.</a:t>
            </a:r>
          </a:p>
          <a:p>
            <a:pPr marL="0" indent="0">
              <a:buNone/>
            </a:pPr>
            <a:r>
              <a:rPr lang="fr-FR" b="1" dirty="0">
                <a:solidFill>
                  <a:srgbClr val="FF0000"/>
                </a:solidFill>
              </a:rPr>
              <a:t>C.</a:t>
            </a:r>
            <a:r>
              <a:rPr lang="fr-FR" b="1" dirty="0"/>
              <a:t> Fermez le débranchement de l'alimentation d'entrée pour mettre sous tension l'alimentation secteur.</a:t>
            </a:r>
          </a:p>
          <a:p>
            <a:pPr marL="0" indent="0">
              <a:buNone/>
            </a:pPr>
            <a:r>
              <a:rPr lang="fr-FR" b="1" dirty="0">
                <a:solidFill>
                  <a:srgbClr val="FF0000"/>
                </a:solidFill>
              </a:rPr>
              <a:t>D.</a:t>
            </a:r>
            <a:r>
              <a:rPr lang="fr-FR" b="1" dirty="0"/>
              <a:t> À ce stade, l'alimentation sera disponible pour l'utilisation du site jusqu'à ce que l'onduleur soit correctement mis en service.</a:t>
            </a:r>
          </a:p>
          <a:p>
            <a:pPr marL="0" indent="0">
              <a:buNone/>
            </a:pPr>
            <a:r>
              <a:rPr lang="fr-FR" b="1" dirty="0">
                <a:solidFill>
                  <a:srgbClr val="FF0000"/>
                </a:solidFill>
              </a:rPr>
              <a:t>E.</a:t>
            </a:r>
            <a:r>
              <a:rPr lang="fr-FR" b="1" dirty="0"/>
              <a:t> À l'arrivée de l'ingénieur de service sur site MGE, l'alimentation principale doit être débranchée afin qu'une mise en service sûre et appropriée de l'unité puisse être effectuée.</a:t>
            </a:r>
            <a:endParaRPr lang="fr-FR" dirty="0"/>
          </a:p>
        </p:txBody>
      </p:sp>
    </p:spTree>
    <p:extLst>
      <p:ext uri="{BB962C8B-B14F-4D97-AF65-F5344CB8AC3E}">
        <p14:creationId xmlns:p14="http://schemas.microsoft.com/office/powerpoint/2010/main" val="1954235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fade">
                                      <p:cBhvr>
                                        <p:cTn id="4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4494" y="678817"/>
            <a:ext cx="8911687" cy="1280890"/>
          </a:xfrm>
        </p:spPr>
        <p:txBody>
          <a:bodyPr/>
          <a:lstStyle/>
          <a:p>
            <a:r>
              <a:rPr lang="en-US" b="1" dirty="0">
                <a:solidFill>
                  <a:schemeClr val="tx1"/>
                </a:solidFill>
              </a:rPr>
              <a:t>Procedures </a:t>
            </a:r>
            <a:r>
              <a:rPr lang="en-US" b="1" dirty="0" err="1">
                <a:solidFill>
                  <a:schemeClr val="tx1"/>
                </a:solidFill>
              </a:rPr>
              <a:t>d'installation</a:t>
            </a:r>
            <a:endParaRPr lang="fr-FR" dirty="0"/>
          </a:p>
        </p:txBody>
      </p:sp>
      <p:sp>
        <p:nvSpPr>
          <p:cNvPr id="3" name="Content Placeholder 2"/>
          <p:cNvSpPr>
            <a:spLocks noGrp="1"/>
          </p:cNvSpPr>
          <p:nvPr>
            <p:ph idx="1"/>
          </p:nvPr>
        </p:nvSpPr>
        <p:spPr>
          <a:xfrm>
            <a:off x="1932720" y="1484922"/>
            <a:ext cx="8915400" cy="5373077"/>
          </a:xfrm>
        </p:spPr>
        <p:txBody>
          <a:bodyPr/>
          <a:lstStyle/>
          <a:p>
            <a:pPr marL="0" indent="0">
              <a:buNone/>
            </a:pPr>
            <a:r>
              <a:rPr lang="fr-FR" sz="2400" b="1" u="sng" dirty="0"/>
              <a:t>Pour système parallèle avec SBC</a:t>
            </a:r>
          </a:p>
          <a:p>
            <a:pPr marL="0" indent="0">
              <a:buNone/>
            </a:pPr>
            <a:endParaRPr lang="fr-FR" sz="2400" b="1" u="sng" dirty="0"/>
          </a:p>
          <a:p>
            <a:pPr marL="0" indent="0">
              <a:buNone/>
            </a:pPr>
            <a:r>
              <a:rPr lang="fr-FR" b="1" dirty="0"/>
              <a:t>Pour toutes les unités du système : Assurez-vous que le commutateur SR1 est en position BYPASS ISOLÉ.</a:t>
            </a:r>
          </a:p>
          <a:p>
            <a:pPr marL="0" indent="0">
              <a:buNone/>
            </a:pPr>
            <a:r>
              <a:rPr lang="fr-FR" b="1" dirty="0"/>
              <a:t>Pour toutes les unités du système : Assurez-vous que le débranchement de la batterie, QF1, est ouvert.</a:t>
            </a:r>
          </a:p>
          <a:p>
            <a:pPr marL="0" indent="0">
              <a:buNone/>
            </a:pPr>
            <a:r>
              <a:rPr lang="fr-FR" b="1" dirty="0"/>
              <a:t>Sur le SBC, fermez CB1 et ouvrez CB2 et CB3 (si installés).</a:t>
            </a:r>
          </a:p>
          <a:p>
            <a:pPr marL="0" indent="0">
              <a:buNone/>
            </a:pPr>
            <a:r>
              <a:rPr lang="fr-FR" b="1" dirty="0"/>
              <a:t>Fermez le débranchement de l'alimentation d'entrée qui alimente le SBC.</a:t>
            </a:r>
          </a:p>
          <a:p>
            <a:pPr marL="0" indent="0">
              <a:buNone/>
            </a:pPr>
            <a:r>
              <a:rPr lang="fr-FR" b="1" dirty="0"/>
              <a:t>À ce stade, l'alimentation sera disponible pour l'utilisation du site jusqu'à ce que l'onduleur soit correctement mis en service.</a:t>
            </a:r>
          </a:p>
          <a:p>
            <a:pPr marL="0" indent="0">
              <a:buNone/>
            </a:pPr>
            <a:r>
              <a:rPr lang="fr-FR" b="1" dirty="0"/>
              <a:t>À l'arrivée de l'ingénieur de service sur site MGE, l'alimentation principale doit être débranchée afin qu'une mise en service sûre et appropriée de l'unité puisse être effectuée.</a:t>
            </a:r>
            <a:endParaRPr lang="fr-FR" sz="1600" dirty="0"/>
          </a:p>
        </p:txBody>
      </p:sp>
    </p:spTree>
    <p:extLst>
      <p:ext uri="{BB962C8B-B14F-4D97-AF65-F5344CB8AC3E}">
        <p14:creationId xmlns:p14="http://schemas.microsoft.com/office/powerpoint/2010/main" val="1222252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1000"/>
                                        <p:tgtEl>
                                          <p:spTgt spid="3">
                                            <p:txEl>
                                              <p:pRg st="2" end="2"/>
                                            </p:txEl>
                                          </p:spTgt>
                                        </p:tgtEl>
                                      </p:cBhvr>
                                    </p:animEffect>
                                    <p:anim calcmode="lin" valueType="num">
                                      <p:cBhvr>
                                        <p:cTn id="21"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fade">
                                      <p:cBhvr>
                                        <p:cTn id="34" dur="1000"/>
                                        <p:tgtEl>
                                          <p:spTgt spid="3">
                                            <p:txEl>
                                              <p:pRg st="4" end="4"/>
                                            </p:txEl>
                                          </p:spTgt>
                                        </p:tgtEl>
                                      </p:cBhvr>
                                    </p:animEffect>
                                    <p:anim calcmode="lin" valueType="num">
                                      <p:cBhvr>
                                        <p:cTn id="3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6" end="6"/>
                                            </p:txEl>
                                          </p:spTgt>
                                        </p:tgtEl>
                                        <p:attrNameLst>
                                          <p:attrName>style.visibility</p:attrName>
                                        </p:attrNameLst>
                                      </p:cBhvr>
                                      <p:to>
                                        <p:strVal val="visible"/>
                                      </p:to>
                                    </p:set>
                                    <p:animEffect transition="in" filter="fade">
                                      <p:cBhvr>
                                        <p:cTn id="48" dur="1000"/>
                                        <p:tgtEl>
                                          <p:spTgt spid="3">
                                            <p:txEl>
                                              <p:pRg st="6" end="6"/>
                                            </p:txEl>
                                          </p:spTgt>
                                        </p:tgtEl>
                                      </p:cBhvr>
                                    </p:animEffect>
                                    <p:anim calcmode="lin" valueType="num">
                                      <p:cBhvr>
                                        <p:cTn id="4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Effect transition="in" filter="fade">
                                      <p:cBhvr>
                                        <p:cTn id="55" dur="1000"/>
                                        <p:tgtEl>
                                          <p:spTgt spid="3">
                                            <p:txEl>
                                              <p:pRg st="7" end="7"/>
                                            </p:txEl>
                                          </p:spTgt>
                                        </p:tgtEl>
                                      </p:cBhvr>
                                    </p:animEffect>
                                    <p:anim calcmode="lin" valueType="num">
                                      <p:cBhvr>
                                        <p:cTn id="5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602" y="733526"/>
            <a:ext cx="8911687" cy="681059"/>
          </a:xfrm>
        </p:spPr>
        <p:txBody>
          <a:bodyPr/>
          <a:lstStyle/>
          <a:p>
            <a:r>
              <a:rPr lang="en-US" b="1" dirty="0">
                <a:solidFill>
                  <a:schemeClr val="tx1"/>
                </a:solidFill>
              </a:rPr>
              <a:t>Installation Procedures</a:t>
            </a:r>
            <a:endParaRPr lang="fr-FR" dirty="0"/>
          </a:p>
        </p:txBody>
      </p:sp>
      <p:sp>
        <p:nvSpPr>
          <p:cNvPr id="3" name="Content Placeholder 2"/>
          <p:cNvSpPr>
            <a:spLocks noGrp="1"/>
          </p:cNvSpPr>
          <p:nvPr>
            <p:ph idx="1"/>
          </p:nvPr>
        </p:nvSpPr>
        <p:spPr>
          <a:xfrm>
            <a:off x="2135919" y="1641231"/>
            <a:ext cx="8915400" cy="4218880"/>
          </a:xfrm>
        </p:spPr>
        <p:txBody>
          <a:bodyPr>
            <a:normAutofit fontScale="92500" lnSpcReduction="10000"/>
          </a:bodyPr>
          <a:lstStyle/>
          <a:p>
            <a:pPr marL="0" indent="0">
              <a:buNone/>
            </a:pPr>
            <a:r>
              <a:rPr lang="fr-FR" sz="2600" b="1" u="sng" dirty="0"/>
              <a:t>Pour système parallèle avec SBC</a:t>
            </a:r>
          </a:p>
          <a:p>
            <a:pPr marL="0" indent="0">
              <a:buNone/>
            </a:pPr>
            <a:endParaRPr lang="fr-FR" sz="2600" b="1" u="sng" dirty="0"/>
          </a:p>
          <a:p>
            <a:pPr marL="0" indent="0">
              <a:buNone/>
            </a:pPr>
            <a:r>
              <a:rPr lang="fr-FR" b="1" dirty="0"/>
              <a:t>Pour toutes les unités du système : Assurez-vous que le commutateur SR1 est en position BYPASS ISOLÉ.</a:t>
            </a:r>
          </a:p>
          <a:p>
            <a:pPr marL="0" indent="0">
              <a:buNone/>
            </a:pPr>
            <a:r>
              <a:rPr lang="fr-FR" b="1" dirty="0"/>
              <a:t>Pour toutes les unités du système : Assurez-vous que le débranchement de la batterie, QF1, est ouvert.</a:t>
            </a:r>
          </a:p>
          <a:p>
            <a:pPr marL="0" indent="0">
              <a:buNone/>
            </a:pPr>
            <a:r>
              <a:rPr lang="fr-FR" b="1" dirty="0"/>
              <a:t>Sur le SBC, fermez CB1 et ouvrez CB2 et CB3 (si installés).</a:t>
            </a:r>
          </a:p>
          <a:p>
            <a:pPr marL="0" indent="0">
              <a:buNone/>
            </a:pPr>
            <a:r>
              <a:rPr lang="fr-FR" b="1" dirty="0"/>
              <a:t>Fermez le débranchement de l'alimentation d'entrée qui alimente le SBC.</a:t>
            </a:r>
          </a:p>
          <a:p>
            <a:pPr marL="0" indent="0">
              <a:buNone/>
            </a:pPr>
            <a:r>
              <a:rPr lang="fr-FR" b="1" dirty="0"/>
              <a:t>À ce stade, l'alimentation sera disponible pour l'utilisation du site jusqu'à ce que l'onduleur soit correctement mis en service.</a:t>
            </a:r>
          </a:p>
          <a:p>
            <a:pPr marL="0" indent="0">
              <a:buNone/>
            </a:pPr>
            <a:r>
              <a:rPr lang="fr-FR" b="1" dirty="0"/>
              <a:t>À l'arrivée de l'ingénieur de service sur site MGE, l'alimentation principale doit être débranchée afin qu'une mise en service sûre et appropriée de l'unité puisse être effectuée.</a:t>
            </a:r>
            <a:endParaRPr lang="fr-FR" dirty="0"/>
          </a:p>
        </p:txBody>
      </p:sp>
    </p:spTree>
    <p:extLst>
      <p:ext uri="{BB962C8B-B14F-4D97-AF65-F5344CB8AC3E}">
        <p14:creationId xmlns:p14="http://schemas.microsoft.com/office/powerpoint/2010/main" val="115621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1048" y="733526"/>
            <a:ext cx="8911687" cy="821736"/>
          </a:xfrm>
        </p:spPr>
        <p:txBody>
          <a:bodyPr>
            <a:normAutofit fontScale="90000"/>
          </a:bodyPr>
          <a:lstStyle/>
          <a:p>
            <a:pPr lvl="2" algn="l" defTabSz="457200" rtl="0">
              <a:spcBef>
                <a:spcPct val="0"/>
              </a:spcBef>
            </a:pPr>
            <a:r>
              <a:rPr lang="en-US" sz="3600" b="1" dirty="0" err="1">
                <a:solidFill>
                  <a:schemeClr val="tx1"/>
                </a:solidFill>
              </a:rPr>
              <a:t>Connexions</a:t>
            </a:r>
            <a:r>
              <a:rPr lang="en-US" sz="3600" b="1" dirty="0">
                <a:solidFill>
                  <a:schemeClr val="tx1"/>
                </a:solidFill>
              </a:rPr>
              <a:t> UPS</a:t>
            </a:r>
            <a:br>
              <a:rPr lang="fr-FR" b="1" dirty="0"/>
            </a:b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5989" y="1790042"/>
            <a:ext cx="5281025" cy="4462266"/>
          </a:xfrm>
        </p:spPr>
      </p:pic>
      <p:sp>
        <p:nvSpPr>
          <p:cNvPr id="5" name="Oval 4"/>
          <p:cNvSpPr/>
          <p:nvPr/>
        </p:nvSpPr>
        <p:spPr>
          <a:xfrm>
            <a:off x="5556738" y="1664677"/>
            <a:ext cx="2086708" cy="1766277"/>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7079" y="2277855"/>
            <a:ext cx="3076190" cy="2552381"/>
          </a:xfrm>
          <a:prstGeom prst="rect">
            <a:avLst/>
          </a:prstGeom>
        </p:spPr>
      </p:pic>
      <p:cxnSp>
        <p:nvCxnSpPr>
          <p:cNvPr id="10" name="Straight Arrow Connector 9"/>
          <p:cNvCxnSpPr>
            <a:stCxn id="5" idx="2"/>
          </p:cNvCxnSpPr>
          <p:nvPr/>
        </p:nvCxnSpPr>
        <p:spPr>
          <a:xfrm flipH="1">
            <a:off x="3962400" y="2547816"/>
            <a:ext cx="1594338" cy="726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6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arn(inVertic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ircle(in)">
                                      <p:cBhvr>
                                        <p:cTn id="23" dur="20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2" name="Group 382"/>
          <p:cNvGrpSpPr>
            <a:grpSpLocks/>
          </p:cNvGrpSpPr>
          <p:nvPr/>
        </p:nvGrpSpPr>
        <p:grpSpPr bwMode="auto">
          <a:xfrm>
            <a:off x="6197296" y="1107721"/>
            <a:ext cx="3574823" cy="4783016"/>
            <a:chOff x="3612" y="129"/>
            <a:chExt cx="4929" cy="5948"/>
          </a:xfrm>
        </p:grpSpPr>
        <p:sp>
          <p:nvSpPr>
            <p:cNvPr id="4403" name="AutoShape 383"/>
            <p:cNvSpPr>
              <a:spLocks/>
            </p:cNvSpPr>
            <p:nvPr/>
          </p:nvSpPr>
          <p:spPr bwMode="auto">
            <a:xfrm>
              <a:off x="5583" y="785"/>
              <a:ext cx="1181" cy="985"/>
            </a:xfrm>
            <a:custGeom>
              <a:avLst/>
              <a:gdLst>
                <a:gd name="T0" fmla="+- 0 6075 5584"/>
                <a:gd name="T1" fmla="*/ T0 w 1181"/>
                <a:gd name="T2" fmla="+- 0 1525 786"/>
                <a:gd name="T3" fmla="*/ 1525 h 985"/>
                <a:gd name="T4" fmla="+- 0 6063 5584"/>
                <a:gd name="T5" fmla="*/ T4 w 1181"/>
                <a:gd name="T6" fmla="+- 0 1602 786"/>
                <a:gd name="T7" fmla="*/ 1602 h 985"/>
                <a:gd name="T8" fmla="+- 0 6028 5584"/>
                <a:gd name="T9" fmla="*/ T8 w 1181"/>
                <a:gd name="T10" fmla="+- 0 1670 786"/>
                <a:gd name="T11" fmla="*/ 1670 h 985"/>
                <a:gd name="T12" fmla="+- 0 5974 5584"/>
                <a:gd name="T13" fmla="*/ T12 w 1181"/>
                <a:gd name="T14" fmla="+- 0 1723 786"/>
                <a:gd name="T15" fmla="*/ 1723 h 985"/>
                <a:gd name="T16" fmla="+- 0 5907 5584"/>
                <a:gd name="T17" fmla="*/ T16 w 1181"/>
                <a:gd name="T18" fmla="+- 0 1758 786"/>
                <a:gd name="T19" fmla="*/ 1758 h 985"/>
                <a:gd name="T20" fmla="+- 0 5829 5584"/>
                <a:gd name="T21" fmla="*/ T20 w 1181"/>
                <a:gd name="T22" fmla="+- 0 1770 786"/>
                <a:gd name="T23" fmla="*/ 1770 h 985"/>
                <a:gd name="T24" fmla="+- 0 5752 5584"/>
                <a:gd name="T25" fmla="*/ T24 w 1181"/>
                <a:gd name="T26" fmla="+- 0 1758 786"/>
                <a:gd name="T27" fmla="*/ 1758 h 985"/>
                <a:gd name="T28" fmla="+- 0 5684 5584"/>
                <a:gd name="T29" fmla="*/ T28 w 1181"/>
                <a:gd name="T30" fmla="+- 0 1723 786"/>
                <a:gd name="T31" fmla="*/ 1723 h 985"/>
                <a:gd name="T32" fmla="+- 0 5631 5584"/>
                <a:gd name="T33" fmla="*/ T32 w 1181"/>
                <a:gd name="T34" fmla="+- 0 1670 786"/>
                <a:gd name="T35" fmla="*/ 1670 h 985"/>
                <a:gd name="T36" fmla="+- 0 5596 5584"/>
                <a:gd name="T37" fmla="*/ T36 w 1181"/>
                <a:gd name="T38" fmla="+- 0 1602 786"/>
                <a:gd name="T39" fmla="*/ 1602 h 985"/>
                <a:gd name="T40" fmla="+- 0 5584 5584"/>
                <a:gd name="T41" fmla="*/ T40 w 1181"/>
                <a:gd name="T42" fmla="+- 0 1525 786"/>
                <a:gd name="T43" fmla="*/ 1525 h 985"/>
                <a:gd name="T44" fmla="+- 0 5596 5584"/>
                <a:gd name="T45" fmla="*/ T44 w 1181"/>
                <a:gd name="T46" fmla="+- 0 1447 786"/>
                <a:gd name="T47" fmla="*/ 1447 h 985"/>
                <a:gd name="T48" fmla="+- 0 5631 5584"/>
                <a:gd name="T49" fmla="*/ T48 w 1181"/>
                <a:gd name="T50" fmla="+- 0 1380 786"/>
                <a:gd name="T51" fmla="*/ 1380 h 985"/>
                <a:gd name="T52" fmla="+- 0 5684 5584"/>
                <a:gd name="T53" fmla="*/ T52 w 1181"/>
                <a:gd name="T54" fmla="+- 0 1326 786"/>
                <a:gd name="T55" fmla="*/ 1326 h 985"/>
                <a:gd name="T56" fmla="+- 0 5752 5584"/>
                <a:gd name="T57" fmla="*/ T56 w 1181"/>
                <a:gd name="T58" fmla="+- 0 1292 786"/>
                <a:gd name="T59" fmla="*/ 1292 h 985"/>
                <a:gd name="T60" fmla="+- 0 5829 5584"/>
                <a:gd name="T61" fmla="*/ T60 w 1181"/>
                <a:gd name="T62" fmla="+- 0 1279 786"/>
                <a:gd name="T63" fmla="*/ 1279 h 985"/>
                <a:gd name="T64" fmla="+- 0 5907 5584"/>
                <a:gd name="T65" fmla="*/ T64 w 1181"/>
                <a:gd name="T66" fmla="+- 0 1292 786"/>
                <a:gd name="T67" fmla="*/ 1292 h 985"/>
                <a:gd name="T68" fmla="+- 0 5974 5584"/>
                <a:gd name="T69" fmla="*/ T68 w 1181"/>
                <a:gd name="T70" fmla="+- 0 1326 786"/>
                <a:gd name="T71" fmla="*/ 1326 h 985"/>
                <a:gd name="T72" fmla="+- 0 6028 5584"/>
                <a:gd name="T73" fmla="*/ T72 w 1181"/>
                <a:gd name="T74" fmla="+- 0 1380 786"/>
                <a:gd name="T75" fmla="*/ 1380 h 985"/>
                <a:gd name="T76" fmla="+- 0 6063 5584"/>
                <a:gd name="T77" fmla="*/ T76 w 1181"/>
                <a:gd name="T78" fmla="+- 0 1447 786"/>
                <a:gd name="T79" fmla="*/ 1447 h 985"/>
                <a:gd name="T80" fmla="+- 0 6075 5584"/>
                <a:gd name="T81" fmla="*/ T80 w 1181"/>
                <a:gd name="T82" fmla="+- 0 1525 786"/>
                <a:gd name="T83" fmla="*/ 1525 h 985"/>
                <a:gd name="T84" fmla="+- 0 6017 5584"/>
                <a:gd name="T85" fmla="*/ T84 w 1181"/>
                <a:gd name="T86" fmla="+- 0 1205 786"/>
                <a:gd name="T87" fmla="*/ 1205 h 985"/>
                <a:gd name="T88" fmla="+- 0 5987 5584"/>
                <a:gd name="T89" fmla="*/ T88 w 1181"/>
                <a:gd name="T90" fmla="+- 0 1205 786"/>
                <a:gd name="T91" fmla="*/ 1205 h 985"/>
                <a:gd name="T92" fmla="+- 0 5987 5584"/>
                <a:gd name="T93" fmla="*/ T92 w 1181"/>
                <a:gd name="T94" fmla="+- 0 786 786"/>
                <a:gd name="T95" fmla="*/ 786 h 985"/>
                <a:gd name="T96" fmla="+- 0 6017 5584"/>
                <a:gd name="T97" fmla="*/ T96 w 1181"/>
                <a:gd name="T98" fmla="+- 0 786 786"/>
                <a:gd name="T99" fmla="*/ 786 h 985"/>
                <a:gd name="T100" fmla="+- 0 6017 5584"/>
                <a:gd name="T101" fmla="*/ T100 w 1181"/>
                <a:gd name="T102" fmla="+- 0 1205 786"/>
                <a:gd name="T103" fmla="*/ 1205 h 985"/>
                <a:gd name="T104" fmla="+- 0 6764 5584"/>
                <a:gd name="T105" fmla="*/ T104 w 1181"/>
                <a:gd name="T106" fmla="+- 0 1525 786"/>
                <a:gd name="T107" fmla="*/ 1525 h 985"/>
                <a:gd name="T108" fmla="+- 0 6752 5584"/>
                <a:gd name="T109" fmla="*/ T108 w 1181"/>
                <a:gd name="T110" fmla="+- 0 1602 786"/>
                <a:gd name="T111" fmla="*/ 1602 h 985"/>
                <a:gd name="T112" fmla="+- 0 6717 5584"/>
                <a:gd name="T113" fmla="*/ T112 w 1181"/>
                <a:gd name="T114" fmla="+- 0 1670 786"/>
                <a:gd name="T115" fmla="*/ 1670 h 985"/>
                <a:gd name="T116" fmla="+- 0 6664 5584"/>
                <a:gd name="T117" fmla="*/ T116 w 1181"/>
                <a:gd name="T118" fmla="+- 0 1723 786"/>
                <a:gd name="T119" fmla="*/ 1723 h 985"/>
                <a:gd name="T120" fmla="+- 0 6596 5584"/>
                <a:gd name="T121" fmla="*/ T120 w 1181"/>
                <a:gd name="T122" fmla="+- 0 1758 786"/>
                <a:gd name="T123" fmla="*/ 1758 h 985"/>
                <a:gd name="T124" fmla="+- 0 6519 5584"/>
                <a:gd name="T125" fmla="*/ T124 w 1181"/>
                <a:gd name="T126" fmla="+- 0 1770 786"/>
                <a:gd name="T127" fmla="*/ 1770 h 985"/>
                <a:gd name="T128" fmla="+- 0 6441 5584"/>
                <a:gd name="T129" fmla="*/ T128 w 1181"/>
                <a:gd name="T130" fmla="+- 0 1758 786"/>
                <a:gd name="T131" fmla="*/ 1758 h 985"/>
                <a:gd name="T132" fmla="+- 0 6373 5584"/>
                <a:gd name="T133" fmla="*/ T132 w 1181"/>
                <a:gd name="T134" fmla="+- 0 1723 786"/>
                <a:gd name="T135" fmla="*/ 1723 h 985"/>
                <a:gd name="T136" fmla="+- 0 6320 5584"/>
                <a:gd name="T137" fmla="*/ T136 w 1181"/>
                <a:gd name="T138" fmla="+- 0 1670 786"/>
                <a:gd name="T139" fmla="*/ 1670 h 985"/>
                <a:gd name="T140" fmla="+- 0 6285 5584"/>
                <a:gd name="T141" fmla="*/ T140 w 1181"/>
                <a:gd name="T142" fmla="+- 0 1602 786"/>
                <a:gd name="T143" fmla="*/ 1602 h 985"/>
                <a:gd name="T144" fmla="+- 0 6273 5584"/>
                <a:gd name="T145" fmla="*/ T144 w 1181"/>
                <a:gd name="T146" fmla="+- 0 1525 786"/>
                <a:gd name="T147" fmla="*/ 1525 h 985"/>
                <a:gd name="T148" fmla="+- 0 6285 5584"/>
                <a:gd name="T149" fmla="*/ T148 w 1181"/>
                <a:gd name="T150" fmla="+- 0 1447 786"/>
                <a:gd name="T151" fmla="*/ 1447 h 985"/>
                <a:gd name="T152" fmla="+- 0 6320 5584"/>
                <a:gd name="T153" fmla="*/ T152 w 1181"/>
                <a:gd name="T154" fmla="+- 0 1380 786"/>
                <a:gd name="T155" fmla="*/ 1380 h 985"/>
                <a:gd name="T156" fmla="+- 0 6373 5584"/>
                <a:gd name="T157" fmla="*/ T156 w 1181"/>
                <a:gd name="T158" fmla="+- 0 1326 786"/>
                <a:gd name="T159" fmla="*/ 1326 h 985"/>
                <a:gd name="T160" fmla="+- 0 6441 5584"/>
                <a:gd name="T161" fmla="*/ T160 w 1181"/>
                <a:gd name="T162" fmla="+- 0 1292 786"/>
                <a:gd name="T163" fmla="*/ 1292 h 985"/>
                <a:gd name="T164" fmla="+- 0 6519 5584"/>
                <a:gd name="T165" fmla="*/ T164 w 1181"/>
                <a:gd name="T166" fmla="+- 0 1279 786"/>
                <a:gd name="T167" fmla="*/ 1279 h 985"/>
                <a:gd name="T168" fmla="+- 0 6596 5584"/>
                <a:gd name="T169" fmla="*/ T168 w 1181"/>
                <a:gd name="T170" fmla="+- 0 1292 786"/>
                <a:gd name="T171" fmla="*/ 1292 h 985"/>
                <a:gd name="T172" fmla="+- 0 6664 5584"/>
                <a:gd name="T173" fmla="*/ T172 w 1181"/>
                <a:gd name="T174" fmla="+- 0 1326 786"/>
                <a:gd name="T175" fmla="*/ 1326 h 985"/>
                <a:gd name="T176" fmla="+- 0 6717 5584"/>
                <a:gd name="T177" fmla="*/ T176 w 1181"/>
                <a:gd name="T178" fmla="+- 0 1380 786"/>
                <a:gd name="T179" fmla="*/ 1380 h 985"/>
                <a:gd name="T180" fmla="+- 0 6752 5584"/>
                <a:gd name="T181" fmla="*/ T180 w 1181"/>
                <a:gd name="T182" fmla="+- 0 1447 786"/>
                <a:gd name="T183" fmla="*/ 1447 h 985"/>
                <a:gd name="T184" fmla="+- 0 6764 5584"/>
                <a:gd name="T185" fmla="*/ T184 w 1181"/>
                <a:gd name="T186" fmla="+- 0 1525 786"/>
                <a:gd name="T187" fmla="*/ 1525 h 9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Lst>
              <a:rect l="0" t="0" r="r" b="b"/>
              <a:pathLst>
                <a:path w="1181" h="985">
                  <a:moveTo>
                    <a:pt x="491" y="739"/>
                  </a:moveTo>
                  <a:lnTo>
                    <a:pt x="479" y="816"/>
                  </a:lnTo>
                  <a:lnTo>
                    <a:pt x="444" y="884"/>
                  </a:lnTo>
                  <a:lnTo>
                    <a:pt x="390" y="937"/>
                  </a:lnTo>
                  <a:lnTo>
                    <a:pt x="323" y="972"/>
                  </a:lnTo>
                  <a:lnTo>
                    <a:pt x="245" y="984"/>
                  </a:lnTo>
                  <a:lnTo>
                    <a:pt x="168" y="972"/>
                  </a:lnTo>
                  <a:lnTo>
                    <a:pt x="100" y="937"/>
                  </a:lnTo>
                  <a:lnTo>
                    <a:pt x="47" y="884"/>
                  </a:lnTo>
                  <a:lnTo>
                    <a:pt x="12" y="816"/>
                  </a:lnTo>
                  <a:lnTo>
                    <a:pt x="0" y="739"/>
                  </a:lnTo>
                  <a:lnTo>
                    <a:pt x="12" y="661"/>
                  </a:lnTo>
                  <a:lnTo>
                    <a:pt x="47" y="594"/>
                  </a:lnTo>
                  <a:lnTo>
                    <a:pt x="100" y="540"/>
                  </a:lnTo>
                  <a:lnTo>
                    <a:pt x="168" y="506"/>
                  </a:lnTo>
                  <a:lnTo>
                    <a:pt x="245" y="493"/>
                  </a:lnTo>
                  <a:lnTo>
                    <a:pt x="323" y="506"/>
                  </a:lnTo>
                  <a:lnTo>
                    <a:pt x="390" y="540"/>
                  </a:lnTo>
                  <a:lnTo>
                    <a:pt x="444" y="594"/>
                  </a:lnTo>
                  <a:lnTo>
                    <a:pt x="479" y="661"/>
                  </a:lnTo>
                  <a:lnTo>
                    <a:pt x="491" y="739"/>
                  </a:lnTo>
                  <a:close/>
                  <a:moveTo>
                    <a:pt x="433" y="419"/>
                  </a:moveTo>
                  <a:lnTo>
                    <a:pt x="403" y="419"/>
                  </a:lnTo>
                  <a:lnTo>
                    <a:pt x="403" y="0"/>
                  </a:lnTo>
                  <a:lnTo>
                    <a:pt x="433" y="0"/>
                  </a:lnTo>
                  <a:lnTo>
                    <a:pt x="433" y="419"/>
                  </a:lnTo>
                  <a:close/>
                  <a:moveTo>
                    <a:pt x="1180" y="739"/>
                  </a:moveTo>
                  <a:lnTo>
                    <a:pt x="1168" y="816"/>
                  </a:lnTo>
                  <a:lnTo>
                    <a:pt x="1133" y="884"/>
                  </a:lnTo>
                  <a:lnTo>
                    <a:pt x="1080" y="937"/>
                  </a:lnTo>
                  <a:lnTo>
                    <a:pt x="1012" y="972"/>
                  </a:lnTo>
                  <a:lnTo>
                    <a:pt x="935" y="984"/>
                  </a:lnTo>
                  <a:lnTo>
                    <a:pt x="857" y="972"/>
                  </a:lnTo>
                  <a:lnTo>
                    <a:pt x="789" y="937"/>
                  </a:lnTo>
                  <a:lnTo>
                    <a:pt x="736" y="884"/>
                  </a:lnTo>
                  <a:lnTo>
                    <a:pt x="701" y="816"/>
                  </a:lnTo>
                  <a:lnTo>
                    <a:pt x="689" y="739"/>
                  </a:lnTo>
                  <a:lnTo>
                    <a:pt x="701" y="661"/>
                  </a:lnTo>
                  <a:lnTo>
                    <a:pt x="736" y="594"/>
                  </a:lnTo>
                  <a:lnTo>
                    <a:pt x="789" y="540"/>
                  </a:lnTo>
                  <a:lnTo>
                    <a:pt x="857" y="506"/>
                  </a:lnTo>
                  <a:lnTo>
                    <a:pt x="935" y="493"/>
                  </a:lnTo>
                  <a:lnTo>
                    <a:pt x="1012" y="506"/>
                  </a:lnTo>
                  <a:lnTo>
                    <a:pt x="1080" y="540"/>
                  </a:lnTo>
                  <a:lnTo>
                    <a:pt x="1133" y="594"/>
                  </a:lnTo>
                  <a:lnTo>
                    <a:pt x="1168" y="661"/>
                  </a:lnTo>
                  <a:lnTo>
                    <a:pt x="1180" y="739"/>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04" name="Line 384"/>
            <p:cNvSpPr>
              <a:spLocks noChangeShapeType="1"/>
            </p:cNvSpPr>
            <p:nvPr/>
          </p:nvSpPr>
          <p:spPr bwMode="auto">
            <a:xfrm>
              <a:off x="6036" y="1018"/>
              <a:ext cx="680" cy="0"/>
            </a:xfrm>
            <a:prstGeom prst="line">
              <a:avLst/>
            </a:prstGeom>
            <a:noFill/>
            <a:ln w="278065">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05" name="Rectangle 385"/>
            <p:cNvSpPr>
              <a:spLocks noChangeArrowheads="1"/>
            </p:cNvSpPr>
            <p:nvPr/>
          </p:nvSpPr>
          <p:spPr bwMode="auto">
            <a:xfrm>
              <a:off x="6325" y="952"/>
              <a:ext cx="81" cy="91"/>
            </a:xfrm>
            <a:prstGeom prst="rect">
              <a:avLst/>
            </a:prstGeom>
            <a:noFill/>
            <a:ln w="9106">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482" name="Picture 3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 y="951"/>
              <a:ext cx="11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6" name="AutoShape 387"/>
            <p:cNvSpPr>
              <a:spLocks/>
            </p:cNvSpPr>
            <p:nvPr/>
          </p:nvSpPr>
          <p:spPr bwMode="auto">
            <a:xfrm>
              <a:off x="6047" y="886"/>
              <a:ext cx="1372" cy="884"/>
            </a:xfrm>
            <a:custGeom>
              <a:avLst/>
              <a:gdLst>
                <a:gd name="T0" fmla="+- 0 6709 6048"/>
                <a:gd name="T1" fmla="*/ T0 w 1372"/>
                <a:gd name="T2" fmla="+- 0 927 887"/>
                <a:gd name="T3" fmla="*/ 927 h 884"/>
                <a:gd name="T4" fmla="+- 0 6048 6048"/>
                <a:gd name="T5" fmla="*/ T4 w 1372"/>
                <a:gd name="T6" fmla="+- 0 927 887"/>
                <a:gd name="T7" fmla="*/ 927 h 884"/>
                <a:gd name="T8" fmla="+- 0 6048 6048"/>
                <a:gd name="T9" fmla="*/ T8 w 1372"/>
                <a:gd name="T10" fmla="+- 0 887 887"/>
                <a:gd name="T11" fmla="*/ 887 h 884"/>
                <a:gd name="T12" fmla="+- 0 6709 6048"/>
                <a:gd name="T13" fmla="*/ T12 w 1372"/>
                <a:gd name="T14" fmla="+- 0 887 887"/>
                <a:gd name="T15" fmla="*/ 887 h 884"/>
                <a:gd name="T16" fmla="+- 0 6709 6048"/>
                <a:gd name="T17" fmla="*/ T16 w 1372"/>
                <a:gd name="T18" fmla="+- 0 927 887"/>
                <a:gd name="T19" fmla="*/ 927 h 884"/>
                <a:gd name="T20" fmla="+- 0 7419 6048"/>
                <a:gd name="T21" fmla="*/ T20 w 1372"/>
                <a:gd name="T22" fmla="+- 0 1525 887"/>
                <a:gd name="T23" fmla="*/ 1525 h 884"/>
                <a:gd name="T24" fmla="+- 0 7406 6048"/>
                <a:gd name="T25" fmla="*/ T24 w 1372"/>
                <a:gd name="T26" fmla="+- 0 1602 887"/>
                <a:gd name="T27" fmla="*/ 1602 h 884"/>
                <a:gd name="T28" fmla="+- 0 7371 6048"/>
                <a:gd name="T29" fmla="*/ T28 w 1372"/>
                <a:gd name="T30" fmla="+- 0 1670 887"/>
                <a:gd name="T31" fmla="*/ 1670 h 884"/>
                <a:gd name="T32" fmla="+- 0 7318 6048"/>
                <a:gd name="T33" fmla="*/ T32 w 1372"/>
                <a:gd name="T34" fmla="+- 0 1723 887"/>
                <a:gd name="T35" fmla="*/ 1723 h 884"/>
                <a:gd name="T36" fmla="+- 0 7251 6048"/>
                <a:gd name="T37" fmla="*/ T36 w 1372"/>
                <a:gd name="T38" fmla="+- 0 1758 887"/>
                <a:gd name="T39" fmla="*/ 1758 h 884"/>
                <a:gd name="T40" fmla="+- 0 7173 6048"/>
                <a:gd name="T41" fmla="*/ T40 w 1372"/>
                <a:gd name="T42" fmla="+- 0 1770 887"/>
                <a:gd name="T43" fmla="*/ 1770 h 884"/>
                <a:gd name="T44" fmla="+- 0 7095 6048"/>
                <a:gd name="T45" fmla="*/ T44 w 1372"/>
                <a:gd name="T46" fmla="+- 0 1758 887"/>
                <a:gd name="T47" fmla="*/ 1758 h 884"/>
                <a:gd name="T48" fmla="+- 0 7028 6048"/>
                <a:gd name="T49" fmla="*/ T48 w 1372"/>
                <a:gd name="T50" fmla="+- 0 1723 887"/>
                <a:gd name="T51" fmla="*/ 1723 h 884"/>
                <a:gd name="T52" fmla="+- 0 6975 6048"/>
                <a:gd name="T53" fmla="*/ T52 w 1372"/>
                <a:gd name="T54" fmla="+- 0 1670 887"/>
                <a:gd name="T55" fmla="*/ 1670 h 884"/>
                <a:gd name="T56" fmla="+- 0 6940 6048"/>
                <a:gd name="T57" fmla="*/ T56 w 1372"/>
                <a:gd name="T58" fmla="+- 0 1602 887"/>
                <a:gd name="T59" fmla="*/ 1602 h 884"/>
                <a:gd name="T60" fmla="+- 0 6927 6048"/>
                <a:gd name="T61" fmla="*/ T60 w 1372"/>
                <a:gd name="T62" fmla="+- 0 1525 887"/>
                <a:gd name="T63" fmla="*/ 1525 h 884"/>
                <a:gd name="T64" fmla="+- 0 6940 6048"/>
                <a:gd name="T65" fmla="*/ T64 w 1372"/>
                <a:gd name="T66" fmla="+- 0 1447 887"/>
                <a:gd name="T67" fmla="*/ 1447 h 884"/>
                <a:gd name="T68" fmla="+- 0 6975 6048"/>
                <a:gd name="T69" fmla="*/ T68 w 1372"/>
                <a:gd name="T70" fmla="+- 0 1380 887"/>
                <a:gd name="T71" fmla="*/ 1380 h 884"/>
                <a:gd name="T72" fmla="+- 0 7028 6048"/>
                <a:gd name="T73" fmla="*/ T72 w 1372"/>
                <a:gd name="T74" fmla="+- 0 1326 887"/>
                <a:gd name="T75" fmla="*/ 1326 h 884"/>
                <a:gd name="T76" fmla="+- 0 7095 6048"/>
                <a:gd name="T77" fmla="*/ T76 w 1372"/>
                <a:gd name="T78" fmla="+- 0 1292 887"/>
                <a:gd name="T79" fmla="*/ 1292 h 884"/>
                <a:gd name="T80" fmla="+- 0 7173 6048"/>
                <a:gd name="T81" fmla="*/ T80 w 1372"/>
                <a:gd name="T82" fmla="+- 0 1279 887"/>
                <a:gd name="T83" fmla="*/ 1279 h 884"/>
                <a:gd name="T84" fmla="+- 0 7251 6048"/>
                <a:gd name="T85" fmla="*/ T84 w 1372"/>
                <a:gd name="T86" fmla="+- 0 1292 887"/>
                <a:gd name="T87" fmla="*/ 1292 h 884"/>
                <a:gd name="T88" fmla="+- 0 7318 6048"/>
                <a:gd name="T89" fmla="*/ T88 w 1372"/>
                <a:gd name="T90" fmla="+- 0 1326 887"/>
                <a:gd name="T91" fmla="*/ 1326 h 884"/>
                <a:gd name="T92" fmla="+- 0 7371 6048"/>
                <a:gd name="T93" fmla="*/ T92 w 1372"/>
                <a:gd name="T94" fmla="+- 0 1380 887"/>
                <a:gd name="T95" fmla="*/ 1380 h 884"/>
                <a:gd name="T96" fmla="+- 0 7406 6048"/>
                <a:gd name="T97" fmla="*/ T96 w 1372"/>
                <a:gd name="T98" fmla="+- 0 1447 887"/>
                <a:gd name="T99" fmla="*/ 1447 h 884"/>
                <a:gd name="T100" fmla="+- 0 7419 6048"/>
                <a:gd name="T101" fmla="*/ T100 w 1372"/>
                <a:gd name="T102" fmla="+- 0 1525 887"/>
                <a:gd name="T103" fmla="*/ 1525 h 88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1372" h="884">
                  <a:moveTo>
                    <a:pt x="661" y="40"/>
                  </a:moveTo>
                  <a:lnTo>
                    <a:pt x="0" y="40"/>
                  </a:lnTo>
                  <a:lnTo>
                    <a:pt x="0" y="0"/>
                  </a:lnTo>
                  <a:lnTo>
                    <a:pt x="661" y="0"/>
                  </a:lnTo>
                  <a:lnTo>
                    <a:pt x="661" y="40"/>
                  </a:lnTo>
                  <a:close/>
                  <a:moveTo>
                    <a:pt x="1371" y="638"/>
                  </a:moveTo>
                  <a:lnTo>
                    <a:pt x="1358" y="715"/>
                  </a:lnTo>
                  <a:lnTo>
                    <a:pt x="1323" y="783"/>
                  </a:lnTo>
                  <a:lnTo>
                    <a:pt x="1270" y="836"/>
                  </a:lnTo>
                  <a:lnTo>
                    <a:pt x="1203" y="871"/>
                  </a:lnTo>
                  <a:lnTo>
                    <a:pt x="1125" y="883"/>
                  </a:lnTo>
                  <a:lnTo>
                    <a:pt x="1047" y="871"/>
                  </a:lnTo>
                  <a:lnTo>
                    <a:pt x="980" y="836"/>
                  </a:lnTo>
                  <a:lnTo>
                    <a:pt x="927" y="783"/>
                  </a:lnTo>
                  <a:lnTo>
                    <a:pt x="892" y="715"/>
                  </a:lnTo>
                  <a:lnTo>
                    <a:pt x="879" y="638"/>
                  </a:lnTo>
                  <a:lnTo>
                    <a:pt x="892" y="560"/>
                  </a:lnTo>
                  <a:lnTo>
                    <a:pt x="927" y="493"/>
                  </a:lnTo>
                  <a:lnTo>
                    <a:pt x="980" y="439"/>
                  </a:lnTo>
                  <a:lnTo>
                    <a:pt x="1047" y="405"/>
                  </a:lnTo>
                  <a:lnTo>
                    <a:pt x="1125" y="392"/>
                  </a:lnTo>
                  <a:lnTo>
                    <a:pt x="1203" y="405"/>
                  </a:lnTo>
                  <a:lnTo>
                    <a:pt x="1270" y="439"/>
                  </a:lnTo>
                  <a:lnTo>
                    <a:pt x="1323" y="493"/>
                  </a:lnTo>
                  <a:lnTo>
                    <a:pt x="1358" y="560"/>
                  </a:lnTo>
                  <a:lnTo>
                    <a:pt x="1371" y="638"/>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07" name="Line 388"/>
            <p:cNvSpPr>
              <a:spLocks noChangeShapeType="1"/>
            </p:cNvSpPr>
            <p:nvPr/>
          </p:nvSpPr>
          <p:spPr bwMode="auto">
            <a:xfrm>
              <a:off x="6826" y="1018"/>
              <a:ext cx="666" cy="0"/>
            </a:xfrm>
            <a:prstGeom prst="line">
              <a:avLst/>
            </a:prstGeom>
            <a:noFill/>
            <a:ln w="278065">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08" name="Rectangle 389"/>
            <p:cNvSpPr>
              <a:spLocks noChangeArrowheads="1"/>
            </p:cNvSpPr>
            <p:nvPr/>
          </p:nvSpPr>
          <p:spPr bwMode="auto">
            <a:xfrm>
              <a:off x="7115" y="952"/>
              <a:ext cx="81" cy="91"/>
            </a:xfrm>
            <a:prstGeom prst="rect">
              <a:avLst/>
            </a:prstGeom>
            <a:noFill/>
            <a:ln w="9106">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486" name="Picture 3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6" y="951"/>
              <a:ext cx="119" cy="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11" name="Rectangle 391"/>
            <p:cNvSpPr>
              <a:spLocks noChangeArrowheads="1"/>
            </p:cNvSpPr>
            <p:nvPr/>
          </p:nvSpPr>
          <p:spPr bwMode="auto">
            <a:xfrm>
              <a:off x="6837" y="886"/>
              <a:ext cx="662" cy="41"/>
            </a:xfrm>
            <a:prstGeom prst="rect">
              <a:avLst/>
            </a:prstGeom>
            <a:noFill/>
            <a:ln w="8047">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12" name="Line 392"/>
            <p:cNvSpPr>
              <a:spLocks noChangeShapeType="1"/>
            </p:cNvSpPr>
            <p:nvPr/>
          </p:nvSpPr>
          <p:spPr bwMode="auto">
            <a:xfrm>
              <a:off x="4405" y="1207"/>
              <a:ext cx="958" cy="0"/>
            </a:xfrm>
            <a:prstGeom prst="line">
              <a:avLst/>
            </a:prstGeom>
            <a:noFill/>
            <a:ln w="814029">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13" name="AutoShape 393"/>
            <p:cNvSpPr>
              <a:spLocks/>
            </p:cNvSpPr>
            <p:nvPr/>
          </p:nvSpPr>
          <p:spPr bwMode="auto">
            <a:xfrm>
              <a:off x="4447" y="543"/>
              <a:ext cx="1323" cy="2486"/>
            </a:xfrm>
            <a:custGeom>
              <a:avLst/>
              <a:gdLst>
                <a:gd name="T0" fmla="+- 0 4498 4447"/>
                <a:gd name="T1" fmla="*/ T0 w 1323"/>
                <a:gd name="T2" fmla="+- 0 1809 543"/>
                <a:gd name="T3" fmla="*/ 1809 h 2486"/>
                <a:gd name="T4" fmla="+- 0 4473 4447"/>
                <a:gd name="T5" fmla="*/ T4 w 1323"/>
                <a:gd name="T6" fmla="+- 0 1821 543"/>
                <a:gd name="T7" fmla="*/ 1821 h 2486"/>
                <a:gd name="T8" fmla="+- 0 4447 4447"/>
                <a:gd name="T9" fmla="*/ T8 w 1323"/>
                <a:gd name="T10" fmla="+- 0 1809 543"/>
                <a:gd name="T11" fmla="*/ 1809 h 2486"/>
                <a:gd name="T12" fmla="+- 0 4447 4447"/>
                <a:gd name="T13" fmla="*/ T12 w 1323"/>
                <a:gd name="T14" fmla="+- 0 1781 543"/>
                <a:gd name="T15" fmla="*/ 1781 h 2486"/>
                <a:gd name="T16" fmla="+- 0 4473 4447"/>
                <a:gd name="T17" fmla="*/ T16 w 1323"/>
                <a:gd name="T18" fmla="+- 0 1770 543"/>
                <a:gd name="T19" fmla="*/ 1770 h 2486"/>
                <a:gd name="T20" fmla="+- 0 4498 4447"/>
                <a:gd name="T21" fmla="*/ T20 w 1323"/>
                <a:gd name="T22" fmla="+- 0 1781 543"/>
                <a:gd name="T23" fmla="*/ 1781 h 2486"/>
                <a:gd name="T24" fmla="+- 0 5321 4447"/>
                <a:gd name="T25" fmla="*/ T24 w 1323"/>
                <a:gd name="T26" fmla="+- 0 1795 543"/>
                <a:gd name="T27" fmla="*/ 1795 h 2486"/>
                <a:gd name="T28" fmla="+- 0 5309 4447"/>
                <a:gd name="T29" fmla="*/ T28 w 1323"/>
                <a:gd name="T30" fmla="+- 0 1821 543"/>
                <a:gd name="T31" fmla="*/ 1821 h 2486"/>
                <a:gd name="T32" fmla="+- 0 5282 4447"/>
                <a:gd name="T33" fmla="*/ T32 w 1323"/>
                <a:gd name="T34" fmla="+- 0 1821 543"/>
                <a:gd name="T35" fmla="*/ 1821 h 2486"/>
                <a:gd name="T36" fmla="+- 0 5270 4447"/>
                <a:gd name="T37" fmla="*/ T36 w 1323"/>
                <a:gd name="T38" fmla="+- 0 1795 543"/>
                <a:gd name="T39" fmla="*/ 1795 h 2486"/>
                <a:gd name="T40" fmla="+- 0 5282 4447"/>
                <a:gd name="T41" fmla="*/ T40 w 1323"/>
                <a:gd name="T42" fmla="+- 0 1770 543"/>
                <a:gd name="T43" fmla="*/ 1770 h 2486"/>
                <a:gd name="T44" fmla="+- 0 5309 4447"/>
                <a:gd name="T45" fmla="*/ T44 w 1323"/>
                <a:gd name="T46" fmla="+- 0 1770 543"/>
                <a:gd name="T47" fmla="*/ 1770 h 2486"/>
                <a:gd name="T48" fmla="+- 0 5321 4447"/>
                <a:gd name="T49" fmla="*/ T48 w 1323"/>
                <a:gd name="T50" fmla="+- 0 1795 543"/>
                <a:gd name="T51" fmla="*/ 1795 h 2486"/>
                <a:gd name="T52" fmla="+- 0 5449 4447"/>
                <a:gd name="T53" fmla="*/ T52 w 1323"/>
                <a:gd name="T54" fmla="+- 0 1666 543"/>
                <a:gd name="T55" fmla="*/ 1666 h 2486"/>
                <a:gd name="T56" fmla="+- 0 5429 4447"/>
                <a:gd name="T57" fmla="*/ T56 w 1323"/>
                <a:gd name="T58" fmla="+- 0 1686 543"/>
                <a:gd name="T59" fmla="*/ 1686 h 2486"/>
                <a:gd name="T60" fmla="+- 0 5399 4447"/>
                <a:gd name="T61" fmla="*/ T60 w 1323"/>
                <a:gd name="T62" fmla="+- 0 1686 543"/>
                <a:gd name="T63" fmla="*/ 1686 h 2486"/>
                <a:gd name="T64" fmla="+- 0 5379 4447"/>
                <a:gd name="T65" fmla="*/ T64 w 1323"/>
                <a:gd name="T66" fmla="+- 0 1666 543"/>
                <a:gd name="T67" fmla="*/ 1666 h 2486"/>
                <a:gd name="T68" fmla="+- 0 5379 4447"/>
                <a:gd name="T69" fmla="*/ T68 w 1323"/>
                <a:gd name="T70" fmla="+- 0 1637 543"/>
                <a:gd name="T71" fmla="*/ 1637 h 2486"/>
                <a:gd name="T72" fmla="+- 0 5399 4447"/>
                <a:gd name="T73" fmla="*/ T72 w 1323"/>
                <a:gd name="T74" fmla="+- 0 1617 543"/>
                <a:gd name="T75" fmla="*/ 1617 h 2486"/>
                <a:gd name="T76" fmla="+- 0 5429 4447"/>
                <a:gd name="T77" fmla="*/ T76 w 1323"/>
                <a:gd name="T78" fmla="+- 0 1617 543"/>
                <a:gd name="T79" fmla="*/ 1617 h 2486"/>
                <a:gd name="T80" fmla="+- 0 5449 4447"/>
                <a:gd name="T81" fmla="*/ T80 w 1323"/>
                <a:gd name="T82" fmla="+- 0 1637 543"/>
                <a:gd name="T83" fmla="*/ 1637 h 2486"/>
                <a:gd name="T84" fmla="+- 0 5740 4447"/>
                <a:gd name="T85" fmla="*/ T84 w 1323"/>
                <a:gd name="T86" fmla="+- 0 942 543"/>
                <a:gd name="T87" fmla="*/ 942 h 2486"/>
                <a:gd name="T88" fmla="+- 0 5412 4447"/>
                <a:gd name="T89" fmla="*/ T88 w 1323"/>
                <a:gd name="T90" fmla="+- 0 639 543"/>
                <a:gd name="T91" fmla="*/ 639 h 2486"/>
                <a:gd name="T92" fmla="+- 0 5740 4447"/>
                <a:gd name="T93" fmla="*/ T92 w 1323"/>
                <a:gd name="T94" fmla="+- 0 942 543"/>
                <a:gd name="T95" fmla="*/ 942 h 2486"/>
                <a:gd name="T96" fmla="+- 0 5740 4447"/>
                <a:gd name="T97" fmla="*/ T96 w 1323"/>
                <a:gd name="T98" fmla="+- 0 1099 543"/>
                <a:gd name="T99" fmla="*/ 1099 h 2486"/>
                <a:gd name="T100" fmla="+- 0 5770 4447"/>
                <a:gd name="T101" fmla="*/ T100 w 1323"/>
                <a:gd name="T102" fmla="+- 0 543 543"/>
                <a:gd name="T103" fmla="*/ 543 h 2486"/>
                <a:gd name="T104" fmla="+- 0 5412 4447"/>
                <a:gd name="T105" fmla="*/ T104 w 1323"/>
                <a:gd name="T106" fmla="+- 0 791 543"/>
                <a:gd name="T107" fmla="*/ 791 h 2486"/>
                <a:gd name="T108" fmla="+- 0 5392 4447"/>
                <a:gd name="T109" fmla="*/ T108 w 1323"/>
                <a:gd name="T110" fmla="+- 0 2938 543"/>
                <a:gd name="T111" fmla="*/ 2938 h 2486"/>
                <a:gd name="T112" fmla="+- 0 5423 4447"/>
                <a:gd name="T113" fmla="*/ T112 w 1323"/>
                <a:gd name="T114" fmla="+- 0 2951 543"/>
                <a:gd name="T115" fmla="*/ 2951 h 2486"/>
                <a:gd name="T116" fmla="+- 0 5436 4447"/>
                <a:gd name="T117" fmla="*/ T116 w 1323"/>
                <a:gd name="T118" fmla="+- 0 2983 543"/>
                <a:gd name="T119" fmla="*/ 2983 h 2486"/>
                <a:gd name="T120" fmla="+- 0 5423 4447"/>
                <a:gd name="T121" fmla="*/ T120 w 1323"/>
                <a:gd name="T122" fmla="+- 0 3015 543"/>
                <a:gd name="T123" fmla="*/ 3015 h 2486"/>
                <a:gd name="T124" fmla="+- 0 5392 4447"/>
                <a:gd name="T125" fmla="*/ T124 w 1323"/>
                <a:gd name="T126" fmla="+- 0 3028 543"/>
                <a:gd name="T127" fmla="*/ 3028 h 2486"/>
                <a:gd name="T128" fmla="+- 0 5360 4447"/>
                <a:gd name="T129" fmla="*/ T128 w 1323"/>
                <a:gd name="T130" fmla="+- 0 3015 543"/>
                <a:gd name="T131" fmla="*/ 3015 h 2486"/>
                <a:gd name="T132" fmla="+- 0 5347 4447"/>
                <a:gd name="T133" fmla="*/ T132 w 1323"/>
                <a:gd name="T134" fmla="+- 0 2983 543"/>
                <a:gd name="T135" fmla="*/ 2983 h 2486"/>
                <a:gd name="T136" fmla="+- 0 5360 4447"/>
                <a:gd name="T137" fmla="*/ T136 w 1323"/>
                <a:gd name="T138" fmla="+- 0 2951 543"/>
                <a:gd name="T139" fmla="*/ 2951 h 2486"/>
                <a:gd name="T140" fmla="+- 0 5392 4447"/>
                <a:gd name="T141" fmla="*/ T140 w 1323"/>
                <a:gd name="T142" fmla="+- 0 2938 543"/>
                <a:gd name="T143" fmla="*/ 2938 h 2486"/>
                <a:gd name="T144" fmla="+- 0 5412 4447"/>
                <a:gd name="T145" fmla="*/ T144 w 1323"/>
                <a:gd name="T146" fmla="+- 0 2983 543"/>
                <a:gd name="T147" fmla="*/ 2983 h 248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1323" h="2486">
                  <a:moveTo>
                    <a:pt x="51" y="1252"/>
                  </a:moveTo>
                  <a:lnTo>
                    <a:pt x="51" y="1266"/>
                  </a:lnTo>
                  <a:lnTo>
                    <a:pt x="40" y="1278"/>
                  </a:lnTo>
                  <a:lnTo>
                    <a:pt x="26" y="1278"/>
                  </a:lnTo>
                  <a:lnTo>
                    <a:pt x="12" y="1278"/>
                  </a:lnTo>
                  <a:lnTo>
                    <a:pt x="0" y="1266"/>
                  </a:lnTo>
                  <a:lnTo>
                    <a:pt x="0" y="1252"/>
                  </a:lnTo>
                  <a:lnTo>
                    <a:pt x="0" y="1238"/>
                  </a:lnTo>
                  <a:lnTo>
                    <a:pt x="12" y="1227"/>
                  </a:lnTo>
                  <a:lnTo>
                    <a:pt x="26" y="1227"/>
                  </a:lnTo>
                  <a:lnTo>
                    <a:pt x="40" y="1227"/>
                  </a:lnTo>
                  <a:lnTo>
                    <a:pt x="51" y="1238"/>
                  </a:lnTo>
                  <a:lnTo>
                    <a:pt x="51" y="1252"/>
                  </a:lnTo>
                  <a:close/>
                  <a:moveTo>
                    <a:pt x="874" y="1252"/>
                  </a:moveTo>
                  <a:lnTo>
                    <a:pt x="874" y="1266"/>
                  </a:lnTo>
                  <a:lnTo>
                    <a:pt x="862" y="1278"/>
                  </a:lnTo>
                  <a:lnTo>
                    <a:pt x="849" y="1278"/>
                  </a:lnTo>
                  <a:lnTo>
                    <a:pt x="835" y="1278"/>
                  </a:lnTo>
                  <a:lnTo>
                    <a:pt x="823" y="1266"/>
                  </a:lnTo>
                  <a:lnTo>
                    <a:pt x="823" y="1252"/>
                  </a:lnTo>
                  <a:lnTo>
                    <a:pt x="823" y="1238"/>
                  </a:lnTo>
                  <a:lnTo>
                    <a:pt x="835" y="1227"/>
                  </a:lnTo>
                  <a:lnTo>
                    <a:pt x="849" y="1227"/>
                  </a:lnTo>
                  <a:lnTo>
                    <a:pt x="862" y="1227"/>
                  </a:lnTo>
                  <a:lnTo>
                    <a:pt x="874" y="1238"/>
                  </a:lnTo>
                  <a:lnTo>
                    <a:pt x="874" y="1252"/>
                  </a:lnTo>
                  <a:close/>
                  <a:moveTo>
                    <a:pt x="1005" y="1108"/>
                  </a:moveTo>
                  <a:lnTo>
                    <a:pt x="1002" y="1123"/>
                  </a:lnTo>
                  <a:lnTo>
                    <a:pt x="994" y="1135"/>
                  </a:lnTo>
                  <a:lnTo>
                    <a:pt x="982" y="1143"/>
                  </a:lnTo>
                  <a:lnTo>
                    <a:pt x="967" y="1146"/>
                  </a:lnTo>
                  <a:lnTo>
                    <a:pt x="952" y="1143"/>
                  </a:lnTo>
                  <a:lnTo>
                    <a:pt x="940" y="1135"/>
                  </a:lnTo>
                  <a:lnTo>
                    <a:pt x="932" y="1123"/>
                  </a:lnTo>
                  <a:lnTo>
                    <a:pt x="929" y="1108"/>
                  </a:lnTo>
                  <a:lnTo>
                    <a:pt x="932" y="1094"/>
                  </a:lnTo>
                  <a:lnTo>
                    <a:pt x="940" y="1082"/>
                  </a:lnTo>
                  <a:lnTo>
                    <a:pt x="952" y="1074"/>
                  </a:lnTo>
                  <a:lnTo>
                    <a:pt x="967" y="1071"/>
                  </a:lnTo>
                  <a:lnTo>
                    <a:pt x="982" y="1074"/>
                  </a:lnTo>
                  <a:lnTo>
                    <a:pt x="994" y="1082"/>
                  </a:lnTo>
                  <a:lnTo>
                    <a:pt x="1002" y="1094"/>
                  </a:lnTo>
                  <a:lnTo>
                    <a:pt x="1005" y="1108"/>
                  </a:lnTo>
                  <a:close/>
                  <a:moveTo>
                    <a:pt x="1293" y="399"/>
                  </a:moveTo>
                  <a:lnTo>
                    <a:pt x="965" y="399"/>
                  </a:lnTo>
                  <a:lnTo>
                    <a:pt x="965" y="96"/>
                  </a:lnTo>
                  <a:lnTo>
                    <a:pt x="1293" y="96"/>
                  </a:lnTo>
                  <a:lnTo>
                    <a:pt x="1293" y="399"/>
                  </a:lnTo>
                  <a:close/>
                  <a:moveTo>
                    <a:pt x="1323" y="556"/>
                  </a:moveTo>
                  <a:lnTo>
                    <a:pt x="1293" y="556"/>
                  </a:lnTo>
                  <a:lnTo>
                    <a:pt x="1293" y="0"/>
                  </a:lnTo>
                  <a:lnTo>
                    <a:pt x="1323" y="0"/>
                  </a:lnTo>
                  <a:lnTo>
                    <a:pt x="1323" y="556"/>
                  </a:lnTo>
                  <a:close/>
                  <a:moveTo>
                    <a:pt x="965" y="248"/>
                  </a:moveTo>
                  <a:lnTo>
                    <a:pt x="1288" y="248"/>
                  </a:lnTo>
                  <a:moveTo>
                    <a:pt x="945" y="2395"/>
                  </a:moveTo>
                  <a:lnTo>
                    <a:pt x="962" y="2399"/>
                  </a:lnTo>
                  <a:lnTo>
                    <a:pt x="976" y="2408"/>
                  </a:lnTo>
                  <a:lnTo>
                    <a:pt x="986" y="2423"/>
                  </a:lnTo>
                  <a:lnTo>
                    <a:pt x="989" y="2440"/>
                  </a:lnTo>
                  <a:lnTo>
                    <a:pt x="986" y="2458"/>
                  </a:lnTo>
                  <a:lnTo>
                    <a:pt x="976" y="2472"/>
                  </a:lnTo>
                  <a:lnTo>
                    <a:pt x="962" y="2482"/>
                  </a:lnTo>
                  <a:lnTo>
                    <a:pt x="945" y="2485"/>
                  </a:lnTo>
                  <a:lnTo>
                    <a:pt x="928" y="2482"/>
                  </a:lnTo>
                  <a:lnTo>
                    <a:pt x="913" y="2472"/>
                  </a:lnTo>
                  <a:lnTo>
                    <a:pt x="904" y="2458"/>
                  </a:lnTo>
                  <a:lnTo>
                    <a:pt x="900" y="2440"/>
                  </a:lnTo>
                  <a:lnTo>
                    <a:pt x="904" y="2423"/>
                  </a:lnTo>
                  <a:lnTo>
                    <a:pt x="913" y="2408"/>
                  </a:lnTo>
                  <a:lnTo>
                    <a:pt x="928" y="2399"/>
                  </a:lnTo>
                  <a:lnTo>
                    <a:pt x="945" y="2395"/>
                  </a:lnTo>
                  <a:close/>
                  <a:moveTo>
                    <a:pt x="925" y="2440"/>
                  </a:moveTo>
                  <a:lnTo>
                    <a:pt x="965" y="2440"/>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14" name="Line 394"/>
            <p:cNvSpPr>
              <a:spLocks noChangeShapeType="1"/>
            </p:cNvSpPr>
            <p:nvPr/>
          </p:nvSpPr>
          <p:spPr bwMode="auto">
            <a:xfrm>
              <a:off x="5392" y="2961"/>
              <a:ext cx="0" cy="44"/>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15" name="AutoShape 395"/>
            <p:cNvSpPr>
              <a:spLocks/>
            </p:cNvSpPr>
            <p:nvPr/>
          </p:nvSpPr>
          <p:spPr bwMode="auto">
            <a:xfrm>
              <a:off x="5303" y="2886"/>
              <a:ext cx="1094" cy="194"/>
            </a:xfrm>
            <a:custGeom>
              <a:avLst/>
              <a:gdLst>
                <a:gd name="T0" fmla="+- 0 5574 5304"/>
                <a:gd name="T1" fmla="*/ T0 w 1094"/>
                <a:gd name="T2" fmla="+- 0 3058 2887"/>
                <a:gd name="T3" fmla="*/ 3058 h 194"/>
                <a:gd name="T4" fmla="+- 0 5511 5304"/>
                <a:gd name="T5" fmla="*/ T4 w 1094"/>
                <a:gd name="T6" fmla="+- 0 2946 2887"/>
                <a:gd name="T7" fmla="*/ 2946 h 194"/>
                <a:gd name="T8" fmla="+- 0 5638 5304"/>
                <a:gd name="T9" fmla="*/ T8 w 1094"/>
                <a:gd name="T10" fmla="+- 0 2946 2887"/>
                <a:gd name="T11" fmla="*/ 2946 h 194"/>
                <a:gd name="T12" fmla="+- 0 5574 5304"/>
                <a:gd name="T13" fmla="*/ T12 w 1094"/>
                <a:gd name="T14" fmla="+- 0 2951 2887"/>
                <a:gd name="T15" fmla="*/ 2951 h 194"/>
                <a:gd name="T16" fmla="+- 0 5597 5304"/>
                <a:gd name="T17" fmla="*/ T16 w 1094"/>
                <a:gd name="T18" fmla="+- 0 2960 2887"/>
                <a:gd name="T19" fmla="*/ 2960 h 194"/>
                <a:gd name="T20" fmla="+- 0 5606 5304"/>
                <a:gd name="T21" fmla="*/ T20 w 1094"/>
                <a:gd name="T22" fmla="+- 0 2983 2887"/>
                <a:gd name="T23" fmla="*/ 2983 h 194"/>
                <a:gd name="T24" fmla="+- 0 5597 5304"/>
                <a:gd name="T25" fmla="*/ T24 w 1094"/>
                <a:gd name="T26" fmla="+- 0 3006 2887"/>
                <a:gd name="T27" fmla="*/ 3006 h 194"/>
                <a:gd name="T28" fmla="+- 0 5574 5304"/>
                <a:gd name="T29" fmla="*/ T28 w 1094"/>
                <a:gd name="T30" fmla="+- 0 3016 2887"/>
                <a:gd name="T31" fmla="*/ 3016 h 194"/>
                <a:gd name="T32" fmla="+- 0 5551 5304"/>
                <a:gd name="T33" fmla="*/ T32 w 1094"/>
                <a:gd name="T34" fmla="+- 0 3006 2887"/>
                <a:gd name="T35" fmla="*/ 3006 h 194"/>
                <a:gd name="T36" fmla="+- 0 5542 5304"/>
                <a:gd name="T37" fmla="*/ T36 w 1094"/>
                <a:gd name="T38" fmla="+- 0 2983 2887"/>
                <a:gd name="T39" fmla="*/ 2983 h 194"/>
                <a:gd name="T40" fmla="+- 0 5551 5304"/>
                <a:gd name="T41" fmla="*/ T40 w 1094"/>
                <a:gd name="T42" fmla="+- 0 2960 2887"/>
                <a:gd name="T43" fmla="*/ 2960 h 194"/>
                <a:gd name="T44" fmla="+- 0 5574 5304"/>
                <a:gd name="T45" fmla="*/ T44 w 1094"/>
                <a:gd name="T46" fmla="+- 0 2951 2887"/>
                <a:gd name="T47" fmla="*/ 2951 h 194"/>
                <a:gd name="T48" fmla="+- 0 6397 5304"/>
                <a:gd name="T49" fmla="*/ T48 w 1094"/>
                <a:gd name="T50" fmla="+- 0 2887 2887"/>
                <a:gd name="T51" fmla="*/ 2887 h 194"/>
                <a:gd name="T52" fmla="+- 0 5304 5304"/>
                <a:gd name="T53" fmla="*/ T52 w 1094"/>
                <a:gd name="T54" fmla="+- 0 3080 2887"/>
                <a:gd name="T55" fmla="*/ 3080 h 194"/>
                <a:gd name="T56" fmla="+- 0 5829 5304"/>
                <a:gd name="T57" fmla="*/ T56 w 1094"/>
                <a:gd name="T58" fmla="+- 0 3021 2887"/>
                <a:gd name="T59" fmla="*/ 3021 h 194"/>
                <a:gd name="T60" fmla="+- 0 5702 5304"/>
                <a:gd name="T61" fmla="*/ T60 w 1094"/>
                <a:gd name="T62" fmla="+- 0 3021 2887"/>
                <a:gd name="T63" fmla="*/ 3021 h 194"/>
                <a:gd name="T64" fmla="+- 0 5765 5304"/>
                <a:gd name="T65" fmla="*/ T64 w 1094"/>
                <a:gd name="T66" fmla="+- 0 2908 2887"/>
                <a:gd name="T67" fmla="*/ 2908 h 194"/>
                <a:gd name="T68" fmla="+- 0 5829 5304"/>
                <a:gd name="T69" fmla="*/ T68 w 1094"/>
                <a:gd name="T70" fmla="+- 0 3021 2887"/>
                <a:gd name="T71" fmla="*/ 3021 h 194"/>
                <a:gd name="T72" fmla="+- 0 5778 5304"/>
                <a:gd name="T73" fmla="*/ T72 w 1094"/>
                <a:gd name="T74" fmla="+- 0 2953 2887"/>
                <a:gd name="T75" fmla="*/ 2953 h 194"/>
                <a:gd name="T76" fmla="+- 0 5795 5304"/>
                <a:gd name="T77" fmla="*/ T76 w 1094"/>
                <a:gd name="T78" fmla="+- 0 2970 2887"/>
                <a:gd name="T79" fmla="*/ 2970 h 194"/>
                <a:gd name="T80" fmla="+- 0 5795 5304"/>
                <a:gd name="T81" fmla="*/ T80 w 1094"/>
                <a:gd name="T82" fmla="+- 0 2996 2887"/>
                <a:gd name="T83" fmla="*/ 2996 h 194"/>
                <a:gd name="T84" fmla="+- 0 5778 5304"/>
                <a:gd name="T85" fmla="*/ T84 w 1094"/>
                <a:gd name="T86" fmla="+- 0 3013 2887"/>
                <a:gd name="T87" fmla="*/ 3013 h 194"/>
                <a:gd name="T88" fmla="+- 0 5753 5304"/>
                <a:gd name="T89" fmla="*/ T88 w 1094"/>
                <a:gd name="T90" fmla="+- 0 3013 2887"/>
                <a:gd name="T91" fmla="*/ 3013 h 194"/>
                <a:gd name="T92" fmla="+- 0 5736 5304"/>
                <a:gd name="T93" fmla="*/ T92 w 1094"/>
                <a:gd name="T94" fmla="+- 0 2996 2887"/>
                <a:gd name="T95" fmla="*/ 2996 h 194"/>
                <a:gd name="T96" fmla="+- 0 5736 5304"/>
                <a:gd name="T97" fmla="*/ T96 w 1094"/>
                <a:gd name="T98" fmla="+- 0 2970 2887"/>
                <a:gd name="T99" fmla="*/ 2970 h 194"/>
                <a:gd name="T100" fmla="+- 0 5753 5304"/>
                <a:gd name="T101" fmla="*/ T100 w 1094"/>
                <a:gd name="T102" fmla="+- 0 2953 2887"/>
                <a:gd name="T103" fmla="*/ 2953 h 194"/>
                <a:gd name="T104" fmla="+- 0 6017 5304"/>
                <a:gd name="T105" fmla="*/ T104 w 1094"/>
                <a:gd name="T106" fmla="+- 0 3021 2887"/>
                <a:gd name="T107" fmla="*/ 3021 h 194"/>
                <a:gd name="T108" fmla="+- 0 5890 5304"/>
                <a:gd name="T109" fmla="*/ T108 w 1094"/>
                <a:gd name="T110" fmla="+- 0 3021 2887"/>
                <a:gd name="T111" fmla="*/ 3021 h 194"/>
                <a:gd name="T112" fmla="+- 0 5954 5304"/>
                <a:gd name="T113" fmla="*/ T112 w 1094"/>
                <a:gd name="T114" fmla="+- 0 2908 2887"/>
                <a:gd name="T115" fmla="*/ 2908 h 194"/>
                <a:gd name="T116" fmla="+- 0 6017 5304"/>
                <a:gd name="T117" fmla="*/ T116 w 1094"/>
                <a:gd name="T118" fmla="+- 0 3021 2887"/>
                <a:gd name="T119" fmla="*/ 3021 h 194"/>
                <a:gd name="T120" fmla="+- 0 5966 5304"/>
                <a:gd name="T121" fmla="*/ T120 w 1094"/>
                <a:gd name="T122" fmla="+- 0 2953 2887"/>
                <a:gd name="T123" fmla="*/ 2953 h 194"/>
                <a:gd name="T124" fmla="+- 0 5983 5304"/>
                <a:gd name="T125" fmla="*/ T124 w 1094"/>
                <a:gd name="T126" fmla="+- 0 2970 2887"/>
                <a:gd name="T127" fmla="*/ 2970 h 194"/>
                <a:gd name="T128" fmla="+- 0 5983 5304"/>
                <a:gd name="T129" fmla="*/ T128 w 1094"/>
                <a:gd name="T130" fmla="+- 0 2996 2887"/>
                <a:gd name="T131" fmla="*/ 2996 h 194"/>
                <a:gd name="T132" fmla="+- 0 5966 5304"/>
                <a:gd name="T133" fmla="*/ T132 w 1094"/>
                <a:gd name="T134" fmla="+- 0 3013 2887"/>
                <a:gd name="T135" fmla="*/ 3013 h 194"/>
                <a:gd name="T136" fmla="+- 0 5941 5304"/>
                <a:gd name="T137" fmla="*/ T136 w 1094"/>
                <a:gd name="T138" fmla="+- 0 3013 2887"/>
                <a:gd name="T139" fmla="*/ 3013 h 194"/>
                <a:gd name="T140" fmla="+- 0 5924 5304"/>
                <a:gd name="T141" fmla="*/ T140 w 1094"/>
                <a:gd name="T142" fmla="+- 0 2996 2887"/>
                <a:gd name="T143" fmla="*/ 2996 h 194"/>
                <a:gd name="T144" fmla="+- 0 5924 5304"/>
                <a:gd name="T145" fmla="*/ T144 w 1094"/>
                <a:gd name="T146" fmla="+- 0 2970 2887"/>
                <a:gd name="T147" fmla="*/ 2970 h 194"/>
                <a:gd name="T148" fmla="+- 0 5941 5304"/>
                <a:gd name="T149" fmla="*/ T148 w 1094"/>
                <a:gd name="T150" fmla="+- 0 2953 2887"/>
                <a:gd name="T151" fmla="*/ 2953 h 194"/>
                <a:gd name="T152" fmla="+- 0 6209 5304"/>
                <a:gd name="T153" fmla="*/ T152 w 1094"/>
                <a:gd name="T154" fmla="+- 0 3021 2887"/>
                <a:gd name="T155" fmla="*/ 3021 h 194"/>
                <a:gd name="T156" fmla="+- 0 6081 5304"/>
                <a:gd name="T157" fmla="*/ T156 w 1094"/>
                <a:gd name="T158" fmla="+- 0 3021 2887"/>
                <a:gd name="T159" fmla="*/ 3021 h 194"/>
                <a:gd name="T160" fmla="+- 0 6145 5304"/>
                <a:gd name="T161" fmla="*/ T160 w 1094"/>
                <a:gd name="T162" fmla="+- 0 2908 2887"/>
                <a:gd name="T163" fmla="*/ 2908 h 194"/>
                <a:gd name="T164" fmla="+- 0 6209 5304"/>
                <a:gd name="T165" fmla="*/ T164 w 1094"/>
                <a:gd name="T166" fmla="+- 0 3021 2887"/>
                <a:gd name="T167" fmla="*/ 3021 h 194"/>
                <a:gd name="T168" fmla="+- 0 6158 5304"/>
                <a:gd name="T169" fmla="*/ T168 w 1094"/>
                <a:gd name="T170" fmla="+- 0 2953 2887"/>
                <a:gd name="T171" fmla="*/ 2953 h 194"/>
                <a:gd name="T172" fmla="+- 0 6175 5304"/>
                <a:gd name="T173" fmla="*/ T172 w 1094"/>
                <a:gd name="T174" fmla="+- 0 2970 2887"/>
                <a:gd name="T175" fmla="*/ 2970 h 194"/>
                <a:gd name="T176" fmla="+- 0 6175 5304"/>
                <a:gd name="T177" fmla="*/ T176 w 1094"/>
                <a:gd name="T178" fmla="+- 0 2996 2887"/>
                <a:gd name="T179" fmla="*/ 2996 h 194"/>
                <a:gd name="T180" fmla="+- 0 6158 5304"/>
                <a:gd name="T181" fmla="*/ T180 w 1094"/>
                <a:gd name="T182" fmla="+- 0 3013 2887"/>
                <a:gd name="T183" fmla="*/ 3013 h 194"/>
                <a:gd name="T184" fmla="+- 0 6132 5304"/>
                <a:gd name="T185" fmla="*/ T184 w 1094"/>
                <a:gd name="T186" fmla="+- 0 3013 2887"/>
                <a:gd name="T187" fmla="*/ 3013 h 194"/>
                <a:gd name="T188" fmla="+- 0 6115 5304"/>
                <a:gd name="T189" fmla="*/ T188 w 1094"/>
                <a:gd name="T190" fmla="+- 0 2996 2887"/>
                <a:gd name="T191" fmla="*/ 2996 h 194"/>
                <a:gd name="T192" fmla="+- 0 6115 5304"/>
                <a:gd name="T193" fmla="*/ T192 w 1094"/>
                <a:gd name="T194" fmla="+- 0 2970 2887"/>
                <a:gd name="T195" fmla="*/ 2970 h 194"/>
                <a:gd name="T196" fmla="+- 0 6132 5304"/>
                <a:gd name="T197" fmla="*/ T196 w 1094"/>
                <a:gd name="T198" fmla="+- 0 2953 2887"/>
                <a:gd name="T199" fmla="*/ 2953 h 194"/>
                <a:gd name="T200" fmla="+- 0 6318 5304"/>
                <a:gd name="T201" fmla="*/ T200 w 1094"/>
                <a:gd name="T202" fmla="+- 0 2938 2887"/>
                <a:gd name="T203" fmla="*/ 2938 h 194"/>
                <a:gd name="T204" fmla="+- 0 6350 5304"/>
                <a:gd name="T205" fmla="*/ T204 w 1094"/>
                <a:gd name="T206" fmla="+- 0 2951 2887"/>
                <a:gd name="T207" fmla="*/ 2951 h 194"/>
                <a:gd name="T208" fmla="+- 0 6363 5304"/>
                <a:gd name="T209" fmla="*/ T208 w 1094"/>
                <a:gd name="T210" fmla="+- 0 2983 2887"/>
                <a:gd name="T211" fmla="*/ 2983 h 194"/>
                <a:gd name="T212" fmla="+- 0 6350 5304"/>
                <a:gd name="T213" fmla="*/ T212 w 1094"/>
                <a:gd name="T214" fmla="+- 0 3015 2887"/>
                <a:gd name="T215" fmla="*/ 3015 h 194"/>
                <a:gd name="T216" fmla="+- 0 6318 5304"/>
                <a:gd name="T217" fmla="*/ T216 w 1094"/>
                <a:gd name="T218" fmla="+- 0 3028 2887"/>
                <a:gd name="T219" fmla="*/ 3028 h 194"/>
                <a:gd name="T220" fmla="+- 0 6287 5304"/>
                <a:gd name="T221" fmla="*/ T220 w 1094"/>
                <a:gd name="T222" fmla="+- 0 3015 2887"/>
                <a:gd name="T223" fmla="*/ 3015 h 194"/>
                <a:gd name="T224" fmla="+- 0 6274 5304"/>
                <a:gd name="T225" fmla="*/ T224 w 1094"/>
                <a:gd name="T226" fmla="+- 0 2983 2887"/>
                <a:gd name="T227" fmla="*/ 2983 h 194"/>
                <a:gd name="T228" fmla="+- 0 6287 5304"/>
                <a:gd name="T229" fmla="*/ T228 w 1094"/>
                <a:gd name="T230" fmla="+- 0 2951 2887"/>
                <a:gd name="T231" fmla="*/ 2951 h 194"/>
                <a:gd name="T232" fmla="+- 0 6318 5304"/>
                <a:gd name="T233" fmla="*/ T232 w 1094"/>
                <a:gd name="T234" fmla="+- 0 2938 2887"/>
                <a:gd name="T235" fmla="*/ 2938 h 194"/>
                <a:gd name="T236" fmla="+- 0 6338 5304"/>
                <a:gd name="T237" fmla="*/ T236 w 1094"/>
                <a:gd name="T238" fmla="+- 0 2983 2887"/>
                <a:gd name="T239" fmla="*/ 2983 h 1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Lst>
              <a:rect l="0" t="0" r="r" b="b"/>
              <a:pathLst>
                <a:path w="1094" h="194">
                  <a:moveTo>
                    <a:pt x="334" y="134"/>
                  </a:moveTo>
                  <a:lnTo>
                    <a:pt x="270" y="171"/>
                  </a:lnTo>
                  <a:lnTo>
                    <a:pt x="207" y="134"/>
                  </a:lnTo>
                  <a:lnTo>
                    <a:pt x="207" y="59"/>
                  </a:lnTo>
                  <a:lnTo>
                    <a:pt x="270" y="21"/>
                  </a:lnTo>
                  <a:lnTo>
                    <a:pt x="334" y="59"/>
                  </a:lnTo>
                  <a:lnTo>
                    <a:pt x="334" y="134"/>
                  </a:lnTo>
                  <a:close/>
                  <a:moveTo>
                    <a:pt x="270" y="64"/>
                  </a:moveTo>
                  <a:lnTo>
                    <a:pt x="283" y="66"/>
                  </a:lnTo>
                  <a:lnTo>
                    <a:pt x="293" y="73"/>
                  </a:lnTo>
                  <a:lnTo>
                    <a:pt x="300" y="83"/>
                  </a:lnTo>
                  <a:lnTo>
                    <a:pt x="302" y="96"/>
                  </a:lnTo>
                  <a:lnTo>
                    <a:pt x="300" y="109"/>
                  </a:lnTo>
                  <a:lnTo>
                    <a:pt x="293" y="119"/>
                  </a:lnTo>
                  <a:lnTo>
                    <a:pt x="283" y="126"/>
                  </a:lnTo>
                  <a:lnTo>
                    <a:pt x="270" y="129"/>
                  </a:lnTo>
                  <a:lnTo>
                    <a:pt x="258" y="126"/>
                  </a:lnTo>
                  <a:lnTo>
                    <a:pt x="247" y="119"/>
                  </a:lnTo>
                  <a:lnTo>
                    <a:pt x="241" y="109"/>
                  </a:lnTo>
                  <a:lnTo>
                    <a:pt x="238" y="96"/>
                  </a:lnTo>
                  <a:lnTo>
                    <a:pt x="241" y="83"/>
                  </a:lnTo>
                  <a:lnTo>
                    <a:pt x="247" y="73"/>
                  </a:lnTo>
                  <a:lnTo>
                    <a:pt x="258" y="66"/>
                  </a:lnTo>
                  <a:lnTo>
                    <a:pt x="270" y="64"/>
                  </a:lnTo>
                  <a:close/>
                  <a:moveTo>
                    <a:pt x="0" y="0"/>
                  </a:moveTo>
                  <a:lnTo>
                    <a:pt x="1093" y="0"/>
                  </a:lnTo>
                  <a:lnTo>
                    <a:pt x="1093" y="193"/>
                  </a:lnTo>
                  <a:lnTo>
                    <a:pt x="0" y="193"/>
                  </a:lnTo>
                  <a:lnTo>
                    <a:pt x="0" y="0"/>
                  </a:lnTo>
                  <a:close/>
                  <a:moveTo>
                    <a:pt x="525" y="134"/>
                  </a:moveTo>
                  <a:lnTo>
                    <a:pt x="461" y="171"/>
                  </a:lnTo>
                  <a:lnTo>
                    <a:pt x="398" y="134"/>
                  </a:lnTo>
                  <a:lnTo>
                    <a:pt x="398" y="59"/>
                  </a:lnTo>
                  <a:lnTo>
                    <a:pt x="461" y="21"/>
                  </a:lnTo>
                  <a:lnTo>
                    <a:pt x="525" y="59"/>
                  </a:lnTo>
                  <a:lnTo>
                    <a:pt x="525" y="134"/>
                  </a:lnTo>
                  <a:close/>
                  <a:moveTo>
                    <a:pt x="461" y="64"/>
                  </a:moveTo>
                  <a:lnTo>
                    <a:pt x="474" y="66"/>
                  </a:lnTo>
                  <a:lnTo>
                    <a:pt x="484" y="73"/>
                  </a:lnTo>
                  <a:lnTo>
                    <a:pt x="491" y="83"/>
                  </a:lnTo>
                  <a:lnTo>
                    <a:pt x="494" y="96"/>
                  </a:lnTo>
                  <a:lnTo>
                    <a:pt x="491" y="109"/>
                  </a:lnTo>
                  <a:lnTo>
                    <a:pt x="484" y="119"/>
                  </a:lnTo>
                  <a:lnTo>
                    <a:pt x="474" y="126"/>
                  </a:lnTo>
                  <a:lnTo>
                    <a:pt x="461" y="129"/>
                  </a:lnTo>
                  <a:lnTo>
                    <a:pt x="449" y="126"/>
                  </a:lnTo>
                  <a:lnTo>
                    <a:pt x="439" y="119"/>
                  </a:lnTo>
                  <a:lnTo>
                    <a:pt x="432" y="109"/>
                  </a:lnTo>
                  <a:lnTo>
                    <a:pt x="429" y="96"/>
                  </a:lnTo>
                  <a:lnTo>
                    <a:pt x="432" y="83"/>
                  </a:lnTo>
                  <a:lnTo>
                    <a:pt x="439" y="73"/>
                  </a:lnTo>
                  <a:lnTo>
                    <a:pt x="449" y="66"/>
                  </a:lnTo>
                  <a:lnTo>
                    <a:pt x="461" y="64"/>
                  </a:lnTo>
                  <a:close/>
                  <a:moveTo>
                    <a:pt x="713" y="134"/>
                  </a:moveTo>
                  <a:lnTo>
                    <a:pt x="650" y="171"/>
                  </a:lnTo>
                  <a:lnTo>
                    <a:pt x="586" y="134"/>
                  </a:lnTo>
                  <a:lnTo>
                    <a:pt x="586" y="59"/>
                  </a:lnTo>
                  <a:lnTo>
                    <a:pt x="650" y="21"/>
                  </a:lnTo>
                  <a:lnTo>
                    <a:pt x="713" y="59"/>
                  </a:lnTo>
                  <a:lnTo>
                    <a:pt x="713" y="134"/>
                  </a:lnTo>
                  <a:close/>
                  <a:moveTo>
                    <a:pt x="650" y="64"/>
                  </a:moveTo>
                  <a:lnTo>
                    <a:pt x="662" y="66"/>
                  </a:lnTo>
                  <a:lnTo>
                    <a:pt x="672" y="73"/>
                  </a:lnTo>
                  <a:lnTo>
                    <a:pt x="679" y="83"/>
                  </a:lnTo>
                  <a:lnTo>
                    <a:pt x="682" y="96"/>
                  </a:lnTo>
                  <a:lnTo>
                    <a:pt x="679" y="109"/>
                  </a:lnTo>
                  <a:lnTo>
                    <a:pt x="672" y="119"/>
                  </a:lnTo>
                  <a:lnTo>
                    <a:pt x="662" y="126"/>
                  </a:lnTo>
                  <a:lnTo>
                    <a:pt x="650" y="129"/>
                  </a:lnTo>
                  <a:lnTo>
                    <a:pt x="637" y="126"/>
                  </a:lnTo>
                  <a:lnTo>
                    <a:pt x="627" y="119"/>
                  </a:lnTo>
                  <a:lnTo>
                    <a:pt x="620" y="109"/>
                  </a:lnTo>
                  <a:lnTo>
                    <a:pt x="618" y="96"/>
                  </a:lnTo>
                  <a:lnTo>
                    <a:pt x="620" y="83"/>
                  </a:lnTo>
                  <a:lnTo>
                    <a:pt x="627" y="73"/>
                  </a:lnTo>
                  <a:lnTo>
                    <a:pt x="637" y="66"/>
                  </a:lnTo>
                  <a:lnTo>
                    <a:pt x="650" y="64"/>
                  </a:lnTo>
                  <a:close/>
                  <a:moveTo>
                    <a:pt x="905" y="134"/>
                  </a:moveTo>
                  <a:lnTo>
                    <a:pt x="841" y="171"/>
                  </a:lnTo>
                  <a:lnTo>
                    <a:pt x="777" y="134"/>
                  </a:lnTo>
                  <a:lnTo>
                    <a:pt x="777" y="59"/>
                  </a:lnTo>
                  <a:lnTo>
                    <a:pt x="841" y="21"/>
                  </a:lnTo>
                  <a:lnTo>
                    <a:pt x="905" y="59"/>
                  </a:lnTo>
                  <a:lnTo>
                    <a:pt x="905" y="134"/>
                  </a:lnTo>
                  <a:close/>
                  <a:moveTo>
                    <a:pt x="841" y="64"/>
                  </a:moveTo>
                  <a:lnTo>
                    <a:pt x="854" y="66"/>
                  </a:lnTo>
                  <a:lnTo>
                    <a:pt x="864" y="73"/>
                  </a:lnTo>
                  <a:lnTo>
                    <a:pt x="871" y="83"/>
                  </a:lnTo>
                  <a:lnTo>
                    <a:pt x="873" y="96"/>
                  </a:lnTo>
                  <a:lnTo>
                    <a:pt x="871" y="109"/>
                  </a:lnTo>
                  <a:lnTo>
                    <a:pt x="864" y="119"/>
                  </a:lnTo>
                  <a:lnTo>
                    <a:pt x="854" y="126"/>
                  </a:lnTo>
                  <a:lnTo>
                    <a:pt x="841" y="129"/>
                  </a:lnTo>
                  <a:lnTo>
                    <a:pt x="828" y="126"/>
                  </a:lnTo>
                  <a:lnTo>
                    <a:pt x="818" y="119"/>
                  </a:lnTo>
                  <a:lnTo>
                    <a:pt x="811" y="109"/>
                  </a:lnTo>
                  <a:lnTo>
                    <a:pt x="809" y="96"/>
                  </a:lnTo>
                  <a:lnTo>
                    <a:pt x="811" y="83"/>
                  </a:lnTo>
                  <a:lnTo>
                    <a:pt x="818" y="73"/>
                  </a:lnTo>
                  <a:lnTo>
                    <a:pt x="828" y="66"/>
                  </a:lnTo>
                  <a:lnTo>
                    <a:pt x="841" y="64"/>
                  </a:lnTo>
                  <a:close/>
                  <a:moveTo>
                    <a:pt x="1014" y="51"/>
                  </a:moveTo>
                  <a:lnTo>
                    <a:pt x="1031" y="55"/>
                  </a:lnTo>
                  <a:lnTo>
                    <a:pt x="1046" y="64"/>
                  </a:lnTo>
                  <a:lnTo>
                    <a:pt x="1055" y="79"/>
                  </a:lnTo>
                  <a:lnTo>
                    <a:pt x="1059" y="96"/>
                  </a:lnTo>
                  <a:lnTo>
                    <a:pt x="1055" y="114"/>
                  </a:lnTo>
                  <a:lnTo>
                    <a:pt x="1046" y="128"/>
                  </a:lnTo>
                  <a:lnTo>
                    <a:pt x="1031" y="138"/>
                  </a:lnTo>
                  <a:lnTo>
                    <a:pt x="1014" y="141"/>
                  </a:lnTo>
                  <a:lnTo>
                    <a:pt x="997" y="138"/>
                  </a:lnTo>
                  <a:lnTo>
                    <a:pt x="983" y="128"/>
                  </a:lnTo>
                  <a:lnTo>
                    <a:pt x="973" y="114"/>
                  </a:lnTo>
                  <a:lnTo>
                    <a:pt x="970" y="96"/>
                  </a:lnTo>
                  <a:lnTo>
                    <a:pt x="973" y="79"/>
                  </a:lnTo>
                  <a:lnTo>
                    <a:pt x="983" y="64"/>
                  </a:lnTo>
                  <a:lnTo>
                    <a:pt x="997" y="55"/>
                  </a:lnTo>
                  <a:lnTo>
                    <a:pt x="1014" y="51"/>
                  </a:lnTo>
                  <a:close/>
                  <a:moveTo>
                    <a:pt x="994" y="96"/>
                  </a:moveTo>
                  <a:lnTo>
                    <a:pt x="1034" y="96"/>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0" name="Line 396"/>
            <p:cNvSpPr>
              <a:spLocks noChangeShapeType="1"/>
            </p:cNvSpPr>
            <p:nvPr/>
          </p:nvSpPr>
          <p:spPr bwMode="auto">
            <a:xfrm>
              <a:off x="6318" y="2961"/>
              <a:ext cx="0" cy="44"/>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1" name="AutoShape 397"/>
            <p:cNvSpPr>
              <a:spLocks/>
            </p:cNvSpPr>
            <p:nvPr/>
          </p:nvSpPr>
          <p:spPr bwMode="auto">
            <a:xfrm>
              <a:off x="6516" y="2938"/>
              <a:ext cx="89" cy="91"/>
            </a:xfrm>
            <a:custGeom>
              <a:avLst/>
              <a:gdLst>
                <a:gd name="T0" fmla="+- 0 6561 6517"/>
                <a:gd name="T1" fmla="*/ T0 w 89"/>
                <a:gd name="T2" fmla="+- 0 2938 2938"/>
                <a:gd name="T3" fmla="*/ 2938 h 91"/>
                <a:gd name="T4" fmla="+- 0 6579 6517"/>
                <a:gd name="T5" fmla="*/ T4 w 89"/>
                <a:gd name="T6" fmla="+- 0 2942 2938"/>
                <a:gd name="T7" fmla="*/ 2942 h 91"/>
                <a:gd name="T8" fmla="+- 0 6593 6517"/>
                <a:gd name="T9" fmla="*/ T8 w 89"/>
                <a:gd name="T10" fmla="+- 0 2951 2938"/>
                <a:gd name="T11" fmla="*/ 2951 h 91"/>
                <a:gd name="T12" fmla="+- 0 6602 6517"/>
                <a:gd name="T13" fmla="*/ T12 w 89"/>
                <a:gd name="T14" fmla="+- 0 2966 2938"/>
                <a:gd name="T15" fmla="*/ 2966 h 91"/>
                <a:gd name="T16" fmla="+- 0 6606 6517"/>
                <a:gd name="T17" fmla="*/ T16 w 89"/>
                <a:gd name="T18" fmla="+- 0 2983 2938"/>
                <a:gd name="T19" fmla="*/ 2983 h 91"/>
                <a:gd name="T20" fmla="+- 0 6602 6517"/>
                <a:gd name="T21" fmla="*/ T20 w 89"/>
                <a:gd name="T22" fmla="+- 0 3001 2938"/>
                <a:gd name="T23" fmla="*/ 3001 h 91"/>
                <a:gd name="T24" fmla="+- 0 6593 6517"/>
                <a:gd name="T25" fmla="*/ T24 w 89"/>
                <a:gd name="T26" fmla="+- 0 3015 2938"/>
                <a:gd name="T27" fmla="*/ 3015 h 91"/>
                <a:gd name="T28" fmla="+- 0 6579 6517"/>
                <a:gd name="T29" fmla="*/ T28 w 89"/>
                <a:gd name="T30" fmla="+- 0 3025 2938"/>
                <a:gd name="T31" fmla="*/ 3025 h 91"/>
                <a:gd name="T32" fmla="+- 0 6561 6517"/>
                <a:gd name="T33" fmla="*/ T32 w 89"/>
                <a:gd name="T34" fmla="+- 0 3028 2938"/>
                <a:gd name="T35" fmla="*/ 3028 h 91"/>
                <a:gd name="T36" fmla="+- 0 6544 6517"/>
                <a:gd name="T37" fmla="*/ T36 w 89"/>
                <a:gd name="T38" fmla="+- 0 3025 2938"/>
                <a:gd name="T39" fmla="*/ 3025 h 91"/>
                <a:gd name="T40" fmla="+- 0 6530 6517"/>
                <a:gd name="T41" fmla="*/ T40 w 89"/>
                <a:gd name="T42" fmla="+- 0 3015 2938"/>
                <a:gd name="T43" fmla="*/ 3015 h 91"/>
                <a:gd name="T44" fmla="+- 0 6520 6517"/>
                <a:gd name="T45" fmla="*/ T44 w 89"/>
                <a:gd name="T46" fmla="+- 0 3001 2938"/>
                <a:gd name="T47" fmla="*/ 3001 h 91"/>
                <a:gd name="T48" fmla="+- 0 6517 6517"/>
                <a:gd name="T49" fmla="*/ T48 w 89"/>
                <a:gd name="T50" fmla="+- 0 2983 2938"/>
                <a:gd name="T51" fmla="*/ 2983 h 91"/>
                <a:gd name="T52" fmla="+- 0 6520 6517"/>
                <a:gd name="T53" fmla="*/ T52 w 89"/>
                <a:gd name="T54" fmla="+- 0 2966 2938"/>
                <a:gd name="T55" fmla="*/ 2966 h 91"/>
                <a:gd name="T56" fmla="+- 0 6530 6517"/>
                <a:gd name="T57" fmla="*/ T56 w 89"/>
                <a:gd name="T58" fmla="+- 0 2951 2938"/>
                <a:gd name="T59" fmla="*/ 2951 h 91"/>
                <a:gd name="T60" fmla="+- 0 6544 6517"/>
                <a:gd name="T61" fmla="*/ T60 w 89"/>
                <a:gd name="T62" fmla="+- 0 2942 2938"/>
                <a:gd name="T63" fmla="*/ 2942 h 91"/>
                <a:gd name="T64" fmla="+- 0 6561 6517"/>
                <a:gd name="T65" fmla="*/ T64 w 89"/>
                <a:gd name="T66" fmla="+- 0 2938 2938"/>
                <a:gd name="T67" fmla="*/ 2938 h 91"/>
                <a:gd name="T68" fmla="+- 0 6541 6517"/>
                <a:gd name="T69" fmla="*/ T68 w 89"/>
                <a:gd name="T70" fmla="+- 0 2983 2938"/>
                <a:gd name="T71" fmla="*/ 2983 h 91"/>
                <a:gd name="T72" fmla="+- 0 6581 6517"/>
                <a:gd name="T73" fmla="*/ T72 w 89"/>
                <a:gd name="T74" fmla="+- 0 2983 2938"/>
                <a:gd name="T75" fmla="*/ 2983 h 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89" h="91">
                  <a:moveTo>
                    <a:pt x="44" y="0"/>
                  </a:moveTo>
                  <a:lnTo>
                    <a:pt x="62" y="4"/>
                  </a:lnTo>
                  <a:lnTo>
                    <a:pt x="76" y="13"/>
                  </a:lnTo>
                  <a:lnTo>
                    <a:pt x="85" y="28"/>
                  </a:lnTo>
                  <a:lnTo>
                    <a:pt x="89" y="45"/>
                  </a:lnTo>
                  <a:lnTo>
                    <a:pt x="85" y="63"/>
                  </a:lnTo>
                  <a:lnTo>
                    <a:pt x="76" y="77"/>
                  </a:lnTo>
                  <a:lnTo>
                    <a:pt x="62" y="87"/>
                  </a:lnTo>
                  <a:lnTo>
                    <a:pt x="44" y="90"/>
                  </a:lnTo>
                  <a:lnTo>
                    <a:pt x="27" y="87"/>
                  </a:lnTo>
                  <a:lnTo>
                    <a:pt x="13" y="77"/>
                  </a:lnTo>
                  <a:lnTo>
                    <a:pt x="3" y="63"/>
                  </a:lnTo>
                  <a:lnTo>
                    <a:pt x="0" y="45"/>
                  </a:lnTo>
                  <a:lnTo>
                    <a:pt x="3" y="28"/>
                  </a:lnTo>
                  <a:lnTo>
                    <a:pt x="13" y="13"/>
                  </a:lnTo>
                  <a:lnTo>
                    <a:pt x="27" y="4"/>
                  </a:lnTo>
                  <a:lnTo>
                    <a:pt x="44" y="0"/>
                  </a:lnTo>
                  <a:close/>
                  <a:moveTo>
                    <a:pt x="24" y="45"/>
                  </a:moveTo>
                  <a:lnTo>
                    <a:pt x="64" y="45"/>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3" name="Line 398"/>
            <p:cNvSpPr>
              <a:spLocks noChangeShapeType="1"/>
            </p:cNvSpPr>
            <p:nvPr/>
          </p:nvSpPr>
          <p:spPr bwMode="auto">
            <a:xfrm>
              <a:off x="6561" y="2961"/>
              <a:ext cx="0" cy="44"/>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4" name="AutoShape 399"/>
            <p:cNvSpPr>
              <a:spLocks/>
            </p:cNvSpPr>
            <p:nvPr/>
          </p:nvSpPr>
          <p:spPr bwMode="auto">
            <a:xfrm>
              <a:off x="6473" y="2886"/>
              <a:ext cx="1094" cy="194"/>
            </a:xfrm>
            <a:custGeom>
              <a:avLst/>
              <a:gdLst>
                <a:gd name="T0" fmla="+- 0 6744 6473"/>
                <a:gd name="T1" fmla="*/ T0 w 1094"/>
                <a:gd name="T2" fmla="+- 0 3058 2887"/>
                <a:gd name="T3" fmla="*/ 3058 h 194"/>
                <a:gd name="T4" fmla="+- 0 6680 6473"/>
                <a:gd name="T5" fmla="*/ T4 w 1094"/>
                <a:gd name="T6" fmla="+- 0 2946 2887"/>
                <a:gd name="T7" fmla="*/ 2946 h 194"/>
                <a:gd name="T8" fmla="+- 0 6807 6473"/>
                <a:gd name="T9" fmla="*/ T8 w 1094"/>
                <a:gd name="T10" fmla="+- 0 2946 2887"/>
                <a:gd name="T11" fmla="*/ 2946 h 194"/>
                <a:gd name="T12" fmla="+- 0 6744 6473"/>
                <a:gd name="T13" fmla="*/ T12 w 1094"/>
                <a:gd name="T14" fmla="+- 0 2950 2887"/>
                <a:gd name="T15" fmla="*/ 2950 h 194"/>
                <a:gd name="T16" fmla="+- 0 6766 6473"/>
                <a:gd name="T17" fmla="*/ T16 w 1094"/>
                <a:gd name="T18" fmla="+- 0 2960 2887"/>
                <a:gd name="T19" fmla="*/ 2960 h 194"/>
                <a:gd name="T20" fmla="+- 0 6776 6473"/>
                <a:gd name="T21" fmla="*/ T20 w 1094"/>
                <a:gd name="T22" fmla="+- 0 2983 2887"/>
                <a:gd name="T23" fmla="*/ 2983 h 194"/>
                <a:gd name="T24" fmla="+- 0 6766 6473"/>
                <a:gd name="T25" fmla="*/ T24 w 1094"/>
                <a:gd name="T26" fmla="+- 0 3006 2887"/>
                <a:gd name="T27" fmla="*/ 3006 h 194"/>
                <a:gd name="T28" fmla="+- 0 6744 6473"/>
                <a:gd name="T29" fmla="*/ T28 w 1094"/>
                <a:gd name="T30" fmla="+- 0 3016 2887"/>
                <a:gd name="T31" fmla="*/ 3016 h 194"/>
                <a:gd name="T32" fmla="+- 0 6721 6473"/>
                <a:gd name="T33" fmla="*/ T32 w 1094"/>
                <a:gd name="T34" fmla="+- 0 3006 2887"/>
                <a:gd name="T35" fmla="*/ 3006 h 194"/>
                <a:gd name="T36" fmla="+- 0 6711 6473"/>
                <a:gd name="T37" fmla="*/ T36 w 1094"/>
                <a:gd name="T38" fmla="+- 0 2983 2887"/>
                <a:gd name="T39" fmla="*/ 2983 h 194"/>
                <a:gd name="T40" fmla="+- 0 6721 6473"/>
                <a:gd name="T41" fmla="*/ T40 w 1094"/>
                <a:gd name="T42" fmla="+- 0 2960 2887"/>
                <a:gd name="T43" fmla="*/ 2960 h 194"/>
                <a:gd name="T44" fmla="+- 0 6744 6473"/>
                <a:gd name="T45" fmla="*/ T44 w 1094"/>
                <a:gd name="T46" fmla="+- 0 2950 2887"/>
                <a:gd name="T47" fmla="*/ 2950 h 194"/>
                <a:gd name="T48" fmla="+- 0 7567 6473"/>
                <a:gd name="T49" fmla="*/ T48 w 1094"/>
                <a:gd name="T50" fmla="+- 0 2887 2887"/>
                <a:gd name="T51" fmla="*/ 2887 h 194"/>
                <a:gd name="T52" fmla="+- 0 6473 6473"/>
                <a:gd name="T53" fmla="*/ T52 w 1094"/>
                <a:gd name="T54" fmla="+- 0 3080 2887"/>
                <a:gd name="T55" fmla="*/ 3080 h 194"/>
                <a:gd name="T56" fmla="+- 0 6999 6473"/>
                <a:gd name="T57" fmla="*/ T56 w 1094"/>
                <a:gd name="T58" fmla="+- 0 3021 2887"/>
                <a:gd name="T59" fmla="*/ 3021 h 194"/>
                <a:gd name="T60" fmla="+- 0 6871 6473"/>
                <a:gd name="T61" fmla="*/ T60 w 1094"/>
                <a:gd name="T62" fmla="+- 0 3021 2887"/>
                <a:gd name="T63" fmla="*/ 3021 h 194"/>
                <a:gd name="T64" fmla="+- 0 6935 6473"/>
                <a:gd name="T65" fmla="*/ T64 w 1094"/>
                <a:gd name="T66" fmla="+- 0 2908 2887"/>
                <a:gd name="T67" fmla="*/ 2908 h 194"/>
                <a:gd name="T68" fmla="+- 0 6999 6473"/>
                <a:gd name="T69" fmla="*/ T68 w 1094"/>
                <a:gd name="T70" fmla="+- 0 3021 2887"/>
                <a:gd name="T71" fmla="*/ 3021 h 194"/>
                <a:gd name="T72" fmla="+- 0 6947 6473"/>
                <a:gd name="T73" fmla="*/ T72 w 1094"/>
                <a:gd name="T74" fmla="+- 0 2953 2887"/>
                <a:gd name="T75" fmla="*/ 2953 h 194"/>
                <a:gd name="T76" fmla="+- 0 6965 6473"/>
                <a:gd name="T77" fmla="*/ T76 w 1094"/>
                <a:gd name="T78" fmla="+- 0 2970 2887"/>
                <a:gd name="T79" fmla="*/ 2970 h 194"/>
                <a:gd name="T80" fmla="+- 0 6965 6473"/>
                <a:gd name="T81" fmla="*/ T80 w 1094"/>
                <a:gd name="T82" fmla="+- 0 2996 2887"/>
                <a:gd name="T83" fmla="*/ 2996 h 194"/>
                <a:gd name="T84" fmla="+- 0 6947 6473"/>
                <a:gd name="T85" fmla="*/ T84 w 1094"/>
                <a:gd name="T86" fmla="+- 0 3013 2887"/>
                <a:gd name="T87" fmla="*/ 3013 h 194"/>
                <a:gd name="T88" fmla="+- 0 6922 6473"/>
                <a:gd name="T89" fmla="*/ T88 w 1094"/>
                <a:gd name="T90" fmla="+- 0 3013 2887"/>
                <a:gd name="T91" fmla="*/ 3013 h 194"/>
                <a:gd name="T92" fmla="+- 0 6905 6473"/>
                <a:gd name="T93" fmla="*/ T92 w 1094"/>
                <a:gd name="T94" fmla="+- 0 2996 2887"/>
                <a:gd name="T95" fmla="*/ 2996 h 194"/>
                <a:gd name="T96" fmla="+- 0 6905 6473"/>
                <a:gd name="T97" fmla="*/ T96 w 1094"/>
                <a:gd name="T98" fmla="+- 0 2970 2887"/>
                <a:gd name="T99" fmla="*/ 2970 h 194"/>
                <a:gd name="T100" fmla="+- 0 6922 6473"/>
                <a:gd name="T101" fmla="*/ T100 w 1094"/>
                <a:gd name="T102" fmla="+- 0 2953 2887"/>
                <a:gd name="T103" fmla="*/ 2953 h 194"/>
                <a:gd name="T104" fmla="+- 0 7187 6473"/>
                <a:gd name="T105" fmla="*/ T104 w 1094"/>
                <a:gd name="T106" fmla="+- 0 3021 2887"/>
                <a:gd name="T107" fmla="*/ 3021 h 194"/>
                <a:gd name="T108" fmla="+- 0 7059 6473"/>
                <a:gd name="T109" fmla="*/ T108 w 1094"/>
                <a:gd name="T110" fmla="+- 0 3021 2887"/>
                <a:gd name="T111" fmla="*/ 3021 h 194"/>
                <a:gd name="T112" fmla="+- 0 7123 6473"/>
                <a:gd name="T113" fmla="*/ T112 w 1094"/>
                <a:gd name="T114" fmla="+- 0 2908 2887"/>
                <a:gd name="T115" fmla="*/ 2908 h 194"/>
                <a:gd name="T116" fmla="+- 0 7187 6473"/>
                <a:gd name="T117" fmla="*/ T116 w 1094"/>
                <a:gd name="T118" fmla="+- 0 3021 2887"/>
                <a:gd name="T119" fmla="*/ 3021 h 194"/>
                <a:gd name="T120" fmla="+- 0 7136 6473"/>
                <a:gd name="T121" fmla="*/ T120 w 1094"/>
                <a:gd name="T122" fmla="+- 0 2953 2887"/>
                <a:gd name="T123" fmla="*/ 2953 h 194"/>
                <a:gd name="T124" fmla="+- 0 7153 6473"/>
                <a:gd name="T125" fmla="*/ T124 w 1094"/>
                <a:gd name="T126" fmla="+- 0 2970 2887"/>
                <a:gd name="T127" fmla="*/ 2970 h 194"/>
                <a:gd name="T128" fmla="+- 0 7153 6473"/>
                <a:gd name="T129" fmla="*/ T128 w 1094"/>
                <a:gd name="T130" fmla="+- 0 2996 2887"/>
                <a:gd name="T131" fmla="*/ 2996 h 194"/>
                <a:gd name="T132" fmla="+- 0 7136 6473"/>
                <a:gd name="T133" fmla="*/ T132 w 1094"/>
                <a:gd name="T134" fmla="+- 0 3013 2887"/>
                <a:gd name="T135" fmla="*/ 3013 h 194"/>
                <a:gd name="T136" fmla="+- 0 7111 6473"/>
                <a:gd name="T137" fmla="*/ T136 w 1094"/>
                <a:gd name="T138" fmla="+- 0 3013 2887"/>
                <a:gd name="T139" fmla="*/ 3013 h 194"/>
                <a:gd name="T140" fmla="+- 0 7093 6473"/>
                <a:gd name="T141" fmla="*/ T140 w 1094"/>
                <a:gd name="T142" fmla="+- 0 2996 2887"/>
                <a:gd name="T143" fmla="*/ 2996 h 194"/>
                <a:gd name="T144" fmla="+- 0 7093 6473"/>
                <a:gd name="T145" fmla="*/ T144 w 1094"/>
                <a:gd name="T146" fmla="+- 0 2970 2887"/>
                <a:gd name="T147" fmla="*/ 2970 h 194"/>
                <a:gd name="T148" fmla="+- 0 7111 6473"/>
                <a:gd name="T149" fmla="*/ T148 w 1094"/>
                <a:gd name="T150" fmla="+- 0 2953 2887"/>
                <a:gd name="T151" fmla="*/ 2953 h 194"/>
                <a:gd name="T152" fmla="+- 0 7378 6473"/>
                <a:gd name="T153" fmla="*/ T152 w 1094"/>
                <a:gd name="T154" fmla="+- 0 3021 2887"/>
                <a:gd name="T155" fmla="*/ 3021 h 194"/>
                <a:gd name="T156" fmla="+- 0 7251 6473"/>
                <a:gd name="T157" fmla="*/ T156 w 1094"/>
                <a:gd name="T158" fmla="+- 0 3021 2887"/>
                <a:gd name="T159" fmla="*/ 3021 h 194"/>
                <a:gd name="T160" fmla="+- 0 7314 6473"/>
                <a:gd name="T161" fmla="*/ T160 w 1094"/>
                <a:gd name="T162" fmla="+- 0 2908 2887"/>
                <a:gd name="T163" fmla="*/ 2908 h 194"/>
                <a:gd name="T164" fmla="+- 0 7378 6473"/>
                <a:gd name="T165" fmla="*/ T164 w 1094"/>
                <a:gd name="T166" fmla="+- 0 3021 2887"/>
                <a:gd name="T167" fmla="*/ 3021 h 194"/>
                <a:gd name="T168" fmla="+- 0 7327 6473"/>
                <a:gd name="T169" fmla="*/ T168 w 1094"/>
                <a:gd name="T170" fmla="+- 0 2953 2887"/>
                <a:gd name="T171" fmla="*/ 2953 h 194"/>
                <a:gd name="T172" fmla="+- 0 7344 6473"/>
                <a:gd name="T173" fmla="*/ T172 w 1094"/>
                <a:gd name="T174" fmla="+- 0 2970 2887"/>
                <a:gd name="T175" fmla="*/ 2970 h 194"/>
                <a:gd name="T176" fmla="+- 0 7344 6473"/>
                <a:gd name="T177" fmla="*/ T176 w 1094"/>
                <a:gd name="T178" fmla="+- 0 2996 2887"/>
                <a:gd name="T179" fmla="*/ 2996 h 194"/>
                <a:gd name="T180" fmla="+- 0 7327 6473"/>
                <a:gd name="T181" fmla="*/ T180 w 1094"/>
                <a:gd name="T182" fmla="+- 0 3013 2887"/>
                <a:gd name="T183" fmla="*/ 3013 h 194"/>
                <a:gd name="T184" fmla="+- 0 7302 6473"/>
                <a:gd name="T185" fmla="*/ T184 w 1094"/>
                <a:gd name="T186" fmla="+- 0 3013 2887"/>
                <a:gd name="T187" fmla="*/ 3013 h 194"/>
                <a:gd name="T188" fmla="+- 0 7285 6473"/>
                <a:gd name="T189" fmla="*/ T188 w 1094"/>
                <a:gd name="T190" fmla="+- 0 2996 2887"/>
                <a:gd name="T191" fmla="*/ 2996 h 194"/>
                <a:gd name="T192" fmla="+- 0 7285 6473"/>
                <a:gd name="T193" fmla="*/ T192 w 1094"/>
                <a:gd name="T194" fmla="+- 0 2970 2887"/>
                <a:gd name="T195" fmla="*/ 2970 h 194"/>
                <a:gd name="T196" fmla="+- 0 7302 6473"/>
                <a:gd name="T197" fmla="*/ T196 w 1094"/>
                <a:gd name="T198" fmla="+- 0 2953 2887"/>
                <a:gd name="T199" fmla="*/ 2953 h 194"/>
                <a:gd name="T200" fmla="+- 0 7488 6473"/>
                <a:gd name="T201" fmla="*/ T200 w 1094"/>
                <a:gd name="T202" fmla="+- 0 2938 2887"/>
                <a:gd name="T203" fmla="*/ 2938 h 194"/>
                <a:gd name="T204" fmla="+- 0 7519 6473"/>
                <a:gd name="T205" fmla="*/ T204 w 1094"/>
                <a:gd name="T206" fmla="+- 0 2951 2887"/>
                <a:gd name="T207" fmla="*/ 2951 h 194"/>
                <a:gd name="T208" fmla="+- 0 7532 6473"/>
                <a:gd name="T209" fmla="*/ T208 w 1094"/>
                <a:gd name="T210" fmla="+- 0 2983 2887"/>
                <a:gd name="T211" fmla="*/ 2983 h 194"/>
                <a:gd name="T212" fmla="+- 0 7519 6473"/>
                <a:gd name="T213" fmla="*/ T212 w 1094"/>
                <a:gd name="T214" fmla="+- 0 3015 2887"/>
                <a:gd name="T215" fmla="*/ 3015 h 194"/>
                <a:gd name="T216" fmla="+- 0 7488 6473"/>
                <a:gd name="T217" fmla="*/ T216 w 1094"/>
                <a:gd name="T218" fmla="+- 0 3028 2887"/>
                <a:gd name="T219" fmla="*/ 3028 h 194"/>
                <a:gd name="T220" fmla="+- 0 7456 6473"/>
                <a:gd name="T221" fmla="*/ T220 w 1094"/>
                <a:gd name="T222" fmla="+- 0 3015 2887"/>
                <a:gd name="T223" fmla="*/ 3015 h 194"/>
                <a:gd name="T224" fmla="+- 0 7443 6473"/>
                <a:gd name="T225" fmla="*/ T224 w 1094"/>
                <a:gd name="T226" fmla="+- 0 2983 2887"/>
                <a:gd name="T227" fmla="*/ 2983 h 194"/>
                <a:gd name="T228" fmla="+- 0 7456 6473"/>
                <a:gd name="T229" fmla="*/ T228 w 1094"/>
                <a:gd name="T230" fmla="+- 0 2951 2887"/>
                <a:gd name="T231" fmla="*/ 2951 h 194"/>
                <a:gd name="T232" fmla="+- 0 7488 6473"/>
                <a:gd name="T233" fmla="*/ T232 w 1094"/>
                <a:gd name="T234" fmla="+- 0 2938 2887"/>
                <a:gd name="T235" fmla="*/ 2938 h 1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Lst>
              <a:rect l="0" t="0" r="r" b="b"/>
              <a:pathLst>
                <a:path w="1094" h="194">
                  <a:moveTo>
                    <a:pt x="334" y="134"/>
                  </a:moveTo>
                  <a:lnTo>
                    <a:pt x="271" y="171"/>
                  </a:lnTo>
                  <a:lnTo>
                    <a:pt x="207" y="134"/>
                  </a:lnTo>
                  <a:lnTo>
                    <a:pt x="207" y="59"/>
                  </a:lnTo>
                  <a:lnTo>
                    <a:pt x="271" y="21"/>
                  </a:lnTo>
                  <a:lnTo>
                    <a:pt x="334" y="59"/>
                  </a:lnTo>
                  <a:lnTo>
                    <a:pt x="334" y="134"/>
                  </a:lnTo>
                  <a:close/>
                  <a:moveTo>
                    <a:pt x="271" y="63"/>
                  </a:moveTo>
                  <a:lnTo>
                    <a:pt x="283" y="66"/>
                  </a:lnTo>
                  <a:lnTo>
                    <a:pt x="293" y="73"/>
                  </a:lnTo>
                  <a:lnTo>
                    <a:pt x="300" y="83"/>
                  </a:lnTo>
                  <a:lnTo>
                    <a:pt x="303" y="96"/>
                  </a:lnTo>
                  <a:lnTo>
                    <a:pt x="300" y="109"/>
                  </a:lnTo>
                  <a:lnTo>
                    <a:pt x="293" y="119"/>
                  </a:lnTo>
                  <a:lnTo>
                    <a:pt x="283" y="126"/>
                  </a:lnTo>
                  <a:lnTo>
                    <a:pt x="271" y="129"/>
                  </a:lnTo>
                  <a:lnTo>
                    <a:pt x="258" y="126"/>
                  </a:lnTo>
                  <a:lnTo>
                    <a:pt x="248" y="119"/>
                  </a:lnTo>
                  <a:lnTo>
                    <a:pt x="241" y="109"/>
                  </a:lnTo>
                  <a:lnTo>
                    <a:pt x="238" y="96"/>
                  </a:lnTo>
                  <a:lnTo>
                    <a:pt x="241" y="83"/>
                  </a:lnTo>
                  <a:lnTo>
                    <a:pt x="248" y="73"/>
                  </a:lnTo>
                  <a:lnTo>
                    <a:pt x="258" y="66"/>
                  </a:lnTo>
                  <a:lnTo>
                    <a:pt x="271" y="63"/>
                  </a:lnTo>
                  <a:close/>
                  <a:moveTo>
                    <a:pt x="0" y="0"/>
                  </a:moveTo>
                  <a:lnTo>
                    <a:pt x="1094" y="0"/>
                  </a:lnTo>
                  <a:lnTo>
                    <a:pt x="1094" y="193"/>
                  </a:lnTo>
                  <a:lnTo>
                    <a:pt x="0" y="193"/>
                  </a:lnTo>
                  <a:lnTo>
                    <a:pt x="0" y="0"/>
                  </a:lnTo>
                  <a:close/>
                  <a:moveTo>
                    <a:pt x="526" y="134"/>
                  </a:moveTo>
                  <a:lnTo>
                    <a:pt x="462" y="171"/>
                  </a:lnTo>
                  <a:lnTo>
                    <a:pt x="398" y="134"/>
                  </a:lnTo>
                  <a:lnTo>
                    <a:pt x="398" y="59"/>
                  </a:lnTo>
                  <a:lnTo>
                    <a:pt x="462" y="21"/>
                  </a:lnTo>
                  <a:lnTo>
                    <a:pt x="526" y="59"/>
                  </a:lnTo>
                  <a:lnTo>
                    <a:pt x="526" y="134"/>
                  </a:lnTo>
                  <a:close/>
                  <a:moveTo>
                    <a:pt x="462" y="63"/>
                  </a:moveTo>
                  <a:lnTo>
                    <a:pt x="474" y="66"/>
                  </a:lnTo>
                  <a:lnTo>
                    <a:pt x="485" y="73"/>
                  </a:lnTo>
                  <a:lnTo>
                    <a:pt x="492" y="83"/>
                  </a:lnTo>
                  <a:lnTo>
                    <a:pt x="494" y="96"/>
                  </a:lnTo>
                  <a:lnTo>
                    <a:pt x="492" y="109"/>
                  </a:lnTo>
                  <a:lnTo>
                    <a:pt x="485" y="119"/>
                  </a:lnTo>
                  <a:lnTo>
                    <a:pt x="474" y="126"/>
                  </a:lnTo>
                  <a:lnTo>
                    <a:pt x="462" y="129"/>
                  </a:lnTo>
                  <a:lnTo>
                    <a:pt x="449" y="126"/>
                  </a:lnTo>
                  <a:lnTo>
                    <a:pt x="439" y="119"/>
                  </a:lnTo>
                  <a:lnTo>
                    <a:pt x="432" y="109"/>
                  </a:lnTo>
                  <a:lnTo>
                    <a:pt x="430" y="96"/>
                  </a:lnTo>
                  <a:lnTo>
                    <a:pt x="432" y="83"/>
                  </a:lnTo>
                  <a:lnTo>
                    <a:pt x="439" y="73"/>
                  </a:lnTo>
                  <a:lnTo>
                    <a:pt x="449" y="66"/>
                  </a:lnTo>
                  <a:lnTo>
                    <a:pt x="462" y="63"/>
                  </a:lnTo>
                  <a:close/>
                  <a:moveTo>
                    <a:pt x="714" y="134"/>
                  </a:moveTo>
                  <a:lnTo>
                    <a:pt x="650" y="171"/>
                  </a:lnTo>
                  <a:lnTo>
                    <a:pt x="586" y="134"/>
                  </a:lnTo>
                  <a:lnTo>
                    <a:pt x="586" y="59"/>
                  </a:lnTo>
                  <a:lnTo>
                    <a:pt x="650" y="21"/>
                  </a:lnTo>
                  <a:lnTo>
                    <a:pt x="714" y="59"/>
                  </a:lnTo>
                  <a:lnTo>
                    <a:pt x="714" y="134"/>
                  </a:lnTo>
                  <a:close/>
                  <a:moveTo>
                    <a:pt x="650" y="63"/>
                  </a:moveTo>
                  <a:lnTo>
                    <a:pt x="663" y="66"/>
                  </a:lnTo>
                  <a:lnTo>
                    <a:pt x="673" y="73"/>
                  </a:lnTo>
                  <a:lnTo>
                    <a:pt x="680" y="83"/>
                  </a:lnTo>
                  <a:lnTo>
                    <a:pt x="682" y="96"/>
                  </a:lnTo>
                  <a:lnTo>
                    <a:pt x="680" y="109"/>
                  </a:lnTo>
                  <a:lnTo>
                    <a:pt x="673" y="119"/>
                  </a:lnTo>
                  <a:lnTo>
                    <a:pt x="663" y="126"/>
                  </a:lnTo>
                  <a:lnTo>
                    <a:pt x="650" y="129"/>
                  </a:lnTo>
                  <a:lnTo>
                    <a:pt x="638" y="126"/>
                  </a:lnTo>
                  <a:lnTo>
                    <a:pt x="627" y="119"/>
                  </a:lnTo>
                  <a:lnTo>
                    <a:pt x="620" y="109"/>
                  </a:lnTo>
                  <a:lnTo>
                    <a:pt x="618" y="96"/>
                  </a:lnTo>
                  <a:lnTo>
                    <a:pt x="620" y="83"/>
                  </a:lnTo>
                  <a:lnTo>
                    <a:pt x="627" y="73"/>
                  </a:lnTo>
                  <a:lnTo>
                    <a:pt x="638" y="66"/>
                  </a:lnTo>
                  <a:lnTo>
                    <a:pt x="650" y="63"/>
                  </a:lnTo>
                  <a:close/>
                  <a:moveTo>
                    <a:pt x="905" y="134"/>
                  </a:moveTo>
                  <a:lnTo>
                    <a:pt x="841" y="171"/>
                  </a:lnTo>
                  <a:lnTo>
                    <a:pt x="778" y="134"/>
                  </a:lnTo>
                  <a:lnTo>
                    <a:pt x="778" y="59"/>
                  </a:lnTo>
                  <a:lnTo>
                    <a:pt x="841" y="21"/>
                  </a:lnTo>
                  <a:lnTo>
                    <a:pt x="905" y="59"/>
                  </a:lnTo>
                  <a:lnTo>
                    <a:pt x="905" y="134"/>
                  </a:lnTo>
                  <a:close/>
                  <a:moveTo>
                    <a:pt x="841" y="63"/>
                  </a:moveTo>
                  <a:lnTo>
                    <a:pt x="854" y="66"/>
                  </a:lnTo>
                  <a:lnTo>
                    <a:pt x="864" y="73"/>
                  </a:lnTo>
                  <a:lnTo>
                    <a:pt x="871" y="83"/>
                  </a:lnTo>
                  <a:lnTo>
                    <a:pt x="874" y="96"/>
                  </a:lnTo>
                  <a:lnTo>
                    <a:pt x="871" y="109"/>
                  </a:lnTo>
                  <a:lnTo>
                    <a:pt x="864" y="119"/>
                  </a:lnTo>
                  <a:lnTo>
                    <a:pt x="854" y="126"/>
                  </a:lnTo>
                  <a:lnTo>
                    <a:pt x="841" y="129"/>
                  </a:lnTo>
                  <a:lnTo>
                    <a:pt x="829" y="126"/>
                  </a:lnTo>
                  <a:lnTo>
                    <a:pt x="819" y="119"/>
                  </a:lnTo>
                  <a:lnTo>
                    <a:pt x="812" y="109"/>
                  </a:lnTo>
                  <a:lnTo>
                    <a:pt x="809" y="96"/>
                  </a:lnTo>
                  <a:lnTo>
                    <a:pt x="812" y="83"/>
                  </a:lnTo>
                  <a:lnTo>
                    <a:pt x="819" y="73"/>
                  </a:lnTo>
                  <a:lnTo>
                    <a:pt x="829" y="66"/>
                  </a:lnTo>
                  <a:lnTo>
                    <a:pt x="841" y="63"/>
                  </a:lnTo>
                  <a:close/>
                  <a:moveTo>
                    <a:pt x="1015" y="51"/>
                  </a:moveTo>
                  <a:lnTo>
                    <a:pt x="1032" y="55"/>
                  </a:lnTo>
                  <a:lnTo>
                    <a:pt x="1046" y="64"/>
                  </a:lnTo>
                  <a:lnTo>
                    <a:pt x="1056" y="79"/>
                  </a:lnTo>
                  <a:lnTo>
                    <a:pt x="1059" y="96"/>
                  </a:lnTo>
                  <a:lnTo>
                    <a:pt x="1056" y="114"/>
                  </a:lnTo>
                  <a:lnTo>
                    <a:pt x="1046" y="128"/>
                  </a:lnTo>
                  <a:lnTo>
                    <a:pt x="1032" y="138"/>
                  </a:lnTo>
                  <a:lnTo>
                    <a:pt x="1015" y="141"/>
                  </a:lnTo>
                  <a:lnTo>
                    <a:pt x="997" y="138"/>
                  </a:lnTo>
                  <a:lnTo>
                    <a:pt x="983" y="128"/>
                  </a:lnTo>
                  <a:lnTo>
                    <a:pt x="974" y="114"/>
                  </a:lnTo>
                  <a:lnTo>
                    <a:pt x="970" y="96"/>
                  </a:lnTo>
                  <a:lnTo>
                    <a:pt x="974" y="79"/>
                  </a:lnTo>
                  <a:lnTo>
                    <a:pt x="983" y="64"/>
                  </a:lnTo>
                  <a:lnTo>
                    <a:pt x="997" y="55"/>
                  </a:lnTo>
                  <a:lnTo>
                    <a:pt x="1015" y="51"/>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5" name="Line 400"/>
            <p:cNvSpPr>
              <a:spLocks noChangeShapeType="1"/>
            </p:cNvSpPr>
            <p:nvPr/>
          </p:nvSpPr>
          <p:spPr bwMode="auto">
            <a:xfrm>
              <a:off x="7468" y="2983"/>
              <a:ext cx="24" cy="0"/>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7" name="Line 401"/>
            <p:cNvSpPr>
              <a:spLocks noChangeShapeType="1"/>
            </p:cNvSpPr>
            <p:nvPr/>
          </p:nvSpPr>
          <p:spPr bwMode="auto">
            <a:xfrm>
              <a:off x="7486" y="2961"/>
              <a:ext cx="0" cy="44"/>
            </a:xfrm>
            <a:prstGeom prst="line">
              <a:avLst/>
            </a:prstGeom>
            <a:noFill/>
            <a:ln w="6507">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8" name="AutoShape 402"/>
            <p:cNvSpPr>
              <a:spLocks/>
            </p:cNvSpPr>
            <p:nvPr/>
          </p:nvSpPr>
          <p:spPr bwMode="auto">
            <a:xfrm>
              <a:off x="5556" y="3107"/>
              <a:ext cx="1628" cy="500"/>
            </a:xfrm>
            <a:custGeom>
              <a:avLst/>
              <a:gdLst>
                <a:gd name="T0" fmla="+- 0 6048 5556"/>
                <a:gd name="T1" fmla="*/ T0 w 1628"/>
                <a:gd name="T2" fmla="+- 0 3354 3108"/>
                <a:gd name="T3" fmla="*/ 3354 h 500"/>
                <a:gd name="T4" fmla="+- 0 6035 5556"/>
                <a:gd name="T5" fmla="*/ T4 w 1628"/>
                <a:gd name="T6" fmla="+- 0 3431 3108"/>
                <a:gd name="T7" fmla="*/ 3431 h 500"/>
                <a:gd name="T8" fmla="+- 0 6000 5556"/>
                <a:gd name="T9" fmla="*/ T8 w 1628"/>
                <a:gd name="T10" fmla="+- 0 3499 3108"/>
                <a:gd name="T11" fmla="*/ 3499 h 500"/>
                <a:gd name="T12" fmla="+- 0 5947 5556"/>
                <a:gd name="T13" fmla="*/ T12 w 1628"/>
                <a:gd name="T14" fmla="+- 0 3552 3108"/>
                <a:gd name="T15" fmla="*/ 3552 h 500"/>
                <a:gd name="T16" fmla="+- 0 5880 5556"/>
                <a:gd name="T17" fmla="*/ T16 w 1628"/>
                <a:gd name="T18" fmla="+- 0 3587 3108"/>
                <a:gd name="T19" fmla="*/ 3587 h 500"/>
                <a:gd name="T20" fmla="+- 0 5802 5556"/>
                <a:gd name="T21" fmla="*/ T20 w 1628"/>
                <a:gd name="T22" fmla="+- 0 3599 3108"/>
                <a:gd name="T23" fmla="*/ 3599 h 500"/>
                <a:gd name="T24" fmla="+- 0 5724 5556"/>
                <a:gd name="T25" fmla="*/ T24 w 1628"/>
                <a:gd name="T26" fmla="+- 0 3587 3108"/>
                <a:gd name="T27" fmla="*/ 3587 h 500"/>
                <a:gd name="T28" fmla="+- 0 5657 5556"/>
                <a:gd name="T29" fmla="*/ T28 w 1628"/>
                <a:gd name="T30" fmla="+- 0 3552 3108"/>
                <a:gd name="T31" fmla="*/ 3552 h 500"/>
                <a:gd name="T32" fmla="+- 0 5604 5556"/>
                <a:gd name="T33" fmla="*/ T32 w 1628"/>
                <a:gd name="T34" fmla="+- 0 3499 3108"/>
                <a:gd name="T35" fmla="*/ 3499 h 500"/>
                <a:gd name="T36" fmla="+- 0 5569 5556"/>
                <a:gd name="T37" fmla="*/ T36 w 1628"/>
                <a:gd name="T38" fmla="+- 0 3431 3108"/>
                <a:gd name="T39" fmla="*/ 3431 h 500"/>
                <a:gd name="T40" fmla="+- 0 5556 5556"/>
                <a:gd name="T41" fmla="*/ T40 w 1628"/>
                <a:gd name="T42" fmla="+- 0 3354 3108"/>
                <a:gd name="T43" fmla="*/ 3354 h 500"/>
                <a:gd name="T44" fmla="+- 0 5569 5556"/>
                <a:gd name="T45" fmla="*/ T44 w 1628"/>
                <a:gd name="T46" fmla="+- 0 3276 3108"/>
                <a:gd name="T47" fmla="*/ 3276 h 500"/>
                <a:gd name="T48" fmla="+- 0 5604 5556"/>
                <a:gd name="T49" fmla="*/ T48 w 1628"/>
                <a:gd name="T50" fmla="+- 0 3208 3108"/>
                <a:gd name="T51" fmla="*/ 3208 h 500"/>
                <a:gd name="T52" fmla="+- 0 5657 5556"/>
                <a:gd name="T53" fmla="*/ T52 w 1628"/>
                <a:gd name="T54" fmla="+- 0 3155 3108"/>
                <a:gd name="T55" fmla="*/ 3155 h 500"/>
                <a:gd name="T56" fmla="+- 0 5724 5556"/>
                <a:gd name="T57" fmla="*/ T56 w 1628"/>
                <a:gd name="T58" fmla="+- 0 3120 3108"/>
                <a:gd name="T59" fmla="*/ 3120 h 500"/>
                <a:gd name="T60" fmla="+- 0 5802 5556"/>
                <a:gd name="T61" fmla="*/ T60 w 1628"/>
                <a:gd name="T62" fmla="+- 0 3108 3108"/>
                <a:gd name="T63" fmla="*/ 3108 h 500"/>
                <a:gd name="T64" fmla="+- 0 5880 5556"/>
                <a:gd name="T65" fmla="*/ T64 w 1628"/>
                <a:gd name="T66" fmla="+- 0 3120 3108"/>
                <a:gd name="T67" fmla="*/ 3120 h 500"/>
                <a:gd name="T68" fmla="+- 0 5947 5556"/>
                <a:gd name="T69" fmla="*/ T68 w 1628"/>
                <a:gd name="T70" fmla="+- 0 3155 3108"/>
                <a:gd name="T71" fmla="*/ 3155 h 500"/>
                <a:gd name="T72" fmla="+- 0 6000 5556"/>
                <a:gd name="T73" fmla="*/ T72 w 1628"/>
                <a:gd name="T74" fmla="+- 0 3208 3108"/>
                <a:gd name="T75" fmla="*/ 3208 h 500"/>
                <a:gd name="T76" fmla="+- 0 6035 5556"/>
                <a:gd name="T77" fmla="*/ T76 w 1628"/>
                <a:gd name="T78" fmla="+- 0 3276 3108"/>
                <a:gd name="T79" fmla="*/ 3276 h 500"/>
                <a:gd name="T80" fmla="+- 0 6048 5556"/>
                <a:gd name="T81" fmla="*/ T80 w 1628"/>
                <a:gd name="T82" fmla="+- 0 3354 3108"/>
                <a:gd name="T83" fmla="*/ 3354 h 500"/>
                <a:gd name="T84" fmla="+- 0 7184 5556"/>
                <a:gd name="T85" fmla="*/ T84 w 1628"/>
                <a:gd name="T86" fmla="+- 0 3362 3108"/>
                <a:gd name="T87" fmla="*/ 3362 h 500"/>
                <a:gd name="T88" fmla="+- 0 7171 5556"/>
                <a:gd name="T89" fmla="*/ T88 w 1628"/>
                <a:gd name="T90" fmla="+- 0 3439 3108"/>
                <a:gd name="T91" fmla="*/ 3439 h 500"/>
                <a:gd name="T92" fmla="+- 0 7136 5556"/>
                <a:gd name="T93" fmla="*/ T92 w 1628"/>
                <a:gd name="T94" fmla="+- 0 3507 3108"/>
                <a:gd name="T95" fmla="*/ 3507 h 500"/>
                <a:gd name="T96" fmla="+- 0 7083 5556"/>
                <a:gd name="T97" fmla="*/ T96 w 1628"/>
                <a:gd name="T98" fmla="+- 0 3560 3108"/>
                <a:gd name="T99" fmla="*/ 3560 h 500"/>
                <a:gd name="T100" fmla="+- 0 7016 5556"/>
                <a:gd name="T101" fmla="*/ T100 w 1628"/>
                <a:gd name="T102" fmla="+- 0 3595 3108"/>
                <a:gd name="T103" fmla="*/ 3595 h 500"/>
                <a:gd name="T104" fmla="+- 0 6938 5556"/>
                <a:gd name="T105" fmla="*/ T104 w 1628"/>
                <a:gd name="T106" fmla="+- 0 3607 3108"/>
                <a:gd name="T107" fmla="*/ 3607 h 500"/>
                <a:gd name="T108" fmla="+- 0 6860 5556"/>
                <a:gd name="T109" fmla="*/ T108 w 1628"/>
                <a:gd name="T110" fmla="+- 0 3595 3108"/>
                <a:gd name="T111" fmla="*/ 3595 h 500"/>
                <a:gd name="T112" fmla="+- 0 6793 5556"/>
                <a:gd name="T113" fmla="*/ T112 w 1628"/>
                <a:gd name="T114" fmla="+- 0 3560 3108"/>
                <a:gd name="T115" fmla="*/ 3560 h 500"/>
                <a:gd name="T116" fmla="+- 0 6740 5556"/>
                <a:gd name="T117" fmla="*/ T116 w 1628"/>
                <a:gd name="T118" fmla="+- 0 3507 3108"/>
                <a:gd name="T119" fmla="*/ 3507 h 500"/>
                <a:gd name="T120" fmla="+- 0 6705 5556"/>
                <a:gd name="T121" fmla="*/ T120 w 1628"/>
                <a:gd name="T122" fmla="+- 0 3439 3108"/>
                <a:gd name="T123" fmla="*/ 3439 h 500"/>
                <a:gd name="T124" fmla="+- 0 6692 5556"/>
                <a:gd name="T125" fmla="*/ T124 w 1628"/>
                <a:gd name="T126" fmla="+- 0 3362 3108"/>
                <a:gd name="T127" fmla="*/ 3362 h 500"/>
                <a:gd name="T128" fmla="+- 0 6705 5556"/>
                <a:gd name="T129" fmla="*/ T128 w 1628"/>
                <a:gd name="T130" fmla="+- 0 3284 3108"/>
                <a:gd name="T131" fmla="*/ 3284 h 500"/>
                <a:gd name="T132" fmla="+- 0 6740 5556"/>
                <a:gd name="T133" fmla="*/ T132 w 1628"/>
                <a:gd name="T134" fmla="+- 0 3216 3108"/>
                <a:gd name="T135" fmla="*/ 3216 h 500"/>
                <a:gd name="T136" fmla="+- 0 6793 5556"/>
                <a:gd name="T137" fmla="*/ T136 w 1628"/>
                <a:gd name="T138" fmla="+- 0 3163 3108"/>
                <a:gd name="T139" fmla="*/ 3163 h 500"/>
                <a:gd name="T140" fmla="+- 0 6860 5556"/>
                <a:gd name="T141" fmla="*/ T140 w 1628"/>
                <a:gd name="T142" fmla="+- 0 3128 3108"/>
                <a:gd name="T143" fmla="*/ 3128 h 500"/>
                <a:gd name="T144" fmla="+- 0 6938 5556"/>
                <a:gd name="T145" fmla="*/ T144 w 1628"/>
                <a:gd name="T146" fmla="+- 0 3116 3108"/>
                <a:gd name="T147" fmla="*/ 3116 h 500"/>
                <a:gd name="T148" fmla="+- 0 7016 5556"/>
                <a:gd name="T149" fmla="*/ T148 w 1628"/>
                <a:gd name="T150" fmla="+- 0 3128 3108"/>
                <a:gd name="T151" fmla="*/ 3128 h 500"/>
                <a:gd name="T152" fmla="+- 0 7083 5556"/>
                <a:gd name="T153" fmla="*/ T152 w 1628"/>
                <a:gd name="T154" fmla="+- 0 3163 3108"/>
                <a:gd name="T155" fmla="*/ 3163 h 500"/>
                <a:gd name="T156" fmla="+- 0 7136 5556"/>
                <a:gd name="T157" fmla="*/ T156 w 1628"/>
                <a:gd name="T158" fmla="+- 0 3216 3108"/>
                <a:gd name="T159" fmla="*/ 3216 h 500"/>
                <a:gd name="T160" fmla="+- 0 7171 5556"/>
                <a:gd name="T161" fmla="*/ T160 w 1628"/>
                <a:gd name="T162" fmla="+- 0 3284 3108"/>
                <a:gd name="T163" fmla="*/ 3284 h 500"/>
                <a:gd name="T164" fmla="+- 0 7184 5556"/>
                <a:gd name="T165" fmla="*/ T164 w 1628"/>
                <a:gd name="T166" fmla="+- 0 3362 3108"/>
                <a:gd name="T167" fmla="*/ 3362 h 5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1628" h="500">
                  <a:moveTo>
                    <a:pt x="492" y="246"/>
                  </a:moveTo>
                  <a:lnTo>
                    <a:pt x="479" y="323"/>
                  </a:lnTo>
                  <a:lnTo>
                    <a:pt x="444" y="391"/>
                  </a:lnTo>
                  <a:lnTo>
                    <a:pt x="391" y="444"/>
                  </a:lnTo>
                  <a:lnTo>
                    <a:pt x="324" y="479"/>
                  </a:lnTo>
                  <a:lnTo>
                    <a:pt x="246" y="491"/>
                  </a:lnTo>
                  <a:lnTo>
                    <a:pt x="168" y="479"/>
                  </a:lnTo>
                  <a:lnTo>
                    <a:pt x="101" y="444"/>
                  </a:lnTo>
                  <a:lnTo>
                    <a:pt x="48" y="391"/>
                  </a:lnTo>
                  <a:lnTo>
                    <a:pt x="13" y="323"/>
                  </a:lnTo>
                  <a:lnTo>
                    <a:pt x="0" y="246"/>
                  </a:lnTo>
                  <a:lnTo>
                    <a:pt x="13" y="168"/>
                  </a:lnTo>
                  <a:lnTo>
                    <a:pt x="48" y="100"/>
                  </a:lnTo>
                  <a:lnTo>
                    <a:pt x="101" y="47"/>
                  </a:lnTo>
                  <a:lnTo>
                    <a:pt x="168" y="12"/>
                  </a:lnTo>
                  <a:lnTo>
                    <a:pt x="246" y="0"/>
                  </a:lnTo>
                  <a:lnTo>
                    <a:pt x="324" y="12"/>
                  </a:lnTo>
                  <a:lnTo>
                    <a:pt x="391" y="47"/>
                  </a:lnTo>
                  <a:lnTo>
                    <a:pt x="444" y="100"/>
                  </a:lnTo>
                  <a:lnTo>
                    <a:pt x="479" y="168"/>
                  </a:lnTo>
                  <a:lnTo>
                    <a:pt x="492" y="246"/>
                  </a:lnTo>
                  <a:close/>
                  <a:moveTo>
                    <a:pt x="1628" y="254"/>
                  </a:moveTo>
                  <a:lnTo>
                    <a:pt x="1615" y="331"/>
                  </a:lnTo>
                  <a:lnTo>
                    <a:pt x="1580" y="399"/>
                  </a:lnTo>
                  <a:lnTo>
                    <a:pt x="1527" y="452"/>
                  </a:lnTo>
                  <a:lnTo>
                    <a:pt x="1460" y="487"/>
                  </a:lnTo>
                  <a:lnTo>
                    <a:pt x="1382" y="499"/>
                  </a:lnTo>
                  <a:lnTo>
                    <a:pt x="1304" y="487"/>
                  </a:lnTo>
                  <a:lnTo>
                    <a:pt x="1237" y="452"/>
                  </a:lnTo>
                  <a:lnTo>
                    <a:pt x="1184" y="399"/>
                  </a:lnTo>
                  <a:lnTo>
                    <a:pt x="1149" y="331"/>
                  </a:lnTo>
                  <a:lnTo>
                    <a:pt x="1136" y="254"/>
                  </a:lnTo>
                  <a:lnTo>
                    <a:pt x="1149" y="176"/>
                  </a:lnTo>
                  <a:lnTo>
                    <a:pt x="1184" y="108"/>
                  </a:lnTo>
                  <a:lnTo>
                    <a:pt x="1237" y="55"/>
                  </a:lnTo>
                  <a:lnTo>
                    <a:pt x="1304" y="20"/>
                  </a:lnTo>
                  <a:lnTo>
                    <a:pt x="1382" y="8"/>
                  </a:lnTo>
                  <a:lnTo>
                    <a:pt x="1460" y="20"/>
                  </a:lnTo>
                  <a:lnTo>
                    <a:pt x="1527" y="55"/>
                  </a:lnTo>
                  <a:lnTo>
                    <a:pt x="1580" y="108"/>
                  </a:lnTo>
                  <a:lnTo>
                    <a:pt x="1615" y="176"/>
                  </a:lnTo>
                  <a:lnTo>
                    <a:pt x="1628" y="254"/>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89" name="AutoShape 403"/>
            <p:cNvSpPr>
              <a:spLocks/>
            </p:cNvSpPr>
            <p:nvPr/>
          </p:nvSpPr>
          <p:spPr bwMode="auto">
            <a:xfrm>
              <a:off x="5139" y="2883"/>
              <a:ext cx="2498" cy="2"/>
            </a:xfrm>
            <a:custGeom>
              <a:avLst/>
              <a:gdLst>
                <a:gd name="T0" fmla="+- 0 5139 5139"/>
                <a:gd name="T1" fmla="*/ T0 w 2498"/>
                <a:gd name="T2" fmla="+- 0 7492 5139"/>
                <a:gd name="T3" fmla="*/ T2 w 2498"/>
                <a:gd name="T4" fmla="+- 0 7585 5139"/>
                <a:gd name="T5" fmla="*/ T4 w 2498"/>
                <a:gd name="T6" fmla="+- 0 7636 5139"/>
                <a:gd name="T7" fmla="*/ T6 w 2498"/>
              </a:gdLst>
              <a:ahLst/>
              <a:cxnLst>
                <a:cxn ang="0">
                  <a:pos x="T1" y="0"/>
                </a:cxn>
                <a:cxn ang="0">
                  <a:pos x="T3" y="0"/>
                </a:cxn>
                <a:cxn ang="0">
                  <a:pos x="T5" y="0"/>
                </a:cxn>
                <a:cxn ang="0">
                  <a:pos x="T7" y="0"/>
                </a:cxn>
              </a:cxnLst>
              <a:rect l="0" t="0" r="r" b="b"/>
              <a:pathLst>
                <a:path w="2498">
                  <a:moveTo>
                    <a:pt x="0" y="0"/>
                  </a:moveTo>
                  <a:lnTo>
                    <a:pt x="2353" y="0"/>
                  </a:lnTo>
                  <a:moveTo>
                    <a:pt x="2446" y="0"/>
                  </a:moveTo>
                  <a:lnTo>
                    <a:pt x="2497" y="0"/>
                  </a:lnTo>
                </a:path>
              </a:pathLst>
            </a:custGeom>
            <a:noFill/>
            <a:ln w="804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90" name="Line 404"/>
            <p:cNvSpPr>
              <a:spLocks noChangeShapeType="1"/>
            </p:cNvSpPr>
            <p:nvPr/>
          </p:nvSpPr>
          <p:spPr bwMode="auto">
            <a:xfrm>
              <a:off x="4351" y="3308"/>
              <a:ext cx="802" cy="0"/>
            </a:xfrm>
            <a:prstGeom prst="line">
              <a:avLst/>
            </a:prstGeom>
            <a:noFill/>
            <a:ln w="762977">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91" name="AutoShape 405"/>
            <p:cNvSpPr>
              <a:spLocks/>
            </p:cNvSpPr>
            <p:nvPr/>
          </p:nvSpPr>
          <p:spPr bwMode="auto">
            <a:xfrm>
              <a:off x="4704" y="3804"/>
              <a:ext cx="2732" cy="581"/>
            </a:xfrm>
            <a:custGeom>
              <a:avLst/>
              <a:gdLst>
                <a:gd name="T0" fmla="+- 0 7436 4705"/>
                <a:gd name="T1" fmla="*/ T0 w 2732"/>
                <a:gd name="T2" fmla="+- 0 3845 3805"/>
                <a:gd name="T3" fmla="*/ 3845 h 581"/>
                <a:gd name="T4" fmla="+- 0 5149 4705"/>
                <a:gd name="T5" fmla="*/ T4 w 2732"/>
                <a:gd name="T6" fmla="+- 0 3845 3805"/>
                <a:gd name="T7" fmla="*/ 3845 h 581"/>
                <a:gd name="T8" fmla="+- 0 5149 4705"/>
                <a:gd name="T9" fmla="*/ T8 w 2732"/>
                <a:gd name="T10" fmla="+- 0 3805 3805"/>
                <a:gd name="T11" fmla="*/ 3805 h 581"/>
                <a:gd name="T12" fmla="+- 0 7436 4705"/>
                <a:gd name="T13" fmla="*/ T12 w 2732"/>
                <a:gd name="T14" fmla="+- 0 3805 3805"/>
                <a:gd name="T15" fmla="*/ 3805 h 581"/>
                <a:gd name="T16" fmla="+- 0 7436 4705"/>
                <a:gd name="T17" fmla="*/ T16 w 2732"/>
                <a:gd name="T18" fmla="+- 0 3845 3805"/>
                <a:gd name="T19" fmla="*/ 3845 h 581"/>
                <a:gd name="T20" fmla="+- 0 7406 4705"/>
                <a:gd name="T21" fmla="*/ T20 w 2732"/>
                <a:gd name="T22" fmla="+- 0 4385 3805"/>
                <a:gd name="T23" fmla="*/ 4385 h 581"/>
                <a:gd name="T24" fmla="+- 0 4705 4705"/>
                <a:gd name="T25" fmla="*/ T24 w 2732"/>
                <a:gd name="T26" fmla="+- 0 4385 3805"/>
                <a:gd name="T27" fmla="*/ 4385 h 581"/>
                <a:gd name="T28" fmla="+- 0 4705 4705"/>
                <a:gd name="T29" fmla="*/ T28 w 2732"/>
                <a:gd name="T30" fmla="+- 0 4022 3805"/>
                <a:gd name="T31" fmla="*/ 4022 h 581"/>
                <a:gd name="T32" fmla="+- 0 7406 4705"/>
                <a:gd name="T33" fmla="*/ T32 w 2732"/>
                <a:gd name="T34" fmla="+- 0 4022 3805"/>
                <a:gd name="T35" fmla="*/ 4022 h 581"/>
                <a:gd name="T36" fmla="+- 0 7406 4705"/>
                <a:gd name="T37" fmla="*/ T36 w 2732"/>
                <a:gd name="T38" fmla="+- 0 4385 3805"/>
                <a:gd name="T39" fmla="*/ 4385 h 5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2732" h="581">
                  <a:moveTo>
                    <a:pt x="2731" y="40"/>
                  </a:moveTo>
                  <a:lnTo>
                    <a:pt x="444" y="40"/>
                  </a:lnTo>
                  <a:lnTo>
                    <a:pt x="444" y="0"/>
                  </a:lnTo>
                  <a:lnTo>
                    <a:pt x="2731" y="0"/>
                  </a:lnTo>
                  <a:lnTo>
                    <a:pt x="2731" y="40"/>
                  </a:lnTo>
                  <a:close/>
                  <a:moveTo>
                    <a:pt x="2701" y="580"/>
                  </a:moveTo>
                  <a:lnTo>
                    <a:pt x="0" y="580"/>
                  </a:lnTo>
                  <a:lnTo>
                    <a:pt x="0" y="217"/>
                  </a:lnTo>
                  <a:lnTo>
                    <a:pt x="2701" y="217"/>
                  </a:lnTo>
                  <a:lnTo>
                    <a:pt x="2701" y="580"/>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92" name="Line 406"/>
            <p:cNvSpPr>
              <a:spLocks noChangeShapeType="1"/>
            </p:cNvSpPr>
            <p:nvPr/>
          </p:nvSpPr>
          <p:spPr bwMode="auto">
            <a:xfrm>
              <a:off x="6155" y="4417"/>
              <a:ext cx="1035" cy="0"/>
            </a:xfrm>
            <a:prstGeom prst="line">
              <a:avLst/>
            </a:prstGeom>
            <a:noFill/>
            <a:ln w="121125">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03" name="Picture 4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3" y="4756"/>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4" name="Picture 40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5" y="4756"/>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5" name="Picture 40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46" y="4756"/>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 name="Picture 4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61" y="4756"/>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3" name="Rectangle 411"/>
            <p:cNvSpPr>
              <a:spLocks noChangeArrowheads="1"/>
            </p:cNvSpPr>
            <p:nvPr/>
          </p:nvSpPr>
          <p:spPr bwMode="auto">
            <a:xfrm>
              <a:off x="4357" y="4622"/>
              <a:ext cx="3458" cy="7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94" name="Rectangle 412"/>
            <p:cNvSpPr>
              <a:spLocks noChangeArrowheads="1"/>
            </p:cNvSpPr>
            <p:nvPr/>
          </p:nvSpPr>
          <p:spPr bwMode="auto">
            <a:xfrm>
              <a:off x="4357" y="4622"/>
              <a:ext cx="3458" cy="71"/>
            </a:xfrm>
            <a:prstGeom prst="rect">
              <a:avLst/>
            </a:prstGeom>
            <a:noFill/>
            <a:ln w="8041">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09" name="Picture 4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86" y="4423"/>
              <a:ext cx="187"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95" name="Rectangle 414"/>
            <p:cNvSpPr>
              <a:spLocks noChangeArrowheads="1"/>
            </p:cNvSpPr>
            <p:nvPr/>
          </p:nvSpPr>
          <p:spPr bwMode="auto">
            <a:xfrm>
              <a:off x="4957" y="4142"/>
              <a:ext cx="258" cy="46"/>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96" name="Rectangle 415"/>
            <p:cNvSpPr>
              <a:spLocks noChangeArrowheads="1"/>
            </p:cNvSpPr>
            <p:nvPr/>
          </p:nvSpPr>
          <p:spPr bwMode="auto">
            <a:xfrm>
              <a:off x="4957" y="4142"/>
              <a:ext cx="258" cy="46"/>
            </a:xfrm>
            <a:prstGeom prst="rect">
              <a:avLst/>
            </a:prstGeom>
            <a:noFill/>
            <a:ln w="8097">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97" name="Rectangle 416"/>
            <p:cNvSpPr>
              <a:spLocks noChangeArrowheads="1"/>
            </p:cNvSpPr>
            <p:nvPr/>
          </p:nvSpPr>
          <p:spPr bwMode="auto">
            <a:xfrm>
              <a:off x="5457" y="4228"/>
              <a:ext cx="263" cy="41"/>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498" name="Rectangle 417"/>
            <p:cNvSpPr>
              <a:spLocks noChangeArrowheads="1"/>
            </p:cNvSpPr>
            <p:nvPr/>
          </p:nvSpPr>
          <p:spPr bwMode="auto">
            <a:xfrm>
              <a:off x="5457" y="4228"/>
              <a:ext cx="263" cy="41"/>
            </a:xfrm>
            <a:prstGeom prst="rect">
              <a:avLst/>
            </a:prstGeom>
            <a:noFill/>
            <a:ln w="808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499" name="Rectangle 418"/>
            <p:cNvSpPr>
              <a:spLocks noChangeArrowheads="1"/>
            </p:cNvSpPr>
            <p:nvPr/>
          </p:nvSpPr>
          <p:spPr bwMode="auto">
            <a:xfrm>
              <a:off x="5941" y="4142"/>
              <a:ext cx="228" cy="36"/>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00" name="Rectangle 419"/>
            <p:cNvSpPr>
              <a:spLocks noChangeArrowheads="1"/>
            </p:cNvSpPr>
            <p:nvPr/>
          </p:nvSpPr>
          <p:spPr bwMode="auto">
            <a:xfrm>
              <a:off x="5941" y="4142"/>
              <a:ext cx="228" cy="36"/>
            </a:xfrm>
            <a:prstGeom prst="rect">
              <a:avLst/>
            </a:prstGeom>
            <a:noFill/>
            <a:ln w="808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01" name="Rectangle 420"/>
            <p:cNvSpPr>
              <a:spLocks noChangeArrowheads="1"/>
            </p:cNvSpPr>
            <p:nvPr/>
          </p:nvSpPr>
          <p:spPr bwMode="auto">
            <a:xfrm>
              <a:off x="6421" y="4238"/>
              <a:ext cx="253" cy="41"/>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02" name="Rectangle 421"/>
            <p:cNvSpPr>
              <a:spLocks noChangeArrowheads="1"/>
            </p:cNvSpPr>
            <p:nvPr/>
          </p:nvSpPr>
          <p:spPr bwMode="auto">
            <a:xfrm>
              <a:off x="6421" y="4238"/>
              <a:ext cx="253" cy="41"/>
            </a:xfrm>
            <a:prstGeom prst="rect">
              <a:avLst/>
            </a:prstGeom>
            <a:noFill/>
            <a:ln w="8087">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07" name="Rectangle 422"/>
            <p:cNvSpPr>
              <a:spLocks noChangeArrowheads="1"/>
            </p:cNvSpPr>
            <p:nvPr/>
          </p:nvSpPr>
          <p:spPr bwMode="auto">
            <a:xfrm>
              <a:off x="6916" y="4142"/>
              <a:ext cx="218" cy="41"/>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08" name="Rectangle 423"/>
            <p:cNvSpPr>
              <a:spLocks noChangeArrowheads="1"/>
            </p:cNvSpPr>
            <p:nvPr/>
          </p:nvSpPr>
          <p:spPr bwMode="auto">
            <a:xfrm>
              <a:off x="6916" y="4142"/>
              <a:ext cx="218" cy="41"/>
            </a:xfrm>
            <a:prstGeom prst="rect">
              <a:avLst/>
            </a:prstGeom>
            <a:noFill/>
            <a:ln w="8104">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0" name="Rectangle 424"/>
            <p:cNvSpPr>
              <a:spLocks noChangeArrowheads="1"/>
            </p:cNvSpPr>
            <p:nvPr/>
          </p:nvSpPr>
          <p:spPr bwMode="auto">
            <a:xfrm>
              <a:off x="6002" y="4021"/>
              <a:ext cx="101" cy="31"/>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11" name="Rectangle 425"/>
            <p:cNvSpPr>
              <a:spLocks noChangeArrowheads="1"/>
            </p:cNvSpPr>
            <p:nvPr/>
          </p:nvSpPr>
          <p:spPr bwMode="auto">
            <a:xfrm>
              <a:off x="6002" y="4021"/>
              <a:ext cx="101" cy="31"/>
            </a:xfrm>
            <a:prstGeom prst="rect">
              <a:avLst/>
            </a:prstGeom>
            <a:noFill/>
            <a:ln w="8197">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2" name="Rectangle 426"/>
            <p:cNvSpPr>
              <a:spLocks noChangeArrowheads="1"/>
            </p:cNvSpPr>
            <p:nvPr/>
          </p:nvSpPr>
          <p:spPr bwMode="auto">
            <a:xfrm>
              <a:off x="4709" y="4021"/>
              <a:ext cx="122" cy="36"/>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13" name="Rectangle 427"/>
            <p:cNvSpPr>
              <a:spLocks noChangeArrowheads="1"/>
            </p:cNvSpPr>
            <p:nvPr/>
          </p:nvSpPr>
          <p:spPr bwMode="auto">
            <a:xfrm>
              <a:off x="4709" y="4021"/>
              <a:ext cx="122" cy="36"/>
            </a:xfrm>
            <a:prstGeom prst="rect">
              <a:avLst/>
            </a:prstGeom>
            <a:noFill/>
            <a:ln w="8189">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4" name="Rectangle 428"/>
            <p:cNvSpPr>
              <a:spLocks noChangeArrowheads="1"/>
            </p:cNvSpPr>
            <p:nvPr/>
          </p:nvSpPr>
          <p:spPr bwMode="auto">
            <a:xfrm>
              <a:off x="7309" y="4021"/>
              <a:ext cx="91" cy="36"/>
            </a:xfrm>
            <a:prstGeom prst="rect">
              <a:avLst/>
            </a:prstGeom>
            <a:solidFill>
              <a:srgbClr val="FAFAF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15" name="Rectangle 429"/>
            <p:cNvSpPr>
              <a:spLocks noChangeArrowheads="1"/>
            </p:cNvSpPr>
            <p:nvPr/>
          </p:nvSpPr>
          <p:spPr bwMode="auto">
            <a:xfrm>
              <a:off x="7309" y="4021"/>
              <a:ext cx="91" cy="36"/>
            </a:xfrm>
            <a:prstGeom prst="rect">
              <a:avLst/>
            </a:prstGeom>
            <a:noFill/>
            <a:ln w="8290">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6" name="Line 430"/>
            <p:cNvSpPr>
              <a:spLocks noChangeShapeType="1"/>
            </p:cNvSpPr>
            <p:nvPr/>
          </p:nvSpPr>
          <p:spPr bwMode="auto">
            <a:xfrm>
              <a:off x="3945" y="3169"/>
              <a:ext cx="263" cy="0"/>
            </a:xfrm>
            <a:prstGeom prst="line">
              <a:avLst/>
            </a:prstGeom>
            <a:noFill/>
            <a:ln w="2786066">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7" name="Line 431"/>
            <p:cNvSpPr>
              <a:spLocks noChangeShapeType="1"/>
            </p:cNvSpPr>
            <p:nvPr/>
          </p:nvSpPr>
          <p:spPr bwMode="auto">
            <a:xfrm>
              <a:off x="4165" y="993"/>
              <a:ext cx="0" cy="4361"/>
            </a:xfrm>
            <a:prstGeom prst="line">
              <a:avLst/>
            </a:prstGeom>
            <a:noFill/>
            <a:ln w="9948">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8" name="Line 432"/>
            <p:cNvSpPr>
              <a:spLocks noChangeShapeType="1"/>
            </p:cNvSpPr>
            <p:nvPr/>
          </p:nvSpPr>
          <p:spPr bwMode="auto">
            <a:xfrm>
              <a:off x="3793" y="3259"/>
              <a:ext cx="172" cy="0"/>
            </a:xfrm>
            <a:prstGeom prst="line">
              <a:avLst/>
            </a:prstGeom>
            <a:noFill/>
            <a:ln w="2702735">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19" name="Line 433"/>
            <p:cNvSpPr>
              <a:spLocks noChangeShapeType="1"/>
            </p:cNvSpPr>
            <p:nvPr/>
          </p:nvSpPr>
          <p:spPr bwMode="auto">
            <a:xfrm>
              <a:off x="3789" y="1162"/>
              <a:ext cx="0" cy="4185"/>
            </a:xfrm>
            <a:prstGeom prst="line">
              <a:avLst/>
            </a:prstGeom>
            <a:noFill/>
            <a:ln w="26013">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20" name="AutoShape 434"/>
            <p:cNvSpPr>
              <a:spLocks/>
            </p:cNvSpPr>
            <p:nvPr/>
          </p:nvSpPr>
          <p:spPr bwMode="auto">
            <a:xfrm>
              <a:off x="3866" y="5056"/>
              <a:ext cx="308" cy="657"/>
            </a:xfrm>
            <a:custGeom>
              <a:avLst/>
              <a:gdLst>
                <a:gd name="T0" fmla="+- 0 4049 3867"/>
                <a:gd name="T1" fmla="*/ T0 w 308"/>
                <a:gd name="T2" fmla="+- 0 5536 5057"/>
                <a:gd name="T3" fmla="*/ 5536 h 657"/>
                <a:gd name="T4" fmla="+- 0 3983 3867"/>
                <a:gd name="T5" fmla="*/ T4 w 308"/>
                <a:gd name="T6" fmla="+- 0 5536 5057"/>
                <a:gd name="T7" fmla="*/ 5536 h 657"/>
                <a:gd name="T8" fmla="+- 0 3983 3867"/>
                <a:gd name="T9" fmla="*/ T8 w 308"/>
                <a:gd name="T10" fmla="+- 0 5354 5057"/>
                <a:gd name="T11" fmla="*/ 5354 h 657"/>
                <a:gd name="T12" fmla="+- 0 4049 3867"/>
                <a:gd name="T13" fmla="*/ T12 w 308"/>
                <a:gd name="T14" fmla="+- 0 5354 5057"/>
                <a:gd name="T15" fmla="*/ 5354 h 657"/>
                <a:gd name="T16" fmla="+- 0 4049 3867"/>
                <a:gd name="T17" fmla="*/ T16 w 308"/>
                <a:gd name="T18" fmla="+- 0 5536 5057"/>
                <a:gd name="T19" fmla="*/ 5536 h 657"/>
                <a:gd name="T20" fmla="+- 0 4099 3867"/>
                <a:gd name="T21" fmla="*/ T20 w 308"/>
                <a:gd name="T22" fmla="+- 0 5531 5057"/>
                <a:gd name="T23" fmla="*/ 5531 h 657"/>
                <a:gd name="T24" fmla="+- 0 3922 3867"/>
                <a:gd name="T25" fmla="*/ T24 w 308"/>
                <a:gd name="T26" fmla="+- 0 5531 5057"/>
                <a:gd name="T27" fmla="*/ 5531 h 657"/>
                <a:gd name="T28" fmla="+- 0 3922 3867"/>
                <a:gd name="T29" fmla="*/ T28 w 308"/>
                <a:gd name="T30" fmla="+- 0 5410 5057"/>
                <a:gd name="T31" fmla="*/ 5410 h 657"/>
                <a:gd name="T32" fmla="+- 0 4099 3867"/>
                <a:gd name="T33" fmla="*/ T32 w 308"/>
                <a:gd name="T34" fmla="+- 0 5410 5057"/>
                <a:gd name="T35" fmla="*/ 5410 h 657"/>
                <a:gd name="T36" fmla="+- 0 4099 3867"/>
                <a:gd name="T37" fmla="*/ T36 w 308"/>
                <a:gd name="T38" fmla="+- 0 5531 5057"/>
                <a:gd name="T39" fmla="*/ 5531 h 657"/>
                <a:gd name="T40" fmla="+- 0 4175 3867"/>
                <a:gd name="T41" fmla="*/ T40 w 308"/>
                <a:gd name="T42" fmla="+- 0 5678 5057"/>
                <a:gd name="T43" fmla="*/ 5678 h 657"/>
                <a:gd name="T44" fmla="+- 0 3867 3867"/>
                <a:gd name="T45" fmla="*/ T44 w 308"/>
                <a:gd name="T46" fmla="+- 0 5678 5057"/>
                <a:gd name="T47" fmla="*/ 5678 h 657"/>
                <a:gd name="T48" fmla="+- 0 3922 3867"/>
                <a:gd name="T49" fmla="*/ T48 w 308"/>
                <a:gd name="T50" fmla="+- 0 5531 5057"/>
                <a:gd name="T51" fmla="*/ 5531 h 657"/>
                <a:gd name="T52" fmla="+- 0 4099 3867"/>
                <a:gd name="T53" fmla="*/ T52 w 308"/>
                <a:gd name="T54" fmla="+- 0 5531 5057"/>
                <a:gd name="T55" fmla="*/ 5531 h 657"/>
                <a:gd name="T56" fmla="+- 0 4175 3867"/>
                <a:gd name="T57" fmla="*/ T56 w 308"/>
                <a:gd name="T58" fmla="+- 0 5678 5057"/>
                <a:gd name="T59" fmla="*/ 5678 h 657"/>
                <a:gd name="T60" fmla="+- 0 4129 3867"/>
                <a:gd name="T61" fmla="*/ T60 w 308"/>
                <a:gd name="T62" fmla="+- 0 5713 5057"/>
                <a:gd name="T63" fmla="*/ 5713 h 657"/>
                <a:gd name="T64" fmla="+- 0 3912 3867"/>
                <a:gd name="T65" fmla="*/ T64 w 308"/>
                <a:gd name="T66" fmla="+- 0 5713 5057"/>
                <a:gd name="T67" fmla="*/ 5713 h 657"/>
                <a:gd name="T68" fmla="+- 0 3887 3867"/>
                <a:gd name="T69" fmla="*/ T68 w 308"/>
                <a:gd name="T70" fmla="+- 0 5678 5057"/>
                <a:gd name="T71" fmla="*/ 5678 h 657"/>
                <a:gd name="T72" fmla="+- 0 4144 3867"/>
                <a:gd name="T73" fmla="*/ T72 w 308"/>
                <a:gd name="T74" fmla="+- 0 5678 5057"/>
                <a:gd name="T75" fmla="*/ 5678 h 657"/>
                <a:gd name="T76" fmla="+- 0 4129 3867"/>
                <a:gd name="T77" fmla="*/ T76 w 308"/>
                <a:gd name="T78" fmla="+- 0 5713 5057"/>
                <a:gd name="T79" fmla="*/ 5713 h 657"/>
                <a:gd name="T80" fmla="+- 0 4079 3867"/>
                <a:gd name="T81" fmla="*/ T80 w 308"/>
                <a:gd name="T82" fmla="+- 0 5102 5057"/>
                <a:gd name="T83" fmla="*/ 5102 h 657"/>
                <a:gd name="T84" fmla="+- 0 4075 3867"/>
                <a:gd name="T85" fmla="*/ T84 w 308"/>
                <a:gd name="T86" fmla="+- 0 5120 5057"/>
                <a:gd name="T87" fmla="*/ 5120 h 657"/>
                <a:gd name="T88" fmla="+- 0 4066 3867"/>
                <a:gd name="T89" fmla="*/ T88 w 308"/>
                <a:gd name="T90" fmla="+- 0 5134 5057"/>
                <a:gd name="T91" fmla="*/ 5134 h 657"/>
                <a:gd name="T92" fmla="+- 0 4051 3867"/>
                <a:gd name="T93" fmla="*/ T92 w 308"/>
                <a:gd name="T94" fmla="+- 0 5144 5057"/>
                <a:gd name="T95" fmla="*/ 5144 h 657"/>
                <a:gd name="T96" fmla="+- 0 4033 3867"/>
                <a:gd name="T97" fmla="*/ T96 w 308"/>
                <a:gd name="T98" fmla="+- 0 5147 5057"/>
                <a:gd name="T99" fmla="*/ 5147 h 657"/>
                <a:gd name="T100" fmla="+- 0 4016 3867"/>
                <a:gd name="T101" fmla="*/ T100 w 308"/>
                <a:gd name="T102" fmla="+- 0 5144 5057"/>
                <a:gd name="T103" fmla="*/ 5144 h 657"/>
                <a:gd name="T104" fmla="+- 0 4001 3867"/>
                <a:gd name="T105" fmla="*/ T104 w 308"/>
                <a:gd name="T106" fmla="+- 0 5134 5057"/>
                <a:gd name="T107" fmla="*/ 5134 h 657"/>
                <a:gd name="T108" fmla="+- 0 3992 3867"/>
                <a:gd name="T109" fmla="*/ T108 w 308"/>
                <a:gd name="T110" fmla="+- 0 5120 5057"/>
                <a:gd name="T111" fmla="*/ 5120 h 657"/>
                <a:gd name="T112" fmla="+- 0 3988 3867"/>
                <a:gd name="T113" fmla="*/ T112 w 308"/>
                <a:gd name="T114" fmla="+- 0 5102 5057"/>
                <a:gd name="T115" fmla="*/ 5102 h 657"/>
                <a:gd name="T116" fmla="+- 0 3992 3867"/>
                <a:gd name="T117" fmla="*/ T116 w 308"/>
                <a:gd name="T118" fmla="+- 0 5084 5057"/>
                <a:gd name="T119" fmla="*/ 5084 h 657"/>
                <a:gd name="T120" fmla="+- 0 4001 3867"/>
                <a:gd name="T121" fmla="*/ T120 w 308"/>
                <a:gd name="T122" fmla="+- 0 5070 5057"/>
                <a:gd name="T123" fmla="*/ 5070 h 657"/>
                <a:gd name="T124" fmla="+- 0 4016 3867"/>
                <a:gd name="T125" fmla="*/ T124 w 308"/>
                <a:gd name="T126" fmla="+- 0 5060 5057"/>
                <a:gd name="T127" fmla="*/ 5060 h 657"/>
                <a:gd name="T128" fmla="+- 0 4033 3867"/>
                <a:gd name="T129" fmla="*/ T128 w 308"/>
                <a:gd name="T130" fmla="+- 0 5057 5057"/>
                <a:gd name="T131" fmla="*/ 5057 h 657"/>
                <a:gd name="T132" fmla="+- 0 4051 3867"/>
                <a:gd name="T133" fmla="*/ T132 w 308"/>
                <a:gd name="T134" fmla="+- 0 5060 5057"/>
                <a:gd name="T135" fmla="*/ 5060 h 657"/>
                <a:gd name="T136" fmla="+- 0 4066 3867"/>
                <a:gd name="T137" fmla="*/ T136 w 308"/>
                <a:gd name="T138" fmla="+- 0 5070 5057"/>
                <a:gd name="T139" fmla="*/ 5070 h 657"/>
                <a:gd name="T140" fmla="+- 0 4075 3867"/>
                <a:gd name="T141" fmla="*/ T140 w 308"/>
                <a:gd name="T142" fmla="+- 0 5084 5057"/>
                <a:gd name="T143" fmla="*/ 5084 h 657"/>
                <a:gd name="T144" fmla="+- 0 4079 3867"/>
                <a:gd name="T145" fmla="*/ T144 w 308"/>
                <a:gd name="T146" fmla="+- 0 5102 5057"/>
                <a:gd name="T147" fmla="*/ 5102 h 65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308" h="657">
                  <a:moveTo>
                    <a:pt x="182" y="479"/>
                  </a:moveTo>
                  <a:lnTo>
                    <a:pt x="116" y="479"/>
                  </a:lnTo>
                  <a:lnTo>
                    <a:pt x="116" y="297"/>
                  </a:lnTo>
                  <a:lnTo>
                    <a:pt x="182" y="297"/>
                  </a:lnTo>
                  <a:lnTo>
                    <a:pt x="182" y="479"/>
                  </a:lnTo>
                  <a:close/>
                  <a:moveTo>
                    <a:pt x="232" y="474"/>
                  </a:moveTo>
                  <a:lnTo>
                    <a:pt x="55" y="474"/>
                  </a:lnTo>
                  <a:lnTo>
                    <a:pt x="55" y="353"/>
                  </a:lnTo>
                  <a:lnTo>
                    <a:pt x="232" y="353"/>
                  </a:lnTo>
                  <a:lnTo>
                    <a:pt x="232" y="474"/>
                  </a:lnTo>
                  <a:close/>
                  <a:moveTo>
                    <a:pt x="308" y="621"/>
                  </a:moveTo>
                  <a:lnTo>
                    <a:pt x="0" y="621"/>
                  </a:lnTo>
                  <a:lnTo>
                    <a:pt x="55" y="474"/>
                  </a:lnTo>
                  <a:lnTo>
                    <a:pt x="232" y="474"/>
                  </a:lnTo>
                  <a:lnTo>
                    <a:pt x="308" y="621"/>
                  </a:lnTo>
                  <a:close/>
                  <a:moveTo>
                    <a:pt x="262" y="656"/>
                  </a:moveTo>
                  <a:lnTo>
                    <a:pt x="45" y="656"/>
                  </a:lnTo>
                  <a:lnTo>
                    <a:pt x="20" y="621"/>
                  </a:lnTo>
                  <a:lnTo>
                    <a:pt x="277" y="621"/>
                  </a:lnTo>
                  <a:lnTo>
                    <a:pt x="262" y="656"/>
                  </a:lnTo>
                  <a:close/>
                  <a:moveTo>
                    <a:pt x="212" y="45"/>
                  </a:moveTo>
                  <a:lnTo>
                    <a:pt x="208" y="63"/>
                  </a:lnTo>
                  <a:lnTo>
                    <a:pt x="199" y="77"/>
                  </a:lnTo>
                  <a:lnTo>
                    <a:pt x="184" y="87"/>
                  </a:lnTo>
                  <a:lnTo>
                    <a:pt x="166" y="90"/>
                  </a:lnTo>
                  <a:lnTo>
                    <a:pt x="149" y="87"/>
                  </a:lnTo>
                  <a:lnTo>
                    <a:pt x="134" y="77"/>
                  </a:lnTo>
                  <a:lnTo>
                    <a:pt x="125" y="63"/>
                  </a:lnTo>
                  <a:lnTo>
                    <a:pt x="121" y="45"/>
                  </a:lnTo>
                  <a:lnTo>
                    <a:pt x="125" y="27"/>
                  </a:lnTo>
                  <a:lnTo>
                    <a:pt x="134" y="13"/>
                  </a:lnTo>
                  <a:lnTo>
                    <a:pt x="149" y="3"/>
                  </a:lnTo>
                  <a:lnTo>
                    <a:pt x="166" y="0"/>
                  </a:lnTo>
                  <a:lnTo>
                    <a:pt x="184" y="3"/>
                  </a:lnTo>
                  <a:lnTo>
                    <a:pt x="199" y="13"/>
                  </a:lnTo>
                  <a:lnTo>
                    <a:pt x="208" y="27"/>
                  </a:lnTo>
                  <a:lnTo>
                    <a:pt x="212" y="45"/>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31" name="Picture 43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89" y="1357"/>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1" name="Line 436"/>
            <p:cNvSpPr>
              <a:spLocks noChangeShapeType="1"/>
            </p:cNvSpPr>
            <p:nvPr/>
          </p:nvSpPr>
          <p:spPr bwMode="auto">
            <a:xfrm>
              <a:off x="3854" y="2896"/>
              <a:ext cx="238" cy="0"/>
            </a:xfrm>
            <a:prstGeom prst="line">
              <a:avLst/>
            </a:prstGeom>
            <a:noFill/>
            <a:ln w="727981">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22" name="Freeform 437"/>
            <p:cNvSpPr>
              <a:spLocks/>
            </p:cNvSpPr>
            <p:nvPr/>
          </p:nvSpPr>
          <p:spPr bwMode="auto">
            <a:xfrm>
              <a:off x="4233" y="4930"/>
              <a:ext cx="91" cy="91"/>
            </a:xfrm>
            <a:custGeom>
              <a:avLst/>
              <a:gdLst>
                <a:gd name="T0" fmla="+- 0 4325 4234"/>
                <a:gd name="T1" fmla="*/ T0 w 91"/>
                <a:gd name="T2" fmla="+- 0 4976 4930"/>
                <a:gd name="T3" fmla="*/ 4976 h 91"/>
                <a:gd name="T4" fmla="+- 0 4321 4234"/>
                <a:gd name="T5" fmla="*/ T4 w 91"/>
                <a:gd name="T6" fmla="+- 0 4993 4930"/>
                <a:gd name="T7" fmla="*/ 4993 h 91"/>
                <a:gd name="T8" fmla="+- 0 4312 4234"/>
                <a:gd name="T9" fmla="*/ T8 w 91"/>
                <a:gd name="T10" fmla="+- 0 5008 4930"/>
                <a:gd name="T11" fmla="*/ 5008 h 91"/>
                <a:gd name="T12" fmla="+- 0 4297 4234"/>
                <a:gd name="T13" fmla="*/ T12 w 91"/>
                <a:gd name="T14" fmla="+- 0 5018 4930"/>
                <a:gd name="T15" fmla="*/ 5018 h 91"/>
                <a:gd name="T16" fmla="+- 0 4279 4234"/>
                <a:gd name="T17" fmla="*/ T16 w 91"/>
                <a:gd name="T18" fmla="+- 0 5021 4930"/>
                <a:gd name="T19" fmla="*/ 5021 h 91"/>
                <a:gd name="T20" fmla="+- 0 4262 4234"/>
                <a:gd name="T21" fmla="*/ T20 w 91"/>
                <a:gd name="T22" fmla="+- 0 5018 4930"/>
                <a:gd name="T23" fmla="*/ 5018 h 91"/>
                <a:gd name="T24" fmla="+- 0 4247 4234"/>
                <a:gd name="T25" fmla="*/ T24 w 91"/>
                <a:gd name="T26" fmla="+- 0 5008 4930"/>
                <a:gd name="T27" fmla="*/ 5008 h 91"/>
                <a:gd name="T28" fmla="+- 0 4237 4234"/>
                <a:gd name="T29" fmla="*/ T28 w 91"/>
                <a:gd name="T30" fmla="+- 0 4993 4930"/>
                <a:gd name="T31" fmla="*/ 4993 h 91"/>
                <a:gd name="T32" fmla="+- 0 4234 4234"/>
                <a:gd name="T33" fmla="*/ T32 w 91"/>
                <a:gd name="T34" fmla="+- 0 4976 4930"/>
                <a:gd name="T35" fmla="*/ 4976 h 91"/>
                <a:gd name="T36" fmla="+- 0 4237 4234"/>
                <a:gd name="T37" fmla="*/ T36 w 91"/>
                <a:gd name="T38" fmla="+- 0 4958 4930"/>
                <a:gd name="T39" fmla="*/ 4958 h 91"/>
                <a:gd name="T40" fmla="+- 0 4247 4234"/>
                <a:gd name="T41" fmla="*/ T40 w 91"/>
                <a:gd name="T42" fmla="+- 0 4944 4930"/>
                <a:gd name="T43" fmla="*/ 4944 h 91"/>
                <a:gd name="T44" fmla="+- 0 4262 4234"/>
                <a:gd name="T45" fmla="*/ T44 w 91"/>
                <a:gd name="T46" fmla="+- 0 4934 4930"/>
                <a:gd name="T47" fmla="*/ 4934 h 91"/>
                <a:gd name="T48" fmla="+- 0 4279 4234"/>
                <a:gd name="T49" fmla="*/ T48 w 91"/>
                <a:gd name="T50" fmla="+- 0 4930 4930"/>
                <a:gd name="T51" fmla="*/ 4930 h 91"/>
                <a:gd name="T52" fmla="+- 0 4297 4234"/>
                <a:gd name="T53" fmla="*/ T52 w 91"/>
                <a:gd name="T54" fmla="+- 0 4934 4930"/>
                <a:gd name="T55" fmla="*/ 4934 h 91"/>
                <a:gd name="T56" fmla="+- 0 4312 4234"/>
                <a:gd name="T57" fmla="*/ T56 w 91"/>
                <a:gd name="T58" fmla="+- 0 4944 4930"/>
                <a:gd name="T59" fmla="*/ 4944 h 91"/>
                <a:gd name="T60" fmla="+- 0 4321 4234"/>
                <a:gd name="T61" fmla="*/ T60 w 91"/>
                <a:gd name="T62" fmla="+- 0 4958 4930"/>
                <a:gd name="T63" fmla="*/ 4958 h 91"/>
                <a:gd name="T64" fmla="+- 0 4325 4234"/>
                <a:gd name="T65" fmla="*/ T64 w 91"/>
                <a:gd name="T66" fmla="+- 0 4976 4930"/>
                <a:gd name="T67" fmla="*/ 4976 h 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91" h="91">
                  <a:moveTo>
                    <a:pt x="91" y="46"/>
                  </a:moveTo>
                  <a:lnTo>
                    <a:pt x="87" y="63"/>
                  </a:lnTo>
                  <a:lnTo>
                    <a:pt x="78" y="78"/>
                  </a:lnTo>
                  <a:lnTo>
                    <a:pt x="63" y="88"/>
                  </a:lnTo>
                  <a:lnTo>
                    <a:pt x="45" y="91"/>
                  </a:lnTo>
                  <a:lnTo>
                    <a:pt x="28" y="88"/>
                  </a:lnTo>
                  <a:lnTo>
                    <a:pt x="13" y="78"/>
                  </a:lnTo>
                  <a:lnTo>
                    <a:pt x="3" y="63"/>
                  </a:lnTo>
                  <a:lnTo>
                    <a:pt x="0" y="46"/>
                  </a:lnTo>
                  <a:lnTo>
                    <a:pt x="3" y="28"/>
                  </a:lnTo>
                  <a:lnTo>
                    <a:pt x="13" y="14"/>
                  </a:lnTo>
                  <a:lnTo>
                    <a:pt x="28" y="4"/>
                  </a:lnTo>
                  <a:lnTo>
                    <a:pt x="45" y="0"/>
                  </a:lnTo>
                  <a:lnTo>
                    <a:pt x="63" y="4"/>
                  </a:lnTo>
                  <a:lnTo>
                    <a:pt x="78" y="14"/>
                  </a:lnTo>
                  <a:lnTo>
                    <a:pt x="87" y="28"/>
                  </a:lnTo>
                  <a:lnTo>
                    <a:pt x="91" y="46"/>
                  </a:lnTo>
                  <a:close/>
                </a:path>
              </a:pathLst>
            </a:custGeom>
            <a:noFill/>
            <a:ln w="8993">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34" name="Picture 4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5" y="4701"/>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3" name="AutoShape 439"/>
            <p:cNvSpPr>
              <a:spLocks/>
            </p:cNvSpPr>
            <p:nvPr/>
          </p:nvSpPr>
          <p:spPr bwMode="auto">
            <a:xfrm>
              <a:off x="4233" y="5167"/>
              <a:ext cx="3546" cy="567"/>
            </a:xfrm>
            <a:custGeom>
              <a:avLst/>
              <a:gdLst>
                <a:gd name="T0" fmla="+- 0 7779 4234"/>
                <a:gd name="T1" fmla="*/ T0 w 3546"/>
                <a:gd name="T2" fmla="+- 0 5289 5168"/>
                <a:gd name="T3" fmla="*/ 5289 h 567"/>
                <a:gd name="T4" fmla="+- 0 4357 4234"/>
                <a:gd name="T5" fmla="*/ T4 w 3546"/>
                <a:gd name="T6" fmla="+- 0 5289 5168"/>
                <a:gd name="T7" fmla="*/ 5289 h 567"/>
                <a:gd name="T8" fmla="+- 0 4357 4234"/>
                <a:gd name="T9" fmla="*/ T8 w 3546"/>
                <a:gd name="T10" fmla="+- 0 5253 5168"/>
                <a:gd name="T11" fmla="*/ 5253 h 567"/>
                <a:gd name="T12" fmla="+- 0 7779 4234"/>
                <a:gd name="T13" fmla="*/ T12 w 3546"/>
                <a:gd name="T14" fmla="+- 0 5253 5168"/>
                <a:gd name="T15" fmla="*/ 5253 h 567"/>
                <a:gd name="T16" fmla="+- 0 7779 4234"/>
                <a:gd name="T17" fmla="*/ T16 w 3546"/>
                <a:gd name="T18" fmla="+- 0 5289 5168"/>
                <a:gd name="T19" fmla="*/ 5289 h 567"/>
                <a:gd name="T20" fmla="+- 0 5023 4234"/>
                <a:gd name="T21" fmla="*/ T20 w 3546"/>
                <a:gd name="T22" fmla="+- 0 5734 5168"/>
                <a:gd name="T23" fmla="*/ 5734 h 567"/>
                <a:gd name="T24" fmla="+- 0 4599 4234"/>
                <a:gd name="T25" fmla="*/ T24 w 3546"/>
                <a:gd name="T26" fmla="+- 0 5734 5168"/>
                <a:gd name="T27" fmla="*/ 5734 h 567"/>
                <a:gd name="T28" fmla="+- 0 4599 4234"/>
                <a:gd name="T29" fmla="*/ T28 w 3546"/>
                <a:gd name="T30" fmla="+- 0 5290 5168"/>
                <a:gd name="T31" fmla="*/ 5290 h 567"/>
                <a:gd name="T32" fmla="+- 0 5023 4234"/>
                <a:gd name="T33" fmla="*/ T32 w 3546"/>
                <a:gd name="T34" fmla="+- 0 5290 5168"/>
                <a:gd name="T35" fmla="*/ 5290 h 567"/>
                <a:gd name="T36" fmla="+- 0 5023 4234"/>
                <a:gd name="T37" fmla="*/ T36 w 3546"/>
                <a:gd name="T38" fmla="+- 0 5734 5168"/>
                <a:gd name="T39" fmla="*/ 5734 h 567"/>
                <a:gd name="T40" fmla="+- 0 4599 4234"/>
                <a:gd name="T41" fmla="*/ T40 w 3546"/>
                <a:gd name="T42" fmla="+- 0 5583 5168"/>
                <a:gd name="T43" fmla="*/ 5583 h 567"/>
                <a:gd name="T44" fmla="+- 0 4558 4234"/>
                <a:gd name="T45" fmla="*/ T44 w 3546"/>
                <a:gd name="T46" fmla="+- 0 5583 5168"/>
                <a:gd name="T47" fmla="*/ 5583 h 567"/>
                <a:gd name="T48" fmla="+- 0 4558 4234"/>
                <a:gd name="T49" fmla="*/ T48 w 3546"/>
                <a:gd name="T50" fmla="+- 0 5290 5168"/>
                <a:gd name="T51" fmla="*/ 5290 h 567"/>
                <a:gd name="T52" fmla="+- 0 4599 4234"/>
                <a:gd name="T53" fmla="*/ T52 w 3546"/>
                <a:gd name="T54" fmla="+- 0 5290 5168"/>
                <a:gd name="T55" fmla="*/ 5290 h 567"/>
                <a:gd name="T56" fmla="+- 0 4599 4234"/>
                <a:gd name="T57" fmla="*/ T56 w 3546"/>
                <a:gd name="T58" fmla="+- 0 5583 5168"/>
                <a:gd name="T59" fmla="*/ 5583 h 567"/>
                <a:gd name="T60" fmla="+- 0 5023 4234"/>
                <a:gd name="T61" fmla="*/ T60 w 3546"/>
                <a:gd name="T62" fmla="+- 0 5512 5168"/>
                <a:gd name="T63" fmla="*/ 5512 h 567"/>
                <a:gd name="T64" fmla="+- 0 5109 4234"/>
                <a:gd name="T65" fmla="*/ T64 w 3546"/>
                <a:gd name="T66" fmla="+- 0 5512 5168"/>
                <a:gd name="T67" fmla="*/ 5512 h 567"/>
                <a:gd name="T68" fmla="+- 0 5109 4234"/>
                <a:gd name="T69" fmla="*/ T68 w 3546"/>
                <a:gd name="T70" fmla="+- 0 5290 5168"/>
                <a:gd name="T71" fmla="*/ 5290 h 567"/>
                <a:gd name="T72" fmla="+- 0 5023 4234"/>
                <a:gd name="T73" fmla="*/ T72 w 3546"/>
                <a:gd name="T74" fmla="+- 0 5290 5168"/>
                <a:gd name="T75" fmla="*/ 5290 h 567"/>
                <a:gd name="T76" fmla="+- 0 5023 4234"/>
                <a:gd name="T77" fmla="*/ T76 w 3546"/>
                <a:gd name="T78" fmla="+- 0 5512 5168"/>
                <a:gd name="T79" fmla="*/ 5512 h 567"/>
                <a:gd name="T80" fmla="+- 0 5028 4234"/>
                <a:gd name="T81" fmla="*/ T80 w 3546"/>
                <a:gd name="T82" fmla="+- 0 5613 5168"/>
                <a:gd name="T83" fmla="*/ 5613 h 567"/>
                <a:gd name="T84" fmla="+- 0 5068 4234"/>
                <a:gd name="T85" fmla="*/ T84 w 3546"/>
                <a:gd name="T86" fmla="+- 0 5613 5168"/>
                <a:gd name="T87" fmla="*/ 5613 h 567"/>
                <a:gd name="T88" fmla="+- 0 5068 4234"/>
                <a:gd name="T89" fmla="*/ T88 w 3546"/>
                <a:gd name="T90" fmla="+- 0 5517 5168"/>
                <a:gd name="T91" fmla="*/ 5517 h 567"/>
                <a:gd name="T92" fmla="+- 0 5028 4234"/>
                <a:gd name="T93" fmla="*/ T92 w 3546"/>
                <a:gd name="T94" fmla="+- 0 5517 5168"/>
                <a:gd name="T95" fmla="*/ 5517 h 567"/>
                <a:gd name="T96" fmla="+- 0 5028 4234"/>
                <a:gd name="T97" fmla="*/ T96 w 3546"/>
                <a:gd name="T98" fmla="+- 0 5613 5168"/>
                <a:gd name="T99" fmla="*/ 5613 h 567"/>
                <a:gd name="T100" fmla="+- 0 4325 4234"/>
                <a:gd name="T101" fmla="*/ T100 w 3546"/>
                <a:gd name="T102" fmla="+- 0 5213 5168"/>
                <a:gd name="T103" fmla="*/ 5213 h 567"/>
                <a:gd name="T104" fmla="+- 0 4321 4234"/>
                <a:gd name="T105" fmla="*/ T104 w 3546"/>
                <a:gd name="T106" fmla="+- 0 5231 5168"/>
                <a:gd name="T107" fmla="*/ 5231 h 567"/>
                <a:gd name="T108" fmla="+- 0 4312 4234"/>
                <a:gd name="T109" fmla="*/ T108 w 3546"/>
                <a:gd name="T110" fmla="+- 0 5245 5168"/>
                <a:gd name="T111" fmla="*/ 5245 h 567"/>
                <a:gd name="T112" fmla="+- 0 4297 4234"/>
                <a:gd name="T113" fmla="*/ T112 w 3546"/>
                <a:gd name="T114" fmla="+- 0 5255 5168"/>
                <a:gd name="T115" fmla="*/ 5255 h 567"/>
                <a:gd name="T116" fmla="+- 0 4279 4234"/>
                <a:gd name="T117" fmla="*/ T116 w 3546"/>
                <a:gd name="T118" fmla="+- 0 5259 5168"/>
                <a:gd name="T119" fmla="*/ 5259 h 567"/>
                <a:gd name="T120" fmla="+- 0 4262 4234"/>
                <a:gd name="T121" fmla="*/ T120 w 3546"/>
                <a:gd name="T122" fmla="+- 0 5255 5168"/>
                <a:gd name="T123" fmla="*/ 5255 h 567"/>
                <a:gd name="T124" fmla="+- 0 4247 4234"/>
                <a:gd name="T125" fmla="*/ T124 w 3546"/>
                <a:gd name="T126" fmla="+- 0 5245 5168"/>
                <a:gd name="T127" fmla="*/ 5245 h 567"/>
                <a:gd name="T128" fmla="+- 0 4237 4234"/>
                <a:gd name="T129" fmla="*/ T128 w 3546"/>
                <a:gd name="T130" fmla="+- 0 5231 5168"/>
                <a:gd name="T131" fmla="*/ 5231 h 567"/>
                <a:gd name="T132" fmla="+- 0 4234 4234"/>
                <a:gd name="T133" fmla="*/ T132 w 3546"/>
                <a:gd name="T134" fmla="+- 0 5213 5168"/>
                <a:gd name="T135" fmla="*/ 5213 h 567"/>
                <a:gd name="T136" fmla="+- 0 4237 4234"/>
                <a:gd name="T137" fmla="*/ T136 w 3546"/>
                <a:gd name="T138" fmla="+- 0 5195 5168"/>
                <a:gd name="T139" fmla="*/ 5195 h 567"/>
                <a:gd name="T140" fmla="+- 0 4247 4234"/>
                <a:gd name="T141" fmla="*/ T140 w 3546"/>
                <a:gd name="T142" fmla="+- 0 5181 5168"/>
                <a:gd name="T143" fmla="*/ 5181 h 567"/>
                <a:gd name="T144" fmla="+- 0 4262 4234"/>
                <a:gd name="T145" fmla="*/ T144 w 3546"/>
                <a:gd name="T146" fmla="+- 0 5171 5168"/>
                <a:gd name="T147" fmla="*/ 5171 h 567"/>
                <a:gd name="T148" fmla="+- 0 4279 4234"/>
                <a:gd name="T149" fmla="*/ T148 w 3546"/>
                <a:gd name="T150" fmla="+- 0 5168 5168"/>
                <a:gd name="T151" fmla="*/ 5168 h 567"/>
                <a:gd name="T152" fmla="+- 0 4297 4234"/>
                <a:gd name="T153" fmla="*/ T152 w 3546"/>
                <a:gd name="T154" fmla="+- 0 5171 5168"/>
                <a:gd name="T155" fmla="*/ 5171 h 567"/>
                <a:gd name="T156" fmla="+- 0 4312 4234"/>
                <a:gd name="T157" fmla="*/ T156 w 3546"/>
                <a:gd name="T158" fmla="+- 0 5181 5168"/>
                <a:gd name="T159" fmla="*/ 5181 h 567"/>
                <a:gd name="T160" fmla="+- 0 4321 4234"/>
                <a:gd name="T161" fmla="*/ T160 w 3546"/>
                <a:gd name="T162" fmla="+- 0 5195 5168"/>
                <a:gd name="T163" fmla="*/ 5195 h 567"/>
                <a:gd name="T164" fmla="+- 0 4325 4234"/>
                <a:gd name="T165" fmla="*/ T164 w 3546"/>
                <a:gd name="T166" fmla="+- 0 5213 5168"/>
                <a:gd name="T167" fmla="*/ 5213 h 5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546" h="567">
                  <a:moveTo>
                    <a:pt x="3545" y="121"/>
                  </a:moveTo>
                  <a:lnTo>
                    <a:pt x="123" y="121"/>
                  </a:lnTo>
                  <a:lnTo>
                    <a:pt x="123" y="85"/>
                  </a:lnTo>
                  <a:lnTo>
                    <a:pt x="3545" y="85"/>
                  </a:lnTo>
                  <a:lnTo>
                    <a:pt x="3545" y="121"/>
                  </a:lnTo>
                  <a:close/>
                  <a:moveTo>
                    <a:pt x="789" y="566"/>
                  </a:moveTo>
                  <a:lnTo>
                    <a:pt x="365" y="566"/>
                  </a:lnTo>
                  <a:lnTo>
                    <a:pt x="365" y="122"/>
                  </a:lnTo>
                  <a:lnTo>
                    <a:pt x="789" y="122"/>
                  </a:lnTo>
                  <a:lnTo>
                    <a:pt x="789" y="566"/>
                  </a:lnTo>
                  <a:close/>
                  <a:moveTo>
                    <a:pt x="365" y="415"/>
                  </a:moveTo>
                  <a:lnTo>
                    <a:pt x="324" y="415"/>
                  </a:lnTo>
                  <a:lnTo>
                    <a:pt x="324" y="122"/>
                  </a:lnTo>
                  <a:lnTo>
                    <a:pt x="365" y="122"/>
                  </a:lnTo>
                  <a:lnTo>
                    <a:pt x="365" y="415"/>
                  </a:lnTo>
                  <a:close/>
                  <a:moveTo>
                    <a:pt x="789" y="344"/>
                  </a:moveTo>
                  <a:lnTo>
                    <a:pt x="875" y="344"/>
                  </a:lnTo>
                  <a:lnTo>
                    <a:pt x="875" y="122"/>
                  </a:lnTo>
                  <a:lnTo>
                    <a:pt x="789" y="122"/>
                  </a:lnTo>
                  <a:lnTo>
                    <a:pt x="789" y="344"/>
                  </a:lnTo>
                  <a:close/>
                  <a:moveTo>
                    <a:pt x="794" y="445"/>
                  </a:moveTo>
                  <a:lnTo>
                    <a:pt x="834" y="445"/>
                  </a:lnTo>
                  <a:lnTo>
                    <a:pt x="834" y="349"/>
                  </a:lnTo>
                  <a:lnTo>
                    <a:pt x="794" y="349"/>
                  </a:lnTo>
                  <a:lnTo>
                    <a:pt x="794" y="445"/>
                  </a:lnTo>
                  <a:close/>
                  <a:moveTo>
                    <a:pt x="91" y="45"/>
                  </a:moveTo>
                  <a:lnTo>
                    <a:pt x="87" y="63"/>
                  </a:lnTo>
                  <a:lnTo>
                    <a:pt x="78" y="77"/>
                  </a:lnTo>
                  <a:lnTo>
                    <a:pt x="63" y="87"/>
                  </a:lnTo>
                  <a:lnTo>
                    <a:pt x="45" y="91"/>
                  </a:lnTo>
                  <a:lnTo>
                    <a:pt x="28" y="87"/>
                  </a:lnTo>
                  <a:lnTo>
                    <a:pt x="13" y="77"/>
                  </a:lnTo>
                  <a:lnTo>
                    <a:pt x="3" y="63"/>
                  </a:lnTo>
                  <a:lnTo>
                    <a:pt x="0" y="45"/>
                  </a:lnTo>
                  <a:lnTo>
                    <a:pt x="3" y="27"/>
                  </a:lnTo>
                  <a:lnTo>
                    <a:pt x="13" y="13"/>
                  </a:lnTo>
                  <a:lnTo>
                    <a:pt x="28" y="3"/>
                  </a:lnTo>
                  <a:lnTo>
                    <a:pt x="45" y="0"/>
                  </a:lnTo>
                  <a:lnTo>
                    <a:pt x="63" y="3"/>
                  </a:lnTo>
                  <a:lnTo>
                    <a:pt x="78" y="13"/>
                  </a:lnTo>
                  <a:lnTo>
                    <a:pt x="87" y="27"/>
                  </a:lnTo>
                  <a:lnTo>
                    <a:pt x="91" y="45"/>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36" name="Picture 44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25" y="4378"/>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7" name="Picture 4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5" y="2493"/>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38" name="Picture 4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25" y="2271"/>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4" name="Rectangle 443"/>
            <p:cNvSpPr>
              <a:spLocks noChangeArrowheads="1"/>
            </p:cNvSpPr>
            <p:nvPr/>
          </p:nvSpPr>
          <p:spPr bwMode="auto">
            <a:xfrm>
              <a:off x="5137" y="2078"/>
              <a:ext cx="31" cy="793"/>
            </a:xfrm>
            <a:prstGeom prst="rect">
              <a:avLst/>
            </a:prstGeom>
            <a:noFill/>
            <a:ln w="994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25" name="AutoShape 444"/>
            <p:cNvSpPr>
              <a:spLocks/>
            </p:cNvSpPr>
            <p:nvPr/>
          </p:nvSpPr>
          <p:spPr bwMode="auto">
            <a:xfrm>
              <a:off x="4351" y="2077"/>
              <a:ext cx="3294" cy="807"/>
            </a:xfrm>
            <a:custGeom>
              <a:avLst/>
              <a:gdLst>
                <a:gd name="T0" fmla="+- 0 5139 4352"/>
                <a:gd name="T1" fmla="*/ T0 w 3294"/>
                <a:gd name="T2" fmla="+- 0 2884 2077"/>
                <a:gd name="T3" fmla="*/ 2884 h 807"/>
                <a:gd name="T4" fmla="+- 0 7492 4352"/>
                <a:gd name="T5" fmla="*/ T4 w 3294"/>
                <a:gd name="T6" fmla="+- 0 2884 2077"/>
                <a:gd name="T7" fmla="*/ 2884 h 807"/>
                <a:gd name="T8" fmla="+- 0 7585 4352"/>
                <a:gd name="T9" fmla="*/ T8 w 3294"/>
                <a:gd name="T10" fmla="+- 0 2884 2077"/>
                <a:gd name="T11" fmla="*/ 2884 h 807"/>
                <a:gd name="T12" fmla="+- 0 7636 4352"/>
                <a:gd name="T13" fmla="*/ T12 w 3294"/>
                <a:gd name="T14" fmla="+- 0 2884 2077"/>
                <a:gd name="T15" fmla="*/ 2884 h 807"/>
                <a:gd name="T16" fmla="+- 0 4352 4352"/>
                <a:gd name="T17" fmla="*/ T16 w 3294"/>
                <a:gd name="T18" fmla="+- 0 2077 2077"/>
                <a:gd name="T19" fmla="*/ 2077 h 807"/>
                <a:gd name="T20" fmla="+- 0 7492 4352"/>
                <a:gd name="T21" fmla="*/ T20 w 3294"/>
                <a:gd name="T22" fmla="+- 0 2077 2077"/>
                <a:gd name="T23" fmla="*/ 2077 h 807"/>
                <a:gd name="T24" fmla="+- 0 7585 4352"/>
                <a:gd name="T25" fmla="*/ T24 w 3294"/>
                <a:gd name="T26" fmla="+- 0 2077 2077"/>
                <a:gd name="T27" fmla="*/ 2077 h 807"/>
                <a:gd name="T28" fmla="+- 0 7645 4352"/>
                <a:gd name="T29" fmla="*/ T28 w 3294"/>
                <a:gd name="T30" fmla="+- 0 2077 2077"/>
                <a:gd name="T31" fmla="*/ 2077 h 8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294" h="807">
                  <a:moveTo>
                    <a:pt x="787" y="807"/>
                  </a:moveTo>
                  <a:lnTo>
                    <a:pt x="3140" y="807"/>
                  </a:lnTo>
                  <a:moveTo>
                    <a:pt x="3233" y="807"/>
                  </a:moveTo>
                  <a:lnTo>
                    <a:pt x="3284" y="807"/>
                  </a:lnTo>
                  <a:moveTo>
                    <a:pt x="0" y="0"/>
                  </a:moveTo>
                  <a:lnTo>
                    <a:pt x="3140" y="0"/>
                  </a:lnTo>
                  <a:moveTo>
                    <a:pt x="3233" y="0"/>
                  </a:moveTo>
                  <a:lnTo>
                    <a:pt x="3293" y="0"/>
                  </a:lnTo>
                </a:path>
              </a:pathLst>
            </a:custGeom>
            <a:noFill/>
            <a:ln w="804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26" name="Rectangle 445"/>
            <p:cNvSpPr>
              <a:spLocks noChangeArrowheads="1"/>
            </p:cNvSpPr>
            <p:nvPr/>
          </p:nvSpPr>
          <p:spPr bwMode="auto">
            <a:xfrm>
              <a:off x="5130" y="2070"/>
              <a:ext cx="46" cy="809"/>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27" name="AutoShape 446"/>
            <p:cNvSpPr>
              <a:spLocks/>
            </p:cNvSpPr>
            <p:nvPr/>
          </p:nvSpPr>
          <p:spPr bwMode="auto">
            <a:xfrm>
              <a:off x="5139" y="2883"/>
              <a:ext cx="2498" cy="2"/>
            </a:xfrm>
            <a:custGeom>
              <a:avLst/>
              <a:gdLst>
                <a:gd name="T0" fmla="+- 0 5139 5139"/>
                <a:gd name="T1" fmla="*/ T0 w 2498"/>
                <a:gd name="T2" fmla="+- 0 7492 5139"/>
                <a:gd name="T3" fmla="*/ T2 w 2498"/>
                <a:gd name="T4" fmla="+- 0 7585 5139"/>
                <a:gd name="T5" fmla="*/ T4 w 2498"/>
                <a:gd name="T6" fmla="+- 0 7636 5139"/>
                <a:gd name="T7" fmla="*/ T6 w 2498"/>
              </a:gdLst>
              <a:ahLst/>
              <a:cxnLst>
                <a:cxn ang="0">
                  <a:pos x="T1" y="0"/>
                </a:cxn>
                <a:cxn ang="0">
                  <a:pos x="T3" y="0"/>
                </a:cxn>
                <a:cxn ang="0">
                  <a:pos x="T5" y="0"/>
                </a:cxn>
                <a:cxn ang="0">
                  <a:pos x="T7" y="0"/>
                </a:cxn>
              </a:cxnLst>
              <a:rect l="0" t="0" r="r" b="b"/>
              <a:pathLst>
                <a:path w="2498">
                  <a:moveTo>
                    <a:pt x="0" y="0"/>
                  </a:moveTo>
                  <a:lnTo>
                    <a:pt x="2353" y="0"/>
                  </a:lnTo>
                  <a:moveTo>
                    <a:pt x="2446" y="0"/>
                  </a:moveTo>
                  <a:lnTo>
                    <a:pt x="2497" y="0"/>
                  </a:lnTo>
                </a:path>
              </a:pathLst>
            </a:custGeom>
            <a:noFill/>
            <a:ln w="804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28" name="Line 447"/>
            <p:cNvSpPr>
              <a:spLocks noChangeShapeType="1"/>
            </p:cNvSpPr>
            <p:nvPr/>
          </p:nvSpPr>
          <p:spPr bwMode="auto">
            <a:xfrm>
              <a:off x="5143" y="3825"/>
              <a:ext cx="2299" cy="0"/>
            </a:xfrm>
            <a:prstGeom prst="line">
              <a:avLst/>
            </a:prstGeom>
            <a:noFill/>
            <a:ln w="33687">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44" name="Picture 44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5" y="2493"/>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5" name="Picture 4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25" y="2271"/>
              <a:ext cx="10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9" name="Rectangle 450"/>
            <p:cNvSpPr>
              <a:spLocks noChangeArrowheads="1"/>
            </p:cNvSpPr>
            <p:nvPr/>
          </p:nvSpPr>
          <p:spPr bwMode="auto">
            <a:xfrm>
              <a:off x="5137" y="2078"/>
              <a:ext cx="31" cy="793"/>
            </a:xfrm>
            <a:prstGeom prst="rect">
              <a:avLst/>
            </a:prstGeom>
            <a:noFill/>
            <a:ln w="9945">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30" name="AutoShape 451"/>
            <p:cNvSpPr>
              <a:spLocks/>
            </p:cNvSpPr>
            <p:nvPr/>
          </p:nvSpPr>
          <p:spPr bwMode="auto">
            <a:xfrm>
              <a:off x="4351" y="2077"/>
              <a:ext cx="3294" cy="807"/>
            </a:xfrm>
            <a:custGeom>
              <a:avLst/>
              <a:gdLst>
                <a:gd name="T0" fmla="+- 0 5139 4352"/>
                <a:gd name="T1" fmla="*/ T0 w 3294"/>
                <a:gd name="T2" fmla="+- 0 2884 2077"/>
                <a:gd name="T3" fmla="*/ 2884 h 807"/>
                <a:gd name="T4" fmla="+- 0 7492 4352"/>
                <a:gd name="T5" fmla="*/ T4 w 3294"/>
                <a:gd name="T6" fmla="+- 0 2884 2077"/>
                <a:gd name="T7" fmla="*/ 2884 h 807"/>
                <a:gd name="T8" fmla="+- 0 7585 4352"/>
                <a:gd name="T9" fmla="*/ T8 w 3294"/>
                <a:gd name="T10" fmla="+- 0 2884 2077"/>
                <a:gd name="T11" fmla="*/ 2884 h 807"/>
                <a:gd name="T12" fmla="+- 0 7636 4352"/>
                <a:gd name="T13" fmla="*/ T12 w 3294"/>
                <a:gd name="T14" fmla="+- 0 2884 2077"/>
                <a:gd name="T15" fmla="*/ 2884 h 807"/>
                <a:gd name="T16" fmla="+- 0 4352 4352"/>
                <a:gd name="T17" fmla="*/ T16 w 3294"/>
                <a:gd name="T18" fmla="+- 0 2077 2077"/>
                <a:gd name="T19" fmla="*/ 2077 h 807"/>
                <a:gd name="T20" fmla="+- 0 7492 4352"/>
                <a:gd name="T21" fmla="*/ T20 w 3294"/>
                <a:gd name="T22" fmla="+- 0 2077 2077"/>
                <a:gd name="T23" fmla="*/ 2077 h 807"/>
                <a:gd name="T24" fmla="+- 0 7585 4352"/>
                <a:gd name="T25" fmla="*/ T24 w 3294"/>
                <a:gd name="T26" fmla="+- 0 2077 2077"/>
                <a:gd name="T27" fmla="*/ 2077 h 807"/>
                <a:gd name="T28" fmla="+- 0 7645 4352"/>
                <a:gd name="T29" fmla="*/ T28 w 3294"/>
                <a:gd name="T30" fmla="+- 0 2077 2077"/>
                <a:gd name="T31" fmla="*/ 2077 h 807"/>
              </a:gdLst>
              <a:ahLst/>
              <a:cxnLst>
                <a:cxn ang="0">
                  <a:pos x="T1" y="T3"/>
                </a:cxn>
                <a:cxn ang="0">
                  <a:pos x="T5" y="T7"/>
                </a:cxn>
                <a:cxn ang="0">
                  <a:pos x="T9" y="T11"/>
                </a:cxn>
                <a:cxn ang="0">
                  <a:pos x="T13" y="T15"/>
                </a:cxn>
                <a:cxn ang="0">
                  <a:pos x="T17" y="T19"/>
                </a:cxn>
                <a:cxn ang="0">
                  <a:pos x="T21" y="T23"/>
                </a:cxn>
                <a:cxn ang="0">
                  <a:pos x="T25" y="T27"/>
                </a:cxn>
                <a:cxn ang="0">
                  <a:pos x="T29" y="T31"/>
                </a:cxn>
              </a:cxnLst>
              <a:rect l="0" t="0" r="r" b="b"/>
              <a:pathLst>
                <a:path w="3294" h="807">
                  <a:moveTo>
                    <a:pt x="787" y="807"/>
                  </a:moveTo>
                  <a:lnTo>
                    <a:pt x="3140" y="807"/>
                  </a:lnTo>
                  <a:moveTo>
                    <a:pt x="3233" y="807"/>
                  </a:moveTo>
                  <a:lnTo>
                    <a:pt x="3284" y="807"/>
                  </a:lnTo>
                  <a:moveTo>
                    <a:pt x="0" y="0"/>
                  </a:moveTo>
                  <a:lnTo>
                    <a:pt x="3140" y="0"/>
                  </a:lnTo>
                  <a:moveTo>
                    <a:pt x="3233" y="0"/>
                  </a:moveTo>
                  <a:lnTo>
                    <a:pt x="3293" y="0"/>
                  </a:lnTo>
                </a:path>
              </a:pathLst>
            </a:custGeom>
            <a:noFill/>
            <a:ln w="8040">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32" name="Line 452"/>
            <p:cNvSpPr>
              <a:spLocks noChangeShapeType="1"/>
            </p:cNvSpPr>
            <p:nvPr/>
          </p:nvSpPr>
          <p:spPr bwMode="auto">
            <a:xfrm>
              <a:off x="4375" y="1964"/>
              <a:ext cx="3093" cy="0"/>
            </a:xfrm>
            <a:prstGeom prst="line">
              <a:avLst/>
            </a:prstGeom>
            <a:noFill/>
            <a:ln w="126638">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33" name="Line 453"/>
            <p:cNvSpPr>
              <a:spLocks noChangeShapeType="1"/>
            </p:cNvSpPr>
            <p:nvPr/>
          </p:nvSpPr>
          <p:spPr bwMode="auto">
            <a:xfrm>
              <a:off x="4357" y="887"/>
              <a:ext cx="0" cy="4407"/>
            </a:xfrm>
            <a:prstGeom prst="line">
              <a:avLst/>
            </a:prstGeom>
            <a:noFill/>
            <a:ln w="9948">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35" name="Line 454"/>
            <p:cNvSpPr>
              <a:spLocks noChangeShapeType="1"/>
            </p:cNvSpPr>
            <p:nvPr/>
          </p:nvSpPr>
          <p:spPr bwMode="auto">
            <a:xfrm>
              <a:off x="5153" y="2070"/>
              <a:ext cx="0" cy="809"/>
            </a:xfrm>
            <a:prstGeom prst="line">
              <a:avLst/>
            </a:prstGeom>
            <a:noFill/>
            <a:ln w="29197">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39" name="Freeform 455"/>
            <p:cNvSpPr>
              <a:spLocks/>
            </p:cNvSpPr>
            <p:nvPr/>
          </p:nvSpPr>
          <p:spPr bwMode="auto">
            <a:xfrm>
              <a:off x="5596" y="2380"/>
              <a:ext cx="92" cy="92"/>
            </a:xfrm>
            <a:custGeom>
              <a:avLst/>
              <a:gdLst>
                <a:gd name="T0" fmla="+- 0 5688 5596"/>
                <a:gd name="T1" fmla="*/ T0 w 92"/>
                <a:gd name="T2" fmla="+- 0 2426 2381"/>
                <a:gd name="T3" fmla="*/ 2426 h 92"/>
                <a:gd name="T4" fmla="+- 0 5684 5596"/>
                <a:gd name="T5" fmla="*/ T4 w 92"/>
                <a:gd name="T6" fmla="+- 0 2444 2381"/>
                <a:gd name="T7" fmla="*/ 2444 h 92"/>
                <a:gd name="T8" fmla="+- 0 5674 5596"/>
                <a:gd name="T9" fmla="*/ T8 w 92"/>
                <a:gd name="T10" fmla="+- 0 2459 2381"/>
                <a:gd name="T11" fmla="*/ 2459 h 92"/>
                <a:gd name="T12" fmla="+- 0 5660 5596"/>
                <a:gd name="T13" fmla="*/ T12 w 92"/>
                <a:gd name="T14" fmla="+- 0 2469 2381"/>
                <a:gd name="T15" fmla="*/ 2469 h 92"/>
                <a:gd name="T16" fmla="+- 0 5642 5596"/>
                <a:gd name="T17" fmla="*/ T16 w 92"/>
                <a:gd name="T18" fmla="+- 0 2472 2381"/>
                <a:gd name="T19" fmla="*/ 2472 h 92"/>
                <a:gd name="T20" fmla="+- 0 5624 5596"/>
                <a:gd name="T21" fmla="*/ T20 w 92"/>
                <a:gd name="T22" fmla="+- 0 2469 2381"/>
                <a:gd name="T23" fmla="*/ 2469 h 92"/>
                <a:gd name="T24" fmla="+- 0 5609 5596"/>
                <a:gd name="T25" fmla="*/ T24 w 92"/>
                <a:gd name="T26" fmla="+- 0 2459 2381"/>
                <a:gd name="T27" fmla="*/ 2459 h 92"/>
                <a:gd name="T28" fmla="+- 0 5600 5596"/>
                <a:gd name="T29" fmla="*/ T28 w 92"/>
                <a:gd name="T30" fmla="+- 0 2444 2381"/>
                <a:gd name="T31" fmla="*/ 2444 h 92"/>
                <a:gd name="T32" fmla="+- 0 5596 5596"/>
                <a:gd name="T33" fmla="*/ T32 w 92"/>
                <a:gd name="T34" fmla="+- 0 2426 2381"/>
                <a:gd name="T35" fmla="*/ 2426 h 92"/>
                <a:gd name="T36" fmla="+- 0 5600 5596"/>
                <a:gd name="T37" fmla="*/ T36 w 92"/>
                <a:gd name="T38" fmla="+- 0 2409 2381"/>
                <a:gd name="T39" fmla="*/ 2409 h 92"/>
                <a:gd name="T40" fmla="+- 0 5609 5596"/>
                <a:gd name="T41" fmla="*/ T40 w 92"/>
                <a:gd name="T42" fmla="+- 0 2394 2381"/>
                <a:gd name="T43" fmla="*/ 2394 h 92"/>
                <a:gd name="T44" fmla="+- 0 5624 5596"/>
                <a:gd name="T45" fmla="*/ T44 w 92"/>
                <a:gd name="T46" fmla="+- 0 2384 2381"/>
                <a:gd name="T47" fmla="*/ 2384 h 92"/>
                <a:gd name="T48" fmla="+- 0 5642 5596"/>
                <a:gd name="T49" fmla="*/ T48 w 92"/>
                <a:gd name="T50" fmla="+- 0 2381 2381"/>
                <a:gd name="T51" fmla="*/ 2381 h 92"/>
                <a:gd name="T52" fmla="+- 0 5660 5596"/>
                <a:gd name="T53" fmla="*/ T52 w 92"/>
                <a:gd name="T54" fmla="+- 0 2384 2381"/>
                <a:gd name="T55" fmla="*/ 2384 h 92"/>
                <a:gd name="T56" fmla="+- 0 5674 5596"/>
                <a:gd name="T57" fmla="*/ T56 w 92"/>
                <a:gd name="T58" fmla="+- 0 2394 2381"/>
                <a:gd name="T59" fmla="*/ 2394 h 92"/>
                <a:gd name="T60" fmla="+- 0 5684 5596"/>
                <a:gd name="T61" fmla="*/ T60 w 92"/>
                <a:gd name="T62" fmla="+- 0 2409 2381"/>
                <a:gd name="T63" fmla="*/ 2409 h 92"/>
                <a:gd name="T64" fmla="+- 0 5688 5596"/>
                <a:gd name="T65" fmla="*/ T64 w 92"/>
                <a:gd name="T66" fmla="+- 0 2426 2381"/>
                <a:gd name="T67" fmla="*/ 2426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92" h="92">
                  <a:moveTo>
                    <a:pt x="92" y="45"/>
                  </a:moveTo>
                  <a:lnTo>
                    <a:pt x="88" y="63"/>
                  </a:lnTo>
                  <a:lnTo>
                    <a:pt x="78" y="78"/>
                  </a:lnTo>
                  <a:lnTo>
                    <a:pt x="64" y="88"/>
                  </a:lnTo>
                  <a:lnTo>
                    <a:pt x="46" y="91"/>
                  </a:lnTo>
                  <a:lnTo>
                    <a:pt x="28" y="88"/>
                  </a:lnTo>
                  <a:lnTo>
                    <a:pt x="13" y="78"/>
                  </a:lnTo>
                  <a:lnTo>
                    <a:pt x="4" y="63"/>
                  </a:lnTo>
                  <a:lnTo>
                    <a:pt x="0" y="45"/>
                  </a:lnTo>
                  <a:lnTo>
                    <a:pt x="4" y="28"/>
                  </a:lnTo>
                  <a:lnTo>
                    <a:pt x="13" y="13"/>
                  </a:lnTo>
                  <a:lnTo>
                    <a:pt x="28" y="3"/>
                  </a:lnTo>
                  <a:lnTo>
                    <a:pt x="46" y="0"/>
                  </a:lnTo>
                  <a:lnTo>
                    <a:pt x="64" y="3"/>
                  </a:lnTo>
                  <a:lnTo>
                    <a:pt x="78" y="13"/>
                  </a:lnTo>
                  <a:lnTo>
                    <a:pt x="88" y="28"/>
                  </a:lnTo>
                  <a:lnTo>
                    <a:pt x="92" y="45"/>
                  </a:lnTo>
                  <a:close/>
                </a:path>
              </a:pathLst>
            </a:custGeom>
            <a:noFill/>
            <a:ln w="8994">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0" name="Line 456"/>
            <p:cNvSpPr>
              <a:spLocks noChangeShapeType="1"/>
            </p:cNvSpPr>
            <p:nvPr/>
          </p:nvSpPr>
          <p:spPr bwMode="auto">
            <a:xfrm>
              <a:off x="5642" y="2406"/>
              <a:ext cx="0" cy="41"/>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1" name="AutoShape 457"/>
            <p:cNvSpPr>
              <a:spLocks/>
            </p:cNvSpPr>
            <p:nvPr/>
          </p:nvSpPr>
          <p:spPr bwMode="auto">
            <a:xfrm>
              <a:off x="5392" y="2380"/>
              <a:ext cx="272" cy="92"/>
            </a:xfrm>
            <a:custGeom>
              <a:avLst/>
              <a:gdLst>
                <a:gd name="T0" fmla="+- 0 5620 5393"/>
                <a:gd name="T1" fmla="*/ T0 w 272"/>
                <a:gd name="T2" fmla="+- 0 2426 2380"/>
                <a:gd name="T3" fmla="*/ 2426 h 92"/>
                <a:gd name="T4" fmla="+- 0 5664 5393"/>
                <a:gd name="T5" fmla="*/ T4 w 272"/>
                <a:gd name="T6" fmla="+- 0 2426 2380"/>
                <a:gd name="T7" fmla="*/ 2426 h 92"/>
                <a:gd name="T8" fmla="+- 0 5484 5393"/>
                <a:gd name="T9" fmla="*/ T8 w 272"/>
                <a:gd name="T10" fmla="+- 0 2426 2380"/>
                <a:gd name="T11" fmla="*/ 2426 h 92"/>
                <a:gd name="T12" fmla="+- 0 5481 5393"/>
                <a:gd name="T13" fmla="*/ T12 w 272"/>
                <a:gd name="T14" fmla="+- 0 2444 2380"/>
                <a:gd name="T15" fmla="*/ 2444 h 92"/>
                <a:gd name="T16" fmla="+- 0 5471 5393"/>
                <a:gd name="T17" fmla="*/ T16 w 272"/>
                <a:gd name="T18" fmla="+- 0 2458 2380"/>
                <a:gd name="T19" fmla="*/ 2458 h 92"/>
                <a:gd name="T20" fmla="+- 0 5456 5393"/>
                <a:gd name="T21" fmla="*/ T20 w 272"/>
                <a:gd name="T22" fmla="+- 0 2468 2380"/>
                <a:gd name="T23" fmla="*/ 2468 h 92"/>
                <a:gd name="T24" fmla="+- 0 5438 5393"/>
                <a:gd name="T25" fmla="*/ T24 w 272"/>
                <a:gd name="T26" fmla="+- 0 2472 2380"/>
                <a:gd name="T27" fmla="*/ 2472 h 92"/>
                <a:gd name="T28" fmla="+- 0 5421 5393"/>
                <a:gd name="T29" fmla="*/ T28 w 272"/>
                <a:gd name="T30" fmla="+- 0 2468 2380"/>
                <a:gd name="T31" fmla="*/ 2468 h 92"/>
                <a:gd name="T32" fmla="+- 0 5406 5393"/>
                <a:gd name="T33" fmla="*/ T32 w 272"/>
                <a:gd name="T34" fmla="+- 0 2458 2380"/>
                <a:gd name="T35" fmla="*/ 2458 h 92"/>
                <a:gd name="T36" fmla="+- 0 5396 5393"/>
                <a:gd name="T37" fmla="*/ T36 w 272"/>
                <a:gd name="T38" fmla="+- 0 2444 2380"/>
                <a:gd name="T39" fmla="*/ 2444 h 92"/>
                <a:gd name="T40" fmla="+- 0 5393 5393"/>
                <a:gd name="T41" fmla="*/ T40 w 272"/>
                <a:gd name="T42" fmla="+- 0 2426 2380"/>
                <a:gd name="T43" fmla="*/ 2426 h 92"/>
                <a:gd name="T44" fmla="+- 0 5396 5393"/>
                <a:gd name="T45" fmla="*/ T44 w 272"/>
                <a:gd name="T46" fmla="+- 0 2408 2380"/>
                <a:gd name="T47" fmla="*/ 2408 h 92"/>
                <a:gd name="T48" fmla="+- 0 5406 5393"/>
                <a:gd name="T49" fmla="*/ T48 w 272"/>
                <a:gd name="T50" fmla="+- 0 2394 2380"/>
                <a:gd name="T51" fmla="*/ 2394 h 92"/>
                <a:gd name="T52" fmla="+- 0 5421 5393"/>
                <a:gd name="T53" fmla="*/ T52 w 272"/>
                <a:gd name="T54" fmla="+- 0 2384 2380"/>
                <a:gd name="T55" fmla="*/ 2384 h 92"/>
                <a:gd name="T56" fmla="+- 0 5438 5393"/>
                <a:gd name="T57" fmla="*/ T56 w 272"/>
                <a:gd name="T58" fmla="+- 0 2380 2380"/>
                <a:gd name="T59" fmla="*/ 2380 h 92"/>
                <a:gd name="T60" fmla="+- 0 5456 5393"/>
                <a:gd name="T61" fmla="*/ T60 w 272"/>
                <a:gd name="T62" fmla="+- 0 2384 2380"/>
                <a:gd name="T63" fmla="*/ 2384 h 92"/>
                <a:gd name="T64" fmla="+- 0 5471 5393"/>
                <a:gd name="T65" fmla="*/ T64 w 272"/>
                <a:gd name="T66" fmla="+- 0 2394 2380"/>
                <a:gd name="T67" fmla="*/ 2394 h 92"/>
                <a:gd name="T68" fmla="+- 0 5481 5393"/>
                <a:gd name="T69" fmla="*/ T68 w 272"/>
                <a:gd name="T70" fmla="+- 0 2408 2380"/>
                <a:gd name="T71" fmla="*/ 2408 h 92"/>
                <a:gd name="T72" fmla="+- 0 5484 5393"/>
                <a:gd name="T73" fmla="*/ T72 w 272"/>
                <a:gd name="T74" fmla="+- 0 2426 2380"/>
                <a:gd name="T75" fmla="*/ 2426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72" h="92">
                  <a:moveTo>
                    <a:pt x="227" y="46"/>
                  </a:moveTo>
                  <a:lnTo>
                    <a:pt x="271" y="46"/>
                  </a:lnTo>
                  <a:moveTo>
                    <a:pt x="91" y="46"/>
                  </a:moveTo>
                  <a:lnTo>
                    <a:pt x="88" y="64"/>
                  </a:lnTo>
                  <a:lnTo>
                    <a:pt x="78" y="78"/>
                  </a:lnTo>
                  <a:lnTo>
                    <a:pt x="63" y="88"/>
                  </a:lnTo>
                  <a:lnTo>
                    <a:pt x="45" y="92"/>
                  </a:lnTo>
                  <a:lnTo>
                    <a:pt x="28" y="88"/>
                  </a:lnTo>
                  <a:lnTo>
                    <a:pt x="13" y="78"/>
                  </a:lnTo>
                  <a:lnTo>
                    <a:pt x="3" y="64"/>
                  </a:lnTo>
                  <a:lnTo>
                    <a:pt x="0" y="46"/>
                  </a:lnTo>
                  <a:lnTo>
                    <a:pt x="3" y="28"/>
                  </a:lnTo>
                  <a:lnTo>
                    <a:pt x="13" y="14"/>
                  </a:lnTo>
                  <a:lnTo>
                    <a:pt x="28" y="4"/>
                  </a:lnTo>
                  <a:lnTo>
                    <a:pt x="45" y="0"/>
                  </a:lnTo>
                  <a:lnTo>
                    <a:pt x="63" y="4"/>
                  </a:lnTo>
                  <a:lnTo>
                    <a:pt x="78" y="14"/>
                  </a:lnTo>
                  <a:lnTo>
                    <a:pt x="88" y="28"/>
                  </a:lnTo>
                  <a:lnTo>
                    <a:pt x="91" y="46"/>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2" name="Line 458"/>
            <p:cNvSpPr>
              <a:spLocks noChangeShapeType="1"/>
            </p:cNvSpPr>
            <p:nvPr/>
          </p:nvSpPr>
          <p:spPr bwMode="auto">
            <a:xfrm>
              <a:off x="5438"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3" name="AutoShape 459"/>
            <p:cNvSpPr>
              <a:spLocks/>
            </p:cNvSpPr>
            <p:nvPr/>
          </p:nvSpPr>
          <p:spPr bwMode="auto">
            <a:xfrm>
              <a:off x="5315" y="2078"/>
              <a:ext cx="637" cy="793"/>
            </a:xfrm>
            <a:custGeom>
              <a:avLst/>
              <a:gdLst>
                <a:gd name="T0" fmla="+- 0 5461 5316"/>
                <a:gd name="T1" fmla="*/ T0 w 637"/>
                <a:gd name="T2" fmla="+- 0 2426 2078"/>
                <a:gd name="T3" fmla="*/ 2426 h 793"/>
                <a:gd name="T4" fmla="+- 0 5363 5316"/>
                <a:gd name="T5" fmla="*/ T4 w 637"/>
                <a:gd name="T6" fmla="+- 0 2610 2078"/>
                <a:gd name="T7" fmla="*/ 2610 h 793"/>
                <a:gd name="T8" fmla="+- 0 5476 5316"/>
                <a:gd name="T9" fmla="*/ T8 w 637"/>
                <a:gd name="T10" fmla="+- 0 2545 2078"/>
                <a:gd name="T11" fmla="*/ 2545 h 793"/>
                <a:gd name="T12" fmla="+- 0 5476 5316"/>
                <a:gd name="T13" fmla="*/ T12 w 637"/>
                <a:gd name="T14" fmla="+- 0 2676 2078"/>
                <a:gd name="T15" fmla="*/ 2676 h 793"/>
                <a:gd name="T16" fmla="+- 0 5472 5316"/>
                <a:gd name="T17" fmla="*/ T16 w 637"/>
                <a:gd name="T18" fmla="+- 0 2610 2078"/>
                <a:gd name="T19" fmla="*/ 2610 h 793"/>
                <a:gd name="T20" fmla="+- 0 5462 5316"/>
                <a:gd name="T21" fmla="*/ T20 w 637"/>
                <a:gd name="T22" fmla="+- 0 2634 2078"/>
                <a:gd name="T23" fmla="*/ 2634 h 793"/>
                <a:gd name="T24" fmla="+- 0 5438 5316"/>
                <a:gd name="T25" fmla="*/ T24 w 637"/>
                <a:gd name="T26" fmla="+- 0 2643 2078"/>
                <a:gd name="T27" fmla="*/ 2643 h 793"/>
                <a:gd name="T28" fmla="+- 0 5415 5316"/>
                <a:gd name="T29" fmla="*/ T28 w 637"/>
                <a:gd name="T30" fmla="+- 0 2634 2078"/>
                <a:gd name="T31" fmla="*/ 2634 h 793"/>
                <a:gd name="T32" fmla="+- 0 5405 5316"/>
                <a:gd name="T33" fmla="*/ T32 w 637"/>
                <a:gd name="T34" fmla="+- 0 2610 2078"/>
                <a:gd name="T35" fmla="*/ 2610 h 793"/>
                <a:gd name="T36" fmla="+- 0 5415 5316"/>
                <a:gd name="T37" fmla="*/ T36 w 637"/>
                <a:gd name="T38" fmla="+- 0 2587 2078"/>
                <a:gd name="T39" fmla="*/ 2587 h 793"/>
                <a:gd name="T40" fmla="+- 0 5438 5316"/>
                <a:gd name="T41" fmla="*/ T40 w 637"/>
                <a:gd name="T42" fmla="+- 0 2577 2078"/>
                <a:gd name="T43" fmla="*/ 2577 h 793"/>
                <a:gd name="T44" fmla="+- 0 5462 5316"/>
                <a:gd name="T45" fmla="*/ T44 w 637"/>
                <a:gd name="T46" fmla="+- 0 2587 2078"/>
                <a:gd name="T47" fmla="*/ 2587 h 793"/>
                <a:gd name="T48" fmla="+- 0 5472 5316"/>
                <a:gd name="T49" fmla="*/ T48 w 637"/>
                <a:gd name="T50" fmla="+- 0 2610 2078"/>
                <a:gd name="T51" fmla="*/ 2610 h 793"/>
                <a:gd name="T52" fmla="+- 0 5363 5316"/>
                <a:gd name="T53" fmla="*/ T52 w 637"/>
                <a:gd name="T54" fmla="+- 0 2146 2078"/>
                <a:gd name="T55" fmla="*/ 2146 h 793"/>
                <a:gd name="T56" fmla="+- 0 5476 5316"/>
                <a:gd name="T57" fmla="*/ T56 w 637"/>
                <a:gd name="T58" fmla="+- 0 2081 2078"/>
                <a:gd name="T59" fmla="*/ 2081 h 793"/>
                <a:gd name="T60" fmla="+- 0 5476 5316"/>
                <a:gd name="T61" fmla="*/ T60 w 637"/>
                <a:gd name="T62" fmla="+- 0 2212 2078"/>
                <a:gd name="T63" fmla="*/ 2212 h 793"/>
                <a:gd name="T64" fmla="+- 0 5472 5316"/>
                <a:gd name="T65" fmla="*/ T64 w 637"/>
                <a:gd name="T66" fmla="+- 0 2146 2078"/>
                <a:gd name="T67" fmla="*/ 2146 h 793"/>
                <a:gd name="T68" fmla="+- 0 5462 5316"/>
                <a:gd name="T69" fmla="*/ T68 w 637"/>
                <a:gd name="T70" fmla="+- 0 2170 2078"/>
                <a:gd name="T71" fmla="*/ 2170 h 793"/>
                <a:gd name="T72" fmla="+- 0 5438 5316"/>
                <a:gd name="T73" fmla="*/ T72 w 637"/>
                <a:gd name="T74" fmla="+- 0 2180 2078"/>
                <a:gd name="T75" fmla="*/ 2180 h 793"/>
                <a:gd name="T76" fmla="+- 0 5415 5316"/>
                <a:gd name="T77" fmla="*/ T76 w 637"/>
                <a:gd name="T78" fmla="+- 0 2170 2078"/>
                <a:gd name="T79" fmla="*/ 2170 h 793"/>
                <a:gd name="T80" fmla="+- 0 5405 5316"/>
                <a:gd name="T81" fmla="*/ T80 w 637"/>
                <a:gd name="T82" fmla="+- 0 2146 2078"/>
                <a:gd name="T83" fmla="*/ 2146 h 793"/>
                <a:gd name="T84" fmla="+- 0 5415 5316"/>
                <a:gd name="T85" fmla="*/ T84 w 637"/>
                <a:gd name="T86" fmla="+- 0 2123 2078"/>
                <a:gd name="T87" fmla="*/ 2123 h 793"/>
                <a:gd name="T88" fmla="+- 0 5438 5316"/>
                <a:gd name="T89" fmla="*/ T88 w 637"/>
                <a:gd name="T90" fmla="+- 0 2113 2078"/>
                <a:gd name="T91" fmla="*/ 2113 h 793"/>
                <a:gd name="T92" fmla="+- 0 5462 5316"/>
                <a:gd name="T93" fmla="*/ T92 w 637"/>
                <a:gd name="T94" fmla="+- 0 2123 2078"/>
                <a:gd name="T95" fmla="*/ 2123 h 793"/>
                <a:gd name="T96" fmla="+- 0 5472 5316"/>
                <a:gd name="T97" fmla="*/ T96 w 637"/>
                <a:gd name="T98" fmla="+- 0 2146 2078"/>
                <a:gd name="T99" fmla="*/ 2146 h 793"/>
                <a:gd name="T100" fmla="+- 0 5346 5316"/>
                <a:gd name="T101" fmla="*/ T100 w 637"/>
                <a:gd name="T102" fmla="+- 0 2365 2078"/>
                <a:gd name="T103" fmla="*/ 2365 h 793"/>
                <a:gd name="T104" fmla="+- 0 5922 5316"/>
                <a:gd name="T105" fmla="*/ T104 w 637"/>
                <a:gd name="T106" fmla="+- 0 2264 2078"/>
                <a:gd name="T107" fmla="*/ 2264 h 793"/>
                <a:gd name="T108" fmla="+- 0 5492 5316"/>
                <a:gd name="T109" fmla="*/ T108 w 637"/>
                <a:gd name="T110" fmla="+- 0 2332 2078"/>
                <a:gd name="T111" fmla="*/ 2332 h 793"/>
                <a:gd name="T112" fmla="+- 0 5371 5316"/>
                <a:gd name="T113" fmla="*/ T112 w 637"/>
                <a:gd name="T114" fmla="+- 0 2297 2078"/>
                <a:gd name="T115" fmla="*/ 2297 h 793"/>
                <a:gd name="T116" fmla="+- 0 5492 5316"/>
                <a:gd name="T117" fmla="*/ T116 w 637"/>
                <a:gd name="T118" fmla="+- 0 2332 2078"/>
                <a:gd name="T119" fmla="*/ 2332 h 793"/>
                <a:gd name="T120" fmla="+- 0 5573 5316"/>
                <a:gd name="T121" fmla="*/ T120 w 637"/>
                <a:gd name="T122" fmla="+- 0 2332 2078"/>
                <a:gd name="T123" fmla="*/ 2332 h 793"/>
                <a:gd name="T124" fmla="+- 0 5694 5316"/>
                <a:gd name="T125" fmla="*/ T124 w 637"/>
                <a:gd name="T126" fmla="+- 0 2297 2078"/>
                <a:gd name="T127" fmla="*/ 2297 h 793"/>
                <a:gd name="T128" fmla="+- 0 5896 5316"/>
                <a:gd name="T129" fmla="*/ T128 w 637"/>
                <a:gd name="T130" fmla="+- 0 2332 2078"/>
                <a:gd name="T131" fmla="*/ 2332 h 793"/>
                <a:gd name="T132" fmla="+- 0 5775 5316"/>
                <a:gd name="T133" fmla="*/ T132 w 637"/>
                <a:gd name="T134" fmla="+- 0 2297 2078"/>
                <a:gd name="T135" fmla="*/ 2297 h 793"/>
                <a:gd name="T136" fmla="+- 0 5896 5316"/>
                <a:gd name="T137" fmla="*/ T136 w 637"/>
                <a:gd name="T138" fmla="+- 0 2332 2078"/>
                <a:gd name="T139" fmla="*/ 2332 h 793"/>
                <a:gd name="T140" fmla="+- 0 5316 5316"/>
                <a:gd name="T141" fmla="*/ T140 w 637"/>
                <a:gd name="T142" fmla="+- 0 2871 2078"/>
                <a:gd name="T143" fmla="*/ 2871 h 793"/>
                <a:gd name="T144" fmla="+- 0 5346 5316"/>
                <a:gd name="T145" fmla="*/ T144 w 637"/>
                <a:gd name="T146" fmla="+- 0 2078 2078"/>
                <a:gd name="T147" fmla="*/ 2078 h 793"/>
                <a:gd name="T148" fmla="+- 0 5557 5316"/>
                <a:gd name="T149" fmla="*/ T148 w 637"/>
                <a:gd name="T150" fmla="+- 0 2871 2078"/>
                <a:gd name="T151" fmla="*/ 2871 h 793"/>
                <a:gd name="T152" fmla="+- 0 5527 5316"/>
                <a:gd name="T153" fmla="*/ T152 w 637"/>
                <a:gd name="T154" fmla="+- 0 2078 2078"/>
                <a:gd name="T155" fmla="*/ 2078 h 793"/>
                <a:gd name="T156" fmla="+- 0 5557 5316"/>
                <a:gd name="T157" fmla="*/ T156 w 637"/>
                <a:gd name="T158" fmla="+- 0 2871 2078"/>
                <a:gd name="T159" fmla="*/ 2871 h 793"/>
                <a:gd name="T160" fmla="+- 0 5920 5316"/>
                <a:gd name="T161" fmla="*/ T160 w 637"/>
                <a:gd name="T162" fmla="+- 0 2871 2078"/>
                <a:gd name="T163" fmla="*/ 2871 h 793"/>
                <a:gd name="T164" fmla="+- 0 5951 5316"/>
                <a:gd name="T165" fmla="*/ T164 w 637"/>
                <a:gd name="T166" fmla="+- 0 2078 2078"/>
                <a:gd name="T167" fmla="*/ 2078 h 793"/>
                <a:gd name="T168" fmla="+- 0 5730 5316"/>
                <a:gd name="T169" fmla="*/ T168 w 637"/>
                <a:gd name="T170" fmla="+- 0 2078 2078"/>
                <a:gd name="T171" fmla="*/ 2078 h 793"/>
                <a:gd name="T172" fmla="+- 0 5952 5316"/>
                <a:gd name="T173" fmla="*/ T172 w 637"/>
                <a:gd name="T174" fmla="+- 0 2265 2078"/>
                <a:gd name="T175" fmla="*/ 2265 h 793"/>
                <a:gd name="T176" fmla="+- 0 5316 5316"/>
                <a:gd name="T177" fmla="*/ T176 w 637"/>
                <a:gd name="T178" fmla="+- 0 2235 2078"/>
                <a:gd name="T179" fmla="*/ 2235 h 793"/>
                <a:gd name="T180" fmla="+- 0 5952 5316"/>
                <a:gd name="T181" fmla="*/ T180 w 637"/>
                <a:gd name="T182" fmla="+- 0 2265 2078"/>
                <a:gd name="T183" fmla="*/ 2265 h 793"/>
                <a:gd name="T184" fmla="+- 0 5873 5316"/>
                <a:gd name="T185" fmla="*/ T184 w 637"/>
                <a:gd name="T186" fmla="+- 0 2444 2078"/>
                <a:gd name="T187" fmla="*/ 2444 h 793"/>
                <a:gd name="T188" fmla="+- 0 5848 5316"/>
                <a:gd name="T189" fmla="*/ T188 w 637"/>
                <a:gd name="T190" fmla="+- 0 2468 2078"/>
                <a:gd name="T191" fmla="*/ 2468 h 793"/>
                <a:gd name="T192" fmla="+- 0 5813 5316"/>
                <a:gd name="T193" fmla="*/ T192 w 637"/>
                <a:gd name="T194" fmla="+- 0 2468 2078"/>
                <a:gd name="T195" fmla="*/ 2468 h 793"/>
                <a:gd name="T196" fmla="+- 0 5788 5316"/>
                <a:gd name="T197" fmla="*/ T196 w 637"/>
                <a:gd name="T198" fmla="+- 0 2444 2078"/>
                <a:gd name="T199" fmla="*/ 2444 h 793"/>
                <a:gd name="T200" fmla="+- 0 5788 5316"/>
                <a:gd name="T201" fmla="*/ T200 w 637"/>
                <a:gd name="T202" fmla="+- 0 2408 2078"/>
                <a:gd name="T203" fmla="*/ 2408 h 793"/>
                <a:gd name="T204" fmla="+- 0 5813 5316"/>
                <a:gd name="T205" fmla="*/ T204 w 637"/>
                <a:gd name="T206" fmla="+- 0 2384 2078"/>
                <a:gd name="T207" fmla="*/ 2384 h 793"/>
                <a:gd name="T208" fmla="+- 0 5848 5316"/>
                <a:gd name="T209" fmla="*/ T208 w 637"/>
                <a:gd name="T210" fmla="+- 0 2384 2078"/>
                <a:gd name="T211" fmla="*/ 2384 h 793"/>
                <a:gd name="T212" fmla="+- 0 5873 5316"/>
                <a:gd name="T213" fmla="*/ T212 w 637"/>
                <a:gd name="T214" fmla="+- 0 2408 2078"/>
                <a:gd name="T215" fmla="*/ 2408 h 7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637" h="793">
                  <a:moveTo>
                    <a:pt x="100" y="348"/>
                  </a:moveTo>
                  <a:lnTo>
                    <a:pt x="145" y="348"/>
                  </a:lnTo>
                  <a:moveTo>
                    <a:pt x="84" y="598"/>
                  </a:moveTo>
                  <a:lnTo>
                    <a:pt x="47" y="532"/>
                  </a:lnTo>
                  <a:lnTo>
                    <a:pt x="84" y="467"/>
                  </a:lnTo>
                  <a:lnTo>
                    <a:pt x="160" y="467"/>
                  </a:lnTo>
                  <a:lnTo>
                    <a:pt x="198" y="532"/>
                  </a:lnTo>
                  <a:lnTo>
                    <a:pt x="160" y="598"/>
                  </a:lnTo>
                  <a:lnTo>
                    <a:pt x="84" y="598"/>
                  </a:lnTo>
                  <a:close/>
                  <a:moveTo>
                    <a:pt x="156" y="532"/>
                  </a:moveTo>
                  <a:lnTo>
                    <a:pt x="153" y="545"/>
                  </a:lnTo>
                  <a:lnTo>
                    <a:pt x="146" y="556"/>
                  </a:lnTo>
                  <a:lnTo>
                    <a:pt x="135" y="563"/>
                  </a:lnTo>
                  <a:lnTo>
                    <a:pt x="122" y="565"/>
                  </a:lnTo>
                  <a:lnTo>
                    <a:pt x="109" y="563"/>
                  </a:lnTo>
                  <a:lnTo>
                    <a:pt x="99" y="556"/>
                  </a:lnTo>
                  <a:lnTo>
                    <a:pt x="92" y="545"/>
                  </a:lnTo>
                  <a:lnTo>
                    <a:pt x="89" y="532"/>
                  </a:lnTo>
                  <a:lnTo>
                    <a:pt x="92" y="519"/>
                  </a:lnTo>
                  <a:lnTo>
                    <a:pt x="99" y="509"/>
                  </a:lnTo>
                  <a:lnTo>
                    <a:pt x="109" y="502"/>
                  </a:lnTo>
                  <a:lnTo>
                    <a:pt x="122" y="499"/>
                  </a:lnTo>
                  <a:lnTo>
                    <a:pt x="135" y="502"/>
                  </a:lnTo>
                  <a:lnTo>
                    <a:pt x="146" y="509"/>
                  </a:lnTo>
                  <a:lnTo>
                    <a:pt x="153" y="519"/>
                  </a:lnTo>
                  <a:lnTo>
                    <a:pt x="156" y="532"/>
                  </a:lnTo>
                  <a:close/>
                  <a:moveTo>
                    <a:pt x="84" y="134"/>
                  </a:moveTo>
                  <a:lnTo>
                    <a:pt x="47" y="68"/>
                  </a:lnTo>
                  <a:lnTo>
                    <a:pt x="84" y="3"/>
                  </a:lnTo>
                  <a:lnTo>
                    <a:pt x="160" y="3"/>
                  </a:lnTo>
                  <a:lnTo>
                    <a:pt x="198" y="68"/>
                  </a:lnTo>
                  <a:lnTo>
                    <a:pt x="160" y="134"/>
                  </a:lnTo>
                  <a:lnTo>
                    <a:pt x="84" y="134"/>
                  </a:lnTo>
                  <a:close/>
                  <a:moveTo>
                    <a:pt x="156" y="68"/>
                  </a:moveTo>
                  <a:lnTo>
                    <a:pt x="153" y="81"/>
                  </a:lnTo>
                  <a:lnTo>
                    <a:pt x="146" y="92"/>
                  </a:lnTo>
                  <a:lnTo>
                    <a:pt x="135" y="99"/>
                  </a:lnTo>
                  <a:lnTo>
                    <a:pt x="122" y="102"/>
                  </a:lnTo>
                  <a:lnTo>
                    <a:pt x="109" y="99"/>
                  </a:lnTo>
                  <a:lnTo>
                    <a:pt x="99" y="92"/>
                  </a:lnTo>
                  <a:lnTo>
                    <a:pt x="92" y="81"/>
                  </a:lnTo>
                  <a:lnTo>
                    <a:pt x="89" y="68"/>
                  </a:lnTo>
                  <a:lnTo>
                    <a:pt x="92" y="55"/>
                  </a:lnTo>
                  <a:lnTo>
                    <a:pt x="99" y="45"/>
                  </a:lnTo>
                  <a:lnTo>
                    <a:pt x="109" y="38"/>
                  </a:lnTo>
                  <a:lnTo>
                    <a:pt x="122" y="35"/>
                  </a:lnTo>
                  <a:lnTo>
                    <a:pt x="135" y="38"/>
                  </a:lnTo>
                  <a:lnTo>
                    <a:pt x="146" y="45"/>
                  </a:lnTo>
                  <a:lnTo>
                    <a:pt x="153" y="55"/>
                  </a:lnTo>
                  <a:lnTo>
                    <a:pt x="156" y="68"/>
                  </a:lnTo>
                  <a:close/>
                  <a:moveTo>
                    <a:pt x="606" y="287"/>
                  </a:moveTo>
                  <a:lnTo>
                    <a:pt x="30" y="287"/>
                  </a:lnTo>
                  <a:lnTo>
                    <a:pt x="30" y="186"/>
                  </a:lnTo>
                  <a:lnTo>
                    <a:pt x="606" y="186"/>
                  </a:lnTo>
                  <a:lnTo>
                    <a:pt x="606" y="287"/>
                  </a:lnTo>
                  <a:close/>
                  <a:moveTo>
                    <a:pt x="176" y="254"/>
                  </a:moveTo>
                  <a:lnTo>
                    <a:pt x="55" y="254"/>
                  </a:lnTo>
                  <a:lnTo>
                    <a:pt x="55" y="219"/>
                  </a:lnTo>
                  <a:lnTo>
                    <a:pt x="176" y="219"/>
                  </a:lnTo>
                  <a:lnTo>
                    <a:pt x="176" y="254"/>
                  </a:lnTo>
                  <a:close/>
                  <a:moveTo>
                    <a:pt x="378" y="254"/>
                  </a:moveTo>
                  <a:lnTo>
                    <a:pt x="257" y="254"/>
                  </a:lnTo>
                  <a:lnTo>
                    <a:pt x="257" y="219"/>
                  </a:lnTo>
                  <a:lnTo>
                    <a:pt x="378" y="219"/>
                  </a:lnTo>
                  <a:lnTo>
                    <a:pt x="378" y="254"/>
                  </a:lnTo>
                  <a:close/>
                  <a:moveTo>
                    <a:pt x="580" y="254"/>
                  </a:moveTo>
                  <a:lnTo>
                    <a:pt x="459" y="254"/>
                  </a:lnTo>
                  <a:lnTo>
                    <a:pt x="459" y="219"/>
                  </a:lnTo>
                  <a:lnTo>
                    <a:pt x="580" y="219"/>
                  </a:lnTo>
                  <a:lnTo>
                    <a:pt x="580" y="254"/>
                  </a:lnTo>
                  <a:close/>
                  <a:moveTo>
                    <a:pt x="30" y="793"/>
                  </a:moveTo>
                  <a:lnTo>
                    <a:pt x="0" y="793"/>
                  </a:lnTo>
                  <a:lnTo>
                    <a:pt x="0" y="0"/>
                  </a:lnTo>
                  <a:lnTo>
                    <a:pt x="30" y="0"/>
                  </a:lnTo>
                  <a:lnTo>
                    <a:pt x="30" y="793"/>
                  </a:lnTo>
                  <a:close/>
                  <a:moveTo>
                    <a:pt x="241" y="793"/>
                  </a:moveTo>
                  <a:lnTo>
                    <a:pt x="211" y="793"/>
                  </a:lnTo>
                  <a:lnTo>
                    <a:pt x="211" y="0"/>
                  </a:lnTo>
                  <a:lnTo>
                    <a:pt x="241" y="0"/>
                  </a:lnTo>
                  <a:lnTo>
                    <a:pt x="241" y="793"/>
                  </a:lnTo>
                  <a:close/>
                  <a:moveTo>
                    <a:pt x="635" y="793"/>
                  </a:moveTo>
                  <a:lnTo>
                    <a:pt x="604" y="793"/>
                  </a:lnTo>
                  <a:lnTo>
                    <a:pt x="604" y="0"/>
                  </a:lnTo>
                  <a:lnTo>
                    <a:pt x="635" y="0"/>
                  </a:lnTo>
                  <a:lnTo>
                    <a:pt x="635" y="793"/>
                  </a:lnTo>
                  <a:close/>
                  <a:moveTo>
                    <a:pt x="414" y="0"/>
                  </a:moveTo>
                  <a:lnTo>
                    <a:pt x="414" y="788"/>
                  </a:lnTo>
                  <a:moveTo>
                    <a:pt x="636" y="187"/>
                  </a:moveTo>
                  <a:lnTo>
                    <a:pt x="0" y="187"/>
                  </a:lnTo>
                  <a:lnTo>
                    <a:pt x="0" y="157"/>
                  </a:lnTo>
                  <a:lnTo>
                    <a:pt x="636" y="157"/>
                  </a:lnTo>
                  <a:lnTo>
                    <a:pt x="636" y="187"/>
                  </a:lnTo>
                  <a:close/>
                  <a:moveTo>
                    <a:pt x="560" y="348"/>
                  </a:moveTo>
                  <a:lnTo>
                    <a:pt x="557" y="366"/>
                  </a:lnTo>
                  <a:lnTo>
                    <a:pt x="547" y="380"/>
                  </a:lnTo>
                  <a:lnTo>
                    <a:pt x="532" y="390"/>
                  </a:lnTo>
                  <a:lnTo>
                    <a:pt x="515" y="394"/>
                  </a:lnTo>
                  <a:lnTo>
                    <a:pt x="497" y="390"/>
                  </a:lnTo>
                  <a:lnTo>
                    <a:pt x="482" y="380"/>
                  </a:lnTo>
                  <a:lnTo>
                    <a:pt x="472" y="366"/>
                  </a:lnTo>
                  <a:lnTo>
                    <a:pt x="469" y="348"/>
                  </a:lnTo>
                  <a:lnTo>
                    <a:pt x="472" y="330"/>
                  </a:lnTo>
                  <a:lnTo>
                    <a:pt x="482" y="316"/>
                  </a:lnTo>
                  <a:lnTo>
                    <a:pt x="497" y="306"/>
                  </a:lnTo>
                  <a:lnTo>
                    <a:pt x="515" y="302"/>
                  </a:lnTo>
                  <a:lnTo>
                    <a:pt x="532" y="306"/>
                  </a:lnTo>
                  <a:lnTo>
                    <a:pt x="547" y="316"/>
                  </a:lnTo>
                  <a:lnTo>
                    <a:pt x="557" y="330"/>
                  </a:lnTo>
                  <a:lnTo>
                    <a:pt x="560" y="348"/>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6" name="Line 460"/>
            <p:cNvSpPr>
              <a:spLocks noChangeShapeType="1"/>
            </p:cNvSpPr>
            <p:nvPr/>
          </p:nvSpPr>
          <p:spPr bwMode="auto">
            <a:xfrm>
              <a:off x="5831"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7" name="AutoShape 461"/>
            <p:cNvSpPr>
              <a:spLocks/>
            </p:cNvSpPr>
            <p:nvPr/>
          </p:nvSpPr>
          <p:spPr bwMode="auto">
            <a:xfrm>
              <a:off x="5608" y="2080"/>
              <a:ext cx="869" cy="596"/>
            </a:xfrm>
            <a:custGeom>
              <a:avLst/>
              <a:gdLst>
                <a:gd name="T0" fmla="+- 0 5853 5609"/>
                <a:gd name="T1" fmla="*/ T0 w 869"/>
                <a:gd name="T2" fmla="+- 0 2426 2081"/>
                <a:gd name="T3" fmla="*/ 2426 h 596"/>
                <a:gd name="T4" fmla="+- 0 5755 5609"/>
                <a:gd name="T5" fmla="*/ T4 w 869"/>
                <a:gd name="T6" fmla="+- 0 2610 2081"/>
                <a:gd name="T7" fmla="*/ 2610 h 596"/>
                <a:gd name="T8" fmla="+- 0 5869 5609"/>
                <a:gd name="T9" fmla="*/ T8 w 869"/>
                <a:gd name="T10" fmla="+- 0 2545 2081"/>
                <a:gd name="T11" fmla="*/ 2545 h 596"/>
                <a:gd name="T12" fmla="+- 0 5869 5609"/>
                <a:gd name="T13" fmla="*/ T12 w 869"/>
                <a:gd name="T14" fmla="+- 0 2676 2081"/>
                <a:gd name="T15" fmla="*/ 2676 h 596"/>
                <a:gd name="T16" fmla="+- 0 5864 5609"/>
                <a:gd name="T17" fmla="*/ T16 w 869"/>
                <a:gd name="T18" fmla="+- 0 2610 2081"/>
                <a:gd name="T19" fmla="*/ 2610 h 596"/>
                <a:gd name="T20" fmla="+- 0 5854 5609"/>
                <a:gd name="T21" fmla="*/ T20 w 869"/>
                <a:gd name="T22" fmla="+- 0 2634 2081"/>
                <a:gd name="T23" fmla="*/ 2634 h 596"/>
                <a:gd name="T24" fmla="+- 0 5831 5609"/>
                <a:gd name="T25" fmla="*/ T24 w 869"/>
                <a:gd name="T26" fmla="+- 0 2643 2081"/>
                <a:gd name="T27" fmla="*/ 2643 h 596"/>
                <a:gd name="T28" fmla="+- 0 5807 5609"/>
                <a:gd name="T29" fmla="*/ T28 w 869"/>
                <a:gd name="T30" fmla="+- 0 2634 2081"/>
                <a:gd name="T31" fmla="*/ 2634 h 596"/>
                <a:gd name="T32" fmla="+- 0 5797 5609"/>
                <a:gd name="T33" fmla="*/ T32 w 869"/>
                <a:gd name="T34" fmla="+- 0 2610 2081"/>
                <a:gd name="T35" fmla="*/ 2610 h 596"/>
                <a:gd name="T36" fmla="+- 0 5807 5609"/>
                <a:gd name="T37" fmla="*/ T36 w 869"/>
                <a:gd name="T38" fmla="+- 0 2587 2081"/>
                <a:gd name="T39" fmla="*/ 2587 h 596"/>
                <a:gd name="T40" fmla="+- 0 5831 5609"/>
                <a:gd name="T41" fmla="*/ T40 w 869"/>
                <a:gd name="T42" fmla="+- 0 2577 2081"/>
                <a:gd name="T43" fmla="*/ 2577 h 596"/>
                <a:gd name="T44" fmla="+- 0 5854 5609"/>
                <a:gd name="T45" fmla="*/ T44 w 869"/>
                <a:gd name="T46" fmla="+- 0 2587 2081"/>
                <a:gd name="T47" fmla="*/ 2587 h 596"/>
                <a:gd name="T48" fmla="+- 0 5864 5609"/>
                <a:gd name="T49" fmla="*/ T48 w 869"/>
                <a:gd name="T50" fmla="+- 0 2610 2081"/>
                <a:gd name="T51" fmla="*/ 2610 h 596"/>
                <a:gd name="T52" fmla="+- 0 5755 5609"/>
                <a:gd name="T53" fmla="*/ T52 w 869"/>
                <a:gd name="T54" fmla="+- 0 2146 2081"/>
                <a:gd name="T55" fmla="*/ 2146 h 596"/>
                <a:gd name="T56" fmla="+- 0 5869 5609"/>
                <a:gd name="T57" fmla="*/ T56 w 869"/>
                <a:gd name="T58" fmla="+- 0 2081 2081"/>
                <a:gd name="T59" fmla="*/ 2081 h 596"/>
                <a:gd name="T60" fmla="+- 0 5869 5609"/>
                <a:gd name="T61" fmla="*/ T60 w 869"/>
                <a:gd name="T62" fmla="+- 0 2212 2081"/>
                <a:gd name="T63" fmla="*/ 2212 h 596"/>
                <a:gd name="T64" fmla="+- 0 5864 5609"/>
                <a:gd name="T65" fmla="*/ T64 w 869"/>
                <a:gd name="T66" fmla="+- 0 2146 2081"/>
                <a:gd name="T67" fmla="*/ 2146 h 596"/>
                <a:gd name="T68" fmla="+- 0 5854 5609"/>
                <a:gd name="T69" fmla="*/ T68 w 869"/>
                <a:gd name="T70" fmla="+- 0 2170 2081"/>
                <a:gd name="T71" fmla="*/ 2170 h 596"/>
                <a:gd name="T72" fmla="+- 0 5831 5609"/>
                <a:gd name="T73" fmla="*/ T72 w 869"/>
                <a:gd name="T74" fmla="+- 0 2180 2081"/>
                <a:gd name="T75" fmla="*/ 2180 h 596"/>
                <a:gd name="T76" fmla="+- 0 5807 5609"/>
                <a:gd name="T77" fmla="*/ T76 w 869"/>
                <a:gd name="T78" fmla="+- 0 2170 2081"/>
                <a:gd name="T79" fmla="*/ 2170 h 596"/>
                <a:gd name="T80" fmla="+- 0 5797 5609"/>
                <a:gd name="T81" fmla="*/ T80 w 869"/>
                <a:gd name="T82" fmla="+- 0 2146 2081"/>
                <a:gd name="T83" fmla="*/ 2146 h 596"/>
                <a:gd name="T84" fmla="+- 0 5807 5609"/>
                <a:gd name="T85" fmla="*/ T84 w 869"/>
                <a:gd name="T86" fmla="+- 0 2123 2081"/>
                <a:gd name="T87" fmla="*/ 2123 h 596"/>
                <a:gd name="T88" fmla="+- 0 5831 5609"/>
                <a:gd name="T89" fmla="*/ T88 w 869"/>
                <a:gd name="T90" fmla="+- 0 2113 2081"/>
                <a:gd name="T91" fmla="*/ 2113 h 596"/>
                <a:gd name="T92" fmla="+- 0 5854 5609"/>
                <a:gd name="T93" fmla="*/ T92 w 869"/>
                <a:gd name="T94" fmla="+- 0 2123 2081"/>
                <a:gd name="T95" fmla="*/ 2123 h 596"/>
                <a:gd name="T96" fmla="+- 0 5864 5609"/>
                <a:gd name="T97" fmla="*/ T96 w 869"/>
                <a:gd name="T98" fmla="+- 0 2146 2081"/>
                <a:gd name="T99" fmla="*/ 2146 h 596"/>
                <a:gd name="T100" fmla="+- 0 5672 5609"/>
                <a:gd name="T101" fmla="*/ T100 w 869"/>
                <a:gd name="T102" fmla="+- 0 2630 2081"/>
                <a:gd name="T103" fmla="*/ 2630 h 596"/>
                <a:gd name="T104" fmla="+- 0 5656 5609"/>
                <a:gd name="T105" fmla="*/ T104 w 869"/>
                <a:gd name="T106" fmla="+- 0 2646 2081"/>
                <a:gd name="T107" fmla="*/ 2646 h 596"/>
                <a:gd name="T108" fmla="+- 0 5632 5609"/>
                <a:gd name="T109" fmla="*/ T108 w 869"/>
                <a:gd name="T110" fmla="+- 0 2646 2081"/>
                <a:gd name="T111" fmla="*/ 2646 h 596"/>
                <a:gd name="T112" fmla="+- 0 5616 5609"/>
                <a:gd name="T113" fmla="*/ T112 w 869"/>
                <a:gd name="T114" fmla="+- 0 2630 2081"/>
                <a:gd name="T115" fmla="*/ 2630 h 596"/>
                <a:gd name="T116" fmla="+- 0 5616 5609"/>
                <a:gd name="T117" fmla="*/ T116 w 869"/>
                <a:gd name="T118" fmla="+- 0 2606 2081"/>
                <a:gd name="T119" fmla="*/ 2606 h 596"/>
                <a:gd name="T120" fmla="+- 0 5632 5609"/>
                <a:gd name="T121" fmla="*/ T120 w 869"/>
                <a:gd name="T122" fmla="+- 0 2590 2081"/>
                <a:gd name="T123" fmla="*/ 2590 h 596"/>
                <a:gd name="T124" fmla="+- 0 5656 5609"/>
                <a:gd name="T125" fmla="*/ T124 w 869"/>
                <a:gd name="T126" fmla="+- 0 2590 2081"/>
                <a:gd name="T127" fmla="*/ 2590 h 596"/>
                <a:gd name="T128" fmla="+- 0 5672 5609"/>
                <a:gd name="T129" fmla="*/ T128 w 869"/>
                <a:gd name="T130" fmla="+- 0 2606 2081"/>
                <a:gd name="T131" fmla="*/ 2606 h 596"/>
                <a:gd name="T132" fmla="+- 0 5669 5609"/>
                <a:gd name="T133" fmla="*/ T132 w 869"/>
                <a:gd name="T134" fmla="+- 0 2159 2081"/>
                <a:gd name="T135" fmla="*/ 2159 h 596"/>
                <a:gd name="T136" fmla="+- 0 5660 5609"/>
                <a:gd name="T137" fmla="*/ T136 w 869"/>
                <a:gd name="T138" fmla="+- 0 2180 2081"/>
                <a:gd name="T139" fmla="*/ 2180 h 596"/>
                <a:gd name="T140" fmla="+- 0 5639 5609"/>
                <a:gd name="T141" fmla="*/ T140 w 869"/>
                <a:gd name="T142" fmla="+- 0 2189 2081"/>
                <a:gd name="T143" fmla="*/ 2189 h 596"/>
                <a:gd name="T144" fmla="+- 0 5617 5609"/>
                <a:gd name="T145" fmla="*/ T144 w 869"/>
                <a:gd name="T146" fmla="+- 0 2180 2081"/>
                <a:gd name="T147" fmla="*/ 2180 h 596"/>
                <a:gd name="T148" fmla="+- 0 5609 5609"/>
                <a:gd name="T149" fmla="*/ T148 w 869"/>
                <a:gd name="T150" fmla="+- 0 2159 2081"/>
                <a:gd name="T151" fmla="*/ 2159 h 596"/>
                <a:gd name="T152" fmla="+- 0 5617 5609"/>
                <a:gd name="T153" fmla="*/ T152 w 869"/>
                <a:gd name="T154" fmla="+- 0 2137 2081"/>
                <a:gd name="T155" fmla="*/ 2137 h 596"/>
                <a:gd name="T156" fmla="+- 0 5639 5609"/>
                <a:gd name="T157" fmla="*/ T156 w 869"/>
                <a:gd name="T158" fmla="+- 0 2129 2081"/>
                <a:gd name="T159" fmla="*/ 2129 h 596"/>
                <a:gd name="T160" fmla="+- 0 5660 5609"/>
                <a:gd name="T161" fmla="*/ T160 w 869"/>
                <a:gd name="T162" fmla="+- 0 2137 2081"/>
                <a:gd name="T163" fmla="*/ 2137 h 596"/>
                <a:gd name="T164" fmla="+- 0 5669 5609"/>
                <a:gd name="T165" fmla="*/ T164 w 869"/>
                <a:gd name="T166" fmla="+- 0 2159 2081"/>
                <a:gd name="T167" fmla="*/ 2159 h 596"/>
                <a:gd name="T168" fmla="+- 0 6474 5609"/>
                <a:gd name="T169" fmla="*/ T168 w 869"/>
                <a:gd name="T170" fmla="+- 0 2444 2081"/>
                <a:gd name="T171" fmla="*/ 2444 h 596"/>
                <a:gd name="T172" fmla="+- 0 6449 5609"/>
                <a:gd name="T173" fmla="*/ T172 w 869"/>
                <a:gd name="T174" fmla="+- 0 2469 2081"/>
                <a:gd name="T175" fmla="*/ 2469 h 596"/>
                <a:gd name="T176" fmla="+- 0 6414 5609"/>
                <a:gd name="T177" fmla="*/ T176 w 869"/>
                <a:gd name="T178" fmla="+- 0 2469 2081"/>
                <a:gd name="T179" fmla="*/ 2469 h 596"/>
                <a:gd name="T180" fmla="+- 0 6389 5609"/>
                <a:gd name="T181" fmla="*/ T180 w 869"/>
                <a:gd name="T182" fmla="+- 0 2444 2081"/>
                <a:gd name="T183" fmla="*/ 2444 h 596"/>
                <a:gd name="T184" fmla="+- 0 6389 5609"/>
                <a:gd name="T185" fmla="*/ T184 w 869"/>
                <a:gd name="T186" fmla="+- 0 2409 2081"/>
                <a:gd name="T187" fmla="*/ 2409 h 596"/>
                <a:gd name="T188" fmla="+- 0 6414 5609"/>
                <a:gd name="T189" fmla="*/ T188 w 869"/>
                <a:gd name="T190" fmla="+- 0 2384 2081"/>
                <a:gd name="T191" fmla="*/ 2384 h 596"/>
                <a:gd name="T192" fmla="+- 0 6449 5609"/>
                <a:gd name="T193" fmla="*/ T192 w 869"/>
                <a:gd name="T194" fmla="+- 0 2384 2081"/>
                <a:gd name="T195" fmla="*/ 2384 h 596"/>
                <a:gd name="T196" fmla="+- 0 6474 5609"/>
                <a:gd name="T197" fmla="*/ T196 w 869"/>
                <a:gd name="T198" fmla="+- 0 2409 2081"/>
                <a:gd name="T199" fmla="*/ 2409 h 5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Lst>
              <a:rect l="0" t="0" r="r" b="b"/>
              <a:pathLst>
                <a:path w="869" h="596">
                  <a:moveTo>
                    <a:pt x="199" y="345"/>
                  </a:moveTo>
                  <a:lnTo>
                    <a:pt x="244" y="345"/>
                  </a:lnTo>
                  <a:moveTo>
                    <a:pt x="184" y="595"/>
                  </a:moveTo>
                  <a:lnTo>
                    <a:pt x="146" y="529"/>
                  </a:lnTo>
                  <a:lnTo>
                    <a:pt x="184" y="464"/>
                  </a:lnTo>
                  <a:lnTo>
                    <a:pt x="260" y="464"/>
                  </a:lnTo>
                  <a:lnTo>
                    <a:pt x="298" y="529"/>
                  </a:lnTo>
                  <a:lnTo>
                    <a:pt x="260" y="595"/>
                  </a:lnTo>
                  <a:lnTo>
                    <a:pt x="184" y="595"/>
                  </a:lnTo>
                  <a:close/>
                  <a:moveTo>
                    <a:pt x="255" y="529"/>
                  </a:moveTo>
                  <a:lnTo>
                    <a:pt x="252" y="542"/>
                  </a:lnTo>
                  <a:lnTo>
                    <a:pt x="245" y="553"/>
                  </a:lnTo>
                  <a:lnTo>
                    <a:pt x="235" y="560"/>
                  </a:lnTo>
                  <a:lnTo>
                    <a:pt x="222" y="562"/>
                  </a:lnTo>
                  <a:lnTo>
                    <a:pt x="209" y="560"/>
                  </a:lnTo>
                  <a:lnTo>
                    <a:pt x="198" y="553"/>
                  </a:lnTo>
                  <a:lnTo>
                    <a:pt x="191" y="542"/>
                  </a:lnTo>
                  <a:lnTo>
                    <a:pt x="188" y="529"/>
                  </a:lnTo>
                  <a:lnTo>
                    <a:pt x="191" y="516"/>
                  </a:lnTo>
                  <a:lnTo>
                    <a:pt x="198" y="506"/>
                  </a:lnTo>
                  <a:lnTo>
                    <a:pt x="209" y="499"/>
                  </a:lnTo>
                  <a:lnTo>
                    <a:pt x="222" y="496"/>
                  </a:lnTo>
                  <a:lnTo>
                    <a:pt x="235" y="499"/>
                  </a:lnTo>
                  <a:lnTo>
                    <a:pt x="245" y="506"/>
                  </a:lnTo>
                  <a:lnTo>
                    <a:pt x="252" y="516"/>
                  </a:lnTo>
                  <a:lnTo>
                    <a:pt x="255" y="529"/>
                  </a:lnTo>
                  <a:close/>
                  <a:moveTo>
                    <a:pt x="184" y="131"/>
                  </a:moveTo>
                  <a:lnTo>
                    <a:pt x="146" y="65"/>
                  </a:lnTo>
                  <a:lnTo>
                    <a:pt x="184" y="0"/>
                  </a:lnTo>
                  <a:lnTo>
                    <a:pt x="260" y="0"/>
                  </a:lnTo>
                  <a:lnTo>
                    <a:pt x="298" y="65"/>
                  </a:lnTo>
                  <a:lnTo>
                    <a:pt x="260" y="131"/>
                  </a:lnTo>
                  <a:lnTo>
                    <a:pt x="184" y="131"/>
                  </a:lnTo>
                  <a:close/>
                  <a:moveTo>
                    <a:pt x="255" y="65"/>
                  </a:moveTo>
                  <a:lnTo>
                    <a:pt x="252" y="78"/>
                  </a:lnTo>
                  <a:lnTo>
                    <a:pt x="245" y="89"/>
                  </a:lnTo>
                  <a:lnTo>
                    <a:pt x="235" y="96"/>
                  </a:lnTo>
                  <a:lnTo>
                    <a:pt x="222" y="99"/>
                  </a:lnTo>
                  <a:lnTo>
                    <a:pt x="209" y="96"/>
                  </a:lnTo>
                  <a:lnTo>
                    <a:pt x="198" y="89"/>
                  </a:lnTo>
                  <a:lnTo>
                    <a:pt x="191" y="78"/>
                  </a:lnTo>
                  <a:lnTo>
                    <a:pt x="188" y="65"/>
                  </a:lnTo>
                  <a:lnTo>
                    <a:pt x="191" y="52"/>
                  </a:lnTo>
                  <a:lnTo>
                    <a:pt x="198" y="42"/>
                  </a:lnTo>
                  <a:lnTo>
                    <a:pt x="209" y="35"/>
                  </a:lnTo>
                  <a:lnTo>
                    <a:pt x="222" y="32"/>
                  </a:lnTo>
                  <a:lnTo>
                    <a:pt x="235" y="35"/>
                  </a:lnTo>
                  <a:lnTo>
                    <a:pt x="245" y="42"/>
                  </a:lnTo>
                  <a:lnTo>
                    <a:pt x="252" y="52"/>
                  </a:lnTo>
                  <a:lnTo>
                    <a:pt x="255" y="65"/>
                  </a:lnTo>
                  <a:close/>
                  <a:moveTo>
                    <a:pt x="65" y="537"/>
                  </a:moveTo>
                  <a:lnTo>
                    <a:pt x="63" y="549"/>
                  </a:lnTo>
                  <a:lnTo>
                    <a:pt x="56" y="559"/>
                  </a:lnTo>
                  <a:lnTo>
                    <a:pt x="47" y="565"/>
                  </a:lnTo>
                  <a:lnTo>
                    <a:pt x="35" y="568"/>
                  </a:lnTo>
                  <a:lnTo>
                    <a:pt x="23" y="565"/>
                  </a:lnTo>
                  <a:lnTo>
                    <a:pt x="13" y="559"/>
                  </a:lnTo>
                  <a:lnTo>
                    <a:pt x="7" y="549"/>
                  </a:lnTo>
                  <a:lnTo>
                    <a:pt x="5" y="537"/>
                  </a:lnTo>
                  <a:lnTo>
                    <a:pt x="7" y="525"/>
                  </a:lnTo>
                  <a:lnTo>
                    <a:pt x="13" y="516"/>
                  </a:lnTo>
                  <a:lnTo>
                    <a:pt x="23" y="509"/>
                  </a:lnTo>
                  <a:lnTo>
                    <a:pt x="35" y="507"/>
                  </a:lnTo>
                  <a:lnTo>
                    <a:pt x="47" y="509"/>
                  </a:lnTo>
                  <a:lnTo>
                    <a:pt x="56" y="516"/>
                  </a:lnTo>
                  <a:lnTo>
                    <a:pt x="63" y="525"/>
                  </a:lnTo>
                  <a:lnTo>
                    <a:pt x="65" y="537"/>
                  </a:lnTo>
                  <a:close/>
                  <a:moveTo>
                    <a:pt x="60" y="78"/>
                  </a:moveTo>
                  <a:lnTo>
                    <a:pt x="58" y="90"/>
                  </a:lnTo>
                  <a:lnTo>
                    <a:pt x="51" y="99"/>
                  </a:lnTo>
                  <a:lnTo>
                    <a:pt x="42" y="106"/>
                  </a:lnTo>
                  <a:lnTo>
                    <a:pt x="30" y="108"/>
                  </a:lnTo>
                  <a:lnTo>
                    <a:pt x="18" y="106"/>
                  </a:lnTo>
                  <a:lnTo>
                    <a:pt x="8" y="99"/>
                  </a:lnTo>
                  <a:lnTo>
                    <a:pt x="2" y="90"/>
                  </a:lnTo>
                  <a:lnTo>
                    <a:pt x="0" y="78"/>
                  </a:lnTo>
                  <a:lnTo>
                    <a:pt x="2" y="66"/>
                  </a:lnTo>
                  <a:lnTo>
                    <a:pt x="8" y="56"/>
                  </a:lnTo>
                  <a:lnTo>
                    <a:pt x="18" y="50"/>
                  </a:lnTo>
                  <a:lnTo>
                    <a:pt x="30" y="48"/>
                  </a:lnTo>
                  <a:lnTo>
                    <a:pt x="42" y="50"/>
                  </a:lnTo>
                  <a:lnTo>
                    <a:pt x="51" y="56"/>
                  </a:lnTo>
                  <a:lnTo>
                    <a:pt x="58" y="66"/>
                  </a:lnTo>
                  <a:lnTo>
                    <a:pt x="60" y="78"/>
                  </a:lnTo>
                  <a:close/>
                  <a:moveTo>
                    <a:pt x="868" y="345"/>
                  </a:moveTo>
                  <a:lnTo>
                    <a:pt x="865" y="363"/>
                  </a:lnTo>
                  <a:lnTo>
                    <a:pt x="855" y="378"/>
                  </a:lnTo>
                  <a:lnTo>
                    <a:pt x="840" y="388"/>
                  </a:lnTo>
                  <a:lnTo>
                    <a:pt x="822" y="391"/>
                  </a:lnTo>
                  <a:lnTo>
                    <a:pt x="805" y="388"/>
                  </a:lnTo>
                  <a:lnTo>
                    <a:pt x="790" y="378"/>
                  </a:lnTo>
                  <a:lnTo>
                    <a:pt x="780" y="363"/>
                  </a:lnTo>
                  <a:lnTo>
                    <a:pt x="777" y="345"/>
                  </a:lnTo>
                  <a:lnTo>
                    <a:pt x="780" y="328"/>
                  </a:lnTo>
                  <a:lnTo>
                    <a:pt x="790" y="313"/>
                  </a:lnTo>
                  <a:lnTo>
                    <a:pt x="805" y="303"/>
                  </a:lnTo>
                  <a:lnTo>
                    <a:pt x="822" y="300"/>
                  </a:lnTo>
                  <a:lnTo>
                    <a:pt x="840" y="303"/>
                  </a:lnTo>
                  <a:lnTo>
                    <a:pt x="855" y="313"/>
                  </a:lnTo>
                  <a:lnTo>
                    <a:pt x="865" y="328"/>
                  </a:lnTo>
                  <a:lnTo>
                    <a:pt x="868" y="345"/>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8" name="Line 462"/>
            <p:cNvSpPr>
              <a:spLocks noChangeShapeType="1"/>
            </p:cNvSpPr>
            <p:nvPr/>
          </p:nvSpPr>
          <p:spPr bwMode="auto">
            <a:xfrm>
              <a:off x="6431" y="2406"/>
              <a:ext cx="0" cy="41"/>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49" name="AutoShape 463"/>
            <p:cNvSpPr>
              <a:spLocks/>
            </p:cNvSpPr>
            <p:nvPr/>
          </p:nvSpPr>
          <p:spPr bwMode="auto">
            <a:xfrm>
              <a:off x="6182" y="2380"/>
              <a:ext cx="272" cy="92"/>
            </a:xfrm>
            <a:custGeom>
              <a:avLst/>
              <a:gdLst>
                <a:gd name="T0" fmla="+- 0 6409 6182"/>
                <a:gd name="T1" fmla="*/ T0 w 272"/>
                <a:gd name="T2" fmla="+- 0 2426 2380"/>
                <a:gd name="T3" fmla="*/ 2426 h 92"/>
                <a:gd name="T4" fmla="+- 0 6454 6182"/>
                <a:gd name="T5" fmla="*/ T4 w 272"/>
                <a:gd name="T6" fmla="+- 0 2426 2380"/>
                <a:gd name="T7" fmla="*/ 2426 h 92"/>
                <a:gd name="T8" fmla="+- 0 6274 6182"/>
                <a:gd name="T9" fmla="*/ T8 w 272"/>
                <a:gd name="T10" fmla="+- 0 2426 2380"/>
                <a:gd name="T11" fmla="*/ 2426 h 92"/>
                <a:gd name="T12" fmla="+- 0 6270 6182"/>
                <a:gd name="T13" fmla="*/ T12 w 272"/>
                <a:gd name="T14" fmla="+- 0 2444 2380"/>
                <a:gd name="T15" fmla="*/ 2444 h 92"/>
                <a:gd name="T16" fmla="+- 0 6260 6182"/>
                <a:gd name="T17" fmla="*/ T16 w 272"/>
                <a:gd name="T18" fmla="+- 0 2458 2380"/>
                <a:gd name="T19" fmla="*/ 2458 h 92"/>
                <a:gd name="T20" fmla="+- 0 6246 6182"/>
                <a:gd name="T21" fmla="*/ T20 w 272"/>
                <a:gd name="T22" fmla="+- 0 2468 2380"/>
                <a:gd name="T23" fmla="*/ 2468 h 92"/>
                <a:gd name="T24" fmla="+- 0 6228 6182"/>
                <a:gd name="T25" fmla="*/ T24 w 272"/>
                <a:gd name="T26" fmla="+- 0 2472 2380"/>
                <a:gd name="T27" fmla="*/ 2472 h 92"/>
                <a:gd name="T28" fmla="+- 0 6210 6182"/>
                <a:gd name="T29" fmla="*/ T28 w 272"/>
                <a:gd name="T30" fmla="+- 0 2468 2380"/>
                <a:gd name="T31" fmla="*/ 2468 h 92"/>
                <a:gd name="T32" fmla="+- 0 6195 6182"/>
                <a:gd name="T33" fmla="*/ T32 w 272"/>
                <a:gd name="T34" fmla="+- 0 2458 2380"/>
                <a:gd name="T35" fmla="*/ 2458 h 92"/>
                <a:gd name="T36" fmla="+- 0 6186 6182"/>
                <a:gd name="T37" fmla="*/ T36 w 272"/>
                <a:gd name="T38" fmla="+- 0 2444 2380"/>
                <a:gd name="T39" fmla="*/ 2444 h 92"/>
                <a:gd name="T40" fmla="+- 0 6182 6182"/>
                <a:gd name="T41" fmla="*/ T40 w 272"/>
                <a:gd name="T42" fmla="+- 0 2426 2380"/>
                <a:gd name="T43" fmla="*/ 2426 h 92"/>
                <a:gd name="T44" fmla="+- 0 6186 6182"/>
                <a:gd name="T45" fmla="*/ T44 w 272"/>
                <a:gd name="T46" fmla="+- 0 2408 2380"/>
                <a:gd name="T47" fmla="*/ 2408 h 92"/>
                <a:gd name="T48" fmla="+- 0 6195 6182"/>
                <a:gd name="T49" fmla="*/ T48 w 272"/>
                <a:gd name="T50" fmla="+- 0 2394 2380"/>
                <a:gd name="T51" fmla="*/ 2394 h 92"/>
                <a:gd name="T52" fmla="+- 0 6210 6182"/>
                <a:gd name="T53" fmla="*/ T52 w 272"/>
                <a:gd name="T54" fmla="+- 0 2384 2380"/>
                <a:gd name="T55" fmla="*/ 2384 h 92"/>
                <a:gd name="T56" fmla="+- 0 6228 6182"/>
                <a:gd name="T57" fmla="*/ T56 w 272"/>
                <a:gd name="T58" fmla="+- 0 2380 2380"/>
                <a:gd name="T59" fmla="*/ 2380 h 92"/>
                <a:gd name="T60" fmla="+- 0 6246 6182"/>
                <a:gd name="T61" fmla="*/ T60 w 272"/>
                <a:gd name="T62" fmla="+- 0 2384 2380"/>
                <a:gd name="T63" fmla="*/ 2384 h 92"/>
                <a:gd name="T64" fmla="+- 0 6260 6182"/>
                <a:gd name="T65" fmla="*/ T64 w 272"/>
                <a:gd name="T66" fmla="+- 0 2394 2380"/>
                <a:gd name="T67" fmla="*/ 2394 h 92"/>
                <a:gd name="T68" fmla="+- 0 6270 6182"/>
                <a:gd name="T69" fmla="*/ T68 w 272"/>
                <a:gd name="T70" fmla="+- 0 2408 2380"/>
                <a:gd name="T71" fmla="*/ 2408 h 92"/>
                <a:gd name="T72" fmla="+- 0 6274 6182"/>
                <a:gd name="T73" fmla="*/ T72 w 272"/>
                <a:gd name="T74" fmla="+- 0 2426 2380"/>
                <a:gd name="T75" fmla="*/ 2426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272" h="92">
                  <a:moveTo>
                    <a:pt x="227" y="46"/>
                  </a:moveTo>
                  <a:lnTo>
                    <a:pt x="272" y="46"/>
                  </a:lnTo>
                  <a:moveTo>
                    <a:pt x="92" y="46"/>
                  </a:moveTo>
                  <a:lnTo>
                    <a:pt x="88" y="64"/>
                  </a:lnTo>
                  <a:lnTo>
                    <a:pt x="78" y="78"/>
                  </a:lnTo>
                  <a:lnTo>
                    <a:pt x="64" y="88"/>
                  </a:lnTo>
                  <a:lnTo>
                    <a:pt x="46" y="92"/>
                  </a:lnTo>
                  <a:lnTo>
                    <a:pt x="28" y="88"/>
                  </a:lnTo>
                  <a:lnTo>
                    <a:pt x="13" y="78"/>
                  </a:lnTo>
                  <a:lnTo>
                    <a:pt x="4" y="64"/>
                  </a:lnTo>
                  <a:lnTo>
                    <a:pt x="0" y="46"/>
                  </a:lnTo>
                  <a:lnTo>
                    <a:pt x="4" y="28"/>
                  </a:lnTo>
                  <a:lnTo>
                    <a:pt x="13" y="14"/>
                  </a:lnTo>
                  <a:lnTo>
                    <a:pt x="28" y="4"/>
                  </a:lnTo>
                  <a:lnTo>
                    <a:pt x="46" y="0"/>
                  </a:lnTo>
                  <a:lnTo>
                    <a:pt x="64" y="4"/>
                  </a:lnTo>
                  <a:lnTo>
                    <a:pt x="78" y="14"/>
                  </a:lnTo>
                  <a:lnTo>
                    <a:pt x="88" y="28"/>
                  </a:lnTo>
                  <a:lnTo>
                    <a:pt x="92" y="46"/>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0" name="Line 464"/>
            <p:cNvSpPr>
              <a:spLocks noChangeShapeType="1"/>
            </p:cNvSpPr>
            <p:nvPr/>
          </p:nvSpPr>
          <p:spPr bwMode="auto">
            <a:xfrm>
              <a:off x="6228"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1" name="AutoShape 465"/>
            <p:cNvSpPr>
              <a:spLocks/>
            </p:cNvSpPr>
            <p:nvPr/>
          </p:nvSpPr>
          <p:spPr bwMode="auto">
            <a:xfrm>
              <a:off x="6105" y="2078"/>
              <a:ext cx="637" cy="793"/>
            </a:xfrm>
            <a:custGeom>
              <a:avLst/>
              <a:gdLst>
                <a:gd name="T0" fmla="+- 0 6250 6105"/>
                <a:gd name="T1" fmla="*/ T0 w 637"/>
                <a:gd name="T2" fmla="+- 0 2426 2078"/>
                <a:gd name="T3" fmla="*/ 2426 h 793"/>
                <a:gd name="T4" fmla="+- 0 6152 6105"/>
                <a:gd name="T5" fmla="*/ T4 w 637"/>
                <a:gd name="T6" fmla="+- 0 2610 2078"/>
                <a:gd name="T7" fmla="*/ 2610 h 793"/>
                <a:gd name="T8" fmla="+- 0 6266 6105"/>
                <a:gd name="T9" fmla="*/ T8 w 637"/>
                <a:gd name="T10" fmla="+- 0 2545 2078"/>
                <a:gd name="T11" fmla="*/ 2545 h 793"/>
                <a:gd name="T12" fmla="+- 0 6266 6105"/>
                <a:gd name="T13" fmla="*/ T12 w 637"/>
                <a:gd name="T14" fmla="+- 0 2676 2078"/>
                <a:gd name="T15" fmla="*/ 2676 h 793"/>
                <a:gd name="T16" fmla="+- 0 6261 6105"/>
                <a:gd name="T17" fmla="*/ T16 w 637"/>
                <a:gd name="T18" fmla="+- 0 2610 2078"/>
                <a:gd name="T19" fmla="*/ 2610 h 793"/>
                <a:gd name="T20" fmla="+- 0 6251 6105"/>
                <a:gd name="T21" fmla="*/ T20 w 637"/>
                <a:gd name="T22" fmla="+- 0 2634 2078"/>
                <a:gd name="T23" fmla="*/ 2634 h 793"/>
                <a:gd name="T24" fmla="+- 0 6228 6105"/>
                <a:gd name="T25" fmla="*/ T24 w 637"/>
                <a:gd name="T26" fmla="+- 0 2643 2078"/>
                <a:gd name="T27" fmla="*/ 2643 h 793"/>
                <a:gd name="T28" fmla="+- 0 6204 6105"/>
                <a:gd name="T29" fmla="*/ T28 w 637"/>
                <a:gd name="T30" fmla="+- 0 2634 2078"/>
                <a:gd name="T31" fmla="*/ 2634 h 793"/>
                <a:gd name="T32" fmla="+- 0 6195 6105"/>
                <a:gd name="T33" fmla="*/ T32 w 637"/>
                <a:gd name="T34" fmla="+- 0 2610 2078"/>
                <a:gd name="T35" fmla="*/ 2610 h 793"/>
                <a:gd name="T36" fmla="+- 0 6204 6105"/>
                <a:gd name="T37" fmla="*/ T36 w 637"/>
                <a:gd name="T38" fmla="+- 0 2587 2078"/>
                <a:gd name="T39" fmla="*/ 2587 h 793"/>
                <a:gd name="T40" fmla="+- 0 6228 6105"/>
                <a:gd name="T41" fmla="*/ T40 w 637"/>
                <a:gd name="T42" fmla="+- 0 2577 2078"/>
                <a:gd name="T43" fmla="*/ 2577 h 793"/>
                <a:gd name="T44" fmla="+- 0 6251 6105"/>
                <a:gd name="T45" fmla="*/ T44 w 637"/>
                <a:gd name="T46" fmla="+- 0 2587 2078"/>
                <a:gd name="T47" fmla="*/ 2587 h 793"/>
                <a:gd name="T48" fmla="+- 0 6261 6105"/>
                <a:gd name="T49" fmla="*/ T48 w 637"/>
                <a:gd name="T50" fmla="+- 0 2610 2078"/>
                <a:gd name="T51" fmla="*/ 2610 h 793"/>
                <a:gd name="T52" fmla="+- 0 6152 6105"/>
                <a:gd name="T53" fmla="*/ T52 w 637"/>
                <a:gd name="T54" fmla="+- 0 2146 2078"/>
                <a:gd name="T55" fmla="*/ 2146 h 793"/>
                <a:gd name="T56" fmla="+- 0 6266 6105"/>
                <a:gd name="T57" fmla="*/ T56 w 637"/>
                <a:gd name="T58" fmla="+- 0 2081 2078"/>
                <a:gd name="T59" fmla="*/ 2081 h 793"/>
                <a:gd name="T60" fmla="+- 0 6266 6105"/>
                <a:gd name="T61" fmla="*/ T60 w 637"/>
                <a:gd name="T62" fmla="+- 0 2212 2078"/>
                <a:gd name="T63" fmla="*/ 2212 h 793"/>
                <a:gd name="T64" fmla="+- 0 6261 6105"/>
                <a:gd name="T65" fmla="*/ T64 w 637"/>
                <a:gd name="T66" fmla="+- 0 2146 2078"/>
                <a:gd name="T67" fmla="*/ 2146 h 793"/>
                <a:gd name="T68" fmla="+- 0 6251 6105"/>
                <a:gd name="T69" fmla="*/ T68 w 637"/>
                <a:gd name="T70" fmla="+- 0 2170 2078"/>
                <a:gd name="T71" fmla="*/ 2170 h 793"/>
                <a:gd name="T72" fmla="+- 0 6228 6105"/>
                <a:gd name="T73" fmla="*/ T72 w 637"/>
                <a:gd name="T74" fmla="+- 0 2180 2078"/>
                <a:gd name="T75" fmla="*/ 2180 h 793"/>
                <a:gd name="T76" fmla="+- 0 6204 6105"/>
                <a:gd name="T77" fmla="*/ T76 w 637"/>
                <a:gd name="T78" fmla="+- 0 2170 2078"/>
                <a:gd name="T79" fmla="*/ 2170 h 793"/>
                <a:gd name="T80" fmla="+- 0 6195 6105"/>
                <a:gd name="T81" fmla="*/ T80 w 637"/>
                <a:gd name="T82" fmla="+- 0 2146 2078"/>
                <a:gd name="T83" fmla="*/ 2146 h 793"/>
                <a:gd name="T84" fmla="+- 0 6204 6105"/>
                <a:gd name="T85" fmla="*/ T84 w 637"/>
                <a:gd name="T86" fmla="+- 0 2123 2078"/>
                <a:gd name="T87" fmla="*/ 2123 h 793"/>
                <a:gd name="T88" fmla="+- 0 6228 6105"/>
                <a:gd name="T89" fmla="*/ T88 w 637"/>
                <a:gd name="T90" fmla="+- 0 2113 2078"/>
                <a:gd name="T91" fmla="*/ 2113 h 793"/>
                <a:gd name="T92" fmla="+- 0 6251 6105"/>
                <a:gd name="T93" fmla="*/ T92 w 637"/>
                <a:gd name="T94" fmla="+- 0 2123 2078"/>
                <a:gd name="T95" fmla="*/ 2123 h 793"/>
                <a:gd name="T96" fmla="+- 0 6261 6105"/>
                <a:gd name="T97" fmla="*/ T96 w 637"/>
                <a:gd name="T98" fmla="+- 0 2146 2078"/>
                <a:gd name="T99" fmla="*/ 2146 h 793"/>
                <a:gd name="T100" fmla="+- 0 6135 6105"/>
                <a:gd name="T101" fmla="*/ T100 w 637"/>
                <a:gd name="T102" fmla="+- 0 2365 2078"/>
                <a:gd name="T103" fmla="*/ 2365 h 793"/>
                <a:gd name="T104" fmla="+- 0 6711 6105"/>
                <a:gd name="T105" fmla="*/ T104 w 637"/>
                <a:gd name="T106" fmla="+- 0 2264 2078"/>
                <a:gd name="T107" fmla="*/ 2264 h 793"/>
                <a:gd name="T108" fmla="+- 0 6282 6105"/>
                <a:gd name="T109" fmla="*/ T108 w 637"/>
                <a:gd name="T110" fmla="+- 0 2332 2078"/>
                <a:gd name="T111" fmla="*/ 2332 h 793"/>
                <a:gd name="T112" fmla="+- 0 6161 6105"/>
                <a:gd name="T113" fmla="*/ T112 w 637"/>
                <a:gd name="T114" fmla="+- 0 2297 2078"/>
                <a:gd name="T115" fmla="*/ 2297 h 793"/>
                <a:gd name="T116" fmla="+- 0 6282 6105"/>
                <a:gd name="T117" fmla="*/ T116 w 637"/>
                <a:gd name="T118" fmla="+- 0 2332 2078"/>
                <a:gd name="T119" fmla="*/ 2332 h 793"/>
                <a:gd name="T120" fmla="+- 0 6363 6105"/>
                <a:gd name="T121" fmla="*/ T120 w 637"/>
                <a:gd name="T122" fmla="+- 0 2332 2078"/>
                <a:gd name="T123" fmla="*/ 2332 h 793"/>
                <a:gd name="T124" fmla="+- 0 6484 6105"/>
                <a:gd name="T125" fmla="*/ T124 w 637"/>
                <a:gd name="T126" fmla="+- 0 2297 2078"/>
                <a:gd name="T127" fmla="*/ 2297 h 793"/>
                <a:gd name="T128" fmla="+- 0 6686 6105"/>
                <a:gd name="T129" fmla="*/ T128 w 637"/>
                <a:gd name="T130" fmla="+- 0 2332 2078"/>
                <a:gd name="T131" fmla="*/ 2332 h 793"/>
                <a:gd name="T132" fmla="+- 0 6565 6105"/>
                <a:gd name="T133" fmla="*/ T132 w 637"/>
                <a:gd name="T134" fmla="+- 0 2297 2078"/>
                <a:gd name="T135" fmla="*/ 2297 h 793"/>
                <a:gd name="T136" fmla="+- 0 6686 6105"/>
                <a:gd name="T137" fmla="*/ T136 w 637"/>
                <a:gd name="T138" fmla="+- 0 2332 2078"/>
                <a:gd name="T139" fmla="*/ 2332 h 793"/>
                <a:gd name="T140" fmla="+- 0 6105 6105"/>
                <a:gd name="T141" fmla="*/ T140 w 637"/>
                <a:gd name="T142" fmla="+- 0 2871 2078"/>
                <a:gd name="T143" fmla="*/ 2871 h 793"/>
                <a:gd name="T144" fmla="+- 0 6136 6105"/>
                <a:gd name="T145" fmla="*/ T144 w 637"/>
                <a:gd name="T146" fmla="+- 0 2078 2078"/>
                <a:gd name="T147" fmla="*/ 2078 h 793"/>
                <a:gd name="T148" fmla="+- 0 6346 6105"/>
                <a:gd name="T149" fmla="*/ T148 w 637"/>
                <a:gd name="T150" fmla="+- 0 2871 2078"/>
                <a:gd name="T151" fmla="*/ 2871 h 793"/>
                <a:gd name="T152" fmla="+- 0 6316 6105"/>
                <a:gd name="T153" fmla="*/ T152 w 637"/>
                <a:gd name="T154" fmla="+- 0 2078 2078"/>
                <a:gd name="T155" fmla="*/ 2078 h 793"/>
                <a:gd name="T156" fmla="+- 0 6346 6105"/>
                <a:gd name="T157" fmla="*/ T156 w 637"/>
                <a:gd name="T158" fmla="+- 0 2871 2078"/>
                <a:gd name="T159" fmla="*/ 2871 h 793"/>
                <a:gd name="T160" fmla="+- 0 6710 6105"/>
                <a:gd name="T161" fmla="*/ T160 w 637"/>
                <a:gd name="T162" fmla="+- 0 2871 2078"/>
                <a:gd name="T163" fmla="*/ 2871 h 793"/>
                <a:gd name="T164" fmla="+- 0 6740 6105"/>
                <a:gd name="T165" fmla="*/ T164 w 637"/>
                <a:gd name="T166" fmla="+- 0 2078 2078"/>
                <a:gd name="T167" fmla="*/ 2078 h 793"/>
                <a:gd name="T168" fmla="+- 0 6519 6105"/>
                <a:gd name="T169" fmla="*/ T168 w 637"/>
                <a:gd name="T170" fmla="+- 0 2078 2078"/>
                <a:gd name="T171" fmla="*/ 2078 h 793"/>
                <a:gd name="T172" fmla="+- 0 6741 6105"/>
                <a:gd name="T173" fmla="*/ T172 w 637"/>
                <a:gd name="T174" fmla="+- 0 2265 2078"/>
                <a:gd name="T175" fmla="*/ 2265 h 793"/>
                <a:gd name="T176" fmla="+- 0 6105 6105"/>
                <a:gd name="T177" fmla="*/ T176 w 637"/>
                <a:gd name="T178" fmla="+- 0 2235 2078"/>
                <a:gd name="T179" fmla="*/ 2235 h 793"/>
                <a:gd name="T180" fmla="+- 0 6741 6105"/>
                <a:gd name="T181" fmla="*/ T180 w 637"/>
                <a:gd name="T182" fmla="+- 0 2265 2078"/>
                <a:gd name="T183" fmla="*/ 2265 h 793"/>
                <a:gd name="T184" fmla="+- 0 6662 6105"/>
                <a:gd name="T185" fmla="*/ T184 w 637"/>
                <a:gd name="T186" fmla="+- 0 2444 2078"/>
                <a:gd name="T187" fmla="*/ 2444 h 793"/>
                <a:gd name="T188" fmla="+- 0 6638 6105"/>
                <a:gd name="T189" fmla="*/ T188 w 637"/>
                <a:gd name="T190" fmla="+- 0 2468 2078"/>
                <a:gd name="T191" fmla="*/ 2468 h 793"/>
                <a:gd name="T192" fmla="+- 0 6602 6105"/>
                <a:gd name="T193" fmla="*/ T192 w 637"/>
                <a:gd name="T194" fmla="+- 0 2468 2078"/>
                <a:gd name="T195" fmla="*/ 2468 h 793"/>
                <a:gd name="T196" fmla="+- 0 6578 6105"/>
                <a:gd name="T197" fmla="*/ T196 w 637"/>
                <a:gd name="T198" fmla="+- 0 2444 2078"/>
                <a:gd name="T199" fmla="*/ 2444 h 793"/>
                <a:gd name="T200" fmla="+- 0 6578 6105"/>
                <a:gd name="T201" fmla="*/ T200 w 637"/>
                <a:gd name="T202" fmla="+- 0 2408 2078"/>
                <a:gd name="T203" fmla="*/ 2408 h 793"/>
                <a:gd name="T204" fmla="+- 0 6602 6105"/>
                <a:gd name="T205" fmla="*/ T204 w 637"/>
                <a:gd name="T206" fmla="+- 0 2384 2078"/>
                <a:gd name="T207" fmla="*/ 2384 h 793"/>
                <a:gd name="T208" fmla="+- 0 6638 6105"/>
                <a:gd name="T209" fmla="*/ T208 w 637"/>
                <a:gd name="T210" fmla="+- 0 2384 2078"/>
                <a:gd name="T211" fmla="*/ 2384 h 793"/>
                <a:gd name="T212" fmla="+- 0 6662 6105"/>
                <a:gd name="T213" fmla="*/ T212 w 637"/>
                <a:gd name="T214" fmla="+- 0 2408 2078"/>
                <a:gd name="T215" fmla="*/ 2408 h 7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Lst>
              <a:rect l="0" t="0" r="r" b="b"/>
              <a:pathLst>
                <a:path w="637" h="793">
                  <a:moveTo>
                    <a:pt x="101" y="348"/>
                  </a:moveTo>
                  <a:lnTo>
                    <a:pt x="145" y="348"/>
                  </a:lnTo>
                  <a:moveTo>
                    <a:pt x="85" y="598"/>
                  </a:moveTo>
                  <a:lnTo>
                    <a:pt x="47" y="532"/>
                  </a:lnTo>
                  <a:lnTo>
                    <a:pt x="85" y="467"/>
                  </a:lnTo>
                  <a:lnTo>
                    <a:pt x="161" y="467"/>
                  </a:lnTo>
                  <a:lnTo>
                    <a:pt x="199" y="532"/>
                  </a:lnTo>
                  <a:lnTo>
                    <a:pt x="161" y="598"/>
                  </a:lnTo>
                  <a:lnTo>
                    <a:pt x="85" y="598"/>
                  </a:lnTo>
                  <a:close/>
                  <a:moveTo>
                    <a:pt x="156" y="532"/>
                  </a:moveTo>
                  <a:lnTo>
                    <a:pt x="153" y="545"/>
                  </a:lnTo>
                  <a:lnTo>
                    <a:pt x="146" y="556"/>
                  </a:lnTo>
                  <a:lnTo>
                    <a:pt x="136" y="563"/>
                  </a:lnTo>
                  <a:lnTo>
                    <a:pt x="123" y="565"/>
                  </a:lnTo>
                  <a:lnTo>
                    <a:pt x="110" y="563"/>
                  </a:lnTo>
                  <a:lnTo>
                    <a:pt x="99" y="556"/>
                  </a:lnTo>
                  <a:lnTo>
                    <a:pt x="92" y="545"/>
                  </a:lnTo>
                  <a:lnTo>
                    <a:pt x="90" y="532"/>
                  </a:lnTo>
                  <a:lnTo>
                    <a:pt x="92" y="519"/>
                  </a:lnTo>
                  <a:lnTo>
                    <a:pt x="99" y="509"/>
                  </a:lnTo>
                  <a:lnTo>
                    <a:pt x="110" y="502"/>
                  </a:lnTo>
                  <a:lnTo>
                    <a:pt x="123" y="499"/>
                  </a:lnTo>
                  <a:lnTo>
                    <a:pt x="136" y="502"/>
                  </a:lnTo>
                  <a:lnTo>
                    <a:pt x="146" y="509"/>
                  </a:lnTo>
                  <a:lnTo>
                    <a:pt x="153" y="519"/>
                  </a:lnTo>
                  <a:lnTo>
                    <a:pt x="156" y="532"/>
                  </a:lnTo>
                  <a:close/>
                  <a:moveTo>
                    <a:pt x="85" y="134"/>
                  </a:moveTo>
                  <a:lnTo>
                    <a:pt x="47" y="68"/>
                  </a:lnTo>
                  <a:lnTo>
                    <a:pt x="85" y="3"/>
                  </a:lnTo>
                  <a:lnTo>
                    <a:pt x="161" y="3"/>
                  </a:lnTo>
                  <a:lnTo>
                    <a:pt x="199" y="68"/>
                  </a:lnTo>
                  <a:lnTo>
                    <a:pt x="161" y="134"/>
                  </a:lnTo>
                  <a:lnTo>
                    <a:pt x="85" y="134"/>
                  </a:lnTo>
                  <a:close/>
                  <a:moveTo>
                    <a:pt x="156" y="68"/>
                  </a:moveTo>
                  <a:lnTo>
                    <a:pt x="153" y="81"/>
                  </a:lnTo>
                  <a:lnTo>
                    <a:pt x="146" y="92"/>
                  </a:lnTo>
                  <a:lnTo>
                    <a:pt x="136" y="99"/>
                  </a:lnTo>
                  <a:lnTo>
                    <a:pt x="123" y="102"/>
                  </a:lnTo>
                  <a:lnTo>
                    <a:pt x="110" y="99"/>
                  </a:lnTo>
                  <a:lnTo>
                    <a:pt x="99" y="92"/>
                  </a:lnTo>
                  <a:lnTo>
                    <a:pt x="92" y="81"/>
                  </a:lnTo>
                  <a:lnTo>
                    <a:pt x="90" y="68"/>
                  </a:lnTo>
                  <a:lnTo>
                    <a:pt x="92" y="55"/>
                  </a:lnTo>
                  <a:lnTo>
                    <a:pt x="99" y="45"/>
                  </a:lnTo>
                  <a:lnTo>
                    <a:pt x="110" y="38"/>
                  </a:lnTo>
                  <a:lnTo>
                    <a:pt x="123" y="35"/>
                  </a:lnTo>
                  <a:lnTo>
                    <a:pt x="136" y="38"/>
                  </a:lnTo>
                  <a:lnTo>
                    <a:pt x="146" y="45"/>
                  </a:lnTo>
                  <a:lnTo>
                    <a:pt x="153" y="55"/>
                  </a:lnTo>
                  <a:lnTo>
                    <a:pt x="156" y="68"/>
                  </a:lnTo>
                  <a:close/>
                  <a:moveTo>
                    <a:pt x="606" y="287"/>
                  </a:moveTo>
                  <a:lnTo>
                    <a:pt x="30" y="287"/>
                  </a:lnTo>
                  <a:lnTo>
                    <a:pt x="30" y="186"/>
                  </a:lnTo>
                  <a:lnTo>
                    <a:pt x="606" y="186"/>
                  </a:lnTo>
                  <a:lnTo>
                    <a:pt x="606" y="287"/>
                  </a:lnTo>
                  <a:close/>
                  <a:moveTo>
                    <a:pt x="177" y="254"/>
                  </a:moveTo>
                  <a:lnTo>
                    <a:pt x="56" y="254"/>
                  </a:lnTo>
                  <a:lnTo>
                    <a:pt x="56" y="219"/>
                  </a:lnTo>
                  <a:lnTo>
                    <a:pt x="177" y="219"/>
                  </a:lnTo>
                  <a:lnTo>
                    <a:pt x="177" y="254"/>
                  </a:lnTo>
                  <a:close/>
                  <a:moveTo>
                    <a:pt x="379" y="254"/>
                  </a:moveTo>
                  <a:lnTo>
                    <a:pt x="258" y="254"/>
                  </a:lnTo>
                  <a:lnTo>
                    <a:pt x="258" y="219"/>
                  </a:lnTo>
                  <a:lnTo>
                    <a:pt x="379" y="219"/>
                  </a:lnTo>
                  <a:lnTo>
                    <a:pt x="379" y="254"/>
                  </a:lnTo>
                  <a:close/>
                  <a:moveTo>
                    <a:pt x="581" y="254"/>
                  </a:moveTo>
                  <a:lnTo>
                    <a:pt x="460" y="254"/>
                  </a:lnTo>
                  <a:lnTo>
                    <a:pt x="460" y="219"/>
                  </a:lnTo>
                  <a:lnTo>
                    <a:pt x="581" y="219"/>
                  </a:lnTo>
                  <a:lnTo>
                    <a:pt x="581" y="254"/>
                  </a:lnTo>
                  <a:close/>
                  <a:moveTo>
                    <a:pt x="31" y="793"/>
                  </a:moveTo>
                  <a:lnTo>
                    <a:pt x="0" y="793"/>
                  </a:lnTo>
                  <a:lnTo>
                    <a:pt x="0" y="0"/>
                  </a:lnTo>
                  <a:lnTo>
                    <a:pt x="31" y="0"/>
                  </a:lnTo>
                  <a:lnTo>
                    <a:pt x="31" y="793"/>
                  </a:lnTo>
                  <a:close/>
                  <a:moveTo>
                    <a:pt x="241" y="793"/>
                  </a:moveTo>
                  <a:lnTo>
                    <a:pt x="211" y="793"/>
                  </a:lnTo>
                  <a:lnTo>
                    <a:pt x="211" y="0"/>
                  </a:lnTo>
                  <a:lnTo>
                    <a:pt x="241" y="0"/>
                  </a:lnTo>
                  <a:lnTo>
                    <a:pt x="241" y="793"/>
                  </a:lnTo>
                  <a:close/>
                  <a:moveTo>
                    <a:pt x="635" y="793"/>
                  </a:moveTo>
                  <a:lnTo>
                    <a:pt x="605" y="793"/>
                  </a:lnTo>
                  <a:lnTo>
                    <a:pt x="605" y="0"/>
                  </a:lnTo>
                  <a:lnTo>
                    <a:pt x="635" y="0"/>
                  </a:lnTo>
                  <a:lnTo>
                    <a:pt x="635" y="793"/>
                  </a:lnTo>
                  <a:close/>
                  <a:moveTo>
                    <a:pt x="414" y="0"/>
                  </a:moveTo>
                  <a:lnTo>
                    <a:pt x="414" y="788"/>
                  </a:lnTo>
                  <a:moveTo>
                    <a:pt x="636" y="187"/>
                  </a:moveTo>
                  <a:lnTo>
                    <a:pt x="0" y="187"/>
                  </a:lnTo>
                  <a:lnTo>
                    <a:pt x="0" y="157"/>
                  </a:lnTo>
                  <a:lnTo>
                    <a:pt x="636" y="157"/>
                  </a:lnTo>
                  <a:lnTo>
                    <a:pt x="636" y="187"/>
                  </a:lnTo>
                  <a:close/>
                  <a:moveTo>
                    <a:pt x="561" y="348"/>
                  </a:moveTo>
                  <a:lnTo>
                    <a:pt x="557" y="366"/>
                  </a:lnTo>
                  <a:lnTo>
                    <a:pt x="548" y="380"/>
                  </a:lnTo>
                  <a:lnTo>
                    <a:pt x="533" y="390"/>
                  </a:lnTo>
                  <a:lnTo>
                    <a:pt x="515" y="394"/>
                  </a:lnTo>
                  <a:lnTo>
                    <a:pt x="497" y="390"/>
                  </a:lnTo>
                  <a:lnTo>
                    <a:pt x="483" y="380"/>
                  </a:lnTo>
                  <a:lnTo>
                    <a:pt x="473" y="366"/>
                  </a:lnTo>
                  <a:lnTo>
                    <a:pt x="469" y="348"/>
                  </a:lnTo>
                  <a:lnTo>
                    <a:pt x="473" y="330"/>
                  </a:lnTo>
                  <a:lnTo>
                    <a:pt x="483" y="316"/>
                  </a:lnTo>
                  <a:lnTo>
                    <a:pt x="497" y="306"/>
                  </a:lnTo>
                  <a:lnTo>
                    <a:pt x="515" y="302"/>
                  </a:lnTo>
                  <a:lnTo>
                    <a:pt x="533" y="306"/>
                  </a:lnTo>
                  <a:lnTo>
                    <a:pt x="548" y="316"/>
                  </a:lnTo>
                  <a:lnTo>
                    <a:pt x="557" y="330"/>
                  </a:lnTo>
                  <a:lnTo>
                    <a:pt x="561" y="348"/>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2" name="Line 466"/>
            <p:cNvSpPr>
              <a:spLocks noChangeShapeType="1"/>
            </p:cNvSpPr>
            <p:nvPr/>
          </p:nvSpPr>
          <p:spPr bwMode="auto">
            <a:xfrm>
              <a:off x="6620"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3" name="AutoShape 467"/>
            <p:cNvSpPr>
              <a:spLocks/>
            </p:cNvSpPr>
            <p:nvPr/>
          </p:nvSpPr>
          <p:spPr bwMode="auto">
            <a:xfrm>
              <a:off x="6397" y="2080"/>
              <a:ext cx="299" cy="596"/>
            </a:xfrm>
            <a:custGeom>
              <a:avLst/>
              <a:gdLst>
                <a:gd name="T0" fmla="+- 0 6642 6398"/>
                <a:gd name="T1" fmla="*/ T0 w 299"/>
                <a:gd name="T2" fmla="+- 0 2426 2081"/>
                <a:gd name="T3" fmla="*/ 2426 h 596"/>
                <a:gd name="T4" fmla="+- 0 6544 6398"/>
                <a:gd name="T5" fmla="*/ T4 w 299"/>
                <a:gd name="T6" fmla="+- 0 2610 2081"/>
                <a:gd name="T7" fmla="*/ 2610 h 596"/>
                <a:gd name="T8" fmla="+- 0 6658 6398"/>
                <a:gd name="T9" fmla="*/ T8 w 299"/>
                <a:gd name="T10" fmla="+- 0 2545 2081"/>
                <a:gd name="T11" fmla="*/ 2545 h 596"/>
                <a:gd name="T12" fmla="+- 0 6658 6398"/>
                <a:gd name="T13" fmla="*/ T12 w 299"/>
                <a:gd name="T14" fmla="+- 0 2676 2081"/>
                <a:gd name="T15" fmla="*/ 2676 h 596"/>
                <a:gd name="T16" fmla="+- 0 6653 6398"/>
                <a:gd name="T17" fmla="*/ T16 w 299"/>
                <a:gd name="T18" fmla="+- 0 2610 2081"/>
                <a:gd name="T19" fmla="*/ 2610 h 596"/>
                <a:gd name="T20" fmla="+- 0 6644 6398"/>
                <a:gd name="T21" fmla="*/ T20 w 299"/>
                <a:gd name="T22" fmla="+- 0 2634 2081"/>
                <a:gd name="T23" fmla="*/ 2634 h 596"/>
                <a:gd name="T24" fmla="+- 0 6620 6398"/>
                <a:gd name="T25" fmla="*/ T24 w 299"/>
                <a:gd name="T26" fmla="+- 0 2643 2081"/>
                <a:gd name="T27" fmla="*/ 2643 h 596"/>
                <a:gd name="T28" fmla="+- 0 6597 6398"/>
                <a:gd name="T29" fmla="*/ T28 w 299"/>
                <a:gd name="T30" fmla="+- 0 2634 2081"/>
                <a:gd name="T31" fmla="*/ 2634 h 596"/>
                <a:gd name="T32" fmla="+- 0 6587 6398"/>
                <a:gd name="T33" fmla="*/ T32 w 299"/>
                <a:gd name="T34" fmla="+- 0 2610 2081"/>
                <a:gd name="T35" fmla="*/ 2610 h 596"/>
                <a:gd name="T36" fmla="+- 0 6597 6398"/>
                <a:gd name="T37" fmla="*/ T36 w 299"/>
                <a:gd name="T38" fmla="+- 0 2587 2081"/>
                <a:gd name="T39" fmla="*/ 2587 h 596"/>
                <a:gd name="T40" fmla="+- 0 6620 6398"/>
                <a:gd name="T41" fmla="*/ T40 w 299"/>
                <a:gd name="T42" fmla="+- 0 2577 2081"/>
                <a:gd name="T43" fmla="*/ 2577 h 596"/>
                <a:gd name="T44" fmla="+- 0 6644 6398"/>
                <a:gd name="T45" fmla="*/ T44 w 299"/>
                <a:gd name="T46" fmla="+- 0 2587 2081"/>
                <a:gd name="T47" fmla="*/ 2587 h 596"/>
                <a:gd name="T48" fmla="+- 0 6653 6398"/>
                <a:gd name="T49" fmla="*/ T48 w 299"/>
                <a:gd name="T50" fmla="+- 0 2610 2081"/>
                <a:gd name="T51" fmla="*/ 2610 h 596"/>
                <a:gd name="T52" fmla="+- 0 6544 6398"/>
                <a:gd name="T53" fmla="*/ T52 w 299"/>
                <a:gd name="T54" fmla="+- 0 2146 2081"/>
                <a:gd name="T55" fmla="*/ 2146 h 596"/>
                <a:gd name="T56" fmla="+- 0 6658 6398"/>
                <a:gd name="T57" fmla="*/ T56 w 299"/>
                <a:gd name="T58" fmla="+- 0 2081 2081"/>
                <a:gd name="T59" fmla="*/ 2081 h 596"/>
                <a:gd name="T60" fmla="+- 0 6658 6398"/>
                <a:gd name="T61" fmla="*/ T60 w 299"/>
                <a:gd name="T62" fmla="+- 0 2212 2081"/>
                <a:gd name="T63" fmla="*/ 2212 h 596"/>
                <a:gd name="T64" fmla="+- 0 6653 6398"/>
                <a:gd name="T65" fmla="*/ T64 w 299"/>
                <a:gd name="T66" fmla="+- 0 2146 2081"/>
                <a:gd name="T67" fmla="*/ 2146 h 596"/>
                <a:gd name="T68" fmla="+- 0 6644 6398"/>
                <a:gd name="T69" fmla="*/ T68 w 299"/>
                <a:gd name="T70" fmla="+- 0 2170 2081"/>
                <a:gd name="T71" fmla="*/ 2170 h 596"/>
                <a:gd name="T72" fmla="+- 0 6620 6398"/>
                <a:gd name="T73" fmla="*/ T72 w 299"/>
                <a:gd name="T74" fmla="+- 0 2180 2081"/>
                <a:gd name="T75" fmla="*/ 2180 h 596"/>
                <a:gd name="T76" fmla="+- 0 6597 6398"/>
                <a:gd name="T77" fmla="*/ T76 w 299"/>
                <a:gd name="T78" fmla="+- 0 2170 2081"/>
                <a:gd name="T79" fmla="*/ 2170 h 596"/>
                <a:gd name="T80" fmla="+- 0 6587 6398"/>
                <a:gd name="T81" fmla="*/ T80 w 299"/>
                <a:gd name="T82" fmla="+- 0 2146 2081"/>
                <a:gd name="T83" fmla="*/ 2146 h 596"/>
                <a:gd name="T84" fmla="+- 0 6597 6398"/>
                <a:gd name="T85" fmla="*/ T84 w 299"/>
                <a:gd name="T86" fmla="+- 0 2123 2081"/>
                <a:gd name="T87" fmla="*/ 2123 h 596"/>
                <a:gd name="T88" fmla="+- 0 6620 6398"/>
                <a:gd name="T89" fmla="*/ T88 w 299"/>
                <a:gd name="T90" fmla="+- 0 2113 2081"/>
                <a:gd name="T91" fmla="*/ 2113 h 596"/>
                <a:gd name="T92" fmla="+- 0 6644 6398"/>
                <a:gd name="T93" fmla="*/ T92 w 299"/>
                <a:gd name="T94" fmla="+- 0 2123 2081"/>
                <a:gd name="T95" fmla="*/ 2123 h 596"/>
                <a:gd name="T96" fmla="+- 0 6653 6398"/>
                <a:gd name="T97" fmla="*/ T96 w 299"/>
                <a:gd name="T98" fmla="+- 0 2146 2081"/>
                <a:gd name="T99" fmla="*/ 2146 h 596"/>
                <a:gd name="T100" fmla="+- 0 6461 6398"/>
                <a:gd name="T101" fmla="*/ T100 w 299"/>
                <a:gd name="T102" fmla="+- 0 2630 2081"/>
                <a:gd name="T103" fmla="*/ 2630 h 596"/>
                <a:gd name="T104" fmla="+- 0 6445 6398"/>
                <a:gd name="T105" fmla="*/ T104 w 299"/>
                <a:gd name="T106" fmla="+- 0 2646 2081"/>
                <a:gd name="T107" fmla="*/ 2646 h 596"/>
                <a:gd name="T108" fmla="+- 0 6422 6398"/>
                <a:gd name="T109" fmla="*/ T108 w 299"/>
                <a:gd name="T110" fmla="+- 0 2646 2081"/>
                <a:gd name="T111" fmla="*/ 2646 h 596"/>
                <a:gd name="T112" fmla="+- 0 6405 6398"/>
                <a:gd name="T113" fmla="*/ T112 w 299"/>
                <a:gd name="T114" fmla="+- 0 2630 2081"/>
                <a:gd name="T115" fmla="*/ 2630 h 596"/>
                <a:gd name="T116" fmla="+- 0 6405 6398"/>
                <a:gd name="T117" fmla="*/ T116 w 299"/>
                <a:gd name="T118" fmla="+- 0 2606 2081"/>
                <a:gd name="T119" fmla="*/ 2606 h 596"/>
                <a:gd name="T120" fmla="+- 0 6422 6398"/>
                <a:gd name="T121" fmla="*/ T120 w 299"/>
                <a:gd name="T122" fmla="+- 0 2590 2081"/>
                <a:gd name="T123" fmla="*/ 2590 h 596"/>
                <a:gd name="T124" fmla="+- 0 6445 6398"/>
                <a:gd name="T125" fmla="*/ T124 w 299"/>
                <a:gd name="T126" fmla="+- 0 2590 2081"/>
                <a:gd name="T127" fmla="*/ 2590 h 596"/>
                <a:gd name="T128" fmla="+- 0 6461 6398"/>
                <a:gd name="T129" fmla="*/ T128 w 299"/>
                <a:gd name="T130" fmla="+- 0 2606 2081"/>
                <a:gd name="T131" fmla="*/ 2606 h 596"/>
                <a:gd name="T132" fmla="+- 0 6459 6398"/>
                <a:gd name="T133" fmla="*/ T132 w 299"/>
                <a:gd name="T134" fmla="+- 0 2159 2081"/>
                <a:gd name="T135" fmla="*/ 2159 h 596"/>
                <a:gd name="T136" fmla="+- 0 6450 6398"/>
                <a:gd name="T137" fmla="*/ T136 w 299"/>
                <a:gd name="T138" fmla="+- 0 2180 2081"/>
                <a:gd name="T139" fmla="*/ 2180 h 596"/>
                <a:gd name="T140" fmla="+- 0 6428 6398"/>
                <a:gd name="T141" fmla="*/ T140 w 299"/>
                <a:gd name="T142" fmla="+- 0 2189 2081"/>
                <a:gd name="T143" fmla="*/ 2189 h 596"/>
                <a:gd name="T144" fmla="+- 0 6407 6398"/>
                <a:gd name="T145" fmla="*/ T144 w 299"/>
                <a:gd name="T146" fmla="+- 0 2180 2081"/>
                <a:gd name="T147" fmla="*/ 2180 h 596"/>
                <a:gd name="T148" fmla="+- 0 6398 6398"/>
                <a:gd name="T149" fmla="*/ T148 w 299"/>
                <a:gd name="T150" fmla="+- 0 2159 2081"/>
                <a:gd name="T151" fmla="*/ 2159 h 596"/>
                <a:gd name="T152" fmla="+- 0 6407 6398"/>
                <a:gd name="T153" fmla="*/ T152 w 299"/>
                <a:gd name="T154" fmla="+- 0 2137 2081"/>
                <a:gd name="T155" fmla="*/ 2137 h 596"/>
                <a:gd name="T156" fmla="+- 0 6428 6398"/>
                <a:gd name="T157" fmla="*/ T156 w 299"/>
                <a:gd name="T158" fmla="+- 0 2129 2081"/>
                <a:gd name="T159" fmla="*/ 2129 h 596"/>
                <a:gd name="T160" fmla="+- 0 6450 6398"/>
                <a:gd name="T161" fmla="*/ T160 w 299"/>
                <a:gd name="T162" fmla="+- 0 2137 2081"/>
                <a:gd name="T163" fmla="*/ 2137 h 596"/>
                <a:gd name="T164" fmla="+- 0 6459 6398"/>
                <a:gd name="T165" fmla="*/ T164 w 299"/>
                <a:gd name="T166" fmla="+- 0 2159 2081"/>
                <a:gd name="T167" fmla="*/ 2159 h 5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299" h="596">
                  <a:moveTo>
                    <a:pt x="200" y="345"/>
                  </a:moveTo>
                  <a:lnTo>
                    <a:pt x="244" y="345"/>
                  </a:lnTo>
                  <a:moveTo>
                    <a:pt x="184" y="595"/>
                  </a:moveTo>
                  <a:lnTo>
                    <a:pt x="146" y="529"/>
                  </a:lnTo>
                  <a:lnTo>
                    <a:pt x="184" y="464"/>
                  </a:lnTo>
                  <a:lnTo>
                    <a:pt x="260" y="464"/>
                  </a:lnTo>
                  <a:lnTo>
                    <a:pt x="298" y="529"/>
                  </a:lnTo>
                  <a:lnTo>
                    <a:pt x="260" y="595"/>
                  </a:lnTo>
                  <a:lnTo>
                    <a:pt x="184" y="595"/>
                  </a:lnTo>
                  <a:close/>
                  <a:moveTo>
                    <a:pt x="255" y="529"/>
                  </a:moveTo>
                  <a:lnTo>
                    <a:pt x="253" y="542"/>
                  </a:lnTo>
                  <a:lnTo>
                    <a:pt x="246" y="553"/>
                  </a:lnTo>
                  <a:lnTo>
                    <a:pt x="235" y="560"/>
                  </a:lnTo>
                  <a:lnTo>
                    <a:pt x="222" y="562"/>
                  </a:lnTo>
                  <a:lnTo>
                    <a:pt x="209" y="560"/>
                  </a:lnTo>
                  <a:lnTo>
                    <a:pt x="199" y="553"/>
                  </a:lnTo>
                  <a:lnTo>
                    <a:pt x="192" y="542"/>
                  </a:lnTo>
                  <a:lnTo>
                    <a:pt x="189" y="529"/>
                  </a:lnTo>
                  <a:lnTo>
                    <a:pt x="192" y="516"/>
                  </a:lnTo>
                  <a:lnTo>
                    <a:pt x="199" y="506"/>
                  </a:lnTo>
                  <a:lnTo>
                    <a:pt x="209" y="499"/>
                  </a:lnTo>
                  <a:lnTo>
                    <a:pt x="222" y="496"/>
                  </a:lnTo>
                  <a:lnTo>
                    <a:pt x="235" y="499"/>
                  </a:lnTo>
                  <a:lnTo>
                    <a:pt x="246" y="506"/>
                  </a:lnTo>
                  <a:lnTo>
                    <a:pt x="253" y="516"/>
                  </a:lnTo>
                  <a:lnTo>
                    <a:pt x="255" y="529"/>
                  </a:lnTo>
                  <a:close/>
                  <a:moveTo>
                    <a:pt x="184" y="131"/>
                  </a:moveTo>
                  <a:lnTo>
                    <a:pt x="146" y="65"/>
                  </a:lnTo>
                  <a:lnTo>
                    <a:pt x="184" y="0"/>
                  </a:lnTo>
                  <a:lnTo>
                    <a:pt x="260" y="0"/>
                  </a:lnTo>
                  <a:lnTo>
                    <a:pt x="298" y="65"/>
                  </a:lnTo>
                  <a:lnTo>
                    <a:pt x="260" y="131"/>
                  </a:lnTo>
                  <a:lnTo>
                    <a:pt x="184" y="131"/>
                  </a:lnTo>
                  <a:close/>
                  <a:moveTo>
                    <a:pt x="255" y="65"/>
                  </a:moveTo>
                  <a:lnTo>
                    <a:pt x="253" y="78"/>
                  </a:lnTo>
                  <a:lnTo>
                    <a:pt x="246" y="89"/>
                  </a:lnTo>
                  <a:lnTo>
                    <a:pt x="235" y="96"/>
                  </a:lnTo>
                  <a:lnTo>
                    <a:pt x="222" y="99"/>
                  </a:lnTo>
                  <a:lnTo>
                    <a:pt x="209" y="96"/>
                  </a:lnTo>
                  <a:lnTo>
                    <a:pt x="199" y="89"/>
                  </a:lnTo>
                  <a:lnTo>
                    <a:pt x="192" y="78"/>
                  </a:lnTo>
                  <a:lnTo>
                    <a:pt x="189" y="65"/>
                  </a:lnTo>
                  <a:lnTo>
                    <a:pt x="192" y="52"/>
                  </a:lnTo>
                  <a:lnTo>
                    <a:pt x="199" y="42"/>
                  </a:lnTo>
                  <a:lnTo>
                    <a:pt x="209" y="35"/>
                  </a:lnTo>
                  <a:lnTo>
                    <a:pt x="222" y="32"/>
                  </a:lnTo>
                  <a:lnTo>
                    <a:pt x="235" y="35"/>
                  </a:lnTo>
                  <a:lnTo>
                    <a:pt x="246" y="42"/>
                  </a:lnTo>
                  <a:lnTo>
                    <a:pt x="253" y="52"/>
                  </a:lnTo>
                  <a:lnTo>
                    <a:pt x="255" y="65"/>
                  </a:lnTo>
                  <a:close/>
                  <a:moveTo>
                    <a:pt x="66" y="537"/>
                  </a:moveTo>
                  <a:lnTo>
                    <a:pt x="63" y="549"/>
                  </a:lnTo>
                  <a:lnTo>
                    <a:pt x="57" y="559"/>
                  </a:lnTo>
                  <a:lnTo>
                    <a:pt x="47" y="565"/>
                  </a:lnTo>
                  <a:lnTo>
                    <a:pt x="35" y="568"/>
                  </a:lnTo>
                  <a:lnTo>
                    <a:pt x="24" y="565"/>
                  </a:lnTo>
                  <a:lnTo>
                    <a:pt x="14" y="559"/>
                  </a:lnTo>
                  <a:lnTo>
                    <a:pt x="7" y="549"/>
                  </a:lnTo>
                  <a:lnTo>
                    <a:pt x="5" y="537"/>
                  </a:lnTo>
                  <a:lnTo>
                    <a:pt x="7" y="525"/>
                  </a:lnTo>
                  <a:lnTo>
                    <a:pt x="14" y="516"/>
                  </a:lnTo>
                  <a:lnTo>
                    <a:pt x="24" y="509"/>
                  </a:lnTo>
                  <a:lnTo>
                    <a:pt x="35" y="507"/>
                  </a:lnTo>
                  <a:lnTo>
                    <a:pt x="47" y="509"/>
                  </a:lnTo>
                  <a:lnTo>
                    <a:pt x="57" y="516"/>
                  </a:lnTo>
                  <a:lnTo>
                    <a:pt x="63" y="525"/>
                  </a:lnTo>
                  <a:lnTo>
                    <a:pt x="66" y="537"/>
                  </a:lnTo>
                  <a:close/>
                  <a:moveTo>
                    <a:pt x="61" y="78"/>
                  </a:moveTo>
                  <a:lnTo>
                    <a:pt x="58" y="90"/>
                  </a:lnTo>
                  <a:lnTo>
                    <a:pt x="52" y="99"/>
                  </a:lnTo>
                  <a:lnTo>
                    <a:pt x="42" y="106"/>
                  </a:lnTo>
                  <a:lnTo>
                    <a:pt x="30" y="108"/>
                  </a:lnTo>
                  <a:lnTo>
                    <a:pt x="18" y="106"/>
                  </a:lnTo>
                  <a:lnTo>
                    <a:pt x="9" y="99"/>
                  </a:lnTo>
                  <a:lnTo>
                    <a:pt x="2" y="90"/>
                  </a:lnTo>
                  <a:lnTo>
                    <a:pt x="0" y="78"/>
                  </a:lnTo>
                  <a:lnTo>
                    <a:pt x="2" y="66"/>
                  </a:lnTo>
                  <a:lnTo>
                    <a:pt x="9" y="56"/>
                  </a:lnTo>
                  <a:lnTo>
                    <a:pt x="18" y="50"/>
                  </a:lnTo>
                  <a:lnTo>
                    <a:pt x="30" y="48"/>
                  </a:lnTo>
                  <a:lnTo>
                    <a:pt x="42" y="50"/>
                  </a:lnTo>
                  <a:lnTo>
                    <a:pt x="52" y="56"/>
                  </a:lnTo>
                  <a:lnTo>
                    <a:pt x="58" y="66"/>
                  </a:lnTo>
                  <a:lnTo>
                    <a:pt x="61" y="78"/>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64" name="Picture 4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161" y="2374"/>
              <a:ext cx="105" cy="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54" name="Freeform 469"/>
            <p:cNvSpPr>
              <a:spLocks/>
            </p:cNvSpPr>
            <p:nvPr/>
          </p:nvSpPr>
          <p:spPr bwMode="auto">
            <a:xfrm>
              <a:off x="6964" y="2380"/>
              <a:ext cx="92" cy="92"/>
            </a:xfrm>
            <a:custGeom>
              <a:avLst/>
              <a:gdLst>
                <a:gd name="T0" fmla="+- 0 7056 6965"/>
                <a:gd name="T1" fmla="*/ T0 w 92"/>
                <a:gd name="T2" fmla="+- 0 2426 2380"/>
                <a:gd name="T3" fmla="*/ 2426 h 92"/>
                <a:gd name="T4" fmla="+- 0 7053 6965"/>
                <a:gd name="T5" fmla="*/ T4 w 92"/>
                <a:gd name="T6" fmla="+- 0 2444 2380"/>
                <a:gd name="T7" fmla="*/ 2444 h 92"/>
                <a:gd name="T8" fmla="+- 0 7043 6965"/>
                <a:gd name="T9" fmla="*/ T8 w 92"/>
                <a:gd name="T10" fmla="+- 0 2458 2380"/>
                <a:gd name="T11" fmla="*/ 2458 h 92"/>
                <a:gd name="T12" fmla="+- 0 7028 6965"/>
                <a:gd name="T13" fmla="*/ T12 w 92"/>
                <a:gd name="T14" fmla="+- 0 2468 2380"/>
                <a:gd name="T15" fmla="*/ 2468 h 92"/>
                <a:gd name="T16" fmla="+- 0 7010 6965"/>
                <a:gd name="T17" fmla="*/ T16 w 92"/>
                <a:gd name="T18" fmla="+- 0 2472 2380"/>
                <a:gd name="T19" fmla="*/ 2472 h 92"/>
                <a:gd name="T20" fmla="+- 0 6993 6965"/>
                <a:gd name="T21" fmla="*/ T20 w 92"/>
                <a:gd name="T22" fmla="+- 0 2468 2380"/>
                <a:gd name="T23" fmla="*/ 2468 h 92"/>
                <a:gd name="T24" fmla="+- 0 6978 6965"/>
                <a:gd name="T25" fmla="*/ T24 w 92"/>
                <a:gd name="T26" fmla="+- 0 2458 2380"/>
                <a:gd name="T27" fmla="*/ 2458 h 92"/>
                <a:gd name="T28" fmla="+- 0 6968 6965"/>
                <a:gd name="T29" fmla="*/ T28 w 92"/>
                <a:gd name="T30" fmla="+- 0 2444 2380"/>
                <a:gd name="T31" fmla="*/ 2444 h 92"/>
                <a:gd name="T32" fmla="+- 0 6965 6965"/>
                <a:gd name="T33" fmla="*/ T32 w 92"/>
                <a:gd name="T34" fmla="+- 0 2426 2380"/>
                <a:gd name="T35" fmla="*/ 2426 h 92"/>
                <a:gd name="T36" fmla="+- 0 6968 6965"/>
                <a:gd name="T37" fmla="*/ T36 w 92"/>
                <a:gd name="T38" fmla="+- 0 2408 2380"/>
                <a:gd name="T39" fmla="*/ 2408 h 92"/>
                <a:gd name="T40" fmla="+- 0 6978 6965"/>
                <a:gd name="T41" fmla="*/ T40 w 92"/>
                <a:gd name="T42" fmla="+- 0 2394 2380"/>
                <a:gd name="T43" fmla="*/ 2394 h 92"/>
                <a:gd name="T44" fmla="+- 0 6993 6965"/>
                <a:gd name="T45" fmla="*/ T44 w 92"/>
                <a:gd name="T46" fmla="+- 0 2384 2380"/>
                <a:gd name="T47" fmla="*/ 2384 h 92"/>
                <a:gd name="T48" fmla="+- 0 7010 6965"/>
                <a:gd name="T49" fmla="*/ T48 w 92"/>
                <a:gd name="T50" fmla="+- 0 2380 2380"/>
                <a:gd name="T51" fmla="*/ 2380 h 92"/>
                <a:gd name="T52" fmla="+- 0 7028 6965"/>
                <a:gd name="T53" fmla="*/ T52 w 92"/>
                <a:gd name="T54" fmla="+- 0 2384 2380"/>
                <a:gd name="T55" fmla="*/ 2384 h 92"/>
                <a:gd name="T56" fmla="+- 0 7043 6965"/>
                <a:gd name="T57" fmla="*/ T56 w 92"/>
                <a:gd name="T58" fmla="+- 0 2394 2380"/>
                <a:gd name="T59" fmla="*/ 2394 h 92"/>
                <a:gd name="T60" fmla="+- 0 7053 6965"/>
                <a:gd name="T61" fmla="*/ T60 w 92"/>
                <a:gd name="T62" fmla="+- 0 2408 2380"/>
                <a:gd name="T63" fmla="*/ 2408 h 92"/>
                <a:gd name="T64" fmla="+- 0 7056 6965"/>
                <a:gd name="T65" fmla="*/ T64 w 92"/>
                <a:gd name="T66" fmla="+- 0 2426 2380"/>
                <a:gd name="T67" fmla="*/ 2426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92" h="92">
                  <a:moveTo>
                    <a:pt x="91" y="46"/>
                  </a:moveTo>
                  <a:lnTo>
                    <a:pt x="88" y="64"/>
                  </a:lnTo>
                  <a:lnTo>
                    <a:pt x="78" y="78"/>
                  </a:lnTo>
                  <a:lnTo>
                    <a:pt x="63" y="88"/>
                  </a:lnTo>
                  <a:lnTo>
                    <a:pt x="45" y="92"/>
                  </a:lnTo>
                  <a:lnTo>
                    <a:pt x="28" y="88"/>
                  </a:lnTo>
                  <a:lnTo>
                    <a:pt x="13" y="78"/>
                  </a:lnTo>
                  <a:lnTo>
                    <a:pt x="3" y="64"/>
                  </a:lnTo>
                  <a:lnTo>
                    <a:pt x="0" y="46"/>
                  </a:lnTo>
                  <a:lnTo>
                    <a:pt x="3" y="28"/>
                  </a:lnTo>
                  <a:lnTo>
                    <a:pt x="13" y="14"/>
                  </a:lnTo>
                  <a:lnTo>
                    <a:pt x="28" y="4"/>
                  </a:lnTo>
                  <a:lnTo>
                    <a:pt x="45" y="0"/>
                  </a:lnTo>
                  <a:lnTo>
                    <a:pt x="63" y="4"/>
                  </a:lnTo>
                  <a:lnTo>
                    <a:pt x="78" y="14"/>
                  </a:lnTo>
                  <a:lnTo>
                    <a:pt x="88" y="28"/>
                  </a:lnTo>
                  <a:lnTo>
                    <a:pt x="91" y="46"/>
                  </a:lnTo>
                  <a:close/>
                </a:path>
              </a:pathLst>
            </a:custGeom>
            <a:noFill/>
            <a:ln w="8994">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5" name="Line 470"/>
            <p:cNvSpPr>
              <a:spLocks noChangeShapeType="1"/>
            </p:cNvSpPr>
            <p:nvPr/>
          </p:nvSpPr>
          <p:spPr bwMode="auto">
            <a:xfrm>
              <a:off x="7010"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6" name="AutoShape 471"/>
            <p:cNvSpPr>
              <a:spLocks/>
            </p:cNvSpPr>
            <p:nvPr/>
          </p:nvSpPr>
          <p:spPr bwMode="auto">
            <a:xfrm>
              <a:off x="6887" y="2078"/>
              <a:ext cx="606" cy="793"/>
            </a:xfrm>
            <a:custGeom>
              <a:avLst/>
              <a:gdLst>
                <a:gd name="T0" fmla="+- 0 7033 6888"/>
                <a:gd name="T1" fmla="*/ T0 w 606"/>
                <a:gd name="T2" fmla="+- 0 2426 2078"/>
                <a:gd name="T3" fmla="*/ 2426 h 793"/>
                <a:gd name="T4" fmla="+- 0 6935 6888"/>
                <a:gd name="T5" fmla="*/ T4 w 606"/>
                <a:gd name="T6" fmla="+- 0 2610 2078"/>
                <a:gd name="T7" fmla="*/ 2610 h 793"/>
                <a:gd name="T8" fmla="+- 0 7048 6888"/>
                <a:gd name="T9" fmla="*/ T8 w 606"/>
                <a:gd name="T10" fmla="+- 0 2545 2078"/>
                <a:gd name="T11" fmla="*/ 2545 h 793"/>
                <a:gd name="T12" fmla="+- 0 7048 6888"/>
                <a:gd name="T13" fmla="*/ T12 w 606"/>
                <a:gd name="T14" fmla="+- 0 2676 2078"/>
                <a:gd name="T15" fmla="*/ 2676 h 793"/>
                <a:gd name="T16" fmla="+- 0 7043 6888"/>
                <a:gd name="T17" fmla="*/ T16 w 606"/>
                <a:gd name="T18" fmla="+- 0 2610 2078"/>
                <a:gd name="T19" fmla="*/ 2610 h 793"/>
                <a:gd name="T20" fmla="+- 0 7034 6888"/>
                <a:gd name="T21" fmla="*/ T20 w 606"/>
                <a:gd name="T22" fmla="+- 0 2634 2078"/>
                <a:gd name="T23" fmla="*/ 2634 h 793"/>
                <a:gd name="T24" fmla="+- 0 7010 6888"/>
                <a:gd name="T25" fmla="*/ T24 w 606"/>
                <a:gd name="T26" fmla="+- 0 2643 2078"/>
                <a:gd name="T27" fmla="*/ 2643 h 793"/>
                <a:gd name="T28" fmla="+- 0 6987 6888"/>
                <a:gd name="T29" fmla="*/ T28 w 606"/>
                <a:gd name="T30" fmla="+- 0 2634 2078"/>
                <a:gd name="T31" fmla="*/ 2634 h 793"/>
                <a:gd name="T32" fmla="+- 0 6977 6888"/>
                <a:gd name="T33" fmla="*/ T32 w 606"/>
                <a:gd name="T34" fmla="+- 0 2610 2078"/>
                <a:gd name="T35" fmla="*/ 2610 h 793"/>
                <a:gd name="T36" fmla="+- 0 6987 6888"/>
                <a:gd name="T37" fmla="*/ T36 w 606"/>
                <a:gd name="T38" fmla="+- 0 2587 2078"/>
                <a:gd name="T39" fmla="*/ 2587 h 793"/>
                <a:gd name="T40" fmla="+- 0 7010 6888"/>
                <a:gd name="T41" fmla="*/ T40 w 606"/>
                <a:gd name="T42" fmla="+- 0 2577 2078"/>
                <a:gd name="T43" fmla="*/ 2577 h 793"/>
                <a:gd name="T44" fmla="+- 0 7034 6888"/>
                <a:gd name="T45" fmla="*/ T44 w 606"/>
                <a:gd name="T46" fmla="+- 0 2587 2078"/>
                <a:gd name="T47" fmla="*/ 2587 h 793"/>
                <a:gd name="T48" fmla="+- 0 7043 6888"/>
                <a:gd name="T49" fmla="*/ T48 w 606"/>
                <a:gd name="T50" fmla="+- 0 2610 2078"/>
                <a:gd name="T51" fmla="*/ 2610 h 793"/>
                <a:gd name="T52" fmla="+- 0 6935 6888"/>
                <a:gd name="T53" fmla="*/ T52 w 606"/>
                <a:gd name="T54" fmla="+- 0 2146 2078"/>
                <a:gd name="T55" fmla="*/ 2146 h 793"/>
                <a:gd name="T56" fmla="+- 0 7048 6888"/>
                <a:gd name="T57" fmla="*/ T56 w 606"/>
                <a:gd name="T58" fmla="+- 0 2081 2078"/>
                <a:gd name="T59" fmla="*/ 2081 h 793"/>
                <a:gd name="T60" fmla="+- 0 7048 6888"/>
                <a:gd name="T61" fmla="*/ T60 w 606"/>
                <a:gd name="T62" fmla="+- 0 2212 2078"/>
                <a:gd name="T63" fmla="*/ 2212 h 793"/>
                <a:gd name="T64" fmla="+- 0 7043 6888"/>
                <a:gd name="T65" fmla="*/ T64 w 606"/>
                <a:gd name="T66" fmla="+- 0 2146 2078"/>
                <a:gd name="T67" fmla="*/ 2146 h 793"/>
                <a:gd name="T68" fmla="+- 0 7034 6888"/>
                <a:gd name="T69" fmla="*/ T68 w 606"/>
                <a:gd name="T70" fmla="+- 0 2170 2078"/>
                <a:gd name="T71" fmla="*/ 2170 h 793"/>
                <a:gd name="T72" fmla="+- 0 7010 6888"/>
                <a:gd name="T73" fmla="*/ T72 w 606"/>
                <a:gd name="T74" fmla="+- 0 2180 2078"/>
                <a:gd name="T75" fmla="*/ 2180 h 793"/>
                <a:gd name="T76" fmla="+- 0 6987 6888"/>
                <a:gd name="T77" fmla="*/ T76 w 606"/>
                <a:gd name="T78" fmla="+- 0 2170 2078"/>
                <a:gd name="T79" fmla="*/ 2170 h 793"/>
                <a:gd name="T80" fmla="+- 0 6977 6888"/>
                <a:gd name="T81" fmla="*/ T80 w 606"/>
                <a:gd name="T82" fmla="+- 0 2146 2078"/>
                <a:gd name="T83" fmla="*/ 2146 h 793"/>
                <a:gd name="T84" fmla="+- 0 6987 6888"/>
                <a:gd name="T85" fmla="*/ T84 w 606"/>
                <a:gd name="T86" fmla="+- 0 2123 2078"/>
                <a:gd name="T87" fmla="*/ 2123 h 793"/>
                <a:gd name="T88" fmla="+- 0 7010 6888"/>
                <a:gd name="T89" fmla="*/ T88 w 606"/>
                <a:gd name="T90" fmla="+- 0 2113 2078"/>
                <a:gd name="T91" fmla="*/ 2113 h 793"/>
                <a:gd name="T92" fmla="+- 0 7034 6888"/>
                <a:gd name="T93" fmla="*/ T92 w 606"/>
                <a:gd name="T94" fmla="+- 0 2123 2078"/>
                <a:gd name="T95" fmla="*/ 2123 h 793"/>
                <a:gd name="T96" fmla="+- 0 7043 6888"/>
                <a:gd name="T97" fmla="*/ T96 w 606"/>
                <a:gd name="T98" fmla="+- 0 2146 2078"/>
                <a:gd name="T99" fmla="*/ 2146 h 793"/>
                <a:gd name="T100" fmla="+- 0 6918 6888"/>
                <a:gd name="T101" fmla="*/ T100 w 606"/>
                <a:gd name="T102" fmla="+- 0 2365 2078"/>
                <a:gd name="T103" fmla="*/ 2365 h 793"/>
                <a:gd name="T104" fmla="+- 0 7493 6888"/>
                <a:gd name="T105" fmla="*/ T104 w 606"/>
                <a:gd name="T106" fmla="+- 0 2264 2078"/>
                <a:gd name="T107" fmla="*/ 2264 h 793"/>
                <a:gd name="T108" fmla="+- 0 7064 6888"/>
                <a:gd name="T109" fmla="*/ T108 w 606"/>
                <a:gd name="T110" fmla="+- 0 2332 2078"/>
                <a:gd name="T111" fmla="*/ 2332 h 793"/>
                <a:gd name="T112" fmla="+- 0 6943 6888"/>
                <a:gd name="T113" fmla="*/ T112 w 606"/>
                <a:gd name="T114" fmla="+- 0 2297 2078"/>
                <a:gd name="T115" fmla="*/ 2297 h 793"/>
                <a:gd name="T116" fmla="+- 0 7064 6888"/>
                <a:gd name="T117" fmla="*/ T116 w 606"/>
                <a:gd name="T118" fmla="+- 0 2332 2078"/>
                <a:gd name="T119" fmla="*/ 2332 h 793"/>
                <a:gd name="T120" fmla="+- 0 7145 6888"/>
                <a:gd name="T121" fmla="*/ T120 w 606"/>
                <a:gd name="T122" fmla="+- 0 2332 2078"/>
                <a:gd name="T123" fmla="*/ 2332 h 793"/>
                <a:gd name="T124" fmla="+- 0 7266 6888"/>
                <a:gd name="T125" fmla="*/ T124 w 606"/>
                <a:gd name="T126" fmla="+- 0 2297 2078"/>
                <a:gd name="T127" fmla="*/ 2297 h 793"/>
                <a:gd name="T128" fmla="+- 0 7468 6888"/>
                <a:gd name="T129" fmla="*/ T128 w 606"/>
                <a:gd name="T130" fmla="+- 0 2332 2078"/>
                <a:gd name="T131" fmla="*/ 2332 h 793"/>
                <a:gd name="T132" fmla="+- 0 7347 6888"/>
                <a:gd name="T133" fmla="*/ T132 w 606"/>
                <a:gd name="T134" fmla="+- 0 2297 2078"/>
                <a:gd name="T135" fmla="*/ 2297 h 793"/>
                <a:gd name="T136" fmla="+- 0 7468 6888"/>
                <a:gd name="T137" fmla="*/ T136 w 606"/>
                <a:gd name="T138" fmla="+- 0 2332 2078"/>
                <a:gd name="T139" fmla="*/ 2332 h 793"/>
                <a:gd name="T140" fmla="+- 0 6888 6888"/>
                <a:gd name="T141" fmla="*/ T140 w 606"/>
                <a:gd name="T142" fmla="+- 0 2871 2078"/>
                <a:gd name="T143" fmla="*/ 2871 h 793"/>
                <a:gd name="T144" fmla="+- 0 6918 6888"/>
                <a:gd name="T145" fmla="*/ T144 w 606"/>
                <a:gd name="T146" fmla="+- 0 2078 2078"/>
                <a:gd name="T147" fmla="*/ 2078 h 793"/>
                <a:gd name="T148" fmla="+- 0 7129 6888"/>
                <a:gd name="T149" fmla="*/ T148 w 606"/>
                <a:gd name="T150" fmla="+- 0 2871 2078"/>
                <a:gd name="T151" fmla="*/ 2871 h 793"/>
                <a:gd name="T152" fmla="+- 0 7099 6888"/>
                <a:gd name="T153" fmla="*/ T152 w 606"/>
                <a:gd name="T154" fmla="+- 0 2078 2078"/>
                <a:gd name="T155" fmla="*/ 2078 h 793"/>
                <a:gd name="T156" fmla="+- 0 7129 6888"/>
                <a:gd name="T157" fmla="*/ T156 w 606"/>
                <a:gd name="T158" fmla="+- 0 2871 2078"/>
                <a:gd name="T159" fmla="*/ 2871 h 793"/>
                <a:gd name="T160" fmla="+- 0 7302 6888"/>
                <a:gd name="T161" fmla="*/ T160 w 606"/>
                <a:gd name="T162" fmla="+- 0 2866 2078"/>
                <a:gd name="T163" fmla="*/ 2866 h 7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606" h="793">
                  <a:moveTo>
                    <a:pt x="100" y="348"/>
                  </a:moveTo>
                  <a:lnTo>
                    <a:pt x="145" y="348"/>
                  </a:lnTo>
                  <a:moveTo>
                    <a:pt x="84" y="598"/>
                  </a:moveTo>
                  <a:lnTo>
                    <a:pt x="47" y="532"/>
                  </a:lnTo>
                  <a:lnTo>
                    <a:pt x="84" y="467"/>
                  </a:lnTo>
                  <a:lnTo>
                    <a:pt x="160" y="467"/>
                  </a:lnTo>
                  <a:lnTo>
                    <a:pt x="198" y="532"/>
                  </a:lnTo>
                  <a:lnTo>
                    <a:pt x="160" y="598"/>
                  </a:lnTo>
                  <a:lnTo>
                    <a:pt x="84" y="598"/>
                  </a:lnTo>
                  <a:close/>
                  <a:moveTo>
                    <a:pt x="155" y="532"/>
                  </a:moveTo>
                  <a:lnTo>
                    <a:pt x="153" y="545"/>
                  </a:lnTo>
                  <a:lnTo>
                    <a:pt x="146" y="556"/>
                  </a:lnTo>
                  <a:lnTo>
                    <a:pt x="135" y="563"/>
                  </a:lnTo>
                  <a:lnTo>
                    <a:pt x="122" y="565"/>
                  </a:lnTo>
                  <a:lnTo>
                    <a:pt x="109" y="563"/>
                  </a:lnTo>
                  <a:lnTo>
                    <a:pt x="99" y="556"/>
                  </a:lnTo>
                  <a:lnTo>
                    <a:pt x="92" y="545"/>
                  </a:lnTo>
                  <a:lnTo>
                    <a:pt x="89" y="532"/>
                  </a:lnTo>
                  <a:lnTo>
                    <a:pt x="92" y="519"/>
                  </a:lnTo>
                  <a:lnTo>
                    <a:pt x="99" y="509"/>
                  </a:lnTo>
                  <a:lnTo>
                    <a:pt x="109" y="502"/>
                  </a:lnTo>
                  <a:lnTo>
                    <a:pt x="122" y="499"/>
                  </a:lnTo>
                  <a:lnTo>
                    <a:pt x="135" y="502"/>
                  </a:lnTo>
                  <a:lnTo>
                    <a:pt x="146" y="509"/>
                  </a:lnTo>
                  <a:lnTo>
                    <a:pt x="153" y="519"/>
                  </a:lnTo>
                  <a:lnTo>
                    <a:pt x="155" y="532"/>
                  </a:lnTo>
                  <a:close/>
                  <a:moveTo>
                    <a:pt x="84" y="134"/>
                  </a:moveTo>
                  <a:lnTo>
                    <a:pt x="47" y="68"/>
                  </a:lnTo>
                  <a:lnTo>
                    <a:pt x="84" y="3"/>
                  </a:lnTo>
                  <a:lnTo>
                    <a:pt x="160" y="3"/>
                  </a:lnTo>
                  <a:lnTo>
                    <a:pt x="198" y="68"/>
                  </a:lnTo>
                  <a:lnTo>
                    <a:pt x="160" y="134"/>
                  </a:lnTo>
                  <a:lnTo>
                    <a:pt x="84" y="134"/>
                  </a:lnTo>
                  <a:close/>
                  <a:moveTo>
                    <a:pt x="155" y="68"/>
                  </a:moveTo>
                  <a:lnTo>
                    <a:pt x="153" y="81"/>
                  </a:lnTo>
                  <a:lnTo>
                    <a:pt x="146" y="92"/>
                  </a:lnTo>
                  <a:lnTo>
                    <a:pt x="135" y="99"/>
                  </a:lnTo>
                  <a:lnTo>
                    <a:pt x="122" y="102"/>
                  </a:lnTo>
                  <a:lnTo>
                    <a:pt x="109" y="99"/>
                  </a:lnTo>
                  <a:lnTo>
                    <a:pt x="99" y="92"/>
                  </a:lnTo>
                  <a:lnTo>
                    <a:pt x="92" y="81"/>
                  </a:lnTo>
                  <a:lnTo>
                    <a:pt x="89" y="68"/>
                  </a:lnTo>
                  <a:lnTo>
                    <a:pt x="92" y="55"/>
                  </a:lnTo>
                  <a:lnTo>
                    <a:pt x="99" y="45"/>
                  </a:lnTo>
                  <a:lnTo>
                    <a:pt x="109" y="38"/>
                  </a:lnTo>
                  <a:lnTo>
                    <a:pt x="122" y="35"/>
                  </a:lnTo>
                  <a:lnTo>
                    <a:pt x="135" y="38"/>
                  </a:lnTo>
                  <a:lnTo>
                    <a:pt x="146" y="45"/>
                  </a:lnTo>
                  <a:lnTo>
                    <a:pt x="153" y="55"/>
                  </a:lnTo>
                  <a:lnTo>
                    <a:pt x="155" y="68"/>
                  </a:lnTo>
                  <a:close/>
                  <a:moveTo>
                    <a:pt x="605" y="287"/>
                  </a:moveTo>
                  <a:lnTo>
                    <a:pt x="30" y="287"/>
                  </a:lnTo>
                  <a:lnTo>
                    <a:pt x="30" y="186"/>
                  </a:lnTo>
                  <a:lnTo>
                    <a:pt x="605" y="186"/>
                  </a:lnTo>
                  <a:lnTo>
                    <a:pt x="605" y="287"/>
                  </a:lnTo>
                  <a:close/>
                  <a:moveTo>
                    <a:pt x="176" y="254"/>
                  </a:moveTo>
                  <a:lnTo>
                    <a:pt x="55" y="254"/>
                  </a:lnTo>
                  <a:lnTo>
                    <a:pt x="55" y="219"/>
                  </a:lnTo>
                  <a:lnTo>
                    <a:pt x="176" y="219"/>
                  </a:lnTo>
                  <a:lnTo>
                    <a:pt x="176" y="254"/>
                  </a:lnTo>
                  <a:close/>
                  <a:moveTo>
                    <a:pt x="378" y="254"/>
                  </a:moveTo>
                  <a:lnTo>
                    <a:pt x="257" y="254"/>
                  </a:lnTo>
                  <a:lnTo>
                    <a:pt x="257" y="219"/>
                  </a:lnTo>
                  <a:lnTo>
                    <a:pt x="378" y="219"/>
                  </a:lnTo>
                  <a:lnTo>
                    <a:pt x="378" y="254"/>
                  </a:lnTo>
                  <a:close/>
                  <a:moveTo>
                    <a:pt x="580" y="254"/>
                  </a:moveTo>
                  <a:lnTo>
                    <a:pt x="459" y="254"/>
                  </a:lnTo>
                  <a:lnTo>
                    <a:pt x="459" y="219"/>
                  </a:lnTo>
                  <a:lnTo>
                    <a:pt x="580" y="219"/>
                  </a:lnTo>
                  <a:lnTo>
                    <a:pt x="580" y="254"/>
                  </a:lnTo>
                  <a:close/>
                  <a:moveTo>
                    <a:pt x="30" y="793"/>
                  </a:moveTo>
                  <a:lnTo>
                    <a:pt x="0" y="793"/>
                  </a:lnTo>
                  <a:lnTo>
                    <a:pt x="0" y="0"/>
                  </a:lnTo>
                  <a:lnTo>
                    <a:pt x="30" y="0"/>
                  </a:lnTo>
                  <a:lnTo>
                    <a:pt x="30" y="793"/>
                  </a:lnTo>
                  <a:close/>
                  <a:moveTo>
                    <a:pt x="241" y="793"/>
                  </a:moveTo>
                  <a:lnTo>
                    <a:pt x="211" y="793"/>
                  </a:lnTo>
                  <a:lnTo>
                    <a:pt x="211" y="0"/>
                  </a:lnTo>
                  <a:lnTo>
                    <a:pt x="241" y="0"/>
                  </a:lnTo>
                  <a:lnTo>
                    <a:pt x="241" y="793"/>
                  </a:lnTo>
                  <a:close/>
                  <a:moveTo>
                    <a:pt x="414" y="0"/>
                  </a:moveTo>
                  <a:lnTo>
                    <a:pt x="414" y="788"/>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7" name="Line 472"/>
            <p:cNvSpPr>
              <a:spLocks noChangeShapeType="1"/>
            </p:cNvSpPr>
            <p:nvPr/>
          </p:nvSpPr>
          <p:spPr bwMode="auto">
            <a:xfrm>
              <a:off x="6881" y="2250"/>
              <a:ext cx="611" cy="0"/>
            </a:xfrm>
            <a:prstGeom prst="line">
              <a:avLst/>
            </a:prstGeom>
            <a:noFill/>
            <a:ln w="27267">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8" name="Freeform 473"/>
            <p:cNvSpPr>
              <a:spLocks/>
            </p:cNvSpPr>
            <p:nvPr/>
          </p:nvSpPr>
          <p:spPr bwMode="auto">
            <a:xfrm>
              <a:off x="7356" y="2380"/>
              <a:ext cx="92" cy="92"/>
            </a:xfrm>
            <a:custGeom>
              <a:avLst/>
              <a:gdLst>
                <a:gd name="T0" fmla="+- 0 7448 7357"/>
                <a:gd name="T1" fmla="*/ T0 w 92"/>
                <a:gd name="T2" fmla="+- 0 2426 2380"/>
                <a:gd name="T3" fmla="*/ 2426 h 92"/>
                <a:gd name="T4" fmla="+- 0 7445 7357"/>
                <a:gd name="T5" fmla="*/ T4 w 92"/>
                <a:gd name="T6" fmla="+- 0 2444 2380"/>
                <a:gd name="T7" fmla="*/ 2444 h 92"/>
                <a:gd name="T8" fmla="+- 0 7435 7357"/>
                <a:gd name="T9" fmla="*/ T8 w 92"/>
                <a:gd name="T10" fmla="+- 0 2458 2380"/>
                <a:gd name="T11" fmla="*/ 2458 h 92"/>
                <a:gd name="T12" fmla="+- 0 7420 7357"/>
                <a:gd name="T13" fmla="*/ T12 w 92"/>
                <a:gd name="T14" fmla="+- 0 2468 2380"/>
                <a:gd name="T15" fmla="*/ 2468 h 92"/>
                <a:gd name="T16" fmla="+- 0 7403 7357"/>
                <a:gd name="T17" fmla="*/ T16 w 92"/>
                <a:gd name="T18" fmla="+- 0 2472 2380"/>
                <a:gd name="T19" fmla="*/ 2472 h 92"/>
                <a:gd name="T20" fmla="+- 0 7385 7357"/>
                <a:gd name="T21" fmla="*/ T20 w 92"/>
                <a:gd name="T22" fmla="+- 0 2468 2380"/>
                <a:gd name="T23" fmla="*/ 2468 h 92"/>
                <a:gd name="T24" fmla="+- 0 7370 7357"/>
                <a:gd name="T25" fmla="*/ T24 w 92"/>
                <a:gd name="T26" fmla="+- 0 2458 2380"/>
                <a:gd name="T27" fmla="*/ 2458 h 92"/>
                <a:gd name="T28" fmla="+- 0 7360 7357"/>
                <a:gd name="T29" fmla="*/ T28 w 92"/>
                <a:gd name="T30" fmla="+- 0 2444 2380"/>
                <a:gd name="T31" fmla="*/ 2444 h 92"/>
                <a:gd name="T32" fmla="+- 0 7357 7357"/>
                <a:gd name="T33" fmla="*/ T32 w 92"/>
                <a:gd name="T34" fmla="+- 0 2426 2380"/>
                <a:gd name="T35" fmla="*/ 2426 h 92"/>
                <a:gd name="T36" fmla="+- 0 7360 7357"/>
                <a:gd name="T37" fmla="*/ T36 w 92"/>
                <a:gd name="T38" fmla="+- 0 2408 2380"/>
                <a:gd name="T39" fmla="*/ 2408 h 92"/>
                <a:gd name="T40" fmla="+- 0 7370 7357"/>
                <a:gd name="T41" fmla="*/ T40 w 92"/>
                <a:gd name="T42" fmla="+- 0 2394 2380"/>
                <a:gd name="T43" fmla="*/ 2394 h 92"/>
                <a:gd name="T44" fmla="+- 0 7385 7357"/>
                <a:gd name="T45" fmla="*/ T44 w 92"/>
                <a:gd name="T46" fmla="+- 0 2384 2380"/>
                <a:gd name="T47" fmla="*/ 2384 h 92"/>
                <a:gd name="T48" fmla="+- 0 7403 7357"/>
                <a:gd name="T49" fmla="*/ T48 w 92"/>
                <a:gd name="T50" fmla="+- 0 2380 2380"/>
                <a:gd name="T51" fmla="*/ 2380 h 92"/>
                <a:gd name="T52" fmla="+- 0 7420 7357"/>
                <a:gd name="T53" fmla="*/ T52 w 92"/>
                <a:gd name="T54" fmla="+- 0 2384 2380"/>
                <a:gd name="T55" fmla="*/ 2384 h 92"/>
                <a:gd name="T56" fmla="+- 0 7435 7357"/>
                <a:gd name="T57" fmla="*/ T56 w 92"/>
                <a:gd name="T58" fmla="+- 0 2394 2380"/>
                <a:gd name="T59" fmla="*/ 2394 h 92"/>
                <a:gd name="T60" fmla="+- 0 7445 7357"/>
                <a:gd name="T61" fmla="*/ T60 w 92"/>
                <a:gd name="T62" fmla="+- 0 2408 2380"/>
                <a:gd name="T63" fmla="*/ 2408 h 92"/>
                <a:gd name="T64" fmla="+- 0 7448 7357"/>
                <a:gd name="T65" fmla="*/ T64 w 92"/>
                <a:gd name="T66" fmla="+- 0 2426 2380"/>
                <a:gd name="T67" fmla="*/ 2426 h 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92" h="92">
                  <a:moveTo>
                    <a:pt x="91" y="46"/>
                  </a:moveTo>
                  <a:lnTo>
                    <a:pt x="88" y="64"/>
                  </a:lnTo>
                  <a:lnTo>
                    <a:pt x="78" y="78"/>
                  </a:lnTo>
                  <a:lnTo>
                    <a:pt x="63" y="88"/>
                  </a:lnTo>
                  <a:lnTo>
                    <a:pt x="46" y="92"/>
                  </a:lnTo>
                  <a:lnTo>
                    <a:pt x="28" y="88"/>
                  </a:lnTo>
                  <a:lnTo>
                    <a:pt x="13" y="78"/>
                  </a:lnTo>
                  <a:lnTo>
                    <a:pt x="3" y="64"/>
                  </a:lnTo>
                  <a:lnTo>
                    <a:pt x="0" y="46"/>
                  </a:lnTo>
                  <a:lnTo>
                    <a:pt x="3" y="28"/>
                  </a:lnTo>
                  <a:lnTo>
                    <a:pt x="13" y="14"/>
                  </a:lnTo>
                  <a:lnTo>
                    <a:pt x="28" y="4"/>
                  </a:lnTo>
                  <a:lnTo>
                    <a:pt x="46" y="0"/>
                  </a:lnTo>
                  <a:lnTo>
                    <a:pt x="63" y="4"/>
                  </a:lnTo>
                  <a:lnTo>
                    <a:pt x="78" y="14"/>
                  </a:lnTo>
                  <a:lnTo>
                    <a:pt x="88" y="28"/>
                  </a:lnTo>
                  <a:lnTo>
                    <a:pt x="91" y="46"/>
                  </a:lnTo>
                  <a:close/>
                </a:path>
              </a:pathLst>
            </a:custGeom>
            <a:noFill/>
            <a:ln w="8993">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59" name="Line 474"/>
            <p:cNvSpPr>
              <a:spLocks noChangeShapeType="1"/>
            </p:cNvSpPr>
            <p:nvPr/>
          </p:nvSpPr>
          <p:spPr bwMode="auto">
            <a:xfrm>
              <a:off x="7403" y="2405"/>
              <a:ext cx="0" cy="42"/>
            </a:xfrm>
            <a:prstGeom prst="line">
              <a:avLst/>
            </a:prstGeom>
            <a:noFill/>
            <a:ln w="8040">
              <a:solidFill>
                <a:srgbClr val="231F2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60" name="AutoShape 475"/>
            <p:cNvSpPr>
              <a:spLocks/>
            </p:cNvSpPr>
            <p:nvPr/>
          </p:nvSpPr>
          <p:spPr bwMode="auto">
            <a:xfrm>
              <a:off x="7180" y="2080"/>
              <a:ext cx="298" cy="596"/>
            </a:xfrm>
            <a:custGeom>
              <a:avLst/>
              <a:gdLst>
                <a:gd name="T0" fmla="+- 0 7425 7180"/>
                <a:gd name="T1" fmla="*/ T0 w 298"/>
                <a:gd name="T2" fmla="+- 0 2426 2081"/>
                <a:gd name="T3" fmla="*/ 2426 h 596"/>
                <a:gd name="T4" fmla="+- 0 7327 7180"/>
                <a:gd name="T5" fmla="*/ T4 w 298"/>
                <a:gd name="T6" fmla="+- 0 2610 2081"/>
                <a:gd name="T7" fmla="*/ 2610 h 596"/>
                <a:gd name="T8" fmla="+- 0 7441 7180"/>
                <a:gd name="T9" fmla="*/ T8 w 298"/>
                <a:gd name="T10" fmla="+- 0 2545 2081"/>
                <a:gd name="T11" fmla="*/ 2545 h 596"/>
                <a:gd name="T12" fmla="+- 0 7441 7180"/>
                <a:gd name="T13" fmla="*/ T12 w 298"/>
                <a:gd name="T14" fmla="+- 0 2676 2081"/>
                <a:gd name="T15" fmla="*/ 2676 h 596"/>
                <a:gd name="T16" fmla="+- 0 7436 7180"/>
                <a:gd name="T17" fmla="*/ T16 w 298"/>
                <a:gd name="T18" fmla="+- 0 2610 2081"/>
                <a:gd name="T19" fmla="*/ 2610 h 596"/>
                <a:gd name="T20" fmla="+- 0 7426 7180"/>
                <a:gd name="T21" fmla="*/ T20 w 298"/>
                <a:gd name="T22" fmla="+- 0 2634 2081"/>
                <a:gd name="T23" fmla="*/ 2634 h 596"/>
                <a:gd name="T24" fmla="+- 0 7403 7180"/>
                <a:gd name="T25" fmla="*/ T24 w 298"/>
                <a:gd name="T26" fmla="+- 0 2643 2081"/>
                <a:gd name="T27" fmla="*/ 2643 h 596"/>
                <a:gd name="T28" fmla="+- 0 7379 7180"/>
                <a:gd name="T29" fmla="*/ T28 w 298"/>
                <a:gd name="T30" fmla="+- 0 2634 2081"/>
                <a:gd name="T31" fmla="*/ 2634 h 596"/>
                <a:gd name="T32" fmla="+- 0 7369 7180"/>
                <a:gd name="T33" fmla="*/ T32 w 298"/>
                <a:gd name="T34" fmla="+- 0 2610 2081"/>
                <a:gd name="T35" fmla="*/ 2610 h 596"/>
                <a:gd name="T36" fmla="+- 0 7379 7180"/>
                <a:gd name="T37" fmla="*/ T36 w 298"/>
                <a:gd name="T38" fmla="+- 0 2587 2081"/>
                <a:gd name="T39" fmla="*/ 2587 h 596"/>
                <a:gd name="T40" fmla="+- 0 7403 7180"/>
                <a:gd name="T41" fmla="*/ T40 w 298"/>
                <a:gd name="T42" fmla="+- 0 2577 2081"/>
                <a:gd name="T43" fmla="*/ 2577 h 596"/>
                <a:gd name="T44" fmla="+- 0 7426 7180"/>
                <a:gd name="T45" fmla="*/ T44 w 298"/>
                <a:gd name="T46" fmla="+- 0 2587 2081"/>
                <a:gd name="T47" fmla="*/ 2587 h 596"/>
                <a:gd name="T48" fmla="+- 0 7436 7180"/>
                <a:gd name="T49" fmla="*/ T48 w 298"/>
                <a:gd name="T50" fmla="+- 0 2610 2081"/>
                <a:gd name="T51" fmla="*/ 2610 h 596"/>
                <a:gd name="T52" fmla="+- 0 7327 7180"/>
                <a:gd name="T53" fmla="*/ T52 w 298"/>
                <a:gd name="T54" fmla="+- 0 2146 2081"/>
                <a:gd name="T55" fmla="*/ 2146 h 596"/>
                <a:gd name="T56" fmla="+- 0 7441 7180"/>
                <a:gd name="T57" fmla="*/ T56 w 298"/>
                <a:gd name="T58" fmla="+- 0 2081 2081"/>
                <a:gd name="T59" fmla="*/ 2081 h 596"/>
                <a:gd name="T60" fmla="+- 0 7441 7180"/>
                <a:gd name="T61" fmla="*/ T60 w 298"/>
                <a:gd name="T62" fmla="+- 0 2212 2081"/>
                <a:gd name="T63" fmla="*/ 2212 h 596"/>
                <a:gd name="T64" fmla="+- 0 7436 7180"/>
                <a:gd name="T65" fmla="*/ T64 w 298"/>
                <a:gd name="T66" fmla="+- 0 2146 2081"/>
                <a:gd name="T67" fmla="*/ 2146 h 596"/>
                <a:gd name="T68" fmla="+- 0 7426 7180"/>
                <a:gd name="T69" fmla="*/ T68 w 298"/>
                <a:gd name="T70" fmla="+- 0 2170 2081"/>
                <a:gd name="T71" fmla="*/ 2170 h 596"/>
                <a:gd name="T72" fmla="+- 0 7403 7180"/>
                <a:gd name="T73" fmla="*/ T72 w 298"/>
                <a:gd name="T74" fmla="+- 0 2180 2081"/>
                <a:gd name="T75" fmla="*/ 2180 h 596"/>
                <a:gd name="T76" fmla="+- 0 7379 7180"/>
                <a:gd name="T77" fmla="*/ T76 w 298"/>
                <a:gd name="T78" fmla="+- 0 2170 2081"/>
                <a:gd name="T79" fmla="*/ 2170 h 596"/>
                <a:gd name="T80" fmla="+- 0 7369 7180"/>
                <a:gd name="T81" fmla="*/ T80 w 298"/>
                <a:gd name="T82" fmla="+- 0 2146 2081"/>
                <a:gd name="T83" fmla="*/ 2146 h 596"/>
                <a:gd name="T84" fmla="+- 0 7379 7180"/>
                <a:gd name="T85" fmla="*/ T84 w 298"/>
                <a:gd name="T86" fmla="+- 0 2123 2081"/>
                <a:gd name="T87" fmla="*/ 2123 h 596"/>
                <a:gd name="T88" fmla="+- 0 7403 7180"/>
                <a:gd name="T89" fmla="*/ T88 w 298"/>
                <a:gd name="T90" fmla="+- 0 2113 2081"/>
                <a:gd name="T91" fmla="*/ 2113 h 596"/>
                <a:gd name="T92" fmla="+- 0 7426 7180"/>
                <a:gd name="T93" fmla="*/ T92 w 298"/>
                <a:gd name="T94" fmla="+- 0 2123 2081"/>
                <a:gd name="T95" fmla="*/ 2123 h 596"/>
                <a:gd name="T96" fmla="+- 0 7436 7180"/>
                <a:gd name="T97" fmla="*/ T96 w 298"/>
                <a:gd name="T98" fmla="+- 0 2146 2081"/>
                <a:gd name="T99" fmla="*/ 2146 h 596"/>
                <a:gd name="T100" fmla="+- 0 7244 7180"/>
                <a:gd name="T101" fmla="*/ T100 w 298"/>
                <a:gd name="T102" fmla="+- 0 2630 2081"/>
                <a:gd name="T103" fmla="*/ 2630 h 596"/>
                <a:gd name="T104" fmla="+- 0 7228 7180"/>
                <a:gd name="T105" fmla="*/ T104 w 298"/>
                <a:gd name="T106" fmla="+- 0 2646 2081"/>
                <a:gd name="T107" fmla="*/ 2646 h 596"/>
                <a:gd name="T108" fmla="+- 0 7204 7180"/>
                <a:gd name="T109" fmla="*/ T108 w 298"/>
                <a:gd name="T110" fmla="+- 0 2646 2081"/>
                <a:gd name="T111" fmla="*/ 2646 h 596"/>
                <a:gd name="T112" fmla="+- 0 7188 7180"/>
                <a:gd name="T113" fmla="*/ T112 w 298"/>
                <a:gd name="T114" fmla="+- 0 2630 2081"/>
                <a:gd name="T115" fmla="*/ 2630 h 596"/>
                <a:gd name="T116" fmla="+- 0 7188 7180"/>
                <a:gd name="T117" fmla="*/ T116 w 298"/>
                <a:gd name="T118" fmla="+- 0 2606 2081"/>
                <a:gd name="T119" fmla="*/ 2606 h 596"/>
                <a:gd name="T120" fmla="+- 0 7204 7180"/>
                <a:gd name="T121" fmla="*/ T120 w 298"/>
                <a:gd name="T122" fmla="+- 0 2590 2081"/>
                <a:gd name="T123" fmla="*/ 2590 h 596"/>
                <a:gd name="T124" fmla="+- 0 7228 7180"/>
                <a:gd name="T125" fmla="*/ T124 w 298"/>
                <a:gd name="T126" fmla="+- 0 2590 2081"/>
                <a:gd name="T127" fmla="*/ 2590 h 596"/>
                <a:gd name="T128" fmla="+- 0 7244 7180"/>
                <a:gd name="T129" fmla="*/ T128 w 298"/>
                <a:gd name="T130" fmla="+- 0 2606 2081"/>
                <a:gd name="T131" fmla="*/ 2606 h 596"/>
                <a:gd name="T132" fmla="+- 0 7241 7180"/>
                <a:gd name="T133" fmla="*/ T132 w 298"/>
                <a:gd name="T134" fmla="+- 0 2159 2081"/>
                <a:gd name="T135" fmla="*/ 2159 h 596"/>
                <a:gd name="T136" fmla="+- 0 7232 7180"/>
                <a:gd name="T137" fmla="*/ T136 w 298"/>
                <a:gd name="T138" fmla="+- 0 2180 2081"/>
                <a:gd name="T139" fmla="*/ 2180 h 596"/>
                <a:gd name="T140" fmla="+- 0 7211 7180"/>
                <a:gd name="T141" fmla="*/ T140 w 298"/>
                <a:gd name="T142" fmla="+- 0 2189 2081"/>
                <a:gd name="T143" fmla="*/ 2189 h 596"/>
                <a:gd name="T144" fmla="+- 0 7189 7180"/>
                <a:gd name="T145" fmla="*/ T144 w 298"/>
                <a:gd name="T146" fmla="+- 0 2180 2081"/>
                <a:gd name="T147" fmla="*/ 2180 h 596"/>
                <a:gd name="T148" fmla="+- 0 7180 7180"/>
                <a:gd name="T149" fmla="*/ T148 w 298"/>
                <a:gd name="T150" fmla="+- 0 2159 2081"/>
                <a:gd name="T151" fmla="*/ 2159 h 596"/>
                <a:gd name="T152" fmla="+- 0 7189 7180"/>
                <a:gd name="T153" fmla="*/ T152 w 298"/>
                <a:gd name="T154" fmla="+- 0 2137 2081"/>
                <a:gd name="T155" fmla="*/ 2137 h 596"/>
                <a:gd name="T156" fmla="+- 0 7211 7180"/>
                <a:gd name="T157" fmla="*/ T156 w 298"/>
                <a:gd name="T158" fmla="+- 0 2129 2081"/>
                <a:gd name="T159" fmla="*/ 2129 h 596"/>
                <a:gd name="T160" fmla="+- 0 7232 7180"/>
                <a:gd name="T161" fmla="*/ T160 w 298"/>
                <a:gd name="T162" fmla="+- 0 2137 2081"/>
                <a:gd name="T163" fmla="*/ 2137 h 596"/>
                <a:gd name="T164" fmla="+- 0 7241 7180"/>
                <a:gd name="T165" fmla="*/ T164 w 298"/>
                <a:gd name="T166" fmla="+- 0 2159 2081"/>
                <a:gd name="T167" fmla="*/ 2159 h 5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298" h="596">
                  <a:moveTo>
                    <a:pt x="200" y="345"/>
                  </a:moveTo>
                  <a:lnTo>
                    <a:pt x="245" y="345"/>
                  </a:lnTo>
                  <a:moveTo>
                    <a:pt x="185" y="595"/>
                  </a:moveTo>
                  <a:lnTo>
                    <a:pt x="147" y="529"/>
                  </a:lnTo>
                  <a:lnTo>
                    <a:pt x="185" y="464"/>
                  </a:lnTo>
                  <a:lnTo>
                    <a:pt x="261" y="464"/>
                  </a:lnTo>
                  <a:lnTo>
                    <a:pt x="298" y="529"/>
                  </a:lnTo>
                  <a:lnTo>
                    <a:pt x="261" y="595"/>
                  </a:lnTo>
                  <a:lnTo>
                    <a:pt x="185" y="595"/>
                  </a:lnTo>
                  <a:close/>
                  <a:moveTo>
                    <a:pt x="256" y="529"/>
                  </a:moveTo>
                  <a:lnTo>
                    <a:pt x="253" y="542"/>
                  </a:lnTo>
                  <a:lnTo>
                    <a:pt x="246" y="553"/>
                  </a:lnTo>
                  <a:lnTo>
                    <a:pt x="236" y="560"/>
                  </a:lnTo>
                  <a:lnTo>
                    <a:pt x="223" y="562"/>
                  </a:lnTo>
                  <a:lnTo>
                    <a:pt x="210" y="560"/>
                  </a:lnTo>
                  <a:lnTo>
                    <a:pt x="199" y="553"/>
                  </a:lnTo>
                  <a:lnTo>
                    <a:pt x="192" y="542"/>
                  </a:lnTo>
                  <a:lnTo>
                    <a:pt x="189" y="529"/>
                  </a:lnTo>
                  <a:lnTo>
                    <a:pt x="192" y="516"/>
                  </a:lnTo>
                  <a:lnTo>
                    <a:pt x="199" y="506"/>
                  </a:lnTo>
                  <a:lnTo>
                    <a:pt x="210" y="499"/>
                  </a:lnTo>
                  <a:lnTo>
                    <a:pt x="223" y="496"/>
                  </a:lnTo>
                  <a:lnTo>
                    <a:pt x="236" y="499"/>
                  </a:lnTo>
                  <a:lnTo>
                    <a:pt x="246" y="506"/>
                  </a:lnTo>
                  <a:lnTo>
                    <a:pt x="253" y="516"/>
                  </a:lnTo>
                  <a:lnTo>
                    <a:pt x="256" y="529"/>
                  </a:lnTo>
                  <a:close/>
                  <a:moveTo>
                    <a:pt x="185" y="131"/>
                  </a:moveTo>
                  <a:lnTo>
                    <a:pt x="147" y="65"/>
                  </a:lnTo>
                  <a:lnTo>
                    <a:pt x="185" y="0"/>
                  </a:lnTo>
                  <a:lnTo>
                    <a:pt x="261" y="0"/>
                  </a:lnTo>
                  <a:lnTo>
                    <a:pt x="298" y="65"/>
                  </a:lnTo>
                  <a:lnTo>
                    <a:pt x="261" y="131"/>
                  </a:lnTo>
                  <a:lnTo>
                    <a:pt x="185" y="131"/>
                  </a:lnTo>
                  <a:close/>
                  <a:moveTo>
                    <a:pt x="256" y="65"/>
                  </a:moveTo>
                  <a:lnTo>
                    <a:pt x="253" y="78"/>
                  </a:lnTo>
                  <a:lnTo>
                    <a:pt x="246" y="89"/>
                  </a:lnTo>
                  <a:lnTo>
                    <a:pt x="236" y="96"/>
                  </a:lnTo>
                  <a:lnTo>
                    <a:pt x="223" y="99"/>
                  </a:lnTo>
                  <a:lnTo>
                    <a:pt x="210" y="96"/>
                  </a:lnTo>
                  <a:lnTo>
                    <a:pt x="199" y="89"/>
                  </a:lnTo>
                  <a:lnTo>
                    <a:pt x="192" y="78"/>
                  </a:lnTo>
                  <a:lnTo>
                    <a:pt x="189" y="65"/>
                  </a:lnTo>
                  <a:lnTo>
                    <a:pt x="192" y="52"/>
                  </a:lnTo>
                  <a:lnTo>
                    <a:pt x="199" y="42"/>
                  </a:lnTo>
                  <a:lnTo>
                    <a:pt x="210" y="35"/>
                  </a:lnTo>
                  <a:lnTo>
                    <a:pt x="223" y="32"/>
                  </a:lnTo>
                  <a:lnTo>
                    <a:pt x="236" y="35"/>
                  </a:lnTo>
                  <a:lnTo>
                    <a:pt x="246" y="42"/>
                  </a:lnTo>
                  <a:lnTo>
                    <a:pt x="253" y="52"/>
                  </a:lnTo>
                  <a:lnTo>
                    <a:pt x="256" y="65"/>
                  </a:lnTo>
                  <a:close/>
                  <a:moveTo>
                    <a:pt x="66" y="537"/>
                  </a:moveTo>
                  <a:lnTo>
                    <a:pt x="64" y="549"/>
                  </a:lnTo>
                  <a:lnTo>
                    <a:pt x="57" y="559"/>
                  </a:lnTo>
                  <a:lnTo>
                    <a:pt x="48" y="565"/>
                  </a:lnTo>
                  <a:lnTo>
                    <a:pt x="36" y="568"/>
                  </a:lnTo>
                  <a:lnTo>
                    <a:pt x="24" y="565"/>
                  </a:lnTo>
                  <a:lnTo>
                    <a:pt x="14" y="559"/>
                  </a:lnTo>
                  <a:lnTo>
                    <a:pt x="8" y="549"/>
                  </a:lnTo>
                  <a:lnTo>
                    <a:pt x="5" y="537"/>
                  </a:lnTo>
                  <a:lnTo>
                    <a:pt x="8" y="525"/>
                  </a:lnTo>
                  <a:lnTo>
                    <a:pt x="14" y="516"/>
                  </a:lnTo>
                  <a:lnTo>
                    <a:pt x="24" y="509"/>
                  </a:lnTo>
                  <a:lnTo>
                    <a:pt x="36" y="507"/>
                  </a:lnTo>
                  <a:lnTo>
                    <a:pt x="48" y="509"/>
                  </a:lnTo>
                  <a:lnTo>
                    <a:pt x="57" y="516"/>
                  </a:lnTo>
                  <a:lnTo>
                    <a:pt x="64" y="525"/>
                  </a:lnTo>
                  <a:lnTo>
                    <a:pt x="66" y="537"/>
                  </a:lnTo>
                  <a:close/>
                  <a:moveTo>
                    <a:pt x="61" y="78"/>
                  </a:moveTo>
                  <a:lnTo>
                    <a:pt x="59" y="90"/>
                  </a:lnTo>
                  <a:lnTo>
                    <a:pt x="52" y="99"/>
                  </a:lnTo>
                  <a:lnTo>
                    <a:pt x="43" y="106"/>
                  </a:lnTo>
                  <a:lnTo>
                    <a:pt x="31" y="108"/>
                  </a:lnTo>
                  <a:lnTo>
                    <a:pt x="19" y="106"/>
                  </a:lnTo>
                  <a:lnTo>
                    <a:pt x="9" y="99"/>
                  </a:lnTo>
                  <a:lnTo>
                    <a:pt x="3" y="90"/>
                  </a:lnTo>
                  <a:lnTo>
                    <a:pt x="0" y="78"/>
                  </a:lnTo>
                  <a:lnTo>
                    <a:pt x="3" y="66"/>
                  </a:lnTo>
                  <a:lnTo>
                    <a:pt x="9" y="56"/>
                  </a:lnTo>
                  <a:lnTo>
                    <a:pt x="19" y="50"/>
                  </a:lnTo>
                  <a:lnTo>
                    <a:pt x="31" y="48"/>
                  </a:lnTo>
                  <a:lnTo>
                    <a:pt x="43" y="50"/>
                  </a:lnTo>
                  <a:lnTo>
                    <a:pt x="52" y="56"/>
                  </a:lnTo>
                  <a:lnTo>
                    <a:pt x="59" y="66"/>
                  </a:lnTo>
                  <a:lnTo>
                    <a:pt x="61" y="78"/>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61" name="Rectangle 476"/>
            <p:cNvSpPr>
              <a:spLocks noChangeArrowheads="1"/>
            </p:cNvSpPr>
            <p:nvPr/>
          </p:nvSpPr>
          <p:spPr bwMode="auto">
            <a:xfrm>
              <a:off x="7461" y="780"/>
              <a:ext cx="23" cy="3816"/>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2" name="Rectangle 477"/>
            <p:cNvSpPr>
              <a:spLocks noChangeArrowheads="1"/>
            </p:cNvSpPr>
            <p:nvPr/>
          </p:nvSpPr>
          <p:spPr bwMode="auto">
            <a:xfrm>
              <a:off x="7453" y="772"/>
              <a:ext cx="39" cy="3832"/>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3" name="Rectangle 478"/>
            <p:cNvSpPr>
              <a:spLocks noChangeArrowheads="1"/>
            </p:cNvSpPr>
            <p:nvPr/>
          </p:nvSpPr>
          <p:spPr bwMode="auto">
            <a:xfrm>
              <a:off x="7593" y="805"/>
              <a:ext cx="23" cy="3791"/>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5" name="Freeform 479"/>
            <p:cNvSpPr>
              <a:spLocks/>
            </p:cNvSpPr>
            <p:nvPr/>
          </p:nvSpPr>
          <p:spPr bwMode="auto">
            <a:xfrm>
              <a:off x="7483" y="788"/>
              <a:ext cx="140" cy="3817"/>
            </a:xfrm>
            <a:custGeom>
              <a:avLst/>
              <a:gdLst>
                <a:gd name="T0" fmla="+- 0 7623 7484"/>
                <a:gd name="T1" fmla="*/ T0 w 140"/>
                <a:gd name="T2" fmla="+- 0 798 788"/>
                <a:gd name="T3" fmla="*/ 798 h 3817"/>
                <a:gd name="T4" fmla="+- 0 7593 7484"/>
                <a:gd name="T5" fmla="*/ T4 w 140"/>
                <a:gd name="T6" fmla="+- 0 798 788"/>
                <a:gd name="T7" fmla="*/ 798 h 3817"/>
                <a:gd name="T8" fmla="+- 0 7593 7484"/>
                <a:gd name="T9" fmla="*/ T8 w 140"/>
                <a:gd name="T10" fmla="+- 0 788 788"/>
                <a:gd name="T11" fmla="*/ 788 h 3817"/>
                <a:gd name="T12" fmla="+- 0 7484 7484"/>
                <a:gd name="T13" fmla="*/ T12 w 140"/>
                <a:gd name="T14" fmla="+- 0 788 788"/>
                <a:gd name="T15" fmla="*/ 788 h 3817"/>
                <a:gd name="T16" fmla="+- 0 7484 7484"/>
                <a:gd name="T17" fmla="*/ T16 w 140"/>
                <a:gd name="T18" fmla="+- 0 4604 788"/>
                <a:gd name="T19" fmla="*/ 4604 h 3817"/>
                <a:gd name="T20" fmla="+- 0 7585 7484"/>
                <a:gd name="T21" fmla="*/ T20 w 140"/>
                <a:gd name="T22" fmla="+- 0 4604 788"/>
                <a:gd name="T23" fmla="*/ 4604 h 3817"/>
                <a:gd name="T24" fmla="+- 0 7593 7484"/>
                <a:gd name="T25" fmla="*/ T24 w 140"/>
                <a:gd name="T26" fmla="+- 0 4604 788"/>
                <a:gd name="T27" fmla="*/ 4604 h 3817"/>
                <a:gd name="T28" fmla="+- 0 7623 7484"/>
                <a:gd name="T29" fmla="*/ T28 w 140"/>
                <a:gd name="T30" fmla="+- 0 4604 788"/>
                <a:gd name="T31" fmla="*/ 4604 h 3817"/>
                <a:gd name="T32" fmla="+- 0 7623 7484"/>
                <a:gd name="T33" fmla="*/ T32 w 140"/>
                <a:gd name="T34" fmla="+- 0 798 788"/>
                <a:gd name="T35" fmla="*/ 798 h 38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Lst>
              <a:rect l="0" t="0" r="r" b="b"/>
              <a:pathLst>
                <a:path w="140" h="3817">
                  <a:moveTo>
                    <a:pt x="139" y="10"/>
                  </a:moveTo>
                  <a:lnTo>
                    <a:pt x="109" y="10"/>
                  </a:lnTo>
                  <a:lnTo>
                    <a:pt x="109" y="0"/>
                  </a:lnTo>
                  <a:lnTo>
                    <a:pt x="0" y="0"/>
                  </a:lnTo>
                  <a:lnTo>
                    <a:pt x="0" y="3816"/>
                  </a:lnTo>
                  <a:lnTo>
                    <a:pt x="101" y="3816"/>
                  </a:lnTo>
                  <a:lnTo>
                    <a:pt x="109" y="3816"/>
                  </a:lnTo>
                  <a:lnTo>
                    <a:pt x="139" y="3816"/>
                  </a:lnTo>
                  <a:lnTo>
                    <a:pt x="139" y="1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6" name="Freeform 480"/>
            <p:cNvSpPr>
              <a:spLocks/>
            </p:cNvSpPr>
            <p:nvPr/>
          </p:nvSpPr>
          <p:spPr bwMode="auto">
            <a:xfrm>
              <a:off x="7643" y="826"/>
              <a:ext cx="31" cy="3771"/>
            </a:xfrm>
            <a:custGeom>
              <a:avLst/>
              <a:gdLst>
                <a:gd name="T0" fmla="+- 0 7644 7644"/>
                <a:gd name="T1" fmla="*/ T0 w 31"/>
                <a:gd name="T2" fmla="+- 0 826 826"/>
                <a:gd name="T3" fmla="*/ 826 h 3771"/>
                <a:gd name="T4" fmla="+- 0 7644 7644"/>
                <a:gd name="T5" fmla="*/ T4 w 31"/>
                <a:gd name="T6" fmla="+- 0 4596 826"/>
                <a:gd name="T7" fmla="*/ 4596 h 3771"/>
                <a:gd name="T8" fmla="+- 0 7674 7644"/>
                <a:gd name="T9" fmla="*/ T8 w 31"/>
                <a:gd name="T10" fmla="+- 0 4596 826"/>
                <a:gd name="T11" fmla="*/ 4596 h 3771"/>
                <a:gd name="T12" fmla="+- 0 7674 7644"/>
                <a:gd name="T13" fmla="*/ T12 w 31"/>
                <a:gd name="T14" fmla="+- 0 836 826"/>
                <a:gd name="T15" fmla="*/ 836 h 3771"/>
              </a:gdLst>
              <a:ahLst/>
              <a:cxnLst>
                <a:cxn ang="0">
                  <a:pos x="T1" y="T3"/>
                </a:cxn>
                <a:cxn ang="0">
                  <a:pos x="T5" y="T7"/>
                </a:cxn>
                <a:cxn ang="0">
                  <a:pos x="T9" y="T11"/>
                </a:cxn>
                <a:cxn ang="0">
                  <a:pos x="T13" y="T15"/>
                </a:cxn>
              </a:cxnLst>
              <a:rect l="0" t="0" r="r" b="b"/>
              <a:pathLst>
                <a:path w="31" h="3771">
                  <a:moveTo>
                    <a:pt x="0" y="0"/>
                  </a:moveTo>
                  <a:lnTo>
                    <a:pt x="0" y="3770"/>
                  </a:lnTo>
                  <a:lnTo>
                    <a:pt x="30" y="3770"/>
                  </a:lnTo>
                  <a:lnTo>
                    <a:pt x="30" y="10"/>
                  </a:lnTo>
                  <a:close/>
                </a:path>
              </a:pathLst>
            </a:custGeom>
            <a:solidFill>
              <a:srgbClr val="F8F8F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7" name="Rectangle 481"/>
            <p:cNvSpPr>
              <a:spLocks noChangeArrowheads="1"/>
            </p:cNvSpPr>
            <p:nvPr/>
          </p:nvSpPr>
          <p:spPr bwMode="auto">
            <a:xfrm>
              <a:off x="7636" y="818"/>
              <a:ext cx="46" cy="3786"/>
            </a:xfrm>
            <a:prstGeom prst="rect">
              <a:avLst/>
            </a:prstGeom>
            <a:solidFill>
              <a:srgbClr val="231F2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68" name="Freeform 482"/>
            <p:cNvSpPr>
              <a:spLocks/>
            </p:cNvSpPr>
            <p:nvPr/>
          </p:nvSpPr>
          <p:spPr bwMode="auto">
            <a:xfrm>
              <a:off x="3770" y="462"/>
              <a:ext cx="4085" cy="4791"/>
            </a:xfrm>
            <a:custGeom>
              <a:avLst/>
              <a:gdLst>
                <a:gd name="T0" fmla="+- 0 7779 3771"/>
                <a:gd name="T1" fmla="*/ T0 w 4085"/>
                <a:gd name="T2" fmla="+- 0 5253 463"/>
                <a:gd name="T3" fmla="*/ 5253 h 4791"/>
                <a:gd name="T4" fmla="+- 0 7855 3771"/>
                <a:gd name="T5" fmla="*/ T4 w 4085"/>
                <a:gd name="T6" fmla="+- 0 5082 463"/>
                <a:gd name="T7" fmla="*/ 5082 h 4791"/>
                <a:gd name="T8" fmla="+- 0 7724 3771"/>
                <a:gd name="T9" fmla="*/ T8 w 4085"/>
                <a:gd name="T10" fmla="+- 0 3623 463"/>
                <a:gd name="T11" fmla="*/ 3623 h 4791"/>
                <a:gd name="T12" fmla="+- 0 7774 3771"/>
                <a:gd name="T13" fmla="*/ T12 w 4085"/>
                <a:gd name="T14" fmla="+- 0 2613 463"/>
                <a:gd name="T15" fmla="*/ 2613 h 4791"/>
                <a:gd name="T16" fmla="+- 0 7724 3771"/>
                <a:gd name="T17" fmla="*/ T16 w 4085"/>
                <a:gd name="T18" fmla="+- 0 1765 463"/>
                <a:gd name="T19" fmla="*/ 1765 h 4791"/>
                <a:gd name="T20" fmla="+- 0 7744 3771"/>
                <a:gd name="T21" fmla="*/ T20 w 4085"/>
                <a:gd name="T22" fmla="+- 0 846 463"/>
                <a:gd name="T23" fmla="*/ 846 h 4791"/>
                <a:gd name="T24" fmla="+- 0 6982 3771"/>
                <a:gd name="T25" fmla="*/ T24 w 4085"/>
                <a:gd name="T26" fmla="+- 0 685 463"/>
                <a:gd name="T27" fmla="*/ 685 h 4791"/>
                <a:gd name="T28" fmla="+- 0 6452 3771"/>
                <a:gd name="T29" fmla="*/ T28 w 4085"/>
                <a:gd name="T30" fmla="+- 0 786 463"/>
                <a:gd name="T31" fmla="*/ 786 h 4791"/>
                <a:gd name="T32" fmla="+- 0 5856 3771"/>
                <a:gd name="T33" fmla="*/ T32 w 4085"/>
                <a:gd name="T34" fmla="+- 0 654 463"/>
                <a:gd name="T35" fmla="*/ 654 h 4791"/>
                <a:gd name="T36" fmla="+- 0 5725 3771"/>
                <a:gd name="T37" fmla="*/ T36 w 4085"/>
                <a:gd name="T38" fmla="+- 0 463 463"/>
                <a:gd name="T39" fmla="*/ 463 h 4791"/>
                <a:gd name="T40" fmla="+- 0 5104 3771"/>
                <a:gd name="T41" fmla="*/ T40 w 4085"/>
                <a:gd name="T42" fmla="+- 0 624 463"/>
                <a:gd name="T43" fmla="*/ 624 h 4791"/>
                <a:gd name="T44" fmla="+- 0 4725 3771"/>
                <a:gd name="T45" fmla="*/ T44 w 4085"/>
                <a:gd name="T46" fmla="+- 0 700 463"/>
                <a:gd name="T47" fmla="*/ 700 h 4791"/>
                <a:gd name="T48" fmla="+- 0 3771 3771"/>
                <a:gd name="T49" fmla="*/ T48 w 4085"/>
                <a:gd name="T50" fmla="+- 0 1185 463"/>
                <a:gd name="T51" fmla="*/ 1185 h 47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Lst>
              <a:rect l="0" t="0" r="r" b="b"/>
              <a:pathLst>
                <a:path w="4085" h="4791">
                  <a:moveTo>
                    <a:pt x="4008" y="4790"/>
                  </a:moveTo>
                  <a:lnTo>
                    <a:pt x="4084" y="4619"/>
                  </a:lnTo>
                  <a:lnTo>
                    <a:pt x="3953" y="3160"/>
                  </a:lnTo>
                  <a:lnTo>
                    <a:pt x="4003" y="2150"/>
                  </a:lnTo>
                  <a:lnTo>
                    <a:pt x="3953" y="1302"/>
                  </a:lnTo>
                  <a:lnTo>
                    <a:pt x="3973" y="383"/>
                  </a:lnTo>
                  <a:lnTo>
                    <a:pt x="3211" y="222"/>
                  </a:lnTo>
                  <a:lnTo>
                    <a:pt x="2681" y="323"/>
                  </a:lnTo>
                  <a:lnTo>
                    <a:pt x="2085" y="191"/>
                  </a:lnTo>
                  <a:lnTo>
                    <a:pt x="1954" y="0"/>
                  </a:lnTo>
                  <a:lnTo>
                    <a:pt x="1333" y="161"/>
                  </a:lnTo>
                  <a:lnTo>
                    <a:pt x="954" y="237"/>
                  </a:lnTo>
                  <a:lnTo>
                    <a:pt x="0" y="722"/>
                  </a:lnTo>
                </a:path>
              </a:pathLst>
            </a:custGeom>
            <a:noFill/>
            <a:ln w="9145">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79" name="Picture 48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59" y="745"/>
              <a:ext cx="22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0" name="Picture 48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73" y="1340"/>
              <a:ext cx="222" cy="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69" name="Freeform 485"/>
            <p:cNvSpPr>
              <a:spLocks/>
            </p:cNvSpPr>
            <p:nvPr/>
          </p:nvSpPr>
          <p:spPr bwMode="auto">
            <a:xfrm>
              <a:off x="3618" y="413"/>
              <a:ext cx="4201" cy="1171"/>
            </a:xfrm>
            <a:custGeom>
              <a:avLst/>
              <a:gdLst>
                <a:gd name="T0" fmla="+- 0 7813 3618"/>
                <a:gd name="T1" fmla="*/ T0 w 4201"/>
                <a:gd name="T2" fmla="+- 0 413 413"/>
                <a:gd name="T3" fmla="*/ 413 h 1171"/>
                <a:gd name="T4" fmla="+- 0 3618 3618"/>
                <a:gd name="T5" fmla="*/ T4 w 4201"/>
                <a:gd name="T6" fmla="+- 0 413 413"/>
                <a:gd name="T7" fmla="*/ 413 h 1171"/>
                <a:gd name="T8" fmla="+- 0 3644 3618"/>
                <a:gd name="T9" fmla="*/ T8 w 4201"/>
                <a:gd name="T10" fmla="+- 0 1584 413"/>
                <a:gd name="T11" fmla="*/ 1584 h 1171"/>
                <a:gd name="T12" fmla="+- 0 4437 3618"/>
                <a:gd name="T13" fmla="*/ T12 w 4201"/>
                <a:gd name="T14" fmla="+- 0 1159 413"/>
                <a:gd name="T15" fmla="*/ 1159 h 1171"/>
                <a:gd name="T16" fmla="+- 0 5178 3618"/>
                <a:gd name="T17" fmla="*/ T16 w 4201"/>
                <a:gd name="T18" fmla="+- 0 1253 413"/>
                <a:gd name="T19" fmla="*/ 1253 h 1171"/>
                <a:gd name="T20" fmla="+- 0 5556 3618"/>
                <a:gd name="T21" fmla="*/ T20 w 4201"/>
                <a:gd name="T22" fmla="+- 0 1138 413"/>
                <a:gd name="T23" fmla="*/ 1138 h 1171"/>
                <a:gd name="T24" fmla="+- 0 5813 3618"/>
                <a:gd name="T25" fmla="*/ T24 w 4201"/>
                <a:gd name="T26" fmla="+- 0 1227 413"/>
                <a:gd name="T27" fmla="*/ 1227 h 1171"/>
                <a:gd name="T28" fmla="+- 0 6238 3618"/>
                <a:gd name="T29" fmla="*/ T28 w 4201"/>
                <a:gd name="T30" fmla="+- 0 1322 413"/>
                <a:gd name="T31" fmla="*/ 1322 h 1171"/>
                <a:gd name="T32" fmla="+- 0 6417 3618"/>
                <a:gd name="T33" fmla="*/ T32 w 4201"/>
                <a:gd name="T34" fmla="+- 0 1238 413"/>
                <a:gd name="T35" fmla="*/ 1238 h 1171"/>
                <a:gd name="T36" fmla="+- 0 6947 3618"/>
                <a:gd name="T37" fmla="*/ T36 w 4201"/>
                <a:gd name="T38" fmla="+- 0 1112 413"/>
                <a:gd name="T39" fmla="*/ 1112 h 1171"/>
                <a:gd name="T40" fmla="+- 0 7818 3618"/>
                <a:gd name="T41" fmla="*/ T40 w 4201"/>
                <a:gd name="T42" fmla="+- 0 1285 413"/>
                <a:gd name="T43" fmla="*/ 1285 h 1171"/>
                <a:gd name="T44" fmla="+- 0 7813 3618"/>
                <a:gd name="T45" fmla="*/ T44 w 4201"/>
                <a:gd name="T46" fmla="+- 0 413 413"/>
                <a:gd name="T47" fmla="*/ 413 h 117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201" h="1171">
                  <a:moveTo>
                    <a:pt x="4195" y="0"/>
                  </a:moveTo>
                  <a:lnTo>
                    <a:pt x="0" y="0"/>
                  </a:lnTo>
                  <a:lnTo>
                    <a:pt x="26" y="1171"/>
                  </a:lnTo>
                  <a:lnTo>
                    <a:pt x="819" y="746"/>
                  </a:lnTo>
                  <a:lnTo>
                    <a:pt x="1560" y="840"/>
                  </a:lnTo>
                  <a:lnTo>
                    <a:pt x="1938" y="725"/>
                  </a:lnTo>
                  <a:lnTo>
                    <a:pt x="2195" y="814"/>
                  </a:lnTo>
                  <a:lnTo>
                    <a:pt x="2620" y="909"/>
                  </a:lnTo>
                  <a:lnTo>
                    <a:pt x="2799" y="825"/>
                  </a:lnTo>
                  <a:lnTo>
                    <a:pt x="3329" y="699"/>
                  </a:lnTo>
                  <a:lnTo>
                    <a:pt x="4200" y="872"/>
                  </a:lnTo>
                  <a:lnTo>
                    <a:pt x="419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70" name="Freeform 486"/>
            <p:cNvSpPr>
              <a:spLocks/>
            </p:cNvSpPr>
            <p:nvPr/>
          </p:nvSpPr>
          <p:spPr bwMode="auto">
            <a:xfrm>
              <a:off x="3618" y="413"/>
              <a:ext cx="4201" cy="1171"/>
            </a:xfrm>
            <a:custGeom>
              <a:avLst/>
              <a:gdLst>
                <a:gd name="T0" fmla="+- 0 7818 3618"/>
                <a:gd name="T1" fmla="*/ T0 w 4201"/>
                <a:gd name="T2" fmla="+- 0 1285 413"/>
                <a:gd name="T3" fmla="*/ 1285 h 1171"/>
                <a:gd name="T4" fmla="+- 0 6947 3618"/>
                <a:gd name="T5" fmla="*/ T4 w 4201"/>
                <a:gd name="T6" fmla="+- 0 1112 413"/>
                <a:gd name="T7" fmla="*/ 1112 h 1171"/>
                <a:gd name="T8" fmla="+- 0 6417 3618"/>
                <a:gd name="T9" fmla="*/ T8 w 4201"/>
                <a:gd name="T10" fmla="+- 0 1238 413"/>
                <a:gd name="T11" fmla="*/ 1238 h 1171"/>
                <a:gd name="T12" fmla="+- 0 6238 3618"/>
                <a:gd name="T13" fmla="*/ T12 w 4201"/>
                <a:gd name="T14" fmla="+- 0 1322 413"/>
                <a:gd name="T15" fmla="*/ 1322 h 1171"/>
                <a:gd name="T16" fmla="+- 0 5813 3618"/>
                <a:gd name="T17" fmla="*/ T16 w 4201"/>
                <a:gd name="T18" fmla="+- 0 1227 413"/>
                <a:gd name="T19" fmla="*/ 1227 h 1171"/>
                <a:gd name="T20" fmla="+- 0 5556 3618"/>
                <a:gd name="T21" fmla="*/ T20 w 4201"/>
                <a:gd name="T22" fmla="+- 0 1138 413"/>
                <a:gd name="T23" fmla="*/ 1138 h 1171"/>
                <a:gd name="T24" fmla="+- 0 5178 3618"/>
                <a:gd name="T25" fmla="*/ T24 w 4201"/>
                <a:gd name="T26" fmla="+- 0 1253 413"/>
                <a:gd name="T27" fmla="*/ 1253 h 1171"/>
                <a:gd name="T28" fmla="+- 0 4437 3618"/>
                <a:gd name="T29" fmla="*/ T28 w 4201"/>
                <a:gd name="T30" fmla="+- 0 1159 413"/>
                <a:gd name="T31" fmla="*/ 1159 h 1171"/>
                <a:gd name="T32" fmla="+- 0 3644 3618"/>
                <a:gd name="T33" fmla="*/ T32 w 4201"/>
                <a:gd name="T34" fmla="+- 0 1584 413"/>
                <a:gd name="T35" fmla="*/ 1584 h 1171"/>
                <a:gd name="T36" fmla="+- 0 3618 3618"/>
                <a:gd name="T37" fmla="*/ T36 w 4201"/>
                <a:gd name="T38" fmla="+- 0 413 413"/>
                <a:gd name="T39" fmla="*/ 413 h 1171"/>
                <a:gd name="T40" fmla="+- 0 7813 3618"/>
                <a:gd name="T41" fmla="*/ T40 w 4201"/>
                <a:gd name="T42" fmla="+- 0 413 413"/>
                <a:gd name="T43" fmla="*/ 413 h 1171"/>
                <a:gd name="T44" fmla="+- 0 7818 3618"/>
                <a:gd name="T45" fmla="*/ T44 w 4201"/>
                <a:gd name="T46" fmla="+- 0 1285 413"/>
                <a:gd name="T47" fmla="*/ 1285 h 117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4201" h="1171">
                  <a:moveTo>
                    <a:pt x="4200" y="872"/>
                  </a:moveTo>
                  <a:lnTo>
                    <a:pt x="3329" y="699"/>
                  </a:lnTo>
                  <a:lnTo>
                    <a:pt x="2799" y="825"/>
                  </a:lnTo>
                  <a:lnTo>
                    <a:pt x="2620" y="909"/>
                  </a:lnTo>
                  <a:lnTo>
                    <a:pt x="2195" y="814"/>
                  </a:lnTo>
                  <a:lnTo>
                    <a:pt x="1938" y="725"/>
                  </a:lnTo>
                  <a:lnTo>
                    <a:pt x="1560" y="840"/>
                  </a:lnTo>
                  <a:lnTo>
                    <a:pt x="819" y="746"/>
                  </a:lnTo>
                  <a:lnTo>
                    <a:pt x="26" y="1171"/>
                  </a:lnTo>
                  <a:lnTo>
                    <a:pt x="0" y="0"/>
                  </a:lnTo>
                  <a:lnTo>
                    <a:pt x="4195" y="0"/>
                  </a:lnTo>
                  <a:lnTo>
                    <a:pt x="4200" y="872"/>
                  </a:lnTo>
                  <a:close/>
                </a:path>
              </a:pathLst>
            </a:custGeom>
            <a:noFill/>
            <a:ln w="8177">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71" name="AutoShape 487"/>
            <p:cNvSpPr>
              <a:spLocks/>
            </p:cNvSpPr>
            <p:nvPr/>
          </p:nvSpPr>
          <p:spPr bwMode="auto">
            <a:xfrm>
              <a:off x="3644" y="136"/>
              <a:ext cx="4890" cy="1890"/>
            </a:xfrm>
            <a:custGeom>
              <a:avLst/>
              <a:gdLst>
                <a:gd name="T0" fmla="+- 0 3644 3644"/>
                <a:gd name="T1" fmla="*/ T0 w 4890"/>
                <a:gd name="T2" fmla="+- 0 1584 136"/>
                <a:gd name="T3" fmla="*/ 1584 h 1890"/>
                <a:gd name="T4" fmla="+- 0 4437 3644"/>
                <a:gd name="T5" fmla="*/ T4 w 4890"/>
                <a:gd name="T6" fmla="+- 0 1159 136"/>
                <a:gd name="T7" fmla="*/ 1159 h 1890"/>
                <a:gd name="T8" fmla="+- 0 5178 3644"/>
                <a:gd name="T9" fmla="*/ T8 w 4890"/>
                <a:gd name="T10" fmla="+- 0 1253 136"/>
                <a:gd name="T11" fmla="*/ 1253 h 1890"/>
                <a:gd name="T12" fmla="+- 0 5556 3644"/>
                <a:gd name="T13" fmla="*/ T12 w 4890"/>
                <a:gd name="T14" fmla="+- 0 1138 136"/>
                <a:gd name="T15" fmla="*/ 1138 h 1890"/>
                <a:gd name="T16" fmla="+- 0 5813 3644"/>
                <a:gd name="T17" fmla="*/ T16 w 4890"/>
                <a:gd name="T18" fmla="+- 0 1227 136"/>
                <a:gd name="T19" fmla="*/ 1227 h 1890"/>
                <a:gd name="T20" fmla="+- 0 6238 3644"/>
                <a:gd name="T21" fmla="*/ T20 w 4890"/>
                <a:gd name="T22" fmla="+- 0 1322 136"/>
                <a:gd name="T23" fmla="*/ 1322 h 1890"/>
                <a:gd name="T24" fmla="+- 0 6417 3644"/>
                <a:gd name="T25" fmla="*/ T24 w 4890"/>
                <a:gd name="T26" fmla="+- 0 1238 136"/>
                <a:gd name="T27" fmla="*/ 1238 h 1890"/>
                <a:gd name="T28" fmla="+- 0 6947 3644"/>
                <a:gd name="T29" fmla="*/ T28 w 4890"/>
                <a:gd name="T30" fmla="+- 0 1112 136"/>
                <a:gd name="T31" fmla="*/ 1112 h 1890"/>
                <a:gd name="T32" fmla="+- 0 7818 3644"/>
                <a:gd name="T33" fmla="*/ T32 w 4890"/>
                <a:gd name="T34" fmla="+- 0 1285 136"/>
                <a:gd name="T35" fmla="*/ 1285 h 1890"/>
                <a:gd name="T36" fmla="+- 0 5665 3644"/>
                <a:gd name="T37" fmla="*/ T36 w 4890"/>
                <a:gd name="T38" fmla="+- 0 2026 136"/>
                <a:gd name="T39" fmla="*/ 2026 h 1890"/>
                <a:gd name="T40" fmla="+- 0 8399 3644"/>
                <a:gd name="T41" fmla="*/ T40 w 4890"/>
                <a:gd name="T42" fmla="+- 0 136 136"/>
                <a:gd name="T43" fmla="*/ 136 h 1890"/>
                <a:gd name="T44" fmla="+- 0 8534 3644"/>
                <a:gd name="T45" fmla="*/ T44 w 4890"/>
                <a:gd name="T46" fmla="+- 0 150 136"/>
                <a:gd name="T47" fmla="*/ 150 h 1890"/>
                <a:gd name="T48" fmla="+- 0 6497 3644"/>
                <a:gd name="T49" fmla="*/ T48 w 4890"/>
                <a:gd name="T50" fmla="+- 0 2025 136"/>
                <a:gd name="T51" fmla="*/ 2025 h 1890"/>
                <a:gd name="T52" fmla="+- 0 8375 3644"/>
                <a:gd name="T53" fmla="*/ T52 w 4890"/>
                <a:gd name="T54" fmla="+- 0 641 136"/>
                <a:gd name="T55" fmla="*/ 641 h 1890"/>
                <a:gd name="T56" fmla="+- 0 8523 3644"/>
                <a:gd name="T57" fmla="*/ T56 w 4890"/>
                <a:gd name="T58" fmla="+- 0 641 136"/>
                <a:gd name="T59" fmla="*/ 641 h 189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4890" h="1890">
                  <a:moveTo>
                    <a:pt x="0" y="1448"/>
                  </a:moveTo>
                  <a:lnTo>
                    <a:pt x="793" y="1023"/>
                  </a:lnTo>
                  <a:lnTo>
                    <a:pt x="1534" y="1117"/>
                  </a:lnTo>
                  <a:lnTo>
                    <a:pt x="1912" y="1002"/>
                  </a:lnTo>
                  <a:lnTo>
                    <a:pt x="2169" y="1091"/>
                  </a:lnTo>
                  <a:lnTo>
                    <a:pt x="2594" y="1186"/>
                  </a:lnTo>
                  <a:lnTo>
                    <a:pt x="2773" y="1102"/>
                  </a:lnTo>
                  <a:lnTo>
                    <a:pt x="3303" y="976"/>
                  </a:lnTo>
                  <a:lnTo>
                    <a:pt x="4174" y="1149"/>
                  </a:lnTo>
                  <a:moveTo>
                    <a:pt x="2021" y="1890"/>
                  </a:moveTo>
                  <a:lnTo>
                    <a:pt x="4755" y="0"/>
                  </a:lnTo>
                  <a:lnTo>
                    <a:pt x="4890" y="14"/>
                  </a:lnTo>
                  <a:moveTo>
                    <a:pt x="2853" y="1889"/>
                  </a:moveTo>
                  <a:lnTo>
                    <a:pt x="4731" y="505"/>
                  </a:lnTo>
                  <a:lnTo>
                    <a:pt x="4879" y="505"/>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84" name="Picture 48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448" y="1923"/>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85" name="Picture 48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2" y="1917"/>
              <a:ext cx="165" cy="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2" name="Freeform 490"/>
            <p:cNvSpPr>
              <a:spLocks/>
            </p:cNvSpPr>
            <p:nvPr/>
          </p:nvSpPr>
          <p:spPr bwMode="auto">
            <a:xfrm>
              <a:off x="5555" y="4384"/>
              <a:ext cx="123" cy="172"/>
            </a:xfrm>
            <a:custGeom>
              <a:avLst/>
              <a:gdLst>
                <a:gd name="T0" fmla="+- 0 5678 5555"/>
                <a:gd name="T1" fmla="*/ T0 w 123"/>
                <a:gd name="T2" fmla="+- 0 4385 4385"/>
                <a:gd name="T3" fmla="*/ 4385 h 172"/>
                <a:gd name="T4" fmla="+- 0 5555 5555"/>
                <a:gd name="T5" fmla="*/ T4 w 123"/>
                <a:gd name="T6" fmla="+- 0 4520 4385"/>
                <a:gd name="T7" fmla="*/ 4520 h 172"/>
                <a:gd name="T8" fmla="+- 0 5616 5555"/>
                <a:gd name="T9" fmla="*/ T8 w 123"/>
                <a:gd name="T10" fmla="+- 0 4556 4385"/>
                <a:gd name="T11" fmla="*/ 4556 h 172"/>
                <a:gd name="T12" fmla="+- 0 5678 5555"/>
                <a:gd name="T13" fmla="*/ T12 w 123"/>
                <a:gd name="T14" fmla="+- 0 4385 4385"/>
                <a:gd name="T15" fmla="*/ 4385 h 172"/>
              </a:gdLst>
              <a:ahLst/>
              <a:cxnLst>
                <a:cxn ang="0">
                  <a:pos x="T1" y="T3"/>
                </a:cxn>
                <a:cxn ang="0">
                  <a:pos x="T5" y="T7"/>
                </a:cxn>
                <a:cxn ang="0">
                  <a:pos x="T9" y="T11"/>
                </a:cxn>
                <a:cxn ang="0">
                  <a:pos x="T13" y="T15"/>
                </a:cxn>
              </a:cxnLst>
              <a:rect l="0" t="0" r="r" b="b"/>
              <a:pathLst>
                <a:path w="123" h="172">
                  <a:moveTo>
                    <a:pt x="123" y="0"/>
                  </a:moveTo>
                  <a:lnTo>
                    <a:pt x="0" y="135"/>
                  </a:lnTo>
                  <a:lnTo>
                    <a:pt x="61" y="171"/>
                  </a:lnTo>
                  <a:lnTo>
                    <a:pt x="123"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73" name="Freeform 491"/>
            <p:cNvSpPr>
              <a:spLocks/>
            </p:cNvSpPr>
            <p:nvPr/>
          </p:nvSpPr>
          <p:spPr bwMode="auto">
            <a:xfrm>
              <a:off x="5555" y="4384"/>
              <a:ext cx="123" cy="172"/>
            </a:xfrm>
            <a:custGeom>
              <a:avLst/>
              <a:gdLst>
                <a:gd name="T0" fmla="+- 0 5678 5555"/>
                <a:gd name="T1" fmla="*/ T0 w 123"/>
                <a:gd name="T2" fmla="+- 0 4385 4385"/>
                <a:gd name="T3" fmla="*/ 4385 h 172"/>
                <a:gd name="T4" fmla="+- 0 5616 5555"/>
                <a:gd name="T5" fmla="*/ T4 w 123"/>
                <a:gd name="T6" fmla="+- 0 4556 4385"/>
                <a:gd name="T7" fmla="*/ 4556 h 172"/>
                <a:gd name="T8" fmla="+- 0 5555 5555"/>
                <a:gd name="T9" fmla="*/ T8 w 123"/>
                <a:gd name="T10" fmla="+- 0 4520 4385"/>
                <a:gd name="T11" fmla="*/ 4520 h 172"/>
                <a:gd name="T12" fmla="+- 0 5678 5555"/>
                <a:gd name="T13" fmla="*/ T12 w 123"/>
                <a:gd name="T14" fmla="+- 0 4385 4385"/>
                <a:gd name="T15" fmla="*/ 4385 h 172"/>
              </a:gdLst>
              <a:ahLst/>
              <a:cxnLst>
                <a:cxn ang="0">
                  <a:pos x="T1" y="T3"/>
                </a:cxn>
                <a:cxn ang="0">
                  <a:pos x="T5" y="T7"/>
                </a:cxn>
                <a:cxn ang="0">
                  <a:pos x="T9" y="T11"/>
                </a:cxn>
                <a:cxn ang="0">
                  <a:pos x="T13" y="T15"/>
                </a:cxn>
              </a:cxnLst>
              <a:rect l="0" t="0" r="r" b="b"/>
              <a:pathLst>
                <a:path w="123" h="172">
                  <a:moveTo>
                    <a:pt x="123" y="0"/>
                  </a:moveTo>
                  <a:lnTo>
                    <a:pt x="61" y="171"/>
                  </a:lnTo>
                  <a:lnTo>
                    <a:pt x="0" y="135"/>
                  </a:lnTo>
                  <a:lnTo>
                    <a:pt x="123" y="0"/>
                  </a:lnTo>
                  <a:close/>
                </a:path>
              </a:pathLst>
            </a:custGeom>
            <a:noFill/>
            <a:ln w="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74" name="AutoShape 492"/>
            <p:cNvSpPr>
              <a:spLocks/>
            </p:cNvSpPr>
            <p:nvPr/>
          </p:nvSpPr>
          <p:spPr bwMode="auto">
            <a:xfrm>
              <a:off x="6084" y="1494"/>
              <a:ext cx="2448" cy="4336"/>
            </a:xfrm>
            <a:custGeom>
              <a:avLst/>
              <a:gdLst>
                <a:gd name="T0" fmla="+- 0 7265 6085"/>
                <a:gd name="T1" fmla="*/ T0 w 2448"/>
                <a:gd name="T2" fmla="+- 0 2032 1494"/>
                <a:gd name="T3" fmla="*/ 2032 h 4336"/>
                <a:gd name="T4" fmla="+- 0 8383 6085"/>
                <a:gd name="T5" fmla="*/ T4 w 2448"/>
                <a:gd name="T6" fmla="+- 0 1494 1494"/>
                <a:gd name="T7" fmla="*/ 1494 h 4336"/>
                <a:gd name="T8" fmla="+- 0 8532 6085"/>
                <a:gd name="T9" fmla="*/ T8 w 2448"/>
                <a:gd name="T10" fmla="+- 0 1494 1494"/>
                <a:gd name="T11" fmla="*/ 1494 h 4336"/>
                <a:gd name="T12" fmla="+- 0 7207 6085"/>
                <a:gd name="T13" fmla="*/ T12 w 2448"/>
                <a:gd name="T14" fmla="+- 0 2978 1494"/>
                <a:gd name="T15" fmla="*/ 2978 h 4336"/>
                <a:gd name="T16" fmla="+- 0 8380 6085"/>
                <a:gd name="T17" fmla="*/ T16 w 2448"/>
                <a:gd name="T18" fmla="+- 0 3165 1494"/>
                <a:gd name="T19" fmla="*/ 3165 h 4336"/>
                <a:gd name="T20" fmla="+- 0 8529 6085"/>
                <a:gd name="T21" fmla="*/ T20 w 2448"/>
                <a:gd name="T22" fmla="+- 0 3165 1494"/>
                <a:gd name="T23" fmla="*/ 3165 h 4336"/>
                <a:gd name="T24" fmla="+- 0 6085 6085"/>
                <a:gd name="T25" fmla="*/ T24 w 2448"/>
                <a:gd name="T26" fmla="+- 0 3129 1494"/>
                <a:gd name="T27" fmla="*/ 3129 h 4336"/>
                <a:gd name="T28" fmla="+- 0 8380 6085"/>
                <a:gd name="T29" fmla="*/ T28 w 2448"/>
                <a:gd name="T30" fmla="+- 0 4920 1494"/>
                <a:gd name="T31" fmla="*/ 4920 h 4336"/>
                <a:gd name="T32" fmla="+- 0 8529 6085"/>
                <a:gd name="T33" fmla="*/ T32 w 2448"/>
                <a:gd name="T34" fmla="+- 0 4927 1494"/>
                <a:gd name="T35" fmla="*/ 4927 h 4336"/>
                <a:gd name="T36" fmla="+- 0 6805 6085"/>
                <a:gd name="T37" fmla="*/ T36 w 2448"/>
                <a:gd name="T38" fmla="+- 0 4528 1494"/>
                <a:gd name="T39" fmla="*/ 4528 h 4336"/>
                <a:gd name="T40" fmla="+- 0 7585 6085"/>
                <a:gd name="T41" fmla="*/ T40 w 2448"/>
                <a:gd name="T42" fmla="+- 0 5829 1494"/>
                <a:gd name="T43" fmla="*/ 5829 h 4336"/>
                <a:gd name="T44" fmla="+- 0 7733 6085"/>
                <a:gd name="T45" fmla="*/ T44 w 2448"/>
                <a:gd name="T46" fmla="+- 0 5829 1494"/>
                <a:gd name="T47" fmla="*/ 5829 h 433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Lst>
              <a:rect l="0" t="0" r="r" b="b"/>
              <a:pathLst>
                <a:path w="2448" h="4336">
                  <a:moveTo>
                    <a:pt x="1180" y="538"/>
                  </a:moveTo>
                  <a:lnTo>
                    <a:pt x="2298" y="0"/>
                  </a:lnTo>
                  <a:lnTo>
                    <a:pt x="2447" y="0"/>
                  </a:lnTo>
                  <a:moveTo>
                    <a:pt x="1122" y="1484"/>
                  </a:moveTo>
                  <a:lnTo>
                    <a:pt x="2295" y="1671"/>
                  </a:lnTo>
                  <a:lnTo>
                    <a:pt x="2444" y="1671"/>
                  </a:lnTo>
                  <a:moveTo>
                    <a:pt x="0" y="1635"/>
                  </a:moveTo>
                  <a:lnTo>
                    <a:pt x="2295" y="3426"/>
                  </a:lnTo>
                  <a:lnTo>
                    <a:pt x="2444" y="3433"/>
                  </a:lnTo>
                  <a:moveTo>
                    <a:pt x="720" y="3034"/>
                  </a:moveTo>
                  <a:lnTo>
                    <a:pt x="1500" y="4335"/>
                  </a:lnTo>
                  <a:lnTo>
                    <a:pt x="1648" y="4335"/>
                  </a:lnTo>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89" name="Picture 4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977" y="3047"/>
              <a:ext cx="16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90" name="Picture 49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216" y="1939"/>
              <a:ext cx="173" cy="1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75" name="Freeform 495"/>
            <p:cNvSpPr>
              <a:spLocks/>
            </p:cNvSpPr>
            <p:nvPr/>
          </p:nvSpPr>
          <p:spPr bwMode="auto">
            <a:xfrm>
              <a:off x="7197" y="2973"/>
              <a:ext cx="183" cy="75"/>
            </a:xfrm>
            <a:custGeom>
              <a:avLst/>
              <a:gdLst>
                <a:gd name="T0" fmla="+- 0 7198 7198"/>
                <a:gd name="T1" fmla="*/ T0 w 183"/>
                <a:gd name="T2" fmla="+- 0 2973 2973"/>
                <a:gd name="T3" fmla="*/ 2973 h 75"/>
                <a:gd name="T4" fmla="+- 0 7364 7198"/>
                <a:gd name="T5" fmla="*/ T4 w 183"/>
                <a:gd name="T6" fmla="+- 0 3048 2973"/>
                <a:gd name="T7" fmla="*/ 3048 h 75"/>
                <a:gd name="T8" fmla="+- 0 7380 7198"/>
                <a:gd name="T9" fmla="*/ T8 w 183"/>
                <a:gd name="T10" fmla="+- 0 2978 2973"/>
                <a:gd name="T11" fmla="*/ 2978 h 75"/>
                <a:gd name="T12" fmla="+- 0 7198 7198"/>
                <a:gd name="T13" fmla="*/ T12 w 183"/>
                <a:gd name="T14" fmla="+- 0 2973 2973"/>
                <a:gd name="T15" fmla="*/ 2973 h 75"/>
              </a:gdLst>
              <a:ahLst/>
              <a:cxnLst>
                <a:cxn ang="0">
                  <a:pos x="T1" y="T3"/>
                </a:cxn>
                <a:cxn ang="0">
                  <a:pos x="T5" y="T7"/>
                </a:cxn>
                <a:cxn ang="0">
                  <a:pos x="T9" y="T11"/>
                </a:cxn>
                <a:cxn ang="0">
                  <a:pos x="T13" y="T15"/>
                </a:cxn>
              </a:cxnLst>
              <a:rect l="0" t="0" r="r" b="b"/>
              <a:pathLst>
                <a:path w="183" h="75">
                  <a:moveTo>
                    <a:pt x="0" y="0"/>
                  </a:moveTo>
                  <a:lnTo>
                    <a:pt x="166" y="75"/>
                  </a:lnTo>
                  <a:lnTo>
                    <a:pt x="182" y="5"/>
                  </a:lnTo>
                  <a:lnTo>
                    <a:pt x="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76" name="Freeform 496"/>
            <p:cNvSpPr>
              <a:spLocks/>
            </p:cNvSpPr>
            <p:nvPr/>
          </p:nvSpPr>
          <p:spPr bwMode="auto">
            <a:xfrm>
              <a:off x="7197" y="2973"/>
              <a:ext cx="183" cy="75"/>
            </a:xfrm>
            <a:custGeom>
              <a:avLst/>
              <a:gdLst>
                <a:gd name="T0" fmla="+- 0 7198 7198"/>
                <a:gd name="T1" fmla="*/ T0 w 183"/>
                <a:gd name="T2" fmla="+- 0 2973 2973"/>
                <a:gd name="T3" fmla="*/ 2973 h 75"/>
                <a:gd name="T4" fmla="+- 0 7380 7198"/>
                <a:gd name="T5" fmla="*/ T4 w 183"/>
                <a:gd name="T6" fmla="+- 0 2978 2973"/>
                <a:gd name="T7" fmla="*/ 2978 h 75"/>
                <a:gd name="T8" fmla="+- 0 7364 7198"/>
                <a:gd name="T9" fmla="*/ T8 w 183"/>
                <a:gd name="T10" fmla="+- 0 3048 2973"/>
                <a:gd name="T11" fmla="*/ 3048 h 75"/>
                <a:gd name="T12" fmla="+- 0 7198 7198"/>
                <a:gd name="T13" fmla="*/ T12 w 183"/>
                <a:gd name="T14" fmla="+- 0 2973 2973"/>
                <a:gd name="T15" fmla="*/ 2973 h 75"/>
              </a:gdLst>
              <a:ahLst/>
              <a:cxnLst>
                <a:cxn ang="0">
                  <a:pos x="T1" y="T3"/>
                </a:cxn>
                <a:cxn ang="0">
                  <a:pos x="T5" y="T7"/>
                </a:cxn>
                <a:cxn ang="0">
                  <a:pos x="T9" y="T11"/>
                </a:cxn>
                <a:cxn ang="0">
                  <a:pos x="T13" y="T15"/>
                </a:cxn>
              </a:cxnLst>
              <a:rect l="0" t="0" r="r" b="b"/>
              <a:pathLst>
                <a:path w="183" h="75">
                  <a:moveTo>
                    <a:pt x="0" y="0"/>
                  </a:moveTo>
                  <a:lnTo>
                    <a:pt x="182" y="5"/>
                  </a:lnTo>
                  <a:lnTo>
                    <a:pt x="166" y="75"/>
                  </a:lnTo>
                  <a:lnTo>
                    <a:pt x="0" y="0"/>
                  </a:lnTo>
                  <a:close/>
                </a:path>
              </a:pathLst>
            </a:custGeom>
            <a:noFill/>
            <a:ln w="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77" name="Freeform 497"/>
            <p:cNvSpPr>
              <a:spLocks/>
            </p:cNvSpPr>
            <p:nvPr/>
          </p:nvSpPr>
          <p:spPr bwMode="auto">
            <a:xfrm>
              <a:off x="7448" y="3806"/>
              <a:ext cx="1081" cy="328"/>
            </a:xfrm>
            <a:custGeom>
              <a:avLst/>
              <a:gdLst>
                <a:gd name="T0" fmla="+- 0 7448 7448"/>
                <a:gd name="T1" fmla="*/ T0 w 1081"/>
                <a:gd name="T2" fmla="+- 0 3806 3806"/>
                <a:gd name="T3" fmla="*/ 3806 h 328"/>
                <a:gd name="T4" fmla="+- 0 8380 7448"/>
                <a:gd name="T5" fmla="*/ T4 w 1081"/>
                <a:gd name="T6" fmla="+- 0 4133 3806"/>
                <a:gd name="T7" fmla="*/ 4133 h 328"/>
                <a:gd name="T8" fmla="+- 0 8529 7448"/>
                <a:gd name="T9" fmla="*/ T8 w 1081"/>
                <a:gd name="T10" fmla="+- 0 4133 3806"/>
                <a:gd name="T11" fmla="*/ 4133 h 328"/>
              </a:gdLst>
              <a:ahLst/>
              <a:cxnLst>
                <a:cxn ang="0">
                  <a:pos x="T1" y="T3"/>
                </a:cxn>
                <a:cxn ang="0">
                  <a:pos x="T5" y="T7"/>
                </a:cxn>
                <a:cxn ang="0">
                  <a:pos x="T9" y="T11"/>
                </a:cxn>
              </a:cxnLst>
              <a:rect l="0" t="0" r="r" b="b"/>
              <a:pathLst>
                <a:path w="1081" h="328">
                  <a:moveTo>
                    <a:pt x="0" y="0"/>
                  </a:moveTo>
                  <a:lnTo>
                    <a:pt x="932" y="327"/>
                  </a:lnTo>
                  <a:lnTo>
                    <a:pt x="1081" y="327"/>
                  </a:lnTo>
                </a:path>
              </a:pathLst>
            </a:custGeom>
            <a:noFill/>
            <a:ln w="820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78" name="Freeform 498"/>
            <p:cNvSpPr>
              <a:spLocks/>
            </p:cNvSpPr>
            <p:nvPr/>
          </p:nvSpPr>
          <p:spPr bwMode="auto">
            <a:xfrm>
              <a:off x="7436" y="3801"/>
              <a:ext cx="182" cy="87"/>
            </a:xfrm>
            <a:custGeom>
              <a:avLst/>
              <a:gdLst>
                <a:gd name="T0" fmla="+- 0 7437 7437"/>
                <a:gd name="T1" fmla="*/ T0 w 182"/>
                <a:gd name="T2" fmla="+- 0 3802 3802"/>
                <a:gd name="T3" fmla="*/ 3802 h 87"/>
                <a:gd name="T4" fmla="+- 0 7597 7437"/>
                <a:gd name="T5" fmla="*/ T4 w 182"/>
                <a:gd name="T6" fmla="+- 0 3889 3802"/>
                <a:gd name="T7" fmla="*/ 3889 h 87"/>
                <a:gd name="T8" fmla="+- 0 7618 7437"/>
                <a:gd name="T9" fmla="*/ T8 w 182"/>
                <a:gd name="T10" fmla="+- 0 3820 3802"/>
                <a:gd name="T11" fmla="*/ 3820 h 87"/>
                <a:gd name="T12" fmla="+- 0 7437 7437"/>
                <a:gd name="T13" fmla="*/ T12 w 182"/>
                <a:gd name="T14" fmla="+- 0 3802 3802"/>
                <a:gd name="T15" fmla="*/ 3802 h 87"/>
              </a:gdLst>
              <a:ahLst/>
              <a:cxnLst>
                <a:cxn ang="0">
                  <a:pos x="T1" y="T3"/>
                </a:cxn>
                <a:cxn ang="0">
                  <a:pos x="T5" y="T7"/>
                </a:cxn>
                <a:cxn ang="0">
                  <a:pos x="T9" y="T11"/>
                </a:cxn>
                <a:cxn ang="0">
                  <a:pos x="T13" y="T15"/>
                </a:cxn>
              </a:cxnLst>
              <a:rect l="0" t="0" r="r" b="b"/>
              <a:pathLst>
                <a:path w="182" h="87">
                  <a:moveTo>
                    <a:pt x="0" y="0"/>
                  </a:moveTo>
                  <a:lnTo>
                    <a:pt x="160" y="87"/>
                  </a:lnTo>
                  <a:lnTo>
                    <a:pt x="181" y="18"/>
                  </a:lnTo>
                  <a:lnTo>
                    <a:pt x="0" y="0"/>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81" name="Freeform 499"/>
            <p:cNvSpPr>
              <a:spLocks/>
            </p:cNvSpPr>
            <p:nvPr/>
          </p:nvSpPr>
          <p:spPr bwMode="auto">
            <a:xfrm>
              <a:off x="7436" y="3801"/>
              <a:ext cx="182" cy="87"/>
            </a:xfrm>
            <a:custGeom>
              <a:avLst/>
              <a:gdLst>
                <a:gd name="T0" fmla="+- 0 7437 7437"/>
                <a:gd name="T1" fmla="*/ T0 w 182"/>
                <a:gd name="T2" fmla="+- 0 3802 3802"/>
                <a:gd name="T3" fmla="*/ 3802 h 87"/>
                <a:gd name="T4" fmla="+- 0 7618 7437"/>
                <a:gd name="T5" fmla="*/ T4 w 182"/>
                <a:gd name="T6" fmla="+- 0 3820 3802"/>
                <a:gd name="T7" fmla="*/ 3820 h 87"/>
                <a:gd name="T8" fmla="+- 0 7597 7437"/>
                <a:gd name="T9" fmla="*/ T8 w 182"/>
                <a:gd name="T10" fmla="+- 0 3889 3802"/>
                <a:gd name="T11" fmla="*/ 3889 h 87"/>
                <a:gd name="T12" fmla="+- 0 7437 7437"/>
                <a:gd name="T13" fmla="*/ T12 w 182"/>
                <a:gd name="T14" fmla="+- 0 3802 3802"/>
                <a:gd name="T15" fmla="*/ 3802 h 87"/>
              </a:gdLst>
              <a:ahLst/>
              <a:cxnLst>
                <a:cxn ang="0">
                  <a:pos x="T1" y="T3"/>
                </a:cxn>
                <a:cxn ang="0">
                  <a:pos x="T5" y="T7"/>
                </a:cxn>
                <a:cxn ang="0">
                  <a:pos x="T9" y="T11"/>
                </a:cxn>
                <a:cxn ang="0">
                  <a:pos x="T13" y="T15"/>
                </a:cxn>
              </a:cxnLst>
              <a:rect l="0" t="0" r="r" b="b"/>
              <a:pathLst>
                <a:path w="182" h="87">
                  <a:moveTo>
                    <a:pt x="0" y="0"/>
                  </a:moveTo>
                  <a:lnTo>
                    <a:pt x="181" y="18"/>
                  </a:lnTo>
                  <a:lnTo>
                    <a:pt x="160" y="87"/>
                  </a:lnTo>
                  <a:lnTo>
                    <a:pt x="0" y="0"/>
                  </a:lnTo>
                  <a:close/>
                </a:path>
              </a:pathLst>
            </a:custGeom>
            <a:noFill/>
            <a:ln w="0">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82" name="Freeform 500"/>
            <p:cNvSpPr>
              <a:spLocks/>
            </p:cNvSpPr>
            <p:nvPr/>
          </p:nvSpPr>
          <p:spPr bwMode="auto">
            <a:xfrm>
              <a:off x="4518" y="4458"/>
              <a:ext cx="1114" cy="1611"/>
            </a:xfrm>
            <a:custGeom>
              <a:avLst/>
              <a:gdLst>
                <a:gd name="T0" fmla="+- 0 5632 4518"/>
                <a:gd name="T1" fmla="*/ T0 w 1114"/>
                <a:gd name="T2" fmla="+- 0 4459 4459"/>
                <a:gd name="T3" fmla="*/ 4459 h 1611"/>
                <a:gd name="T4" fmla="+- 0 4667 4518"/>
                <a:gd name="T5" fmla="*/ T4 w 1114"/>
                <a:gd name="T6" fmla="+- 0 6069 4459"/>
                <a:gd name="T7" fmla="*/ 6069 h 1611"/>
                <a:gd name="T8" fmla="+- 0 4518 4518"/>
                <a:gd name="T9" fmla="*/ T8 w 1114"/>
                <a:gd name="T10" fmla="+- 0 6069 4459"/>
                <a:gd name="T11" fmla="*/ 6069 h 1611"/>
              </a:gdLst>
              <a:ahLst/>
              <a:cxnLst>
                <a:cxn ang="0">
                  <a:pos x="T1" y="T3"/>
                </a:cxn>
                <a:cxn ang="0">
                  <a:pos x="T5" y="T7"/>
                </a:cxn>
                <a:cxn ang="0">
                  <a:pos x="T9" y="T11"/>
                </a:cxn>
              </a:cxnLst>
              <a:rect l="0" t="0" r="r" b="b"/>
              <a:pathLst>
                <a:path w="1114" h="1611">
                  <a:moveTo>
                    <a:pt x="1114" y="0"/>
                  </a:moveTo>
                  <a:lnTo>
                    <a:pt x="149" y="1610"/>
                  </a:lnTo>
                  <a:lnTo>
                    <a:pt x="0" y="1610"/>
                  </a:lnTo>
                </a:path>
              </a:pathLst>
            </a:custGeom>
            <a:noFill/>
            <a:ln w="9331">
              <a:solidFill>
                <a:srgbClr val="231F20"/>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97" name="Picture 5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797" y="4509"/>
              <a:ext cx="11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3" name="AutoShape 502"/>
            <p:cNvSpPr>
              <a:spLocks/>
            </p:cNvSpPr>
            <p:nvPr/>
          </p:nvSpPr>
          <p:spPr bwMode="auto">
            <a:xfrm>
              <a:off x="4360" y="2057"/>
              <a:ext cx="785" cy="1277"/>
            </a:xfrm>
            <a:custGeom>
              <a:avLst/>
              <a:gdLst>
                <a:gd name="T0" fmla="+- 0 5146 4361"/>
                <a:gd name="T1" fmla="*/ T0 w 785"/>
                <a:gd name="T2" fmla="+- 0 3334 2057"/>
                <a:gd name="T3" fmla="*/ 3334 h 1277"/>
                <a:gd name="T4" fmla="+- 0 4361 4361"/>
                <a:gd name="T5" fmla="*/ T4 w 785"/>
                <a:gd name="T6" fmla="+- 0 2057 2057"/>
                <a:gd name="T7" fmla="*/ 2057 h 1277"/>
                <a:gd name="T8" fmla="+- 0 5070 4361"/>
                <a:gd name="T9" fmla="*/ T8 w 785"/>
                <a:gd name="T10" fmla="+- 0 3042 2057"/>
                <a:gd name="T11" fmla="*/ 3042 h 1277"/>
                <a:gd name="T12" fmla="+- 0 4843 4361"/>
                <a:gd name="T13" fmla="*/ T12 w 785"/>
                <a:gd name="T14" fmla="+- 0 2819 2057"/>
                <a:gd name="T15" fmla="*/ 2819 h 1277"/>
                <a:gd name="T16" fmla="+- 0 5070 4361"/>
                <a:gd name="T17" fmla="*/ T16 w 785"/>
                <a:gd name="T18" fmla="+- 0 3042 2057"/>
                <a:gd name="T19" fmla="*/ 3042 h 1277"/>
                <a:gd name="T20" fmla="+- 0 4877 4361"/>
                <a:gd name="T21" fmla="*/ T20 w 785"/>
                <a:gd name="T22" fmla="+- 0 2930 2057"/>
                <a:gd name="T23" fmla="*/ 2930 h 1277"/>
                <a:gd name="T24" fmla="+- 0 4914 4361"/>
                <a:gd name="T25" fmla="*/ T24 w 785"/>
                <a:gd name="T26" fmla="+- 0 2848 2057"/>
                <a:gd name="T27" fmla="*/ 2848 h 1277"/>
                <a:gd name="T28" fmla="+- 0 4980 4361"/>
                <a:gd name="T29" fmla="*/ T28 w 785"/>
                <a:gd name="T30" fmla="+- 0 2973 2057"/>
                <a:gd name="T31" fmla="*/ 2973 h 1277"/>
                <a:gd name="T32" fmla="+- 0 4968 4361"/>
                <a:gd name="T33" fmla="*/ T32 w 785"/>
                <a:gd name="T34" fmla="+- 0 2948 2057"/>
                <a:gd name="T35" fmla="*/ 2948 h 1277"/>
                <a:gd name="T36" fmla="+- 0 4940 4361"/>
                <a:gd name="T37" fmla="*/ T36 w 785"/>
                <a:gd name="T38" fmla="+- 0 2948 2057"/>
                <a:gd name="T39" fmla="*/ 2948 h 1277"/>
                <a:gd name="T40" fmla="+- 0 4928 4361"/>
                <a:gd name="T41" fmla="*/ T40 w 785"/>
                <a:gd name="T42" fmla="+- 0 2973 2057"/>
                <a:gd name="T43" fmla="*/ 2973 h 1277"/>
                <a:gd name="T44" fmla="+- 0 4982 4361"/>
                <a:gd name="T45" fmla="*/ T44 w 785"/>
                <a:gd name="T46" fmla="+- 0 3011 2057"/>
                <a:gd name="T47" fmla="*/ 3011 h 1277"/>
                <a:gd name="T48" fmla="+- 0 5033 4361"/>
                <a:gd name="T49" fmla="*/ T48 w 785"/>
                <a:gd name="T50" fmla="+- 0 2929 2057"/>
                <a:gd name="T51" fmla="*/ 2929 h 1277"/>
                <a:gd name="T52" fmla="+- 0 4996 4361"/>
                <a:gd name="T53" fmla="*/ T52 w 785"/>
                <a:gd name="T54" fmla="+- 0 2846 2057"/>
                <a:gd name="T55" fmla="*/ 2846 h 1277"/>
                <a:gd name="T56" fmla="+- 0 5033 4361"/>
                <a:gd name="T57" fmla="*/ T56 w 785"/>
                <a:gd name="T58" fmla="+- 0 2929 2057"/>
                <a:gd name="T59" fmla="*/ 2929 h 1277"/>
                <a:gd name="T60" fmla="+- 0 4439 4361"/>
                <a:gd name="T61" fmla="*/ T60 w 785"/>
                <a:gd name="T62" fmla="+- 0 3047 2057"/>
                <a:gd name="T63" fmla="*/ 3047 h 1277"/>
                <a:gd name="T64" fmla="+- 0 4667 4361"/>
                <a:gd name="T65" fmla="*/ T64 w 785"/>
                <a:gd name="T66" fmla="+- 0 2825 2057"/>
                <a:gd name="T67" fmla="*/ 2825 h 1277"/>
                <a:gd name="T68" fmla="+- 0 4510 4361"/>
                <a:gd name="T69" fmla="*/ T68 w 785"/>
                <a:gd name="T70" fmla="+- 0 2936 2057"/>
                <a:gd name="T71" fmla="*/ 2936 h 1277"/>
                <a:gd name="T72" fmla="+- 0 4473 4361"/>
                <a:gd name="T73" fmla="*/ T72 w 785"/>
                <a:gd name="T74" fmla="+- 0 2854 2057"/>
                <a:gd name="T75" fmla="*/ 2854 h 1277"/>
                <a:gd name="T76" fmla="+- 0 4510 4361"/>
                <a:gd name="T77" fmla="*/ T76 w 785"/>
                <a:gd name="T78" fmla="+- 0 2936 2057"/>
                <a:gd name="T79" fmla="*/ 2936 h 1277"/>
                <a:gd name="T80" fmla="+- 0 4576 4361"/>
                <a:gd name="T81" fmla="*/ T80 w 785"/>
                <a:gd name="T82" fmla="+- 0 2965 2057"/>
                <a:gd name="T83" fmla="*/ 2965 h 1277"/>
                <a:gd name="T84" fmla="+- 0 4550 4361"/>
                <a:gd name="T85" fmla="*/ T84 w 785"/>
                <a:gd name="T86" fmla="+- 0 2953 2057"/>
                <a:gd name="T87" fmla="*/ 2953 h 1277"/>
                <a:gd name="T88" fmla="+- 0 4525 4361"/>
                <a:gd name="T89" fmla="*/ T88 w 785"/>
                <a:gd name="T90" fmla="+- 0 2965 2057"/>
                <a:gd name="T91" fmla="*/ 2965 h 1277"/>
                <a:gd name="T92" fmla="+- 0 4525 4361"/>
                <a:gd name="T93" fmla="*/ T92 w 785"/>
                <a:gd name="T94" fmla="+- 0 3017 2057"/>
                <a:gd name="T95" fmla="*/ 3017 h 1277"/>
                <a:gd name="T96" fmla="+- 0 4576 4361"/>
                <a:gd name="T97" fmla="*/ T96 w 785"/>
                <a:gd name="T98" fmla="+- 0 2979 2057"/>
                <a:gd name="T99" fmla="*/ 2979 h 1277"/>
                <a:gd name="T100" fmla="+- 0 4593 4361"/>
                <a:gd name="T101" fmla="*/ T100 w 785"/>
                <a:gd name="T102" fmla="+- 0 2935 2057"/>
                <a:gd name="T103" fmla="*/ 2935 h 1277"/>
                <a:gd name="T104" fmla="+- 0 4630 4361"/>
                <a:gd name="T105" fmla="*/ T104 w 785"/>
                <a:gd name="T106" fmla="+- 0 2852 2057"/>
                <a:gd name="T107" fmla="*/ 2852 h 1277"/>
                <a:gd name="T108" fmla="+- 0 5071 4361"/>
                <a:gd name="T109" fmla="*/ T108 w 785"/>
                <a:gd name="T110" fmla="+- 0 2726 2057"/>
                <a:gd name="T111" fmla="*/ 2726 h 1277"/>
                <a:gd name="T112" fmla="+- 0 5064 4361"/>
                <a:gd name="T113" fmla="*/ T112 w 785"/>
                <a:gd name="T114" fmla="+- 0 2743 2057"/>
                <a:gd name="T115" fmla="*/ 2743 h 1277"/>
                <a:gd name="T116" fmla="+- 0 4464 4361"/>
                <a:gd name="T117" fmla="*/ T116 w 785"/>
                <a:gd name="T118" fmla="+- 0 2743 2057"/>
                <a:gd name="T119" fmla="*/ 2743 h 1277"/>
                <a:gd name="T120" fmla="+- 0 4450 4361"/>
                <a:gd name="T121" fmla="*/ T120 w 785"/>
                <a:gd name="T122" fmla="+- 0 2736 2057"/>
                <a:gd name="T123" fmla="*/ 2736 h 1277"/>
                <a:gd name="T124" fmla="+- 0 4450 4361"/>
                <a:gd name="T125" fmla="*/ T124 w 785"/>
                <a:gd name="T126" fmla="+- 0 2154 2057"/>
                <a:gd name="T127" fmla="*/ 2154 h 1277"/>
                <a:gd name="T128" fmla="+- 0 4456 4361"/>
                <a:gd name="T129" fmla="*/ T128 w 785"/>
                <a:gd name="T130" fmla="+- 0 2137 2057"/>
                <a:gd name="T131" fmla="*/ 2137 h 1277"/>
                <a:gd name="T132" fmla="+- 0 5056 4361"/>
                <a:gd name="T133" fmla="*/ T132 w 785"/>
                <a:gd name="T134" fmla="+- 0 2137 2057"/>
                <a:gd name="T135" fmla="*/ 2137 h 1277"/>
                <a:gd name="T136" fmla="+- 0 5071 4361"/>
                <a:gd name="T137" fmla="*/ T136 w 785"/>
                <a:gd name="T138" fmla="+- 0 2145 2057"/>
                <a:gd name="T139" fmla="*/ 2145 h 1277"/>
                <a:gd name="T140" fmla="+- 0 5071 4361"/>
                <a:gd name="T141" fmla="*/ T140 w 785"/>
                <a:gd name="T142" fmla="+- 0 2726 2057"/>
                <a:gd name="T143" fmla="*/ 2726 h 127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785" h="1277">
                  <a:moveTo>
                    <a:pt x="0" y="1277"/>
                  </a:moveTo>
                  <a:lnTo>
                    <a:pt x="785" y="1277"/>
                  </a:lnTo>
                  <a:lnTo>
                    <a:pt x="785" y="0"/>
                  </a:lnTo>
                  <a:lnTo>
                    <a:pt x="0" y="0"/>
                  </a:lnTo>
                  <a:lnTo>
                    <a:pt x="0" y="1277"/>
                  </a:lnTo>
                  <a:close/>
                  <a:moveTo>
                    <a:pt x="709" y="985"/>
                  </a:moveTo>
                  <a:lnTo>
                    <a:pt x="482" y="985"/>
                  </a:lnTo>
                  <a:lnTo>
                    <a:pt x="482" y="762"/>
                  </a:lnTo>
                  <a:lnTo>
                    <a:pt x="709" y="762"/>
                  </a:lnTo>
                  <a:lnTo>
                    <a:pt x="709" y="985"/>
                  </a:lnTo>
                  <a:close/>
                  <a:moveTo>
                    <a:pt x="553" y="873"/>
                  </a:moveTo>
                  <a:lnTo>
                    <a:pt x="516" y="873"/>
                  </a:lnTo>
                  <a:lnTo>
                    <a:pt x="516" y="791"/>
                  </a:lnTo>
                  <a:lnTo>
                    <a:pt x="553" y="791"/>
                  </a:lnTo>
                  <a:lnTo>
                    <a:pt x="553" y="873"/>
                  </a:lnTo>
                  <a:close/>
                  <a:moveTo>
                    <a:pt x="619" y="916"/>
                  </a:moveTo>
                  <a:lnTo>
                    <a:pt x="619" y="902"/>
                  </a:lnTo>
                  <a:lnTo>
                    <a:pt x="607" y="891"/>
                  </a:lnTo>
                  <a:lnTo>
                    <a:pt x="593" y="891"/>
                  </a:lnTo>
                  <a:lnTo>
                    <a:pt x="579" y="891"/>
                  </a:lnTo>
                  <a:lnTo>
                    <a:pt x="567" y="902"/>
                  </a:lnTo>
                  <a:lnTo>
                    <a:pt x="567" y="916"/>
                  </a:lnTo>
                  <a:lnTo>
                    <a:pt x="567" y="954"/>
                  </a:lnTo>
                  <a:lnTo>
                    <a:pt x="621" y="954"/>
                  </a:lnTo>
                  <a:lnTo>
                    <a:pt x="619" y="916"/>
                  </a:lnTo>
                  <a:close/>
                  <a:moveTo>
                    <a:pt x="672" y="872"/>
                  </a:moveTo>
                  <a:lnTo>
                    <a:pt x="635" y="872"/>
                  </a:lnTo>
                  <a:lnTo>
                    <a:pt x="635" y="789"/>
                  </a:lnTo>
                  <a:lnTo>
                    <a:pt x="672" y="789"/>
                  </a:lnTo>
                  <a:lnTo>
                    <a:pt x="672" y="872"/>
                  </a:lnTo>
                  <a:close/>
                  <a:moveTo>
                    <a:pt x="306" y="990"/>
                  </a:moveTo>
                  <a:lnTo>
                    <a:pt x="78" y="990"/>
                  </a:lnTo>
                  <a:lnTo>
                    <a:pt x="78" y="768"/>
                  </a:lnTo>
                  <a:lnTo>
                    <a:pt x="306" y="768"/>
                  </a:lnTo>
                  <a:lnTo>
                    <a:pt x="306" y="990"/>
                  </a:lnTo>
                  <a:close/>
                  <a:moveTo>
                    <a:pt x="149" y="879"/>
                  </a:moveTo>
                  <a:lnTo>
                    <a:pt x="112" y="879"/>
                  </a:lnTo>
                  <a:lnTo>
                    <a:pt x="112" y="797"/>
                  </a:lnTo>
                  <a:lnTo>
                    <a:pt x="149" y="797"/>
                  </a:lnTo>
                  <a:lnTo>
                    <a:pt x="149" y="879"/>
                  </a:lnTo>
                  <a:close/>
                  <a:moveTo>
                    <a:pt x="215" y="922"/>
                  </a:moveTo>
                  <a:lnTo>
                    <a:pt x="215" y="908"/>
                  </a:lnTo>
                  <a:lnTo>
                    <a:pt x="204" y="896"/>
                  </a:lnTo>
                  <a:lnTo>
                    <a:pt x="189" y="896"/>
                  </a:lnTo>
                  <a:lnTo>
                    <a:pt x="175" y="896"/>
                  </a:lnTo>
                  <a:lnTo>
                    <a:pt x="164" y="908"/>
                  </a:lnTo>
                  <a:lnTo>
                    <a:pt x="164" y="922"/>
                  </a:lnTo>
                  <a:lnTo>
                    <a:pt x="164" y="960"/>
                  </a:lnTo>
                  <a:lnTo>
                    <a:pt x="218" y="960"/>
                  </a:lnTo>
                  <a:lnTo>
                    <a:pt x="215" y="922"/>
                  </a:lnTo>
                  <a:close/>
                  <a:moveTo>
                    <a:pt x="269" y="878"/>
                  </a:moveTo>
                  <a:lnTo>
                    <a:pt x="232" y="878"/>
                  </a:lnTo>
                  <a:lnTo>
                    <a:pt x="232" y="795"/>
                  </a:lnTo>
                  <a:lnTo>
                    <a:pt x="269" y="795"/>
                  </a:lnTo>
                  <a:lnTo>
                    <a:pt x="269" y="878"/>
                  </a:lnTo>
                  <a:close/>
                  <a:moveTo>
                    <a:pt x="710" y="669"/>
                  </a:moveTo>
                  <a:lnTo>
                    <a:pt x="710" y="679"/>
                  </a:lnTo>
                  <a:lnTo>
                    <a:pt x="703" y="686"/>
                  </a:lnTo>
                  <a:lnTo>
                    <a:pt x="695" y="686"/>
                  </a:lnTo>
                  <a:lnTo>
                    <a:pt x="103" y="686"/>
                  </a:lnTo>
                  <a:lnTo>
                    <a:pt x="95" y="686"/>
                  </a:lnTo>
                  <a:lnTo>
                    <a:pt x="89" y="679"/>
                  </a:lnTo>
                  <a:lnTo>
                    <a:pt x="89" y="669"/>
                  </a:lnTo>
                  <a:lnTo>
                    <a:pt x="89" y="97"/>
                  </a:lnTo>
                  <a:lnTo>
                    <a:pt x="89" y="88"/>
                  </a:lnTo>
                  <a:lnTo>
                    <a:pt x="95" y="80"/>
                  </a:lnTo>
                  <a:lnTo>
                    <a:pt x="103" y="80"/>
                  </a:lnTo>
                  <a:lnTo>
                    <a:pt x="695" y="80"/>
                  </a:lnTo>
                  <a:lnTo>
                    <a:pt x="703" y="80"/>
                  </a:lnTo>
                  <a:lnTo>
                    <a:pt x="710" y="88"/>
                  </a:lnTo>
                  <a:lnTo>
                    <a:pt x="710" y="97"/>
                  </a:lnTo>
                  <a:lnTo>
                    <a:pt x="710" y="669"/>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4599" name="Picture 5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58" y="2291"/>
              <a:ext cx="372"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86" name="Rectangle 504"/>
            <p:cNvSpPr>
              <a:spLocks noChangeArrowheads="1"/>
            </p:cNvSpPr>
            <p:nvPr/>
          </p:nvSpPr>
          <p:spPr bwMode="auto">
            <a:xfrm>
              <a:off x="4455" y="2438"/>
              <a:ext cx="467" cy="77"/>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87" name="Rectangle 505"/>
            <p:cNvSpPr>
              <a:spLocks noChangeArrowheads="1"/>
            </p:cNvSpPr>
            <p:nvPr/>
          </p:nvSpPr>
          <p:spPr bwMode="auto">
            <a:xfrm>
              <a:off x="4455" y="2438"/>
              <a:ext cx="467" cy="77"/>
            </a:xfrm>
            <a:prstGeom prst="rect">
              <a:avLst/>
            </a:prstGeom>
            <a:noFill/>
            <a:ln w="8090">
              <a:solidFill>
                <a:srgbClr val="231F2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588" name="Rectangle 506"/>
            <p:cNvSpPr>
              <a:spLocks noChangeArrowheads="1"/>
            </p:cNvSpPr>
            <p:nvPr/>
          </p:nvSpPr>
          <p:spPr bwMode="auto">
            <a:xfrm>
              <a:off x="4802" y="2465"/>
              <a:ext cx="116" cy="22"/>
            </a:xfrm>
            <a:prstGeom prst="rect">
              <a:avLst/>
            </a:prstGeom>
            <a:solidFill>
              <a:srgbClr val="F8F8F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591" name="AutoShape 507"/>
            <p:cNvSpPr>
              <a:spLocks/>
            </p:cNvSpPr>
            <p:nvPr/>
          </p:nvSpPr>
          <p:spPr bwMode="auto">
            <a:xfrm>
              <a:off x="4363" y="2465"/>
              <a:ext cx="778" cy="852"/>
            </a:xfrm>
            <a:custGeom>
              <a:avLst/>
              <a:gdLst>
                <a:gd name="T0" fmla="+- 0 4918 4363"/>
                <a:gd name="T1" fmla="*/ T0 w 778"/>
                <a:gd name="T2" fmla="+- 0 2488 2466"/>
                <a:gd name="T3" fmla="*/ 2488 h 852"/>
                <a:gd name="T4" fmla="+- 0 4803 4363"/>
                <a:gd name="T5" fmla="*/ T4 w 778"/>
                <a:gd name="T6" fmla="+- 0 2488 2466"/>
                <a:gd name="T7" fmla="*/ 2488 h 852"/>
                <a:gd name="T8" fmla="+- 0 4803 4363"/>
                <a:gd name="T9" fmla="*/ T8 w 778"/>
                <a:gd name="T10" fmla="+- 0 2466 2466"/>
                <a:gd name="T11" fmla="*/ 2466 h 852"/>
                <a:gd name="T12" fmla="+- 0 4918 4363"/>
                <a:gd name="T13" fmla="*/ T12 w 778"/>
                <a:gd name="T14" fmla="+- 0 2466 2466"/>
                <a:gd name="T15" fmla="*/ 2466 h 852"/>
                <a:gd name="T16" fmla="+- 0 4918 4363"/>
                <a:gd name="T17" fmla="*/ T16 w 778"/>
                <a:gd name="T18" fmla="+- 0 2488 2466"/>
                <a:gd name="T19" fmla="*/ 2488 h 852"/>
                <a:gd name="T20" fmla="+- 0 4363 4363"/>
                <a:gd name="T21" fmla="*/ T20 w 778"/>
                <a:gd name="T22" fmla="+- 0 3237 2466"/>
                <a:gd name="T23" fmla="*/ 3237 h 852"/>
                <a:gd name="T24" fmla="+- 0 5141 4363"/>
                <a:gd name="T25" fmla="*/ T24 w 778"/>
                <a:gd name="T26" fmla="+- 0 3237 2466"/>
                <a:gd name="T27" fmla="*/ 3237 h 852"/>
                <a:gd name="T28" fmla="+- 0 4790 4363"/>
                <a:gd name="T29" fmla="*/ T28 w 778"/>
                <a:gd name="T30" fmla="+- 0 3287 2466"/>
                <a:gd name="T31" fmla="*/ 3287 h 852"/>
                <a:gd name="T32" fmla="+- 0 4787 4363"/>
                <a:gd name="T33" fmla="*/ T32 w 778"/>
                <a:gd name="T34" fmla="+- 0 3299 2466"/>
                <a:gd name="T35" fmla="*/ 3299 h 852"/>
                <a:gd name="T36" fmla="+- 0 4781 4363"/>
                <a:gd name="T37" fmla="*/ T36 w 778"/>
                <a:gd name="T38" fmla="+- 0 3308 2466"/>
                <a:gd name="T39" fmla="*/ 3308 h 852"/>
                <a:gd name="T40" fmla="+- 0 4771 4363"/>
                <a:gd name="T41" fmla="*/ T40 w 778"/>
                <a:gd name="T42" fmla="+- 0 3315 2466"/>
                <a:gd name="T43" fmla="*/ 3315 h 852"/>
                <a:gd name="T44" fmla="+- 0 4759 4363"/>
                <a:gd name="T45" fmla="*/ T44 w 778"/>
                <a:gd name="T46" fmla="+- 0 3317 2466"/>
                <a:gd name="T47" fmla="*/ 3317 h 852"/>
                <a:gd name="T48" fmla="+- 0 4748 4363"/>
                <a:gd name="T49" fmla="*/ T48 w 778"/>
                <a:gd name="T50" fmla="+- 0 3315 2466"/>
                <a:gd name="T51" fmla="*/ 3315 h 852"/>
                <a:gd name="T52" fmla="+- 0 4738 4363"/>
                <a:gd name="T53" fmla="*/ T52 w 778"/>
                <a:gd name="T54" fmla="+- 0 3308 2466"/>
                <a:gd name="T55" fmla="*/ 3308 h 852"/>
                <a:gd name="T56" fmla="+- 0 4732 4363"/>
                <a:gd name="T57" fmla="*/ T56 w 778"/>
                <a:gd name="T58" fmla="+- 0 3299 2466"/>
                <a:gd name="T59" fmla="*/ 3299 h 852"/>
                <a:gd name="T60" fmla="+- 0 4729 4363"/>
                <a:gd name="T61" fmla="*/ T60 w 778"/>
                <a:gd name="T62" fmla="+- 0 3287 2466"/>
                <a:gd name="T63" fmla="*/ 3287 h 852"/>
                <a:gd name="T64" fmla="+- 0 4732 4363"/>
                <a:gd name="T65" fmla="*/ T64 w 778"/>
                <a:gd name="T66" fmla="+- 0 3275 2466"/>
                <a:gd name="T67" fmla="*/ 3275 h 852"/>
                <a:gd name="T68" fmla="+- 0 4738 4363"/>
                <a:gd name="T69" fmla="*/ T68 w 778"/>
                <a:gd name="T70" fmla="+- 0 3266 2466"/>
                <a:gd name="T71" fmla="*/ 3266 h 852"/>
                <a:gd name="T72" fmla="+- 0 4748 4363"/>
                <a:gd name="T73" fmla="*/ T72 w 778"/>
                <a:gd name="T74" fmla="+- 0 3259 2466"/>
                <a:gd name="T75" fmla="*/ 3259 h 852"/>
                <a:gd name="T76" fmla="+- 0 4759 4363"/>
                <a:gd name="T77" fmla="*/ T76 w 778"/>
                <a:gd name="T78" fmla="+- 0 3257 2466"/>
                <a:gd name="T79" fmla="*/ 3257 h 852"/>
                <a:gd name="T80" fmla="+- 0 4771 4363"/>
                <a:gd name="T81" fmla="*/ T80 w 778"/>
                <a:gd name="T82" fmla="+- 0 3259 2466"/>
                <a:gd name="T83" fmla="*/ 3259 h 852"/>
                <a:gd name="T84" fmla="+- 0 4781 4363"/>
                <a:gd name="T85" fmla="*/ T84 w 778"/>
                <a:gd name="T86" fmla="+- 0 3266 2466"/>
                <a:gd name="T87" fmla="*/ 3266 h 852"/>
                <a:gd name="T88" fmla="+- 0 4787 4363"/>
                <a:gd name="T89" fmla="*/ T88 w 778"/>
                <a:gd name="T90" fmla="+- 0 3275 2466"/>
                <a:gd name="T91" fmla="*/ 3275 h 852"/>
                <a:gd name="T92" fmla="+- 0 4790 4363"/>
                <a:gd name="T93" fmla="*/ T92 w 778"/>
                <a:gd name="T94" fmla="+- 0 3287 2466"/>
                <a:gd name="T95" fmla="*/ 3287 h 85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778" h="852">
                  <a:moveTo>
                    <a:pt x="555" y="22"/>
                  </a:moveTo>
                  <a:lnTo>
                    <a:pt x="440" y="22"/>
                  </a:lnTo>
                  <a:lnTo>
                    <a:pt x="440" y="0"/>
                  </a:lnTo>
                  <a:lnTo>
                    <a:pt x="555" y="0"/>
                  </a:lnTo>
                  <a:lnTo>
                    <a:pt x="555" y="22"/>
                  </a:lnTo>
                  <a:close/>
                  <a:moveTo>
                    <a:pt x="0" y="771"/>
                  </a:moveTo>
                  <a:lnTo>
                    <a:pt x="778" y="771"/>
                  </a:lnTo>
                  <a:moveTo>
                    <a:pt x="427" y="821"/>
                  </a:moveTo>
                  <a:lnTo>
                    <a:pt x="424" y="833"/>
                  </a:lnTo>
                  <a:lnTo>
                    <a:pt x="418" y="842"/>
                  </a:lnTo>
                  <a:lnTo>
                    <a:pt x="408" y="849"/>
                  </a:lnTo>
                  <a:lnTo>
                    <a:pt x="396" y="851"/>
                  </a:lnTo>
                  <a:lnTo>
                    <a:pt x="385" y="849"/>
                  </a:lnTo>
                  <a:lnTo>
                    <a:pt x="375" y="842"/>
                  </a:lnTo>
                  <a:lnTo>
                    <a:pt x="369" y="833"/>
                  </a:lnTo>
                  <a:lnTo>
                    <a:pt x="366" y="821"/>
                  </a:lnTo>
                  <a:lnTo>
                    <a:pt x="369" y="809"/>
                  </a:lnTo>
                  <a:lnTo>
                    <a:pt x="375" y="800"/>
                  </a:lnTo>
                  <a:lnTo>
                    <a:pt x="385" y="793"/>
                  </a:lnTo>
                  <a:lnTo>
                    <a:pt x="396" y="791"/>
                  </a:lnTo>
                  <a:lnTo>
                    <a:pt x="408" y="793"/>
                  </a:lnTo>
                  <a:lnTo>
                    <a:pt x="418" y="800"/>
                  </a:lnTo>
                  <a:lnTo>
                    <a:pt x="424" y="809"/>
                  </a:lnTo>
                  <a:lnTo>
                    <a:pt x="427" y="821"/>
                  </a:lnTo>
                  <a:close/>
                </a:path>
              </a:pathLst>
            </a:custGeom>
            <a:noFill/>
            <a:ln w="8994">
              <a:solidFill>
                <a:srgbClr val="231F2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sp>
        <p:nvSpPr>
          <p:cNvPr id="4592" name="TextBox 4591"/>
          <p:cNvSpPr txBox="1"/>
          <p:nvPr/>
        </p:nvSpPr>
        <p:spPr>
          <a:xfrm>
            <a:off x="9680029" y="1308580"/>
            <a:ext cx="3024459" cy="369332"/>
          </a:xfrm>
          <a:prstGeom prst="rect">
            <a:avLst/>
          </a:prstGeom>
          <a:noFill/>
        </p:spPr>
        <p:txBody>
          <a:bodyPr wrap="square" rtlCol="0">
            <a:spAutoFit/>
          </a:bodyPr>
          <a:lstStyle/>
          <a:p>
            <a:r>
              <a:rPr lang="en-US" b="1" dirty="0"/>
              <a:t>BYPASS INPUT (TB3) </a:t>
            </a:r>
            <a:endParaRPr lang="fr-FR" b="1" dirty="0"/>
          </a:p>
        </p:txBody>
      </p:sp>
      <p:sp>
        <p:nvSpPr>
          <p:cNvPr id="512" name="TextBox 511"/>
          <p:cNvSpPr txBox="1"/>
          <p:nvPr/>
        </p:nvSpPr>
        <p:spPr>
          <a:xfrm>
            <a:off x="9682811" y="950512"/>
            <a:ext cx="3074992" cy="369332"/>
          </a:xfrm>
          <a:prstGeom prst="rect">
            <a:avLst/>
          </a:prstGeom>
          <a:noFill/>
        </p:spPr>
        <p:txBody>
          <a:bodyPr wrap="square" rtlCol="0">
            <a:spAutoFit/>
          </a:bodyPr>
          <a:lstStyle/>
          <a:p>
            <a:r>
              <a:rPr lang="en-US" b="1" dirty="0"/>
              <a:t>UPS OUTPUT (TB2)</a:t>
            </a:r>
            <a:endParaRPr lang="fr-FR" b="1" dirty="0"/>
          </a:p>
        </p:txBody>
      </p:sp>
      <p:sp>
        <p:nvSpPr>
          <p:cNvPr id="516" name="TextBox 515"/>
          <p:cNvSpPr txBox="1"/>
          <p:nvPr/>
        </p:nvSpPr>
        <p:spPr>
          <a:xfrm>
            <a:off x="9712649" y="1969687"/>
            <a:ext cx="3318162" cy="369332"/>
          </a:xfrm>
          <a:prstGeom prst="rect">
            <a:avLst/>
          </a:prstGeom>
          <a:noFill/>
        </p:spPr>
        <p:txBody>
          <a:bodyPr wrap="square" rtlCol="0">
            <a:spAutoFit/>
          </a:bodyPr>
          <a:lstStyle/>
          <a:p>
            <a:r>
              <a:rPr lang="en-US" b="1" dirty="0"/>
              <a:t>MAIN INPUT  (TB1)</a:t>
            </a:r>
            <a:endParaRPr lang="fr-FR" b="1" dirty="0"/>
          </a:p>
        </p:txBody>
      </p:sp>
      <p:sp>
        <p:nvSpPr>
          <p:cNvPr id="517" name="TextBox 516"/>
          <p:cNvSpPr txBox="1"/>
          <p:nvPr/>
        </p:nvSpPr>
        <p:spPr>
          <a:xfrm>
            <a:off x="9738108" y="3185992"/>
            <a:ext cx="3074992" cy="646331"/>
          </a:xfrm>
          <a:prstGeom prst="rect">
            <a:avLst/>
          </a:prstGeom>
          <a:noFill/>
        </p:spPr>
        <p:txBody>
          <a:bodyPr wrap="square" rtlCol="0">
            <a:spAutoFit/>
          </a:bodyPr>
          <a:lstStyle/>
          <a:p>
            <a:r>
              <a:rPr lang="en-US" b="1" dirty="0"/>
              <a:t>INPUT NEUTRAL </a:t>
            </a:r>
          </a:p>
          <a:p>
            <a:r>
              <a:rPr lang="en-US" b="1" dirty="0"/>
              <a:t>TERMINAL </a:t>
            </a:r>
            <a:endParaRPr lang="fr-FR" b="1" dirty="0"/>
          </a:p>
        </p:txBody>
      </p:sp>
      <p:sp>
        <p:nvSpPr>
          <p:cNvPr id="518" name="TextBox 517"/>
          <p:cNvSpPr txBox="1"/>
          <p:nvPr/>
        </p:nvSpPr>
        <p:spPr>
          <a:xfrm>
            <a:off x="9549722" y="4018356"/>
            <a:ext cx="4301149" cy="646331"/>
          </a:xfrm>
          <a:prstGeom prst="rect">
            <a:avLst/>
          </a:prstGeom>
          <a:noFill/>
        </p:spPr>
        <p:txBody>
          <a:bodyPr wrap="square" rtlCol="0">
            <a:spAutoFit/>
          </a:bodyPr>
          <a:lstStyle/>
          <a:p>
            <a:r>
              <a:rPr lang="en-US" b="1" dirty="0"/>
              <a:t>CONTROL TERMINAL </a:t>
            </a:r>
          </a:p>
          <a:p>
            <a:r>
              <a:rPr lang="en-US" b="1" dirty="0"/>
              <a:t>BLOCK (TB4,TB6)</a:t>
            </a:r>
            <a:endParaRPr lang="fr-FR" b="1" dirty="0"/>
          </a:p>
        </p:txBody>
      </p:sp>
      <p:sp>
        <p:nvSpPr>
          <p:cNvPr id="519" name="TextBox 518"/>
          <p:cNvSpPr txBox="1"/>
          <p:nvPr/>
        </p:nvSpPr>
        <p:spPr>
          <a:xfrm>
            <a:off x="9448884" y="5403780"/>
            <a:ext cx="4431109" cy="646331"/>
          </a:xfrm>
          <a:prstGeom prst="rect">
            <a:avLst/>
          </a:prstGeom>
          <a:noFill/>
        </p:spPr>
        <p:txBody>
          <a:bodyPr wrap="square" rtlCol="0">
            <a:spAutoFit/>
          </a:bodyPr>
          <a:lstStyle/>
          <a:p>
            <a:r>
              <a:rPr lang="en-US" b="1" dirty="0"/>
              <a:t>GROUND TERMINAL  </a:t>
            </a:r>
          </a:p>
          <a:p>
            <a:r>
              <a:rPr lang="en-US" b="1" dirty="0"/>
              <a:t>(INPUT &amp; OUTPUT)</a:t>
            </a:r>
            <a:endParaRPr lang="fr-FR" b="1" dirty="0"/>
          </a:p>
        </p:txBody>
      </p:sp>
      <p:sp>
        <p:nvSpPr>
          <p:cNvPr id="520" name="TextBox 519"/>
          <p:cNvSpPr txBox="1"/>
          <p:nvPr/>
        </p:nvSpPr>
        <p:spPr>
          <a:xfrm>
            <a:off x="9461395" y="4732338"/>
            <a:ext cx="3517824" cy="646331"/>
          </a:xfrm>
          <a:prstGeom prst="rect">
            <a:avLst/>
          </a:prstGeom>
          <a:noFill/>
        </p:spPr>
        <p:txBody>
          <a:bodyPr wrap="square" rtlCol="0">
            <a:spAutoFit/>
          </a:bodyPr>
          <a:lstStyle/>
          <a:p>
            <a:r>
              <a:rPr lang="en-US" b="1" dirty="0"/>
              <a:t>OUTPUT NEUTRAL </a:t>
            </a:r>
          </a:p>
          <a:p>
            <a:r>
              <a:rPr lang="en-US" b="1" dirty="0"/>
              <a:t>TERMINAL</a:t>
            </a:r>
            <a:endParaRPr lang="fr-FR" b="1" dirty="0"/>
          </a:p>
        </p:txBody>
      </p:sp>
      <p:sp>
        <p:nvSpPr>
          <p:cNvPr id="521" name="TextBox 520"/>
          <p:cNvSpPr txBox="1"/>
          <p:nvPr/>
        </p:nvSpPr>
        <p:spPr>
          <a:xfrm>
            <a:off x="5645541" y="5895215"/>
            <a:ext cx="3695756" cy="369332"/>
          </a:xfrm>
          <a:prstGeom prst="rect">
            <a:avLst/>
          </a:prstGeom>
          <a:noFill/>
        </p:spPr>
        <p:txBody>
          <a:bodyPr wrap="square" rtlCol="0">
            <a:spAutoFit/>
          </a:bodyPr>
          <a:lstStyle/>
          <a:p>
            <a:r>
              <a:rPr lang="en-US" b="1" dirty="0"/>
              <a:t>BOTTOM ENTRY CONDUIT PLATE</a:t>
            </a:r>
            <a:endParaRPr lang="fr-FR" b="1" dirty="0"/>
          </a:p>
        </p:txBody>
      </p:sp>
      <p:sp>
        <p:nvSpPr>
          <p:cNvPr id="4595" name="Rectangle 4594"/>
          <p:cNvSpPr/>
          <p:nvPr/>
        </p:nvSpPr>
        <p:spPr>
          <a:xfrm>
            <a:off x="844802" y="1839847"/>
            <a:ext cx="5507684" cy="3254737"/>
          </a:xfrm>
          <a:prstGeom prst="rect">
            <a:avLst/>
          </a:prstGeom>
        </p:spPr>
        <p:txBody>
          <a:bodyPr wrap="square">
            <a:spAutoFit/>
          </a:bodyPr>
          <a:lstStyle/>
          <a:p>
            <a:pPr lvl="0">
              <a:spcBef>
                <a:spcPts val="5"/>
              </a:spcBef>
              <a:spcAft>
                <a:spcPts val="0"/>
              </a:spcAft>
              <a:buSzPts val="900"/>
              <a:tabLst>
                <a:tab pos="747395" algn="l"/>
              </a:tabLst>
            </a:pPr>
            <a:r>
              <a:rPr lang="fr-FR" b="1" spc="-5" dirty="0">
                <a:latin typeface="Arial MT"/>
                <a:ea typeface="Arial MT"/>
                <a:cs typeface="Arial MT"/>
              </a:rPr>
              <a:t>Les connexions terre et neutre</a:t>
            </a:r>
          </a:p>
          <a:p>
            <a:pPr lvl="0">
              <a:spcBef>
                <a:spcPts val="5"/>
              </a:spcBef>
              <a:spcAft>
                <a:spcPts val="0"/>
              </a:spcAft>
              <a:buSzPts val="900"/>
              <a:tabLst>
                <a:tab pos="747395" algn="l"/>
              </a:tabLst>
            </a:pPr>
            <a:r>
              <a:rPr lang="fr-FR" b="1" spc="-5" dirty="0">
                <a:latin typeface="Arial MT"/>
                <a:ea typeface="Arial MT"/>
                <a:cs typeface="Arial MT"/>
              </a:rPr>
              <a:t>Connexions d'entrée CA principales</a:t>
            </a:r>
          </a:p>
          <a:p>
            <a:pPr lvl="0">
              <a:spcBef>
                <a:spcPts val="5"/>
              </a:spcBef>
              <a:spcAft>
                <a:spcPts val="0"/>
              </a:spcAft>
              <a:buSzPts val="900"/>
              <a:tabLst>
                <a:tab pos="747395" algn="l"/>
              </a:tabLst>
            </a:pPr>
            <a:r>
              <a:rPr lang="fr-FR" b="1" spc="-5" dirty="0">
                <a:latin typeface="Arial MT"/>
                <a:ea typeface="Arial MT"/>
                <a:cs typeface="Arial MT"/>
              </a:rPr>
              <a:t>Contourner les connexions d'entrée CA</a:t>
            </a:r>
          </a:p>
          <a:p>
            <a:pPr lvl="0">
              <a:spcBef>
                <a:spcPts val="5"/>
              </a:spcBef>
              <a:spcAft>
                <a:spcPts val="0"/>
              </a:spcAft>
              <a:buSzPts val="900"/>
              <a:tabLst>
                <a:tab pos="747395" algn="l"/>
              </a:tabLst>
            </a:pPr>
            <a:r>
              <a:rPr lang="fr-FR" b="1" spc="-5" dirty="0">
                <a:latin typeface="Arial MT"/>
                <a:ea typeface="Arial MT"/>
                <a:cs typeface="Arial MT"/>
              </a:rPr>
              <a:t>Connexions de sortie CA</a:t>
            </a:r>
          </a:p>
          <a:p>
            <a:pPr lvl="0">
              <a:spcBef>
                <a:spcPts val="5"/>
              </a:spcBef>
              <a:spcAft>
                <a:spcPts val="0"/>
              </a:spcAft>
              <a:buSzPts val="900"/>
              <a:tabLst>
                <a:tab pos="747395" algn="l"/>
              </a:tabLst>
            </a:pPr>
            <a:r>
              <a:rPr lang="fr-FR" b="1" spc="-5" dirty="0">
                <a:latin typeface="Arial MT"/>
                <a:ea typeface="Arial MT"/>
                <a:cs typeface="Arial MT"/>
              </a:rPr>
              <a:t>Connexions de mise hors tension d'urgence à distance</a:t>
            </a:r>
          </a:p>
          <a:p>
            <a:pPr lvl="0">
              <a:spcBef>
                <a:spcPts val="5"/>
              </a:spcBef>
              <a:spcAft>
                <a:spcPts val="0"/>
              </a:spcAft>
              <a:buSzPts val="900"/>
              <a:tabLst>
                <a:tab pos="747395" algn="l"/>
              </a:tabLst>
            </a:pPr>
            <a:r>
              <a:rPr lang="fr-FR" b="1" spc="-5" dirty="0">
                <a:latin typeface="Arial MT"/>
                <a:ea typeface="Arial MT"/>
                <a:cs typeface="Arial MT"/>
              </a:rPr>
              <a:t>Connexions de batterie externe</a:t>
            </a:r>
          </a:p>
          <a:p>
            <a:pPr lvl="0">
              <a:spcBef>
                <a:spcPts val="5"/>
              </a:spcBef>
              <a:spcAft>
                <a:spcPts val="0"/>
              </a:spcAft>
              <a:buSzPts val="900"/>
              <a:tabLst>
                <a:tab pos="747395" algn="l"/>
              </a:tabLst>
            </a:pPr>
            <a:r>
              <a:rPr lang="fr-FR" b="1" spc="-5" dirty="0">
                <a:latin typeface="Arial MT"/>
                <a:ea typeface="Arial MT"/>
                <a:cs typeface="Arial MT"/>
              </a:rPr>
              <a:t>Connexions de contrôle de contournement du système externe Système parallèle</a:t>
            </a:r>
          </a:p>
          <a:p>
            <a:pPr lvl="0">
              <a:spcBef>
                <a:spcPts val="5"/>
              </a:spcBef>
              <a:spcAft>
                <a:spcPts val="0"/>
              </a:spcAft>
              <a:buSzPts val="900"/>
              <a:tabLst>
                <a:tab pos="747395" algn="l"/>
              </a:tabLst>
            </a:pPr>
            <a:r>
              <a:rPr lang="fr-FR" b="1" spc="-5" dirty="0">
                <a:latin typeface="Arial MT"/>
                <a:ea typeface="Arial MT"/>
                <a:cs typeface="Arial MT"/>
              </a:rPr>
              <a:t>Connexions de la carte de communication relais</a:t>
            </a:r>
            <a:endParaRPr lang="fr-FR" sz="2800" b="1" spc="-5" dirty="0">
              <a:latin typeface="Arial MT"/>
            </a:endParaRPr>
          </a:p>
          <a:p>
            <a:pPr lvl="0">
              <a:spcBef>
                <a:spcPts val="885"/>
              </a:spcBef>
              <a:spcAft>
                <a:spcPts val="0"/>
              </a:spcAft>
              <a:buSzPts val="900"/>
              <a:tabLst>
                <a:tab pos="747395" algn="l"/>
              </a:tabLst>
            </a:pPr>
            <a:endParaRPr lang="en-US" b="1" dirty="0"/>
          </a:p>
        </p:txBody>
      </p:sp>
      <p:sp>
        <p:nvSpPr>
          <p:cNvPr id="4596" name="Rectangle 515"/>
          <p:cNvSpPr>
            <a:spLocks noChangeArrowheads="1"/>
          </p:cNvSpPr>
          <p:nvPr/>
        </p:nvSpPr>
        <p:spPr bwMode="auto">
          <a:xfrm>
            <a:off x="164702" y="-1357894"/>
            <a:ext cx="11548720" cy="408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288" tIns="45720" rIns="91440" bIns="0" numCol="1" anchor="ctr" anchorCtr="0" compatLnSpc="1">
            <a:prstTxWarp prst="textNoShape">
              <a:avLst/>
            </a:prstTxWarp>
            <a:spAutoFit/>
          </a:bodyPr>
          <a:lstStyle/>
          <a:p>
            <a:endParaRPr lang="fr-FR"/>
          </a:p>
        </p:txBody>
      </p:sp>
      <p:grpSp>
        <p:nvGrpSpPr>
          <p:cNvPr id="4598" name="Group 508"/>
          <p:cNvGrpSpPr>
            <a:grpSpLocks/>
          </p:cNvGrpSpPr>
          <p:nvPr/>
        </p:nvGrpSpPr>
        <p:grpSpPr bwMode="auto">
          <a:xfrm>
            <a:off x="1136252" y="-1382206"/>
            <a:ext cx="246613" cy="205537"/>
            <a:chOff x="1531" y="-1476"/>
            <a:chExt cx="411" cy="362"/>
          </a:xfrm>
        </p:grpSpPr>
        <p:sp>
          <p:nvSpPr>
            <p:cNvPr id="4600" name="Freeform 514"/>
            <p:cNvSpPr>
              <a:spLocks/>
            </p:cNvSpPr>
            <p:nvPr/>
          </p:nvSpPr>
          <p:spPr bwMode="auto">
            <a:xfrm>
              <a:off x="1534" y="-1474"/>
              <a:ext cx="405" cy="356"/>
            </a:xfrm>
            <a:custGeom>
              <a:avLst/>
              <a:gdLst>
                <a:gd name="T0" fmla="+- 0 1737 1534"/>
                <a:gd name="T1" fmla="*/ T0 w 405"/>
                <a:gd name="T2" fmla="+- 0 -1473 -1473"/>
                <a:gd name="T3" fmla="*/ -1473 h 356"/>
                <a:gd name="T4" fmla="+- 0 1729 1534"/>
                <a:gd name="T5" fmla="*/ T4 w 405"/>
                <a:gd name="T6" fmla="+- 0 -1471 -1473"/>
                <a:gd name="T7" fmla="*/ -1471 h 356"/>
                <a:gd name="T8" fmla="+- 0 1721 1534"/>
                <a:gd name="T9" fmla="*/ T8 w 405"/>
                <a:gd name="T10" fmla="+- 0 -1462 -1473"/>
                <a:gd name="T11" fmla="*/ -1462 h 356"/>
                <a:gd name="T12" fmla="+- 0 1538 1534"/>
                <a:gd name="T13" fmla="*/ T12 w 405"/>
                <a:gd name="T14" fmla="+- 0 -1144 -1473"/>
                <a:gd name="T15" fmla="*/ -1144 h 356"/>
                <a:gd name="T16" fmla="+- 0 1534 1534"/>
                <a:gd name="T17" fmla="*/ T16 w 405"/>
                <a:gd name="T18" fmla="+- 0 -1134 -1473"/>
                <a:gd name="T19" fmla="*/ -1134 h 356"/>
                <a:gd name="T20" fmla="+- 0 1536 1534"/>
                <a:gd name="T21" fmla="*/ T20 w 405"/>
                <a:gd name="T22" fmla="+- 0 -1126 -1473"/>
                <a:gd name="T23" fmla="*/ -1126 h 356"/>
                <a:gd name="T24" fmla="+- 0 1542 1534"/>
                <a:gd name="T25" fmla="*/ T24 w 405"/>
                <a:gd name="T26" fmla="+- 0 -1120 -1473"/>
                <a:gd name="T27" fmla="*/ -1120 h 356"/>
                <a:gd name="T28" fmla="+- 0 1553 1534"/>
                <a:gd name="T29" fmla="*/ T28 w 405"/>
                <a:gd name="T30" fmla="+- 0 -1118 -1473"/>
                <a:gd name="T31" fmla="*/ -1118 h 356"/>
                <a:gd name="T32" fmla="+- 0 1920 1534"/>
                <a:gd name="T33" fmla="*/ T32 w 405"/>
                <a:gd name="T34" fmla="+- 0 -1118 -1473"/>
                <a:gd name="T35" fmla="*/ -1118 h 356"/>
                <a:gd name="T36" fmla="+- 0 1931 1534"/>
                <a:gd name="T37" fmla="*/ T36 w 405"/>
                <a:gd name="T38" fmla="+- 0 -1120 -1473"/>
                <a:gd name="T39" fmla="*/ -1120 h 356"/>
                <a:gd name="T40" fmla="+- 0 1937 1534"/>
                <a:gd name="T41" fmla="*/ T40 w 405"/>
                <a:gd name="T42" fmla="+- 0 -1126 -1473"/>
                <a:gd name="T43" fmla="*/ -1126 h 356"/>
                <a:gd name="T44" fmla="+- 0 1939 1534"/>
                <a:gd name="T45" fmla="*/ T44 w 405"/>
                <a:gd name="T46" fmla="+- 0 -1134 -1473"/>
                <a:gd name="T47" fmla="*/ -1134 h 356"/>
                <a:gd name="T48" fmla="+- 0 1936 1534"/>
                <a:gd name="T49" fmla="*/ T48 w 405"/>
                <a:gd name="T50" fmla="+- 0 -1144 -1473"/>
                <a:gd name="T51" fmla="*/ -1144 h 356"/>
                <a:gd name="T52" fmla="+- 0 1752 1534"/>
                <a:gd name="T53" fmla="*/ T52 w 405"/>
                <a:gd name="T54" fmla="+- 0 -1462 -1473"/>
                <a:gd name="T55" fmla="*/ -1462 h 356"/>
                <a:gd name="T56" fmla="+- 0 1745 1534"/>
                <a:gd name="T57" fmla="*/ T56 w 405"/>
                <a:gd name="T58" fmla="+- 0 -1471 -1473"/>
                <a:gd name="T59" fmla="*/ -1471 h 356"/>
                <a:gd name="T60" fmla="+- 0 1737 1534"/>
                <a:gd name="T61" fmla="*/ T60 w 405"/>
                <a:gd name="T62" fmla="+- 0 -1473 -1473"/>
                <a:gd name="T63" fmla="*/ -1473 h 3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05" h="356">
                  <a:moveTo>
                    <a:pt x="203" y="0"/>
                  </a:moveTo>
                  <a:lnTo>
                    <a:pt x="195" y="2"/>
                  </a:lnTo>
                  <a:lnTo>
                    <a:pt x="187" y="11"/>
                  </a:lnTo>
                  <a:lnTo>
                    <a:pt x="4" y="329"/>
                  </a:lnTo>
                  <a:lnTo>
                    <a:pt x="0" y="339"/>
                  </a:lnTo>
                  <a:lnTo>
                    <a:pt x="2" y="347"/>
                  </a:lnTo>
                  <a:lnTo>
                    <a:pt x="8" y="353"/>
                  </a:lnTo>
                  <a:lnTo>
                    <a:pt x="19" y="355"/>
                  </a:lnTo>
                  <a:lnTo>
                    <a:pt x="386" y="355"/>
                  </a:lnTo>
                  <a:lnTo>
                    <a:pt x="397" y="353"/>
                  </a:lnTo>
                  <a:lnTo>
                    <a:pt x="403" y="347"/>
                  </a:lnTo>
                  <a:lnTo>
                    <a:pt x="405" y="339"/>
                  </a:lnTo>
                  <a:lnTo>
                    <a:pt x="402" y="329"/>
                  </a:lnTo>
                  <a:lnTo>
                    <a:pt x="218" y="11"/>
                  </a:lnTo>
                  <a:lnTo>
                    <a:pt x="211" y="2"/>
                  </a:lnTo>
                  <a:lnTo>
                    <a:pt x="20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01" name="Freeform 513"/>
            <p:cNvSpPr>
              <a:spLocks/>
            </p:cNvSpPr>
            <p:nvPr/>
          </p:nvSpPr>
          <p:spPr bwMode="auto">
            <a:xfrm>
              <a:off x="1534" y="-1474"/>
              <a:ext cx="405" cy="356"/>
            </a:xfrm>
            <a:custGeom>
              <a:avLst/>
              <a:gdLst>
                <a:gd name="T0" fmla="+- 0 1721 1534"/>
                <a:gd name="T1" fmla="*/ T0 w 405"/>
                <a:gd name="T2" fmla="+- 0 -1462 -1473"/>
                <a:gd name="T3" fmla="*/ -1462 h 356"/>
                <a:gd name="T4" fmla="+- 0 1729 1534"/>
                <a:gd name="T5" fmla="*/ T4 w 405"/>
                <a:gd name="T6" fmla="+- 0 -1471 -1473"/>
                <a:gd name="T7" fmla="*/ -1471 h 356"/>
                <a:gd name="T8" fmla="+- 0 1737 1534"/>
                <a:gd name="T9" fmla="*/ T8 w 405"/>
                <a:gd name="T10" fmla="+- 0 -1473 -1473"/>
                <a:gd name="T11" fmla="*/ -1473 h 356"/>
                <a:gd name="T12" fmla="+- 0 1745 1534"/>
                <a:gd name="T13" fmla="*/ T12 w 405"/>
                <a:gd name="T14" fmla="+- 0 -1471 -1473"/>
                <a:gd name="T15" fmla="*/ -1471 h 356"/>
                <a:gd name="T16" fmla="+- 0 1752 1534"/>
                <a:gd name="T17" fmla="*/ T16 w 405"/>
                <a:gd name="T18" fmla="+- 0 -1462 -1473"/>
                <a:gd name="T19" fmla="*/ -1462 h 356"/>
                <a:gd name="T20" fmla="+- 0 1936 1534"/>
                <a:gd name="T21" fmla="*/ T20 w 405"/>
                <a:gd name="T22" fmla="+- 0 -1144 -1473"/>
                <a:gd name="T23" fmla="*/ -1144 h 356"/>
                <a:gd name="T24" fmla="+- 0 1939 1534"/>
                <a:gd name="T25" fmla="*/ T24 w 405"/>
                <a:gd name="T26" fmla="+- 0 -1134 -1473"/>
                <a:gd name="T27" fmla="*/ -1134 h 356"/>
                <a:gd name="T28" fmla="+- 0 1937 1534"/>
                <a:gd name="T29" fmla="*/ T28 w 405"/>
                <a:gd name="T30" fmla="+- 0 -1126 -1473"/>
                <a:gd name="T31" fmla="*/ -1126 h 356"/>
                <a:gd name="T32" fmla="+- 0 1931 1534"/>
                <a:gd name="T33" fmla="*/ T32 w 405"/>
                <a:gd name="T34" fmla="+- 0 -1120 -1473"/>
                <a:gd name="T35" fmla="*/ -1120 h 356"/>
                <a:gd name="T36" fmla="+- 0 1920 1534"/>
                <a:gd name="T37" fmla="*/ T36 w 405"/>
                <a:gd name="T38" fmla="+- 0 -1118 -1473"/>
                <a:gd name="T39" fmla="*/ -1118 h 356"/>
                <a:gd name="T40" fmla="+- 0 1553 1534"/>
                <a:gd name="T41" fmla="*/ T40 w 405"/>
                <a:gd name="T42" fmla="+- 0 -1118 -1473"/>
                <a:gd name="T43" fmla="*/ -1118 h 356"/>
                <a:gd name="T44" fmla="+- 0 1542 1534"/>
                <a:gd name="T45" fmla="*/ T44 w 405"/>
                <a:gd name="T46" fmla="+- 0 -1120 -1473"/>
                <a:gd name="T47" fmla="*/ -1120 h 356"/>
                <a:gd name="T48" fmla="+- 0 1536 1534"/>
                <a:gd name="T49" fmla="*/ T48 w 405"/>
                <a:gd name="T50" fmla="+- 0 -1126 -1473"/>
                <a:gd name="T51" fmla="*/ -1126 h 356"/>
                <a:gd name="T52" fmla="+- 0 1534 1534"/>
                <a:gd name="T53" fmla="*/ T52 w 405"/>
                <a:gd name="T54" fmla="+- 0 -1134 -1473"/>
                <a:gd name="T55" fmla="*/ -1134 h 356"/>
                <a:gd name="T56" fmla="+- 0 1538 1534"/>
                <a:gd name="T57" fmla="*/ T56 w 405"/>
                <a:gd name="T58" fmla="+- 0 -1144 -1473"/>
                <a:gd name="T59" fmla="*/ -1144 h 356"/>
                <a:gd name="T60" fmla="+- 0 1721 1534"/>
                <a:gd name="T61" fmla="*/ T60 w 405"/>
                <a:gd name="T62" fmla="+- 0 -1462 -1473"/>
                <a:gd name="T63" fmla="*/ -1462 h 35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405" h="356">
                  <a:moveTo>
                    <a:pt x="187" y="11"/>
                  </a:moveTo>
                  <a:lnTo>
                    <a:pt x="195" y="2"/>
                  </a:lnTo>
                  <a:lnTo>
                    <a:pt x="203" y="0"/>
                  </a:lnTo>
                  <a:lnTo>
                    <a:pt x="211" y="2"/>
                  </a:lnTo>
                  <a:lnTo>
                    <a:pt x="218" y="11"/>
                  </a:lnTo>
                  <a:lnTo>
                    <a:pt x="402" y="329"/>
                  </a:lnTo>
                  <a:lnTo>
                    <a:pt x="405" y="339"/>
                  </a:lnTo>
                  <a:lnTo>
                    <a:pt x="403" y="347"/>
                  </a:lnTo>
                  <a:lnTo>
                    <a:pt x="397" y="353"/>
                  </a:lnTo>
                  <a:lnTo>
                    <a:pt x="386" y="355"/>
                  </a:lnTo>
                  <a:lnTo>
                    <a:pt x="19" y="355"/>
                  </a:lnTo>
                  <a:lnTo>
                    <a:pt x="8" y="353"/>
                  </a:lnTo>
                  <a:lnTo>
                    <a:pt x="2" y="347"/>
                  </a:lnTo>
                  <a:lnTo>
                    <a:pt x="0" y="339"/>
                  </a:lnTo>
                  <a:lnTo>
                    <a:pt x="4" y="329"/>
                  </a:lnTo>
                  <a:lnTo>
                    <a:pt x="187" y="11"/>
                  </a:lnTo>
                  <a:close/>
                </a:path>
              </a:pathLst>
            </a:custGeom>
            <a:noFill/>
            <a:ln w="372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602" name="Freeform 512"/>
            <p:cNvSpPr>
              <a:spLocks/>
            </p:cNvSpPr>
            <p:nvPr/>
          </p:nvSpPr>
          <p:spPr bwMode="auto">
            <a:xfrm>
              <a:off x="1702" y="-1193"/>
              <a:ext cx="67" cy="67"/>
            </a:xfrm>
            <a:custGeom>
              <a:avLst/>
              <a:gdLst>
                <a:gd name="T0" fmla="+- 0 1736 1703"/>
                <a:gd name="T1" fmla="*/ T0 w 67"/>
                <a:gd name="T2" fmla="+- 0 -1192 -1192"/>
                <a:gd name="T3" fmla="*/ -1192 h 67"/>
                <a:gd name="T4" fmla="+- 0 1723 1703"/>
                <a:gd name="T5" fmla="*/ T4 w 67"/>
                <a:gd name="T6" fmla="+- 0 -1189 -1192"/>
                <a:gd name="T7" fmla="*/ -1189 h 67"/>
                <a:gd name="T8" fmla="+- 0 1712 1703"/>
                <a:gd name="T9" fmla="*/ T8 w 67"/>
                <a:gd name="T10" fmla="+- 0 -1182 -1192"/>
                <a:gd name="T11" fmla="*/ -1182 h 67"/>
                <a:gd name="T12" fmla="+- 0 1705 1703"/>
                <a:gd name="T13" fmla="*/ T12 w 67"/>
                <a:gd name="T14" fmla="+- 0 -1172 -1192"/>
                <a:gd name="T15" fmla="*/ -1172 h 67"/>
                <a:gd name="T16" fmla="+- 0 1703 1703"/>
                <a:gd name="T17" fmla="*/ T16 w 67"/>
                <a:gd name="T18" fmla="+- 0 -1159 -1192"/>
                <a:gd name="T19" fmla="*/ -1159 h 67"/>
                <a:gd name="T20" fmla="+- 0 1705 1703"/>
                <a:gd name="T21" fmla="*/ T20 w 67"/>
                <a:gd name="T22" fmla="+- 0 -1146 -1192"/>
                <a:gd name="T23" fmla="*/ -1146 h 67"/>
                <a:gd name="T24" fmla="+- 0 1712 1703"/>
                <a:gd name="T25" fmla="*/ T24 w 67"/>
                <a:gd name="T26" fmla="+- 0 -1135 -1192"/>
                <a:gd name="T27" fmla="*/ -1135 h 67"/>
                <a:gd name="T28" fmla="+- 0 1723 1703"/>
                <a:gd name="T29" fmla="*/ T28 w 67"/>
                <a:gd name="T30" fmla="+- 0 -1128 -1192"/>
                <a:gd name="T31" fmla="*/ -1128 h 67"/>
                <a:gd name="T32" fmla="+- 0 1736 1703"/>
                <a:gd name="T33" fmla="*/ T32 w 67"/>
                <a:gd name="T34" fmla="+- 0 -1126 -1192"/>
                <a:gd name="T35" fmla="*/ -1126 h 67"/>
                <a:gd name="T36" fmla="+- 0 1749 1703"/>
                <a:gd name="T37" fmla="*/ T36 w 67"/>
                <a:gd name="T38" fmla="+- 0 -1128 -1192"/>
                <a:gd name="T39" fmla="*/ -1128 h 67"/>
                <a:gd name="T40" fmla="+- 0 1759 1703"/>
                <a:gd name="T41" fmla="*/ T40 w 67"/>
                <a:gd name="T42" fmla="+- 0 -1135 -1192"/>
                <a:gd name="T43" fmla="*/ -1135 h 67"/>
                <a:gd name="T44" fmla="+- 0 1767 1703"/>
                <a:gd name="T45" fmla="*/ T44 w 67"/>
                <a:gd name="T46" fmla="+- 0 -1146 -1192"/>
                <a:gd name="T47" fmla="*/ -1146 h 67"/>
                <a:gd name="T48" fmla="+- 0 1769 1703"/>
                <a:gd name="T49" fmla="*/ T48 w 67"/>
                <a:gd name="T50" fmla="+- 0 -1159 -1192"/>
                <a:gd name="T51" fmla="*/ -1159 h 67"/>
                <a:gd name="T52" fmla="+- 0 1767 1703"/>
                <a:gd name="T53" fmla="*/ T52 w 67"/>
                <a:gd name="T54" fmla="+- 0 -1172 -1192"/>
                <a:gd name="T55" fmla="*/ -1172 h 67"/>
                <a:gd name="T56" fmla="+- 0 1759 1703"/>
                <a:gd name="T57" fmla="*/ T56 w 67"/>
                <a:gd name="T58" fmla="+- 0 -1182 -1192"/>
                <a:gd name="T59" fmla="*/ -1182 h 67"/>
                <a:gd name="T60" fmla="+- 0 1749 1703"/>
                <a:gd name="T61" fmla="*/ T60 w 67"/>
                <a:gd name="T62" fmla="+- 0 -1189 -1192"/>
                <a:gd name="T63" fmla="*/ -1189 h 67"/>
                <a:gd name="T64" fmla="+- 0 1736 1703"/>
                <a:gd name="T65" fmla="*/ T64 w 67"/>
                <a:gd name="T66" fmla="+- 0 -1192 -1192"/>
                <a:gd name="T67" fmla="*/ -1192 h 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67" h="67">
                  <a:moveTo>
                    <a:pt x="33" y="0"/>
                  </a:moveTo>
                  <a:lnTo>
                    <a:pt x="20" y="3"/>
                  </a:lnTo>
                  <a:lnTo>
                    <a:pt x="9" y="10"/>
                  </a:lnTo>
                  <a:lnTo>
                    <a:pt x="2" y="20"/>
                  </a:lnTo>
                  <a:lnTo>
                    <a:pt x="0" y="33"/>
                  </a:lnTo>
                  <a:lnTo>
                    <a:pt x="2" y="46"/>
                  </a:lnTo>
                  <a:lnTo>
                    <a:pt x="9" y="57"/>
                  </a:lnTo>
                  <a:lnTo>
                    <a:pt x="20" y="64"/>
                  </a:lnTo>
                  <a:lnTo>
                    <a:pt x="33" y="66"/>
                  </a:lnTo>
                  <a:lnTo>
                    <a:pt x="46" y="64"/>
                  </a:lnTo>
                  <a:lnTo>
                    <a:pt x="56" y="57"/>
                  </a:lnTo>
                  <a:lnTo>
                    <a:pt x="64" y="46"/>
                  </a:lnTo>
                  <a:lnTo>
                    <a:pt x="66" y="33"/>
                  </a:lnTo>
                  <a:lnTo>
                    <a:pt x="64" y="20"/>
                  </a:lnTo>
                  <a:lnTo>
                    <a:pt x="56" y="10"/>
                  </a:lnTo>
                  <a:lnTo>
                    <a:pt x="46" y="3"/>
                  </a:lnTo>
                  <a:lnTo>
                    <a:pt x="3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03" name="Freeform 511"/>
            <p:cNvSpPr>
              <a:spLocks/>
            </p:cNvSpPr>
            <p:nvPr/>
          </p:nvSpPr>
          <p:spPr bwMode="auto">
            <a:xfrm>
              <a:off x="1702" y="-1193"/>
              <a:ext cx="67" cy="67"/>
            </a:xfrm>
            <a:custGeom>
              <a:avLst/>
              <a:gdLst>
                <a:gd name="T0" fmla="+- 0 1736 1703"/>
                <a:gd name="T1" fmla="*/ T0 w 67"/>
                <a:gd name="T2" fmla="+- 0 -1192 -1192"/>
                <a:gd name="T3" fmla="*/ -1192 h 67"/>
                <a:gd name="T4" fmla="+- 0 1749 1703"/>
                <a:gd name="T5" fmla="*/ T4 w 67"/>
                <a:gd name="T6" fmla="+- 0 -1189 -1192"/>
                <a:gd name="T7" fmla="*/ -1189 h 67"/>
                <a:gd name="T8" fmla="+- 0 1759 1703"/>
                <a:gd name="T9" fmla="*/ T8 w 67"/>
                <a:gd name="T10" fmla="+- 0 -1182 -1192"/>
                <a:gd name="T11" fmla="*/ -1182 h 67"/>
                <a:gd name="T12" fmla="+- 0 1767 1703"/>
                <a:gd name="T13" fmla="*/ T12 w 67"/>
                <a:gd name="T14" fmla="+- 0 -1172 -1192"/>
                <a:gd name="T15" fmla="*/ -1172 h 67"/>
                <a:gd name="T16" fmla="+- 0 1769 1703"/>
                <a:gd name="T17" fmla="*/ T16 w 67"/>
                <a:gd name="T18" fmla="+- 0 -1159 -1192"/>
                <a:gd name="T19" fmla="*/ -1159 h 67"/>
                <a:gd name="T20" fmla="+- 0 1767 1703"/>
                <a:gd name="T21" fmla="*/ T20 w 67"/>
                <a:gd name="T22" fmla="+- 0 -1146 -1192"/>
                <a:gd name="T23" fmla="*/ -1146 h 67"/>
                <a:gd name="T24" fmla="+- 0 1759 1703"/>
                <a:gd name="T25" fmla="*/ T24 w 67"/>
                <a:gd name="T26" fmla="+- 0 -1135 -1192"/>
                <a:gd name="T27" fmla="*/ -1135 h 67"/>
                <a:gd name="T28" fmla="+- 0 1749 1703"/>
                <a:gd name="T29" fmla="*/ T28 w 67"/>
                <a:gd name="T30" fmla="+- 0 -1128 -1192"/>
                <a:gd name="T31" fmla="*/ -1128 h 67"/>
                <a:gd name="T32" fmla="+- 0 1736 1703"/>
                <a:gd name="T33" fmla="*/ T32 w 67"/>
                <a:gd name="T34" fmla="+- 0 -1126 -1192"/>
                <a:gd name="T35" fmla="*/ -1126 h 67"/>
                <a:gd name="T36" fmla="+- 0 1723 1703"/>
                <a:gd name="T37" fmla="*/ T36 w 67"/>
                <a:gd name="T38" fmla="+- 0 -1128 -1192"/>
                <a:gd name="T39" fmla="*/ -1128 h 67"/>
                <a:gd name="T40" fmla="+- 0 1712 1703"/>
                <a:gd name="T41" fmla="*/ T40 w 67"/>
                <a:gd name="T42" fmla="+- 0 -1135 -1192"/>
                <a:gd name="T43" fmla="*/ -1135 h 67"/>
                <a:gd name="T44" fmla="+- 0 1705 1703"/>
                <a:gd name="T45" fmla="*/ T44 w 67"/>
                <a:gd name="T46" fmla="+- 0 -1146 -1192"/>
                <a:gd name="T47" fmla="*/ -1146 h 67"/>
                <a:gd name="T48" fmla="+- 0 1703 1703"/>
                <a:gd name="T49" fmla="*/ T48 w 67"/>
                <a:gd name="T50" fmla="+- 0 -1159 -1192"/>
                <a:gd name="T51" fmla="*/ -1159 h 67"/>
                <a:gd name="T52" fmla="+- 0 1705 1703"/>
                <a:gd name="T53" fmla="*/ T52 w 67"/>
                <a:gd name="T54" fmla="+- 0 -1172 -1192"/>
                <a:gd name="T55" fmla="*/ -1172 h 67"/>
                <a:gd name="T56" fmla="+- 0 1712 1703"/>
                <a:gd name="T57" fmla="*/ T56 w 67"/>
                <a:gd name="T58" fmla="+- 0 -1182 -1192"/>
                <a:gd name="T59" fmla="*/ -1182 h 67"/>
                <a:gd name="T60" fmla="+- 0 1723 1703"/>
                <a:gd name="T61" fmla="*/ T60 w 67"/>
                <a:gd name="T62" fmla="+- 0 -1189 -1192"/>
                <a:gd name="T63" fmla="*/ -1189 h 67"/>
                <a:gd name="T64" fmla="+- 0 1736 1703"/>
                <a:gd name="T65" fmla="*/ T64 w 67"/>
                <a:gd name="T66" fmla="+- 0 -1192 -1192"/>
                <a:gd name="T67" fmla="*/ -1192 h 6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67" h="67">
                  <a:moveTo>
                    <a:pt x="33" y="0"/>
                  </a:moveTo>
                  <a:lnTo>
                    <a:pt x="46" y="3"/>
                  </a:lnTo>
                  <a:lnTo>
                    <a:pt x="56" y="10"/>
                  </a:lnTo>
                  <a:lnTo>
                    <a:pt x="64" y="20"/>
                  </a:lnTo>
                  <a:lnTo>
                    <a:pt x="66" y="33"/>
                  </a:lnTo>
                  <a:lnTo>
                    <a:pt x="64" y="46"/>
                  </a:lnTo>
                  <a:lnTo>
                    <a:pt x="56" y="57"/>
                  </a:lnTo>
                  <a:lnTo>
                    <a:pt x="46" y="64"/>
                  </a:lnTo>
                  <a:lnTo>
                    <a:pt x="33" y="66"/>
                  </a:lnTo>
                  <a:lnTo>
                    <a:pt x="20" y="64"/>
                  </a:lnTo>
                  <a:lnTo>
                    <a:pt x="9" y="57"/>
                  </a:lnTo>
                  <a:lnTo>
                    <a:pt x="2" y="46"/>
                  </a:lnTo>
                  <a:lnTo>
                    <a:pt x="0" y="33"/>
                  </a:lnTo>
                  <a:lnTo>
                    <a:pt x="2" y="20"/>
                  </a:lnTo>
                  <a:lnTo>
                    <a:pt x="9" y="10"/>
                  </a:lnTo>
                  <a:lnTo>
                    <a:pt x="20" y="3"/>
                  </a:lnTo>
                  <a:lnTo>
                    <a:pt x="33" y="0"/>
                  </a:lnTo>
                </a:path>
              </a:pathLst>
            </a:custGeom>
            <a:noFill/>
            <a:ln w="372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4604" name="Freeform 510"/>
            <p:cNvSpPr>
              <a:spLocks/>
            </p:cNvSpPr>
            <p:nvPr/>
          </p:nvSpPr>
          <p:spPr bwMode="auto">
            <a:xfrm>
              <a:off x="1690" y="-1430"/>
              <a:ext cx="91" cy="216"/>
            </a:xfrm>
            <a:custGeom>
              <a:avLst/>
              <a:gdLst>
                <a:gd name="T0" fmla="+- 0 1736 1691"/>
                <a:gd name="T1" fmla="*/ T0 w 91"/>
                <a:gd name="T2" fmla="+- 0 -1430 -1430"/>
                <a:gd name="T3" fmla="*/ -1430 h 216"/>
                <a:gd name="T4" fmla="+- 0 1718 1691"/>
                <a:gd name="T5" fmla="*/ T4 w 91"/>
                <a:gd name="T6" fmla="+- 0 -1426 -1430"/>
                <a:gd name="T7" fmla="*/ -1426 h 216"/>
                <a:gd name="T8" fmla="+- 0 1704 1691"/>
                <a:gd name="T9" fmla="*/ T8 w 91"/>
                <a:gd name="T10" fmla="+- 0 -1416 -1430"/>
                <a:gd name="T11" fmla="*/ -1416 h 216"/>
                <a:gd name="T12" fmla="+- 0 1694 1691"/>
                <a:gd name="T13" fmla="*/ T12 w 91"/>
                <a:gd name="T14" fmla="+- 0 -1402 -1430"/>
                <a:gd name="T15" fmla="*/ -1402 h 216"/>
                <a:gd name="T16" fmla="+- 0 1691 1691"/>
                <a:gd name="T17" fmla="*/ T16 w 91"/>
                <a:gd name="T18" fmla="+- 0 -1384 -1430"/>
                <a:gd name="T19" fmla="*/ -1384 h 216"/>
                <a:gd name="T20" fmla="+- 0 1714 1691"/>
                <a:gd name="T21" fmla="*/ T20 w 91"/>
                <a:gd name="T22" fmla="+- 0 -1214 -1430"/>
                <a:gd name="T23" fmla="*/ -1214 h 216"/>
                <a:gd name="T24" fmla="+- 0 1721 1691"/>
                <a:gd name="T25" fmla="*/ T24 w 91"/>
                <a:gd name="T26" fmla="+- 0 -1217 -1430"/>
                <a:gd name="T27" fmla="*/ -1217 h 216"/>
                <a:gd name="T28" fmla="+- 0 1728 1691"/>
                <a:gd name="T29" fmla="*/ T28 w 91"/>
                <a:gd name="T30" fmla="+- 0 -1218 -1430"/>
                <a:gd name="T31" fmla="*/ -1218 h 216"/>
                <a:gd name="T32" fmla="+- 0 1743 1691"/>
                <a:gd name="T33" fmla="*/ T32 w 91"/>
                <a:gd name="T34" fmla="+- 0 -1218 -1430"/>
                <a:gd name="T35" fmla="*/ -1218 h 216"/>
                <a:gd name="T36" fmla="+- 0 1750 1691"/>
                <a:gd name="T37" fmla="*/ T36 w 91"/>
                <a:gd name="T38" fmla="+- 0 -1217 -1430"/>
                <a:gd name="T39" fmla="*/ -1217 h 216"/>
                <a:gd name="T40" fmla="+- 0 1756 1691"/>
                <a:gd name="T41" fmla="*/ T40 w 91"/>
                <a:gd name="T42" fmla="+- 0 -1214 -1430"/>
                <a:gd name="T43" fmla="*/ -1214 h 216"/>
                <a:gd name="T44" fmla="+- 0 1781 1691"/>
                <a:gd name="T45" fmla="*/ T44 w 91"/>
                <a:gd name="T46" fmla="+- 0 -1384 -1430"/>
                <a:gd name="T47" fmla="*/ -1384 h 216"/>
                <a:gd name="T48" fmla="+- 0 1778 1691"/>
                <a:gd name="T49" fmla="*/ T48 w 91"/>
                <a:gd name="T50" fmla="+- 0 -1402 -1430"/>
                <a:gd name="T51" fmla="*/ -1402 h 216"/>
                <a:gd name="T52" fmla="+- 0 1768 1691"/>
                <a:gd name="T53" fmla="*/ T52 w 91"/>
                <a:gd name="T54" fmla="+- 0 -1416 -1430"/>
                <a:gd name="T55" fmla="*/ -1416 h 216"/>
                <a:gd name="T56" fmla="+- 0 1754 1691"/>
                <a:gd name="T57" fmla="*/ T56 w 91"/>
                <a:gd name="T58" fmla="+- 0 -1426 -1430"/>
                <a:gd name="T59" fmla="*/ -1426 h 216"/>
                <a:gd name="T60" fmla="+- 0 1736 1691"/>
                <a:gd name="T61" fmla="*/ T60 w 91"/>
                <a:gd name="T62" fmla="+- 0 -1430 -1430"/>
                <a:gd name="T63" fmla="*/ -1430 h 2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91" h="216">
                  <a:moveTo>
                    <a:pt x="45" y="0"/>
                  </a:moveTo>
                  <a:lnTo>
                    <a:pt x="27" y="4"/>
                  </a:lnTo>
                  <a:lnTo>
                    <a:pt x="13" y="14"/>
                  </a:lnTo>
                  <a:lnTo>
                    <a:pt x="3" y="28"/>
                  </a:lnTo>
                  <a:lnTo>
                    <a:pt x="0" y="46"/>
                  </a:lnTo>
                  <a:lnTo>
                    <a:pt x="23" y="216"/>
                  </a:lnTo>
                  <a:lnTo>
                    <a:pt x="30" y="213"/>
                  </a:lnTo>
                  <a:lnTo>
                    <a:pt x="37" y="212"/>
                  </a:lnTo>
                  <a:lnTo>
                    <a:pt x="52" y="212"/>
                  </a:lnTo>
                  <a:lnTo>
                    <a:pt x="59" y="213"/>
                  </a:lnTo>
                  <a:lnTo>
                    <a:pt x="65" y="216"/>
                  </a:lnTo>
                  <a:lnTo>
                    <a:pt x="90" y="46"/>
                  </a:lnTo>
                  <a:lnTo>
                    <a:pt x="87" y="28"/>
                  </a:lnTo>
                  <a:lnTo>
                    <a:pt x="77" y="14"/>
                  </a:lnTo>
                  <a:lnTo>
                    <a:pt x="63" y="4"/>
                  </a:lnTo>
                  <a:lnTo>
                    <a:pt x="45"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4605" name="Freeform 509"/>
            <p:cNvSpPr>
              <a:spLocks/>
            </p:cNvSpPr>
            <p:nvPr/>
          </p:nvSpPr>
          <p:spPr bwMode="auto">
            <a:xfrm>
              <a:off x="1690" y="-1430"/>
              <a:ext cx="91" cy="216"/>
            </a:xfrm>
            <a:custGeom>
              <a:avLst/>
              <a:gdLst>
                <a:gd name="T0" fmla="+- 0 1714 1691"/>
                <a:gd name="T1" fmla="*/ T0 w 91"/>
                <a:gd name="T2" fmla="+- 0 -1214 -1430"/>
                <a:gd name="T3" fmla="*/ -1214 h 216"/>
                <a:gd name="T4" fmla="+- 0 1721 1691"/>
                <a:gd name="T5" fmla="*/ T4 w 91"/>
                <a:gd name="T6" fmla="+- 0 -1217 -1430"/>
                <a:gd name="T7" fmla="*/ -1217 h 216"/>
                <a:gd name="T8" fmla="+- 0 1728 1691"/>
                <a:gd name="T9" fmla="*/ T8 w 91"/>
                <a:gd name="T10" fmla="+- 0 -1218 -1430"/>
                <a:gd name="T11" fmla="*/ -1218 h 216"/>
                <a:gd name="T12" fmla="+- 0 1736 1691"/>
                <a:gd name="T13" fmla="*/ T12 w 91"/>
                <a:gd name="T14" fmla="+- 0 -1218 -1430"/>
                <a:gd name="T15" fmla="*/ -1218 h 216"/>
                <a:gd name="T16" fmla="+- 0 1743 1691"/>
                <a:gd name="T17" fmla="*/ T16 w 91"/>
                <a:gd name="T18" fmla="+- 0 -1218 -1430"/>
                <a:gd name="T19" fmla="*/ -1218 h 216"/>
                <a:gd name="T20" fmla="+- 0 1750 1691"/>
                <a:gd name="T21" fmla="*/ T20 w 91"/>
                <a:gd name="T22" fmla="+- 0 -1217 -1430"/>
                <a:gd name="T23" fmla="*/ -1217 h 216"/>
                <a:gd name="T24" fmla="+- 0 1756 1691"/>
                <a:gd name="T25" fmla="*/ T24 w 91"/>
                <a:gd name="T26" fmla="+- 0 -1214 -1430"/>
                <a:gd name="T27" fmla="*/ -1214 h 216"/>
                <a:gd name="T28" fmla="+- 0 1781 1691"/>
                <a:gd name="T29" fmla="*/ T28 w 91"/>
                <a:gd name="T30" fmla="+- 0 -1384 -1430"/>
                <a:gd name="T31" fmla="*/ -1384 h 216"/>
                <a:gd name="T32" fmla="+- 0 1778 1691"/>
                <a:gd name="T33" fmla="*/ T32 w 91"/>
                <a:gd name="T34" fmla="+- 0 -1402 -1430"/>
                <a:gd name="T35" fmla="*/ -1402 h 216"/>
                <a:gd name="T36" fmla="+- 0 1768 1691"/>
                <a:gd name="T37" fmla="*/ T36 w 91"/>
                <a:gd name="T38" fmla="+- 0 -1416 -1430"/>
                <a:gd name="T39" fmla="*/ -1416 h 216"/>
                <a:gd name="T40" fmla="+- 0 1754 1691"/>
                <a:gd name="T41" fmla="*/ T40 w 91"/>
                <a:gd name="T42" fmla="+- 0 -1426 -1430"/>
                <a:gd name="T43" fmla="*/ -1426 h 216"/>
                <a:gd name="T44" fmla="+- 0 1736 1691"/>
                <a:gd name="T45" fmla="*/ T44 w 91"/>
                <a:gd name="T46" fmla="+- 0 -1430 -1430"/>
                <a:gd name="T47" fmla="*/ -1430 h 216"/>
                <a:gd name="T48" fmla="+- 0 1718 1691"/>
                <a:gd name="T49" fmla="*/ T48 w 91"/>
                <a:gd name="T50" fmla="+- 0 -1426 -1430"/>
                <a:gd name="T51" fmla="*/ -1426 h 216"/>
                <a:gd name="T52" fmla="+- 0 1704 1691"/>
                <a:gd name="T53" fmla="*/ T52 w 91"/>
                <a:gd name="T54" fmla="+- 0 -1416 -1430"/>
                <a:gd name="T55" fmla="*/ -1416 h 216"/>
                <a:gd name="T56" fmla="+- 0 1694 1691"/>
                <a:gd name="T57" fmla="*/ T56 w 91"/>
                <a:gd name="T58" fmla="+- 0 -1402 -1430"/>
                <a:gd name="T59" fmla="*/ -1402 h 216"/>
                <a:gd name="T60" fmla="+- 0 1691 1691"/>
                <a:gd name="T61" fmla="*/ T60 w 91"/>
                <a:gd name="T62" fmla="+- 0 -1384 -1430"/>
                <a:gd name="T63" fmla="*/ -1384 h 216"/>
                <a:gd name="T64" fmla="+- 0 1714 1691"/>
                <a:gd name="T65" fmla="*/ T64 w 91"/>
                <a:gd name="T66" fmla="+- 0 -1214 -1430"/>
                <a:gd name="T67" fmla="*/ -1214 h 21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Lst>
              <a:rect l="0" t="0" r="r" b="b"/>
              <a:pathLst>
                <a:path w="91" h="216">
                  <a:moveTo>
                    <a:pt x="23" y="216"/>
                  </a:moveTo>
                  <a:lnTo>
                    <a:pt x="30" y="213"/>
                  </a:lnTo>
                  <a:lnTo>
                    <a:pt x="37" y="212"/>
                  </a:lnTo>
                  <a:lnTo>
                    <a:pt x="45" y="212"/>
                  </a:lnTo>
                  <a:lnTo>
                    <a:pt x="52" y="212"/>
                  </a:lnTo>
                  <a:lnTo>
                    <a:pt x="59" y="213"/>
                  </a:lnTo>
                  <a:lnTo>
                    <a:pt x="65" y="216"/>
                  </a:lnTo>
                  <a:lnTo>
                    <a:pt x="90" y="46"/>
                  </a:lnTo>
                  <a:lnTo>
                    <a:pt x="87" y="28"/>
                  </a:lnTo>
                  <a:lnTo>
                    <a:pt x="77" y="14"/>
                  </a:lnTo>
                  <a:lnTo>
                    <a:pt x="63" y="4"/>
                  </a:lnTo>
                  <a:lnTo>
                    <a:pt x="45" y="0"/>
                  </a:lnTo>
                  <a:lnTo>
                    <a:pt x="27" y="4"/>
                  </a:lnTo>
                  <a:lnTo>
                    <a:pt x="13" y="14"/>
                  </a:lnTo>
                  <a:lnTo>
                    <a:pt x="3" y="28"/>
                  </a:lnTo>
                  <a:lnTo>
                    <a:pt x="0" y="46"/>
                  </a:lnTo>
                  <a:lnTo>
                    <a:pt x="23" y="216"/>
                  </a:lnTo>
                  <a:close/>
                </a:path>
              </a:pathLst>
            </a:custGeom>
            <a:noFill/>
            <a:ln w="3726">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grpSp>
      <p:sp>
        <p:nvSpPr>
          <p:cNvPr id="4606" name="Rectangle 516"/>
          <p:cNvSpPr>
            <a:spLocks noChangeArrowheads="1"/>
          </p:cNvSpPr>
          <p:nvPr/>
        </p:nvSpPr>
        <p:spPr bwMode="auto">
          <a:xfrm flipV="1">
            <a:off x="164702" y="-1180713"/>
            <a:ext cx="11548720"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buFontTx/>
              <a:buAutoNum type="arabicPeriod"/>
              <a:tabLst/>
            </a:pPr>
            <a:r>
              <a:rPr kumimoji="0" lang="en-US" altLang="fr-FR" sz="900" b="1" i="0" u="none" strike="noStrike" cap="none" normalizeH="0" baseline="0">
                <a:ln>
                  <a:noFill/>
                </a:ln>
                <a:solidFill>
                  <a:schemeClr val="tx1"/>
                </a:solidFill>
                <a:effectLst/>
                <a:latin typeface="Arial" panose="020B0604020202020204" pitchFamily="34" charset="0"/>
                <a:ea typeface="Arial" panose="020B0604020202020204" pitchFamily="34" charset="0"/>
              </a:rPr>
              <a:t>E</a:t>
            </a:r>
            <a:r>
              <a:rPr kumimoji="0" lang="en-US" altLang="fr-FR" sz="900" b="1" i="0" u="none" strike="noStrike" cap="none" normalizeH="0" baseline="0" bmk="">
                <a:ln>
                  <a:noFill/>
                </a:ln>
                <a:solidFill>
                  <a:schemeClr val="tx1"/>
                </a:solidFill>
                <a:effectLst/>
                <a:latin typeface="Arial" panose="020B0604020202020204" pitchFamily="34" charset="0"/>
                <a:ea typeface="Arial" panose="020B0604020202020204" pitchFamily="34" charset="0"/>
              </a:rPr>
              <a:t>xternal Battery </a:t>
            </a:r>
            <a:r>
              <a:rPr kumimoji="0" lang="en-US" altLang="fr-FR" sz="900" b="1" i="0" u="none" strike="noStrike" cap="none" normalizeH="0" baseline="0">
                <a:ln>
                  <a:noFill/>
                </a:ln>
                <a:solidFill>
                  <a:schemeClr val="tx1"/>
                </a:solidFill>
                <a:effectLst/>
                <a:latin typeface="Arial" panose="020B0604020202020204" pitchFamily="34" charset="0"/>
                <a:ea typeface="Arial" panose="020B0604020202020204" pitchFamily="34" charset="0"/>
              </a:rPr>
              <a:t>Connections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216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01361" y="1509345"/>
            <a:ext cx="9297743" cy="5480539"/>
          </a:xfrm>
        </p:spPr>
        <p:txBody>
          <a:bodyPr>
            <a:normAutofit/>
          </a:bodyPr>
          <a:lstStyle/>
          <a:p>
            <a:pPr marL="0" lvl="2" indent="0">
              <a:buNone/>
            </a:pPr>
            <a:r>
              <a:rPr lang="fr-FR" b="1" dirty="0"/>
              <a:t>Liste de contrôle de sécurité avant le démarrage</a:t>
            </a:r>
          </a:p>
          <a:p>
            <a:pPr marL="0" lvl="2" indent="0">
              <a:buNone/>
            </a:pPr>
            <a:r>
              <a:rPr lang="fr-FR" b="1" dirty="0"/>
              <a:t>Assurez-vous que tous les fils d’alimentation et de commande ont été correctement connectés et bien serrés.</a:t>
            </a:r>
          </a:p>
          <a:p>
            <a:pPr marL="0" lvl="2" indent="0">
              <a:buNone/>
            </a:pPr>
            <a:r>
              <a:rPr lang="fr-FR" b="1" dirty="0"/>
              <a:t>Vérifiez que la tension d'entrée est la même que celle indiquée sur la plaque signalétique de l'UPS,</a:t>
            </a:r>
          </a:p>
          <a:p>
            <a:pPr marL="0" lvl="2" indent="0">
              <a:buNone/>
            </a:pPr>
            <a:r>
              <a:rPr lang="fr-FR" b="1" dirty="0"/>
              <a:t>Assurez-vous que rien ne bloque l'entrée d'air et que l'évacuation d'air sur le dessus du module UPS est libre de toute obstruction.</a:t>
            </a:r>
          </a:p>
          <a:p>
            <a:pPr marL="0" lvl="2" indent="0">
              <a:buNone/>
            </a:pPr>
            <a:r>
              <a:rPr lang="fr-FR" b="1" dirty="0"/>
              <a:t>Vérifiez que le commutateur rotatif de bypass manuel SR1 est réglé sur la position BYPASS (ou ISOLATED BYPASS pour le système parallèle).</a:t>
            </a:r>
          </a:p>
          <a:p>
            <a:endParaRPr lang="fr-FR" dirty="0"/>
          </a:p>
        </p:txBody>
      </p:sp>
      <p:sp>
        <p:nvSpPr>
          <p:cNvPr id="13" name="Rectangle 12"/>
          <p:cNvSpPr/>
          <p:nvPr/>
        </p:nvSpPr>
        <p:spPr>
          <a:xfrm>
            <a:off x="1257842" y="668577"/>
            <a:ext cx="7292381" cy="707886"/>
          </a:xfrm>
          <a:prstGeom prst="rect">
            <a:avLst/>
          </a:prstGeom>
        </p:spPr>
        <p:txBody>
          <a:bodyPr wrap="none">
            <a:spAutoFit/>
          </a:bodyPr>
          <a:lstStyle/>
          <a:p>
            <a:pPr lvl="1"/>
            <a:r>
              <a:rPr lang="en-US" sz="4000" b="1" dirty="0" err="1"/>
              <a:t>Préparation</a:t>
            </a:r>
            <a:r>
              <a:rPr lang="en-US" sz="4000" b="1" dirty="0"/>
              <a:t> au </a:t>
            </a:r>
            <a:r>
              <a:rPr lang="en-US" sz="4000" b="1" dirty="0" err="1"/>
              <a:t>Démarrage</a:t>
            </a:r>
            <a:endParaRPr lang="fr-FR" sz="40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7170" y="4513478"/>
            <a:ext cx="2400300" cy="1957659"/>
          </a:xfrm>
          <a:prstGeom prst="rect">
            <a:avLst/>
          </a:prstGeom>
        </p:spPr>
      </p:pic>
    </p:spTree>
    <p:extLst>
      <p:ext uri="{BB962C8B-B14F-4D97-AF65-F5344CB8AC3E}">
        <p14:creationId xmlns:p14="http://schemas.microsoft.com/office/powerpoint/2010/main" val="113863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 calcmode="lin" valueType="num">
                                      <p:cBhvr additive="base">
                                        <p:cTn id="7"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6558" y="680228"/>
            <a:ext cx="8911687" cy="1280890"/>
          </a:xfrm>
        </p:spPr>
        <p:txBody>
          <a:bodyPr>
            <a:normAutofit/>
          </a:bodyPr>
          <a:lstStyle/>
          <a:p>
            <a:pPr marL="457200" lvl="1" rtl="0"/>
            <a:r>
              <a:rPr lang="en-US" sz="4000" b="1" kern="1200" dirty="0" err="1">
                <a:solidFill>
                  <a:prstClr val="black"/>
                </a:solidFill>
                <a:latin typeface="Century Gothic" panose="020B0502020202020204"/>
                <a:ea typeface="+mn-ea"/>
                <a:cs typeface="+mn-cs"/>
              </a:rPr>
              <a:t>Préparation</a:t>
            </a:r>
            <a:r>
              <a:rPr lang="en-US" sz="4000" b="1" kern="1200" dirty="0">
                <a:solidFill>
                  <a:prstClr val="black"/>
                </a:solidFill>
                <a:latin typeface="Century Gothic" panose="020B0502020202020204"/>
                <a:ea typeface="+mn-ea"/>
                <a:cs typeface="+mn-cs"/>
              </a:rPr>
              <a:t> au </a:t>
            </a:r>
            <a:r>
              <a:rPr lang="en-US" sz="4000" b="1" kern="1200" dirty="0" err="1">
                <a:solidFill>
                  <a:prstClr val="black"/>
                </a:solidFill>
                <a:latin typeface="Century Gothic" panose="020B0502020202020204"/>
                <a:ea typeface="+mn-ea"/>
                <a:cs typeface="+mn-cs"/>
              </a:rPr>
              <a:t>Démarrage</a:t>
            </a:r>
            <a:endParaRPr lang="fr-FR" sz="4000" b="1" kern="1200" dirty="0">
              <a:solidFill>
                <a:prstClr val="black"/>
              </a:solidFill>
              <a:latin typeface="Century Gothic" panose="020B0502020202020204"/>
              <a:ea typeface="+mn-ea"/>
              <a:cs typeface="+mn-cs"/>
            </a:endParaRPr>
          </a:p>
        </p:txBody>
      </p:sp>
      <p:sp>
        <p:nvSpPr>
          <p:cNvPr id="3" name="Content Placeholder 2"/>
          <p:cNvSpPr>
            <a:spLocks noGrp="1"/>
          </p:cNvSpPr>
          <p:nvPr>
            <p:ph idx="1"/>
          </p:nvPr>
        </p:nvSpPr>
        <p:spPr/>
        <p:txBody>
          <a:bodyPr/>
          <a:lstStyle/>
          <a:p>
            <a:pPr lvl="0"/>
            <a:r>
              <a:rPr lang="fr-FR" dirty="0"/>
              <a:t>Le cas échéant, vérifiez que les débranchements de bypass de maintenance en option Q3BP et Q5N sont en position OFF (ouvert).</a:t>
            </a:r>
          </a:p>
          <a:p>
            <a:pPr lvl="0"/>
            <a:r>
              <a:rPr lang="fr-FR" dirty="0"/>
              <a:t>Vérifiez que le coupe-batterie QF1 est en position OFF (ouvert).</a:t>
            </a:r>
          </a:p>
          <a:p>
            <a:pPr lvl="0"/>
            <a:r>
              <a:rPr lang="fr-FR" dirty="0"/>
              <a:t>Assurez-vous que l'armoire repose sur ses vérins de levage et non sur les 4 roulettes.</a:t>
            </a:r>
          </a:p>
          <a:p>
            <a:pPr lvl="0"/>
            <a:r>
              <a:rPr lang="fr-FR" dirty="0"/>
              <a:t>Vérifiez que les sectionneurs de charge (le cas échéant) sont en position OFF.</a:t>
            </a:r>
          </a:p>
        </p:txBody>
      </p:sp>
    </p:spTree>
    <p:extLst>
      <p:ext uri="{BB962C8B-B14F-4D97-AF65-F5344CB8AC3E}">
        <p14:creationId xmlns:p14="http://schemas.microsoft.com/office/powerpoint/2010/main" val="4207857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20179" y="646604"/>
            <a:ext cx="8911687" cy="1280890"/>
          </a:xfrm>
        </p:spPr>
        <p:txBody>
          <a:bodyPr/>
          <a:lstStyle/>
          <a:p>
            <a:r>
              <a:rPr lang="fr-FR" b="1" dirty="0"/>
              <a:t>  </a:t>
            </a:r>
            <a:r>
              <a:rPr lang="fr-FR" sz="4000" b="1" dirty="0"/>
              <a:t>Les Principaux Rôles de l’Onduleur</a:t>
            </a:r>
          </a:p>
        </p:txBody>
      </p:sp>
      <p:sp>
        <p:nvSpPr>
          <p:cNvPr id="3" name="Espace réservé du contenu 2"/>
          <p:cNvSpPr>
            <a:spLocks noGrp="1"/>
          </p:cNvSpPr>
          <p:nvPr>
            <p:ph idx="1"/>
          </p:nvPr>
        </p:nvSpPr>
        <p:spPr>
          <a:xfrm>
            <a:off x="2366575" y="1619030"/>
            <a:ext cx="8915400" cy="4536707"/>
          </a:xfrm>
        </p:spPr>
        <p:txBody>
          <a:bodyPr>
            <a:normAutofit fontScale="92500" lnSpcReduction="10000"/>
          </a:bodyPr>
          <a:lstStyle/>
          <a:p>
            <a:r>
              <a:rPr lang="fr-FR" b="1" dirty="0"/>
              <a:t>De son nom anglais « </a:t>
            </a:r>
            <a:r>
              <a:rPr lang="fr-FR" b="1" dirty="0" err="1"/>
              <a:t>uninterruptible</a:t>
            </a:r>
            <a:r>
              <a:rPr lang="fr-FR" b="1" dirty="0"/>
              <a:t> power </a:t>
            </a:r>
            <a:r>
              <a:rPr lang="fr-FR" b="1" dirty="0" err="1"/>
              <a:t>supply</a:t>
            </a:r>
            <a:r>
              <a:rPr lang="fr-FR" b="1" dirty="0"/>
              <a:t> », ce qui signifie « alimentation sans interruption », l'onduleur est un régulateur d'électricité qui a comme principale fonction de :</a:t>
            </a:r>
          </a:p>
          <a:p>
            <a:r>
              <a:rPr lang="fr-FR" b="1" dirty="0"/>
              <a:t>Prendre le relais du secteur en cas de coupures du courant, laissant ainsi aux utilisateurs le temps de sauvegarder leur travail en cours avant que l'appareil ne s'éteigne,</a:t>
            </a:r>
          </a:p>
          <a:p>
            <a:r>
              <a:rPr lang="fr-FR" b="1" dirty="0"/>
              <a:t>Assurer la continuité de la fourniture d'électricité jusqu'aux appareils si la panne de courant persiste,</a:t>
            </a:r>
          </a:p>
          <a:p>
            <a:r>
              <a:rPr lang="fr-FR" b="1" dirty="0"/>
              <a:t>Protéger les différentes machines, telles que les appareils industriels, les périphériques informatiques (imprimante, unité centrale, etc.) ou encore les ordinateurs, en cas de coupure répétée d'électricité,</a:t>
            </a:r>
          </a:p>
          <a:p>
            <a:r>
              <a:rPr lang="fr-FR" b="1" dirty="0"/>
              <a:t>Assurer la protection des mêmes dispositifs énumérés précédemment contre la foudre, les microcoupures, les parasites électriques ainsi que les variations de tension,</a:t>
            </a:r>
          </a:p>
          <a:p>
            <a:r>
              <a:rPr lang="fr-FR" b="1" dirty="0"/>
              <a:t>Filtrer et réguler la tension électrique pour que les appareils informatiques ne s'endommagent pas.</a:t>
            </a:r>
          </a:p>
        </p:txBody>
      </p:sp>
    </p:spTree>
    <p:extLst>
      <p:ext uri="{BB962C8B-B14F-4D97-AF65-F5344CB8AC3E}">
        <p14:creationId xmlns:p14="http://schemas.microsoft.com/office/powerpoint/2010/main" val="3843417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 calcmode="lin" valueType="num">
                                      <p:cBhvr additive="base">
                                        <p:cTn id="30"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 calcmode="lin" valueType="num">
                                      <p:cBhvr additive="base">
                                        <p:cTn id="3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 calcmode="lin" valueType="num">
                                      <p:cBhvr additive="base">
                                        <p:cTn id="4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698" y="685547"/>
            <a:ext cx="8911687" cy="876443"/>
          </a:xfrm>
        </p:spPr>
        <p:txBody>
          <a:bodyPr>
            <a:normAutofit/>
          </a:bodyPr>
          <a:lstStyle/>
          <a:p>
            <a:r>
              <a:rPr lang="en-US" sz="4000" b="1" dirty="0" err="1">
                <a:latin typeface="Arial MT"/>
                <a:ea typeface="Arial MT"/>
                <a:cs typeface="Arial MT"/>
              </a:rPr>
              <a:t>Procédure</a:t>
            </a:r>
            <a:r>
              <a:rPr lang="en-US" sz="4000" b="1" dirty="0">
                <a:latin typeface="Arial MT"/>
                <a:ea typeface="Arial MT"/>
                <a:cs typeface="Arial MT"/>
              </a:rPr>
              <a:t> de </a:t>
            </a:r>
            <a:r>
              <a:rPr lang="en-US" sz="4000" b="1" dirty="0" err="1">
                <a:latin typeface="Arial MT"/>
                <a:ea typeface="Arial MT"/>
                <a:cs typeface="Arial MT"/>
              </a:rPr>
              <a:t>Démarrage</a:t>
            </a:r>
            <a:r>
              <a:rPr lang="en-US" sz="4000" b="1" dirty="0">
                <a:latin typeface="Arial MT"/>
                <a:ea typeface="Arial MT"/>
                <a:cs typeface="Arial MT"/>
              </a:rPr>
              <a:t> Normale</a:t>
            </a:r>
            <a:endParaRPr lang="fr-FR" sz="4000" b="1" dirty="0"/>
          </a:p>
        </p:txBody>
      </p:sp>
      <p:sp>
        <p:nvSpPr>
          <p:cNvPr id="5" name="Content Placeholder 4"/>
          <p:cNvSpPr>
            <a:spLocks noGrp="1"/>
          </p:cNvSpPr>
          <p:nvPr>
            <p:ph idx="1"/>
          </p:nvPr>
        </p:nvSpPr>
        <p:spPr>
          <a:xfrm>
            <a:off x="1523999" y="1719386"/>
            <a:ext cx="8941166" cy="4939322"/>
          </a:xfrm>
        </p:spPr>
        <p:txBody>
          <a:bodyPr>
            <a:normAutofit/>
          </a:bodyPr>
          <a:lstStyle/>
          <a:p>
            <a:pPr marL="914400" lvl="2" indent="0">
              <a:buNone/>
            </a:pPr>
            <a:r>
              <a:rPr lang="fr-FR" b="1" dirty="0"/>
              <a:t>Démarrage 20-30 KVA Module unique</a:t>
            </a:r>
          </a:p>
          <a:p>
            <a:pPr marL="914400" lvl="2" indent="0">
              <a:buNone/>
            </a:pPr>
            <a:r>
              <a:rPr lang="fr-FR" b="1" dirty="0"/>
              <a:t>Fermez le ou les sectionneurs en amont qui alimentent l'onduleur.</a:t>
            </a:r>
          </a:p>
          <a:p>
            <a:pPr marL="914400" lvl="2" indent="0">
              <a:buNone/>
            </a:pPr>
            <a:r>
              <a:rPr lang="fr-FR" b="1" dirty="0"/>
              <a:t>Tournez le commutateur SR1 en position NORMAL et fermez le sectionneur de batterie QF1.</a:t>
            </a:r>
          </a:p>
          <a:p>
            <a:pPr marL="914400" lvl="2" indent="0">
              <a:buNone/>
            </a:pPr>
            <a:r>
              <a:rPr lang="fr-FR" b="1" dirty="0"/>
              <a:t>Si l'unité n'est pas configurée pour démarrer automatiquement, appuyez sur le bouton vert pour démarrer l'onduleur. La LED verte s'allumera.</a:t>
            </a:r>
          </a:p>
          <a:p>
            <a:pPr marL="914400" lvl="2" indent="0">
              <a:buNone/>
            </a:pPr>
            <a:r>
              <a:rPr lang="fr-FR" b="1" dirty="0"/>
              <a:t>L'écran affichera que la charge est protégée (charge NORM protégée).</a:t>
            </a:r>
          </a:p>
          <a:p>
            <a:pPr marL="914400" lvl="2" indent="0">
              <a:buNone/>
            </a:pPr>
            <a:r>
              <a:rPr lang="fr-FR" b="1" dirty="0"/>
              <a:t>Démarrage d'un système parallèle de 20 à 30 KVA</a:t>
            </a:r>
          </a:p>
          <a:p>
            <a:pPr marL="914400" lvl="2" indent="0">
              <a:buNone/>
            </a:pPr>
            <a:r>
              <a:rPr lang="fr-FR" b="1" dirty="0"/>
              <a:t>Fermez les sectionneurs en amont qui alimentent les UPS.</a:t>
            </a:r>
          </a:p>
          <a:p>
            <a:pPr marL="914400" lvl="2" indent="0">
              <a:buNone/>
            </a:pPr>
            <a:r>
              <a:rPr lang="fr-FR" b="1" dirty="0"/>
              <a:t>Pour toutes les unités du système : tournez l'interrupteur SR1 en position NORMAL et fermez le sectionneur de batterie QF1.</a:t>
            </a:r>
          </a:p>
          <a:p>
            <a:pPr marL="914400" lvl="2" indent="0">
              <a:buNone/>
            </a:pPr>
            <a:r>
              <a:rPr lang="fr-FR" b="1" dirty="0"/>
              <a:t>Pour toutes les unités du système : appuyer sur oui valider sur l'écran d'installation.</a:t>
            </a:r>
          </a:p>
          <a:p>
            <a:pPr marL="914400" lvl="2" indent="0">
              <a:buNone/>
            </a:pPr>
            <a:r>
              <a:rPr lang="fr-FR" b="1" dirty="0"/>
              <a:t>Si les unités ne sont pas configurées pour démarrer automatiquement, appuyez sur le bouton vert pour démarrer l'onduleur. La LED verte s'allumera</a:t>
            </a:r>
          </a:p>
          <a:p>
            <a:pPr marL="914400" lvl="2" indent="0">
              <a:buNone/>
            </a:pPr>
            <a:r>
              <a:rPr lang="fr-FR" b="1" dirty="0"/>
              <a:t>L'écran affichera que la charge est protégée (PARA (n) charge protégée, où n = numéro d'identification de l'unité).</a:t>
            </a:r>
          </a:p>
          <a:p>
            <a:pPr marL="914400" lvl="2" indent="0">
              <a:buNone/>
            </a:pPr>
            <a:endParaRPr lang="fr-FR" sz="2800" dirty="0"/>
          </a:p>
          <a:p>
            <a:endParaRPr lang="fr-FR" dirty="0"/>
          </a:p>
        </p:txBody>
      </p:sp>
    </p:spTree>
    <p:extLst>
      <p:ext uri="{BB962C8B-B14F-4D97-AF65-F5344CB8AC3E}">
        <p14:creationId xmlns:p14="http://schemas.microsoft.com/office/powerpoint/2010/main" val="1772040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965" y="694448"/>
            <a:ext cx="11615730" cy="1280890"/>
          </a:xfrm>
        </p:spPr>
        <p:txBody>
          <a:bodyPr>
            <a:normAutofit fontScale="90000"/>
          </a:bodyPr>
          <a:lstStyle/>
          <a:p>
            <a:pPr marL="742950" lvl="1" indent="-285750">
              <a:spcAft>
                <a:spcPts val="0"/>
              </a:spcAft>
              <a:tabLst>
                <a:tab pos="1218565" algn="l"/>
                <a:tab pos="1219200" algn="l"/>
              </a:tabLst>
            </a:pPr>
            <a:r>
              <a:rPr lang="fr-FR" sz="4000" b="1" spc="-5" dirty="0">
                <a:solidFill>
                  <a:schemeClr val="tx1"/>
                </a:solidFill>
                <a:latin typeface="Arial" panose="020B0604020202020204" pitchFamily="34" charset="0"/>
                <a:ea typeface="Arial" panose="020B0604020202020204" pitchFamily="34" charset="0"/>
              </a:rPr>
              <a:t>Liste de contrôle de sécurité après le démarrage</a:t>
            </a:r>
            <a:br>
              <a:rPr lang="fr-FR" b="1" spc="-5" dirty="0">
                <a:latin typeface="Arial" panose="020B0604020202020204" pitchFamily="34" charset="0"/>
                <a:ea typeface="Arial" panose="020B0604020202020204" pitchFamily="34" charset="0"/>
              </a:rPr>
            </a:br>
            <a:endParaRPr lang="fr-FR" dirty="0"/>
          </a:p>
        </p:txBody>
      </p:sp>
      <p:sp>
        <p:nvSpPr>
          <p:cNvPr id="3" name="Content Placeholder 2"/>
          <p:cNvSpPr>
            <a:spLocks noGrp="1"/>
          </p:cNvSpPr>
          <p:nvPr>
            <p:ph idx="1"/>
          </p:nvPr>
        </p:nvSpPr>
        <p:spPr/>
        <p:txBody>
          <a:bodyPr>
            <a:normAutofit fontScale="92500" lnSpcReduction="10000"/>
          </a:bodyPr>
          <a:lstStyle/>
          <a:p>
            <a:pPr marL="419100" marR="516890" indent="0">
              <a:lnSpc>
                <a:spcPct val="115000"/>
              </a:lnSpc>
              <a:buNone/>
            </a:pPr>
            <a:r>
              <a:rPr lang="en-US" b="1" dirty="0">
                <a:latin typeface="Arial MT"/>
                <a:ea typeface="Arial MT"/>
                <a:cs typeface="Arial MT"/>
              </a:rPr>
              <a:t>   </a:t>
            </a:r>
            <a:r>
              <a:rPr lang="fr-FR" b="1" dirty="0">
                <a:latin typeface="Arial MT"/>
                <a:ea typeface="Arial MT"/>
                <a:cs typeface="Arial MT"/>
              </a:rPr>
              <a:t>Après le démarrage initial du système, le fonctionnement normal doit être testé</a:t>
            </a:r>
          </a:p>
          <a:p>
            <a:pPr marL="419100" marR="516890" indent="0">
              <a:lnSpc>
                <a:spcPct val="115000"/>
              </a:lnSpc>
              <a:buNone/>
            </a:pPr>
            <a:r>
              <a:rPr lang="fr-FR" b="1" dirty="0">
                <a:latin typeface="Arial MT"/>
                <a:ea typeface="Arial MT"/>
                <a:cs typeface="Arial MT"/>
              </a:rPr>
              <a:t>-Test de mise hors tension d'urgence (EPO). Pour un système parallèle, utilisez SYSTEM EPO (</a:t>
            </a:r>
            <a:r>
              <a:rPr lang="fr-FR" b="1" dirty="0" err="1">
                <a:latin typeface="Arial MT"/>
                <a:ea typeface="Arial MT"/>
                <a:cs typeface="Arial MT"/>
              </a:rPr>
              <a:t>Simultaneous</a:t>
            </a:r>
            <a:r>
              <a:rPr lang="fr-FR" b="1" dirty="0">
                <a:latin typeface="Arial MT"/>
                <a:ea typeface="Arial MT"/>
                <a:cs typeface="Arial MT"/>
              </a:rPr>
              <a:t> REPO sur toutes les unités du système).</a:t>
            </a:r>
          </a:p>
          <a:p>
            <a:pPr marL="419100" marR="516890" indent="0">
              <a:lnSpc>
                <a:spcPct val="115000"/>
              </a:lnSpc>
              <a:buNone/>
            </a:pPr>
            <a:r>
              <a:rPr lang="fr-FR" b="1" dirty="0">
                <a:latin typeface="Arial MT"/>
                <a:ea typeface="Arial MT"/>
                <a:cs typeface="Arial MT"/>
              </a:rPr>
              <a:t>- Test de mise hors tension d'urgence à distance (REPO) (le cas échéant). Pour un système parallèle, utilisez SYSTEM EPO (</a:t>
            </a:r>
            <a:r>
              <a:rPr lang="fr-FR" b="1" dirty="0" err="1">
                <a:latin typeface="Arial MT"/>
                <a:ea typeface="Arial MT"/>
                <a:cs typeface="Arial MT"/>
              </a:rPr>
              <a:t>Simultaneous</a:t>
            </a:r>
            <a:r>
              <a:rPr lang="fr-FR" b="1" dirty="0">
                <a:latin typeface="Arial MT"/>
                <a:ea typeface="Arial MT"/>
                <a:cs typeface="Arial MT"/>
              </a:rPr>
              <a:t> REPO sur toutes les unités du système).</a:t>
            </a:r>
          </a:p>
          <a:p>
            <a:pPr marL="419100" marR="516890" indent="0">
              <a:lnSpc>
                <a:spcPct val="115000"/>
              </a:lnSpc>
              <a:buNone/>
            </a:pPr>
            <a:r>
              <a:rPr lang="fr-FR" b="1" dirty="0">
                <a:latin typeface="Arial MT"/>
                <a:ea typeface="Arial MT"/>
                <a:cs typeface="Arial MT"/>
              </a:rPr>
              <a:t>- Démarrage et arrêt de l'onduleur.</a:t>
            </a:r>
          </a:p>
          <a:p>
            <a:pPr marL="419100" marR="516890" indent="0">
              <a:lnSpc>
                <a:spcPct val="115000"/>
              </a:lnSpc>
              <a:buNone/>
            </a:pPr>
            <a:r>
              <a:rPr lang="fr-FR" b="1" dirty="0">
                <a:latin typeface="Arial MT"/>
                <a:ea typeface="Arial MT"/>
                <a:cs typeface="Arial MT"/>
              </a:rPr>
              <a:t>- Test de transfert de batterie.</a:t>
            </a:r>
          </a:p>
          <a:p>
            <a:pPr marL="419100" marR="516890" indent="0">
              <a:lnSpc>
                <a:spcPct val="115000"/>
              </a:lnSpc>
              <a:buNone/>
            </a:pPr>
            <a:r>
              <a:rPr lang="fr-FR" b="1" dirty="0">
                <a:latin typeface="Arial MT"/>
                <a:ea typeface="Arial MT"/>
                <a:cs typeface="Arial MT"/>
              </a:rPr>
              <a:t>- Procédure bypass maintenance.</a:t>
            </a:r>
            <a:endParaRPr lang="fr-FR" b="1" dirty="0"/>
          </a:p>
        </p:txBody>
      </p:sp>
    </p:spTree>
    <p:extLst>
      <p:ext uri="{BB962C8B-B14F-4D97-AF65-F5344CB8AC3E}">
        <p14:creationId xmlns:p14="http://schemas.microsoft.com/office/powerpoint/2010/main" val="398335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659550"/>
            <a:ext cx="8911687" cy="1280890"/>
          </a:xfrm>
        </p:spPr>
        <p:txBody>
          <a:bodyPr/>
          <a:lstStyle/>
          <a:p>
            <a:pPr lvl="1" algn="l" defTabSz="457200" rtl="0">
              <a:spcBef>
                <a:spcPct val="0"/>
              </a:spcBef>
            </a:pPr>
            <a:r>
              <a:rPr lang="en-US" sz="4000" b="1" dirty="0">
                <a:solidFill>
                  <a:schemeClr val="tx1"/>
                </a:solidFill>
              </a:rPr>
              <a:t>Bypass Maintenance Procedures</a:t>
            </a:r>
            <a:br>
              <a:rPr lang="fr-FR" b="1" dirty="0"/>
            </a:br>
            <a:endParaRPr lang="fr-FR" dirty="0"/>
          </a:p>
        </p:txBody>
      </p:sp>
      <p:sp>
        <p:nvSpPr>
          <p:cNvPr id="3" name="Content Placeholder 2"/>
          <p:cNvSpPr>
            <a:spLocks noGrp="1"/>
          </p:cNvSpPr>
          <p:nvPr>
            <p:ph idx="1"/>
          </p:nvPr>
        </p:nvSpPr>
        <p:spPr>
          <a:xfrm>
            <a:off x="1868557" y="1437350"/>
            <a:ext cx="9439311" cy="5517661"/>
          </a:xfrm>
        </p:spPr>
        <p:txBody>
          <a:bodyPr>
            <a:noAutofit/>
          </a:bodyPr>
          <a:lstStyle/>
          <a:p>
            <a:pPr marL="0" indent="0">
              <a:buNone/>
            </a:pPr>
            <a:r>
              <a:rPr lang="fr-FR" sz="2400" b="1" u="sng" dirty="0">
                <a:solidFill>
                  <a:prstClr val="black"/>
                </a:solidFill>
                <a:ea typeface="+mj-ea"/>
                <a:cs typeface="+mj-cs"/>
              </a:rPr>
              <a:t>Pour UPS à module unique</a:t>
            </a:r>
          </a:p>
          <a:p>
            <a:pPr marL="0" indent="0">
              <a:buNone/>
            </a:pPr>
            <a:r>
              <a:rPr lang="fr-FR" sz="2000" b="1" u="sng" dirty="0">
                <a:solidFill>
                  <a:prstClr val="black"/>
                </a:solidFill>
                <a:ea typeface="+mj-ea"/>
                <a:cs typeface="+mj-cs"/>
              </a:rPr>
              <a:t>Du mode normal au mode de bypass maintenance</a:t>
            </a:r>
          </a:p>
          <a:p>
            <a:pPr marL="0" indent="0">
              <a:buNone/>
            </a:pPr>
            <a:r>
              <a:rPr lang="fr-FR" sz="1400" b="1" dirty="0">
                <a:solidFill>
                  <a:srgbClr val="FF0000"/>
                </a:solidFill>
                <a:ea typeface="+mj-ea"/>
                <a:cs typeface="+mj-cs"/>
              </a:rPr>
              <a:t>1-</a:t>
            </a:r>
            <a:r>
              <a:rPr lang="fr-FR" sz="1400" b="1" dirty="0">
                <a:solidFill>
                  <a:prstClr val="black"/>
                </a:solidFill>
                <a:ea typeface="+mj-ea"/>
                <a:cs typeface="+mj-cs"/>
              </a:rPr>
              <a:t> Appuyez sur le bouton gris (onduleur éteint). L'écran affichera « Confirmer l'arrêt de l'onduleur ». Basculez les boutons fléchés de défilement haut et bas sur « Oui » et appuyez sur le bouton Retour ou Entrée. La LED jaune s'allumera.</a:t>
            </a:r>
          </a:p>
          <a:p>
            <a:pPr marL="0" indent="0">
              <a:buNone/>
            </a:pPr>
            <a:r>
              <a:rPr lang="fr-FR" sz="1400" b="1" dirty="0">
                <a:solidFill>
                  <a:srgbClr val="FF0000"/>
                </a:solidFill>
                <a:ea typeface="+mj-ea"/>
                <a:cs typeface="+mj-cs"/>
              </a:rPr>
              <a:t>2-</a:t>
            </a:r>
            <a:r>
              <a:rPr lang="fr-FR" sz="1400" b="1" dirty="0">
                <a:solidFill>
                  <a:prstClr val="black"/>
                </a:solidFill>
                <a:ea typeface="+mj-ea"/>
                <a:cs typeface="+mj-cs"/>
              </a:rPr>
              <a:t> Mettre l'alarme sous silence en appuyant sur la touche de fonction « Alarme ».</a:t>
            </a:r>
          </a:p>
          <a:p>
            <a:pPr marL="0" indent="0">
              <a:buNone/>
            </a:pPr>
            <a:r>
              <a:rPr lang="fr-FR" sz="1400" b="1" dirty="0">
                <a:solidFill>
                  <a:srgbClr val="FF0000"/>
                </a:solidFill>
                <a:ea typeface="+mj-ea"/>
                <a:cs typeface="+mj-cs"/>
              </a:rPr>
              <a:t>3- </a:t>
            </a:r>
            <a:r>
              <a:rPr lang="fr-FR" sz="1400" b="1" dirty="0">
                <a:solidFill>
                  <a:prstClr val="black"/>
                </a:solidFill>
                <a:ea typeface="+mj-ea"/>
                <a:cs typeface="+mj-cs"/>
              </a:rPr>
              <a:t>Ouvrir le sectionneur de batterie QF1.</a:t>
            </a:r>
          </a:p>
          <a:p>
            <a:pPr marL="0" indent="0">
              <a:buNone/>
            </a:pPr>
            <a:r>
              <a:rPr lang="fr-FR" sz="1400" b="1" dirty="0">
                <a:solidFill>
                  <a:srgbClr val="FF0000"/>
                </a:solidFill>
                <a:ea typeface="+mj-ea"/>
                <a:cs typeface="+mj-cs"/>
              </a:rPr>
              <a:t>4-</a:t>
            </a:r>
            <a:r>
              <a:rPr lang="fr-FR" sz="1400" b="1" dirty="0">
                <a:solidFill>
                  <a:prstClr val="black"/>
                </a:solidFill>
                <a:ea typeface="+mj-ea"/>
                <a:cs typeface="+mj-cs"/>
              </a:rPr>
              <a:t> Tournez le commutateur SR1 sur la position TRANSFER, puis continuez à tourner jusqu'à la position BYPASS.</a:t>
            </a:r>
          </a:p>
          <a:p>
            <a:pPr marL="0" indent="0">
              <a:buNone/>
            </a:pPr>
            <a:r>
              <a:rPr lang="fr-FR" sz="1400" b="1" dirty="0">
                <a:solidFill>
                  <a:srgbClr val="FF0000"/>
                </a:solidFill>
                <a:ea typeface="+mj-ea"/>
                <a:cs typeface="+mj-cs"/>
              </a:rPr>
              <a:t>5-</a:t>
            </a:r>
            <a:r>
              <a:rPr lang="fr-FR" sz="1400" b="1" dirty="0">
                <a:solidFill>
                  <a:prstClr val="black"/>
                </a:solidFill>
                <a:ea typeface="+mj-ea"/>
                <a:cs typeface="+mj-cs"/>
              </a:rPr>
              <a:t> L'écran devrait s'éteindre après environ 30 secondes et toutes les LED devraient être éteintes.</a:t>
            </a:r>
          </a:p>
          <a:p>
            <a:pPr marL="0" indent="0">
              <a:buNone/>
            </a:pPr>
            <a:r>
              <a:rPr lang="fr-FR" sz="2000" b="1" u="sng" dirty="0">
                <a:solidFill>
                  <a:prstClr val="black"/>
                </a:solidFill>
                <a:ea typeface="+mj-ea"/>
                <a:cs typeface="+mj-cs"/>
              </a:rPr>
              <a:t>Du bypass maintenance au mode normal</a:t>
            </a:r>
          </a:p>
          <a:p>
            <a:pPr marL="0" indent="0">
              <a:buNone/>
            </a:pPr>
            <a:r>
              <a:rPr lang="fr-FR" sz="1400" b="1" dirty="0">
                <a:solidFill>
                  <a:prstClr val="black"/>
                </a:solidFill>
                <a:ea typeface="+mj-ea"/>
                <a:cs typeface="+mj-cs"/>
              </a:rPr>
              <a:t> </a:t>
            </a:r>
            <a:r>
              <a:rPr lang="fr-FR" sz="1400" b="1" dirty="0">
                <a:solidFill>
                  <a:srgbClr val="FF0000"/>
                </a:solidFill>
                <a:ea typeface="+mj-ea"/>
                <a:cs typeface="+mj-cs"/>
              </a:rPr>
              <a:t>1. </a:t>
            </a:r>
            <a:r>
              <a:rPr lang="fr-FR" sz="1400" b="1" dirty="0">
                <a:solidFill>
                  <a:prstClr val="black"/>
                </a:solidFill>
                <a:ea typeface="+mj-ea"/>
                <a:cs typeface="+mj-cs"/>
              </a:rPr>
              <a:t>Vérifiez que l'interrupteur de commande du ventilateur (S1) est en position « ON ».</a:t>
            </a:r>
          </a:p>
          <a:p>
            <a:pPr marL="0" indent="0">
              <a:buNone/>
            </a:pPr>
            <a:r>
              <a:rPr lang="fr-FR" sz="1400" b="1" dirty="0">
                <a:solidFill>
                  <a:srgbClr val="FF0000"/>
                </a:solidFill>
                <a:ea typeface="+mj-ea"/>
                <a:cs typeface="+mj-cs"/>
              </a:rPr>
              <a:t> 2. </a:t>
            </a:r>
            <a:r>
              <a:rPr lang="fr-FR" sz="1400" b="1" dirty="0">
                <a:solidFill>
                  <a:prstClr val="black"/>
                </a:solidFill>
                <a:ea typeface="+mj-ea"/>
                <a:cs typeface="+mj-cs"/>
              </a:rPr>
              <a:t>Tournez le commutateur SR1 en position TRANSFERT.</a:t>
            </a:r>
          </a:p>
          <a:p>
            <a:pPr marL="0" indent="0">
              <a:buNone/>
            </a:pPr>
            <a:r>
              <a:rPr lang="fr-FR" sz="1400" b="1" dirty="0">
                <a:solidFill>
                  <a:prstClr val="black"/>
                </a:solidFill>
                <a:ea typeface="+mj-ea"/>
                <a:cs typeface="+mj-cs"/>
              </a:rPr>
              <a:t> </a:t>
            </a:r>
            <a:r>
              <a:rPr lang="fr-FR" sz="1400" b="1" dirty="0">
                <a:solidFill>
                  <a:srgbClr val="FF0000"/>
                </a:solidFill>
                <a:ea typeface="+mj-ea"/>
                <a:cs typeface="+mj-cs"/>
              </a:rPr>
              <a:t>3. </a:t>
            </a:r>
            <a:r>
              <a:rPr lang="fr-FR" sz="1400" b="1" dirty="0">
                <a:solidFill>
                  <a:prstClr val="black"/>
                </a:solidFill>
                <a:ea typeface="+mj-ea"/>
                <a:cs typeface="+mj-cs"/>
              </a:rPr>
              <a:t>Attendez que l'affichage d'alarme et de diagnostic s'allume (au moins 5 secondes).</a:t>
            </a:r>
          </a:p>
          <a:p>
            <a:pPr marL="0" indent="0">
              <a:buNone/>
            </a:pPr>
            <a:r>
              <a:rPr lang="fr-FR" sz="1400" b="1" dirty="0">
                <a:solidFill>
                  <a:prstClr val="black"/>
                </a:solidFill>
                <a:ea typeface="+mj-ea"/>
                <a:cs typeface="+mj-cs"/>
              </a:rPr>
              <a:t> </a:t>
            </a:r>
            <a:r>
              <a:rPr lang="fr-FR" sz="1400" b="1" dirty="0">
                <a:solidFill>
                  <a:srgbClr val="FF0000"/>
                </a:solidFill>
                <a:ea typeface="+mj-ea"/>
                <a:cs typeface="+mj-cs"/>
              </a:rPr>
              <a:t>4. </a:t>
            </a:r>
            <a:r>
              <a:rPr lang="fr-FR" sz="1400" b="1" dirty="0">
                <a:solidFill>
                  <a:prstClr val="black"/>
                </a:solidFill>
                <a:ea typeface="+mj-ea"/>
                <a:cs typeface="+mj-cs"/>
              </a:rPr>
              <a:t>Arrêtez l'onduleur en appuyant sur le bouton-poussoir gris « </a:t>
            </a:r>
            <a:r>
              <a:rPr lang="fr-FR" sz="1400" b="1" dirty="0" err="1">
                <a:solidFill>
                  <a:prstClr val="black"/>
                </a:solidFill>
                <a:ea typeface="+mj-ea"/>
                <a:cs typeface="+mj-cs"/>
              </a:rPr>
              <a:t>Inverter</a:t>
            </a:r>
            <a:r>
              <a:rPr lang="fr-FR" sz="1400" b="1" dirty="0">
                <a:solidFill>
                  <a:prstClr val="black"/>
                </a:solidFill>
                <a:ea typeface="+mj-ea"/>
                <a:cs typeface="+mj-cs"/>
              </a:rPr>
              <a:t> OFF », puis en utilisant le</a:t>
            </a:r>
            <a:endParaRPr lang="fr-FR" sz="1400" dirty="0"/>
          </a:p>
        </p:txBody>
      </p:sp>
      <p:pic>
        <p:nvPicPr>
          <p:cNvPr id="4" name="Picture 3"/>
          <p:cNvPicPr>
            <a:picLocks noChangeAspect="1"/>
          </p:cNvPicPr>
          <p:nvPr/>
        </p:nvPicPr>
        <p:blipFill>
          <a:blip r:embed="rId2"/>
          <a:stretch>
            <a:fillRect/>
          </a:stretch>
        </p:blipFill>
        <p:spPr>
          <a:xfrm>
            <a:off x="2142584" y="6198450"/>
            <a:ext cx="4279763" cy="341406"/>
          </a:xfrm>
          <a:prstGeom prst="rect">
            <a:avLst/>
          </a:prstGeom>
        </p:spPr>
      </p:pic>
    </p:spTree>
    <p:extLst>
      <p:ext uri="{BB962C8B-B14F-4D97-AF65-F5344CB8AC3E}">
        <p14:creationId xmlns:p14="http://schemas.microsoft.com/office/powerpoint/2010/main" val="84701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1000"/>
                                        <p:tgtEl>
                                          <p:spTgt spid="3">
                                            <p:txEl>
                                              <p:pRg st="8" end="8"/>
                                            </p:txEl>
                                          </p:spTgt>
                                        </p:tgtEl>
                                      </p:cBhvr>
                                    </p:animEffect>
                                    <p:anim calcmode="lin" valueType="num">
                                      <p:cBhvr>
                                        <p:cTn id="70"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1"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nodeType="clickEffect">
                                  <p:stCondLst>
                                    <p:cond delay="0"/>
                                  </p:stCondLst>
                                  <p:childTnLst>
                                    <p:set>
                                      <p:cBhvr>
                                        <p:cTn id="75" dur="1" fill="hold">
                                          <p:stCondLst>
                                            <p:cond delay="0"/>
                                          </p:stCondLst>
                                        </p:cTn>
                                        <p:tgtEl>
                                          <p:spTgt spid="3">
                                            <p:txEl>
                                              <p:pRg st="9" end="9"/>
                                            </p:txEl>
                                          </p:spTgt>
                                        </p:tgtEl>
                                        <p:attrNameLst>
                                          <p:attrName>style.visibility</p:attrName>
                                        </p:attrNameLst>
                                      </p:cBhvr>
                                      <p:to>
                                        <p:strVal val="visible"/>
                                      </p:to>
                                    </p:set>
                                    <p:animEffect transition="in" filter="fade">
                                      <p:cBhvr>
                                        <p:cTn id="76" dur="1000"/>
                                        <p:tgtEl>
                                          <p:spTgt spid="3">
                                            <p:txEl>
                                              <p:pRg st="9" end="9"/>
                                            </p:txEl>
                                          </p:spTgt>
                                        </p:tgtEl>
                                      </p:cBhvr>
                                    </p:animEffect>
                                    <p:anim calcmode="lin" valueType="num">
                                      <p:cBhvr>
                                        <p:cTn id="7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nodeType="clickEffect">
                                  <p:stCondLst>
                                    <p:cond delay="0"/>
                                  </p:stCondLst>
                                  <p:childTnLst>
                                    <p:set>
                                      <p:cBhvr>
                                        <p:cTn id="82" dur="1" fill="hold">
                                          <p:stCondLst>
                                            <p:cond delay="0"/>
                                          </p:stCondLst>
                                        </p:cTn>
                                        <p:tgtEl>
                                          <p:spTgt spid="3">
                                            <p:txEl>
                                              <p:pRg st="10" end="10"/>
                                            </p:txEl>
                                          </p:spTgt>
                                        </p:tgtEl>
                                        <p:attrNameLst>
                                          <p:attrName>style.visibility</p:attrName>
                                        </p:attrNameLst>
                                      </p:cBhvr>
                                      <p:to>
                                        <p:strVal val="visible"/>
                                      </p:to>
                                    </p:set>
                                    <p:animEffect transition="in" filter="fade">
                                      <p:cBhvr>
                                        <p:cTn id="83" dur="1000"/>
                                        <p:tgtEl>
                                          <p:spTgt spid="3">
                                            <p:txEl>
                                              <p:pRg st="10" end="10"/>
                                            </p:txEl>
                                          </p:spTgt>
                                        </p:tgtEl>
                                      </p:cBhvr>
                                    </p:animEffect>
                                    <p:anim calcmode="lin" valueType="num">
                                      <p:cBhvr>
                                        <p:cTn id="84"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85"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nodeType="clickEffect">
                                  <p:stCondLst>
                                    <p:cond delay="0"/>
                                  </p:stCondLst>
                                  <p:childTnLst>
                                    <p:set>
                                      <p:cBhvr>
                                        <p:cTn id="89" dur="1" fill="hold">
                                          <p:stCondLst>
                                            <p:cond delay="0"/>
                                          </p:stCondLst>
                                        </p:cTn>
                                        <p:tgtEl>
                                          <p:spTgt spid="3">
                                            <p:txEl>
                                              <p:pRg st="11" end="11"/>
                                            </p:txEl>
                                          </p:spTgt>
                                        </p:tgtEl>
                                        <p:attrNameLst>
                                          <p:attrName>style.visibility</p:attrName>
                                        </p:attrNameLst>
                                      </p:cBhvr>
                                      <p:to>
                                        <p:strVal val="visible"/>
                                      </p:to>
                                    </p:set>
                                    <p:animEffect transition="in" filter="fade">
                                      <p:cBhvr>
                                        <p:cTn id="90" dur="1000"/>
                                        <p:tgtEl>
                                          <p:spTgt spid="3">
                                            <p:txEl>
                                              <p:pRg st="11" end="11"/>
                                            </p:txEl>
                                          </p:spTgt>
                                        </p:tgtEl>
                                      </p:cBhvr>
                                    </p:animEffect>
                                    <p:anim calcmode="lin" valueType="num">
                                      <p:cBhvr>
                                        <p:cTn id="91"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92" dur="1000" fill="hold"/>
                                        <p:tgtEl>
                                          <p:spTgt spid="3">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nodeType="click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fade">
                                      <p:cBhvr>
                                        <p:cTn id="97" dur="1000"/>
                                        <p:tgtEl>
                                          <p:spTgt spid="4"/>
                                        </p:tgtEl>
                                      </p:cBhvr>
                                    </p:animEffect>
                                    <p:anim calcmode="lin" valueType="num">
                                      <p:cBhvr>
                                        <p:cTn id="98" dur="1000" fill="hold"/>
                                        <p:tgtEl>
                                          <p:spTgt spid="4"/>
                                        </p:tgtEl>
                                        <p:attrNameLst>
                                          <p:attrName>ppt_x</p:attrName>
                                        </p:attrNameLst>
                                      </p:cBhvr>
                                      <p:tavLst>
                                        <p:tav tm="0">
                                          <p:val>
                                            <p:strVal val="#ppt_x"/>
                                          </p:val>
                                        </p:tav>
                                        <p:tav tm="100000">
                                          <p:val>
                                            <p:strVal val="#ppt_x"/>
                                          </p:val>
                                        </p:tav>
                                      </p:tavLst>
                                    </p:anim>
                                    <p:anim calcmode="lin" valueType="num">
                                      <p:cBhvr>
                                        <p:cTn id="9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2648" y="647556"/>
            <a:ext cx="8911687" cy="1280890"/>
          </a:xfrm>
        </p:spPr>
        <p:txBody>
          <a:bodyPr>
            <a:normAutofit/>
          </a:bodyPr>
          <a:lstStyle/>
          <a:p>
            <a:r>
              <a:rPr lang="en-US" sz="4000" b="1" dirty="0">
                <a:solidFill>
                  <a:schemeClr val="tx1"/>
                </a:solidFill>
              </a:rPr>
              <a:t>Procedures  Bypass Maintenance </a:t>
            </a:r>
            <a:endParaRPr lang="fr-FR" sz="4000" dirty="0"/>
          </a:p>
        </p:txBody>
      </p:sp>
      <p:sp>
        <p:nvSpPr>
          <p:cNvPr id="3" name="Content Placeholder 2"/>
          <p:cNvSpPr>
            <a:spLocks noGrp="1"/>
          </p:cNvSpPr>
          <p:nvPr>
            <p:ph idx="1"/>
          </p:nvPr>
        </p:nvSpPr>
        <p:spPr>
          <a:xfrm>
            <a:off x="2078892" y="1547447"/>
            <a:ext cx="9425720" cy="4634522"/>
          </a:xfrm>
        </p:spPr>
        <p:txBody>
          <a:bodyPr>
            <a:normAutofit fontScale="92500" lnSpcReduction="10000"/>
          </a:bodyPr>
          <a:lstStyle/>
          <a:p>
            <a:pPr marL="0" indent="0">
              <a:buNone/>
            </a:pPr>
            <a:r>
              <a:rPr lang="en-US" sz="2600" b="1" dirty="0">
                <a:solidFill>
                  <a:prstClr val="black"/>
                </a:solidFill>
              </a:rPr>
              <a:t>                     </a:t>
            </a:r>
            <a:r>
              <a:rPr lang="en-US" sz="2600" b="1" u="sng" dirty="0">
                <a:solidFill>
                  <a:prstClr val="black"/>
                </a:solidFill>
              </a:rPr>
              <a:t>Du Bypass  Maintenance au Normal Mode</a:t>
            </a:r>
          </a:p>
          <a:p>
            <a:pPr marL="0" indent="0">
              <a:buNone/>
            </a:pPr>
            <a:endParaRPr lang="en-US" b="1" dirty="0">
              <a:solidFill>
                <a:prstClr val="black"/>
              </a:solidFill>
            </a:endParaRPr>
          </a:p>
          <a:p>
            <a:pPr marL="0" indent="0">
              <a:buNone/>
            </a:pPr>
            <a:r>
              <a:rPr lang="fr-FR" b="1" dirty="0">
                <a:solidFill>
                  <a:srgbClr val="FF0000"/>
                </a:solidFill>
              </a:rPr>
              <a:t>1. </a:t>
            </a:r>
            <a:r>
              <a:rPr lang="fr-FR" b="1" dirty="0">
                <a:solidFill>
                  <a:schemeClr val="tx1"/>
                </a:solidFill>
              </a:rPr>
              <a:t>Vérifiez que l'interrupteur de commande du ventilateur (S1) est en position « ON ».</a:t>
            </a:r>
          </a:p>
          <a:p>
            <a:pPr marL="0" indent="0">
              <a:buNone/>
            </a:pPr>
            <a:r>
              <a:rPr lang="fr-FR" b="1" dirty="0">
                <a:solidFill>
                  <a:srgbClr val="FF0000"/>
                </a:solidFill>
              </a:rPr>
              <a:t>2. </a:t>
            </a:r>
            <a:r>
              <a:rPr lang="fr-FR" b="1" dirty="0">
                <a:solidFill>
                  <a:schemeClr val="tx1"/>
                </a:solidFill>
              </a:rPr>
              <a:t>Tournez le commutateur SR1 en position TRANSFERT.</a:t>
            </a:r>
          </a:p>
          <a:p>
            <a:pPr marL="0" indent="0">
              <a:buNone/>
            </a:pPr>
            <a:r>
              <a:rPr lang="fr-FR" b="1" dirty="0">
                <a:solidFill>
                  <a:srgbClr val="FF0000"/>
                </a:solidFill>
              </a:rPr>
              <a:t>3. </a:t>
            </a:r>
            <a:r>
              <a:rPr lang="fr-FR" b="1" dirty="0">
                <a:solidFill>
                  <a:schemeClr val="tx1"/>
                </a:solidFill>
              </a:rPr>
              <a:t>Attendez que l'affichage d'alarme et de diagnostic s'allume (au moins 5 secondes).</a:t>
            </a:r>
          </a:p>
          <a:p>
            <a:pPr marL="0" indent="0">
              <a:buNone/>
            </a:pPr>
            <a:r>
              <a:rPr lang="fr-FR" b="1" dirty="0">
                <a:solidFill>
                  <a:schemeClr val="tx1"/>
                </a:solidFill>
              </a:rPr>
              <a:t>Arrêtez l'onduleur en appuyant sur le bouton-poussoir gris « </a:t>
            </a:r>
            <a:r>
              <a:rPr lang="fr-FR" b="1" dirty="0" err="1">
                <a:solidFill>
                  <a:schemeClr val="tx1"/>
                </a:solidFill>
              </a:rPr>
              <a:t>Inverter</a:t>
            </a:r>
            <a:r>
              <a:rPr lang="fr-FR" b="1" dirty="0">
                <a:solidFill>
                  <a:schemeClr val="tx1"/>
                </a:solidFill>
              </a:rPr>
              <a:t> OFF », puis à l'aide des touches de fonction, choisissez « Oui » pour confirmer l'onduleur OFF.</a:t>
            </a:r>
          </a:p>
          <a:p>
            <a:pPr marL="0" indent="0">
              <a:buNone/>
            </a:pPr>
            <a:r>
              <a:rPr lang="fr-FR" b="1" dirty="0">
                <a:solidFill>
                  <a:srgbClr val="FF0000"/>
                </a:solidFill>
              </a:rPr>
              <a:t>5. </a:t>
            </a:r>
            <a:r>
              <a:rPr lang="fr-FR" b="1" dirty="0">
                <a:solidFill>
                  <a:schemeClr val="tx1"/>
                </a:solidFill>
              </a:rPr>
              <a:t>Fermez le sectionneur de batterie QF1.</a:t>
            </a:r>
          </a:p>
          <a:p>
            <a:pPr marL="0" indent="0">
              <a:buNone/>
            </a:pPr>
            <a:r>
              <a:rPr lang="fr-FR" b="1" dirty="0">
                <a:solidFill>
                  <a:srgbClr val="FF0000"/>
                </a:solidFill>
              </a:rPr>
              <a:t>6. </a:t>
            </a:r>
            <a:r>
              <a:rPr lang="fr-FR" b="1" dirty="0">
                <a:solidFill>
                  <a:schemeClr val="tx1"/>
                </a:solidFill>
              </a:rPr>
              <a:t>Tournez le commutateur SR1 de la position TRANSFERT à la position NORMAL.</a:t>
            </a:r>
          </a:p>
          <a:p>
            <a:pPr marL="0" indent="0">
              <a:buNone/>
            </a:pPr>
            <a:r>
              <a:rPr lang="fr-FR" b="1" dirty="0">
                <a:solidFill>
                  <a:srgbClr val="FF0000"/>
                </a:solidFill>
              </a:rPr>
              <a:t>7. </a:t>
            </a:r>
            <a:r>
              <a:rPr lang="fr-FR" b="1" dirty="0">
                <a:solidFill>
                  <a:schemeClr val="tx1"/>
                </a:solidFill>
              </a:rPr>
              <a:t>Démarrez l'onduleur en appuyant sur le bouton-poussoir vert « </a:t>
            </a:r>
            <a:r>
              <a:rPr lang="fr-FR" b="1" dirty="0" err="1">
                <a:solidFill>
                  <a:schemeClr val="tx1"/>
                </a:solidFill>
              </a:rPr>
              <a:t>Inverter</a:t>
            </a:r>
            <a:r>
              <a:rPr lang="fr-FR" b="1" dirty="0">
                <a:solidFill>
                  <a:schemeClr val="tx1"/>
                </a:solidFill>
              </a:rPr>
              <a:t> ON » sur le panneau avant.</a:t>
            </a:r>
          </a:p>
          <a:p>
            <a:pPr marL="0" indent="0">
              <a:buNone/>
            </a:pPr>
            <a:r>
              <a:rPr lang="fr-FR" b="1" dirty="0">
                <a:solidFill>
                  <a:srgbClr val="FF0000"/>
                </a:solidFill>
              </a:rPr>
              <a:t>8. </a:t>
            </a:r>
            <a:r>
              <a:rPr lang="fr-FR" b="1" dirty="0">
                <a:solidFill>
                  <a:schemeClr val="tx1"/>
                </a:solidFill>
              </a:rPr>
              <a:t>Vérifiez que la LED verte « </a:t>
            </a:r>
            <a:r>
              <a:rPr lang="fr-FR" b="1" dirty="0" err="1">
                <a:solidFill>
                  <a:schemeClr val="tx1"/>
                </a:solidFill>
              </a:rPr>
              <a:t>Load</a:t>
            </a:r>
            <a:r>
              <a:rPr lang="fr-FR" b="1" dirty="0">
                <a:solidFill>
                  <a:schemeClr val="tx1"/>
                </a:solidFill>
              </a:rPr>
              <a:t> </a:t>
            </a:r>
            <a:r>
              <a:rPr lang="fr-FR" b="1" dirty="0" err="1">
                <a:solidFill>
                  <a:schemeClr val="tx1"/>
                </a:solidFill>
              </a:rPr>
              <a:t>Protected</a:t>
            </a:r>
            <a:r>
              <a:rPr lang="fr-FR" b="1" dirty="0">
                <a:solidFill>
                  <a:schemeClr val="tx1"/>
                </a:solidFill>
              </a:rPr>
              <a:t> » s'allume.</a:t>
            </a:r>
          </a:p>
          <a:p>
            <a:pPr marL="0" indent="0">
              <a:buNone/>
            </a:pPr>
            <a:r>
              <a:rPr lang="fr-FR" b="1" dirty="0">
                <a:solidFill>
                  <a:srgbClr val="FF0000"/>
                </a:solidFill>
              </a:rPr>
              <a:t>9. </a:t>
            </a:r>
            <a:r>
              <a:rPr lang="fr-FR" b="1" dirty="0">
                <a:solidFill>
                  <a:schemeClr val="tx1"/>
                </a:solidFill>
              </a:rPr>
              <a:t>Vérifiez que l'écran indique « NORM </a:t>
            </a:r>
            <a:r>
              <a:rPr lang="fr-FR" b="1" dirty="0" err="1">
                <a:solidFill>
                  <a:schemeClr val="tx1"/>
                </a:solidFill>
              </a:rPr>
              <a:t>Load</a:t>
            </a:r>
            <a:r>
              <a:rPr lang="fr-FR" b="1" dirty="0">
                <a:solidFill>
                  <a:schemeClr val="tx1"/>
                </a:solidFill>
              </a:rPr>
              <a:t> </a:t>
            </a:r>
            <a:r>
              <a:rPr lang="fr-FR" b="1" dirty="0" err="1">
                <a:solidFill>
                  <a:schemeClr val="tx1"/>
                </a:solidFill>
              </a:rPr>
              <a:t>Protected</a:t>
            </a:r>
            <a:r>
              <a:rPr lang="fr-FR" b="1" dirty="0">
                <a:solidFill>
                  <a:schemeClr val="tx1"/>
                </a:solidFill>
              </a:rPr>
              <a:t> ».</a:t>
            </a:r>
            <a:endParaRPr lang="en-US" b="1" dirty="0">
              <a:solidFill>
                <a:schemeClr val="tx1"/>
              </a:solidFill>
            </a:endParaRPr>
          </a:p>
          <a:p>
            <a:pPr marL="0" indent="0">
              <a:buNone/>
            </a:pPr>
            <a:endParaRPr lang="fr-FR" dirty="0"/>
          </a:p>
        </p:txBody>
      </p:sp>
    </p:spTree>
    <p:extLst>
      <p:ext uri="{BB962C8B-B14F-4D97-AF65-F5344CB8AC3E}">
        <p14:creationId xmlns:p14="http://schemas.microsoft.com/office/powerpoint/2010/main" val="291457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4370" y="791164"/>
            <a:ext cx="9826095" cy="1280890"/>
          </a:xfrm>
        </p:spPr>
        <p:txBody>
          <a:bodyPr>
            <a:normAutofit fontScale="90000"/>
          </a:bodyPr>
          <a:lstStyle/>
          <a:p>
            <a:pPr lvl="1" algn="l" defTabSz="457200" rtl="0">
              <a:spcBef>
                <a:spcPct val="0"/>
              </a:spcBef>
            </a:pPr>
            <a:r>
              <a:rPr lang="fr-FR" sz="3200" b="1" dirty="0">
                <a:solidFill>
                  <a:schemeClr val="tx1"/>
                </a:solidFill>
              </a:rPr>
              <a:t>Procédures   Bypass Maintenance  Système Parallèle</a:t>
            </a:r>
            <a:br>
              <a:rPr lang="fr-FR" b="1" dirty="0"/>
            </a:br>
            <a:endParaRPr lang="fr-FR" dirty="0"/>
          </a:p>
        </p:txBody>
      </p:sp>
      <p:sp>
        <p:nvSpPr>
          <p:cNvPr id="3" name="Content Placeholder 2"/>
          <p:cNvSpPr>
            <a:spLocks noGrp="1"/>
          </p:cNvSpPr>
          <p:nvPr>
            <p:ph idx="1"/>
          </p:nvPr>
        </p:nvSpPr>
        <p:spPr>
          <a:xfrm>
            <a:off x="2010519" y="1613631"/>
            <a:ext cx="8915400" cy="3777622"/>
          </a:xfrm>
        </p:spPr>
        <p:txBody>
          <a:bodyPr>
            <a:normAutofit/>
          </a:bodyPr>
          <a:lstStyle/>
          <a:p>
            <a:pPr marL="0" lvl="0" indent="0">
              <a:buNone/>
            </a:pPr>
            <a:r>
              <a:rPr lang="fr-FR" sz="2000" b="1" u="sng" dirty="0">
                <a:solidFill>
                  <a:schemeClr val="tx1"/>
                </a:solidFill>
              </a:rPr>
              <a:t>Procédure de fonctionnement SR1 pour module parallèle avec SBC.</a:t>
            </a:r>
          </a:p>
        </p:txBody>
      </p:sp>
      <p:sp>
        <p:nvSpPr>
          <p:cNvPr id="6" name="TextBox 5">
            <a:extLst>
              <a:ext uri="{FF2B5EF4-FFF2-40B4-BE49-F238E27FC236}">
                <a16:creationId xmlns:a16="http://schemas.microsoft.com/office/drawing/2014/main" id="{BCCDA2B3-DA11-C5D0-8E85-8EABF45BFEC2}"/>
              </a:ext>
            </a:extLst>
          </p:cNvPr>
          <p:cNvSpPr txBox="1"/>
          <p:nvPr/>
        </p:nvSpPr>
        <p:spPr>
          <a:xfrm>
            <a:off x="2041330" y="2238130"/>
            <a:ext cx="7675164" cy="1754326"/>
          </a:xfrm>
          <a:prstGeom prst="rect">
            <a:avLst/>
          </a:prstGeom>
          <a:noFill/>
        </p:spPr>
        <p:txBody>
          <a:bodyPr wrap="square">
            <a:spAutoFit/>
          </a:bodyPr>
          <a:lstStyle/>
          <a:p>
            <a:r>
              <a:rPr lang="fr-FR" b="1" dirty="0">
                <a:solidFill>
                  <a:srgbClr val="FF0000"/>
                </a:solidFill>
              </a:rPr>
              <a:t>ATTENTION</a:t>
            </a:r>
            <a:r>
              <a:rPr lang="fr-FR" dirty="0"/>
              <a:t> : </a:t>
            </a:r>
            <a:r>
              <a:rPr lang="fr-FR" b="1" dirty="0"/>
              <a:t>Avant de passer à la position « TRANSFERT ISOLÉ », vérifiez les autres modules UPS dans</a:t>
            </a:r>
          </a:p>
          <a:p>
            <a:r>
              <a:rPr lang="fr-FR" b="1" dirty="0"/>
              <a:t>Le système peut prendre en charge la charge. Si les autres unités ne peuvent pas prendre en charge la charge, transférez le système vers</a:t>
            </a:r>
          </a:p>
          <a:p>
            <a:r>
              <a:rPr lang="fr-FR" b="1" dirty="0"/>
              <a:t>Bypass de maintenance via l'armoire de bypass système (SBC).</a:t>
            </a:r>
          </a:p>
        </p:txBody>
      </p:sp>
      <p:sp>
        <p:nvSpPr>
          <p:cNvPr id="8" name="TextBox 7">
            <a:extLst>
              <a:ext uri="{FF2B5EF4-FFF2-40B4-BE49-F238E27FC236}">
                <a16:creationId xmlns:a16="http://schemas.microsoft.com/office/drawing/2014/main" id="{E8C48724-DEA9-70B2-9154-3FE76244E04D}"/>
              </a:ext>
            </a:extLst>
          </p:cNvPr>
          <p:cNvSpPr txBox="1"/>
          <p:nvPr/>
        </p:nvSpPr>
        <p:spPr>
          <a:xfrm>
            <a:off x="2041330" y="4139616"/>
            <a:ext cx="8853779" cy="646331"/>
          </a:xfrm>
          <a:prstGeom prst="rect">
            <a:avLst/>
          </a:prstGeom>
          <a:noFill/>
        </p:spPr>
        <p:txBody>
          <a:bodyPr wrap="square">
            <a:spAutoFit/>
          </a:bodyPr>
          <a:lstStyle/>
          <a:p>
            <a:r>
              <a:rPr lang="fr-FR" b="1" dirty="0">
                <a:solidFill>
                  <a:srgbClr val="FF0000"/>
                </a:solidFill>
              </a:rPr>
              <a:t>ATTENTION</a:t>
            </a:r>
            <a:r>
              <a:rPr lang="fr-FR" b="1" dirty="0"/>
              <a:t> : NE PAS TOURNER SR1 EN POSITION « TRANSFERT ».</a:t>
            </a:r>
          </a:p>
          <a:p>
            <a:r>
              <a:rPr lang="fr-FR" b="1" dirty="0"/>
              <a:t>LA BUTÉE MÉCANIQUE EMPÊCHERA LA ROTATION EN POSITION « TRANSFERT ».</a:t>
            </a:r>
          </a:p>
        </p:txBody>
      </p:sp>
    </p:spTree>
    <p:extLst>
      <p:ext uri="{BB962C8B-B14F-4D97-AF65-F5344CB8AC3E}">
        <p14:creationId xmlns:p14="http://schemas.microsoft.com/office/powerpoint/2010/main" val="3480760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1000"/>
                                        <p:tgtEl>
                                          <p:spTgt spid="3">
                                            <p:txEl>
                                              <p:pRg st="0" end="0"/>
                                            </p:txEl>
                                          </p:spTgt>
                                        </p:tgtEl>
                                      </p:cBhvr>
                                    </p:animEffect>
                                    <p:anim calcmode="lin" valueType="num">
                                      <p:cBhvr>
                                        <p:cTn id="12"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3"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E32315-85DD-009C-D35D-4BEA10DA6D2D}"/>
              </a:ext>
            </a:extLst>
          </p:cNvPr>
          <p:cNvSpPr txBox="1"/>
          <p:nvPr/>
        </p:nvSpPr>
        <p:spPr>
          <a:xfrm>
            <a:off x="1963970" y="729392"/>
            <a:ext cx="9231466" cy="5016758"/>
          </a:xfrm>
          <a:prstGeom prst="rect">
            <a:avLst/>
          </a:prstGeom>
          <a:noFill/>
        </p:spPr>
        <p:txBody>
          <a:bodyPr wrap="square">
            <a:spAutoFit/>
          </a:bodyPr>
          <a:lstStyle/>
          <a:p>
            <a:pPr marL="800100" lvl="1" indent="-342900">
              <a:buAutoNum type="alphaUcPeriod"/>
            </a:pPr>
            <a:r>
              <a:rPr lang="fr-FR" sz="2800" b="1" u="sng" dirty="0"/>
              <a:t>TRANSFERT VERS TRANSFERT ISOLÉ</a:t>
            </a:r>
          </a:p>
          <a:p>
            <a:pPr lvl="1"/>
            <a:endParaRPr lang="fr-FR" b="1" dirty="0">
              <a:solidFill>
                <a:srgbClr val="0070C0"/>
              </a:solidFill>
            </a:endParaRPr>
          </a:p>
          <a:p>
            <a:endParaRPr lang="fr-FR" b="1" dirty="0"/>
          </a:p>
          <a:p>
            <a:r>
              <a:rPr lang="fr-FR" sz="1600" b="1" dirty="0">
                <a:solidFill>
                  <a:srgbClr val="FF0000"/>
                </a:solidFill>
              </a:rPr>
              <a:t>1.</a:t>
            </a:r>
            <a:r>
              <a:rPr lang="fr-FR" sz="1600" b="1" dirty="0"/>
              <a:t>ÉTEIGNEZ L'ONDULEUR EN APPUYANT SUR LE BOUTON GRIS DE L'ONDULEUR SUR LE PANNEAU AVANT</a:t>
            </a:r>
          </a:p>
          <a:p>
            <a:r>
              <a:rPr lang="fr-FR" sz="1600" b="1" dirty="0"/>
              <a:t>ET PUIS CONFIRMER LA COMMANDE.</a:t>
            </a:r>
          </a:p>
          <a:p>
            <a:r>
              <a:rPr lang="fr-FR" sz="1600" b="1" dirty="0">
                <a:solidFill>
                  <a:srgbClr val="FF0000"/>
                </a:solidFill>
              </a:rPr>
              <a:t>2. </a:t>
            </a:r>
            <a:r>
              <a:rPr lang="fr-FR" sz="1600" b="1" dirty="0"/>
              <a:t>VÉRIFIEZ QUE L'ONDULEUR EST ÉTEINT EN VOUS ASSURANT QUE LA « LED » VERTE (~SYMBOLE) EST ÉTOURNÉE</a:t>
            </a:r>
          </a:p>
          <a:p>
            <a:r>
              <a:rPr lang="fr-FR" sz="1600" b="1" dirty="0"/>
              <a:t>ÉTEINT (PAS DE LUMIÈRE VERTE ALLUMÉE SUR LE PANNEAU AVANT).</a:t>
            </a:r>
          </a:p>
          <a:p>
            <a:r>
              <a:rPr lang="fr-FR" sz="1600" b="1" dirty="0">
                <a:solidFill>
                  <a:srgbClr val="FF0000"/>
                </a:solidFill>
              </a:rPr>
              <a:t>3.</a:t>
            </a:r>
            <a:r>
              <a:rPr lang="fr-FR" sz="1600" b="1" dirty="0"/>
              <a:t>OUVRIR LE DISJONCTEUR DE BATTERIE 'QF1'.</a:t>
            </a:r>
          </a:p>
          <a:p>
            <a:r>
              <a:rPr lang="fr-FR" sz="1600" b="1" dirty="0">
                <a:solidFill>
                  <a:srgbClr val="FF0000"/>
                </a:solidFill>
              </a:rPr>
              <a:t>4. </a:t>
            </a:r>
            <a:r>
              <a:rPr lang="fr-FR" sz="1600" b="1" dirty="0"/>
              <a:t>TOURNEZ L'INTERRUPTEUR « SR1 » SUR LA POSITION « TRANSFERT ISOLÉ ».</a:t>
            </a:r>
          </a:p>
          <a:p>
            <a:r>
              <a:rPr lang="fr-FR" sz="1600" b="1" dirty="0">
                <a:solidFill>
                  <a:srgbClr val="FF0000"/>
                </a:solidFill>
              </a:rPr>
              <a:t>5. </a:t>
            </a:r>
            <a:r>
              <a:rPr lang="fr-FR" sz="1600" b="1" dirty="0"/>
              <a:t>LA SORTIE UPS EST ISOLÉE DE LA SORTIE SYSTÈME (UNITÉS Q5N ET Q3BP SONT OUVERTES).</a:t>
            </a:r>
          </a:p>
          <a:p>
            <a:r>
              <a:rPr lang="fr-FR" sz="1600" b="1" dirty="0">
                <a:solidFill>
                  <a:srgbClr val="FF0000"/>
                </a:solidFill>
              </a:rPr>
              <a:t>6. </a:t>
            </a:r>
            <a:r>
              <a:rPr lang="fr-FR" sz="1600" b="1" dirty="0"/>
              <a:t>SI L'ARMOIRE DE BYPASS DU SYSTÈME COMPREND L'OPTION CB D'ISOLATION DE SORTIE INDIVIDUELLE,</a:t>
            </a:r>
          </a:p>
          <a:p>
            <a:r>
              <a:rPr lang="fr-FR" sz="1600" b="1" dirty="0"/>
              <a:t>OUVREZ LE CB QUI CORRESPOND À CE MODULE UPS. (CB11, CB12, CB13 OU CB14).</a:t>
            </a:r>
          </a:p>
          <a:p>
            <a:r>
              <a:rPr lang="fr-FR" sz="1600" b="1" dirty="0">
                <a:solidFill>
                  <a:srgbClr val="FF0000"/>
                </a:solidFill>
              </a:rPr>
              <a:t>7. </a:t>
            </a:r>
            <a:r>
              <a:rPr lang="fr-FR" sz="1600" b="1" dirty="0"/>
              <a:t>POUR ARRÊTER L'ALIMENTATION LOGIQUE DE L'UNITÉ, TOURNEZ « SR1 » À LA POSITION « BYPASS ISOLÉ ».</a:t>
            </a:r>
          </a:p>
          <a:p>
            <a:r>
              <a:rPr lang="fr-FR" sz="1600" b="1" dirty="0">
                <a:solidFill>
                  <a:srgbClr val="FF0000"/>
                </a:solidFill>
              </a:rPr>
              <a:t>8. </a:t>
            </a:r>
            <a:r>
              <a:rPr lang="fr-FR" sz="1600" b="1" dirty="0"/>
              <a:t>POUR ISOLER LES ENTRÉES DE L'UNITÉ, OUVREZ TOUS LES CB QUI ALIMENTENT CETTE UNITÉ (ENTRÉE ET BYPASS).</a:t>
            </a:r>
          </a:p>
        </p:txBody>
      </p:sp>
    </p:spTree>
    <p:extLst>
      <p:ext uri="{BB962C8B-B14F-4D97-AF65-F5344CB8AC3E}">
        <p14:creationId xmlns:p14="http://schemas.microsoft.com/office/powerpoint/2010/main" val="8657797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BDEAA0-7D35-BEC9-8140-A96CE929CCB6}"/>
              </a:ext>
            </a:extLst>
          </p:cNvPr>
          <p:cNvSpPr txBox="1"/>
          <p:nvPr/>
        </p:nvSpPr>
        <p:spPr>
          <a:xfrm>
            <a:off x="1998428" y="702199"/>
            <a:ext cx="10193572" cy="5047536"/>
          </a:xfrm>
          <a:prstGeom prst="rect">
            <a:avLst/>
          </a:prstGeom>
          <a:noFill/>
        </p:spPr>
        <p:txBody>
          <a:bodyPr wrap="square">
            <a:spAutoFit/>
          </a:bodyPr>
          <a:lstStyle/>
          <a:p>
            <a:r>
              <a:rPr lang="fr-FR" sz="3200" b="1" dirty="0"/>
              <a:t>      </a:t>
            </a:r>
            <a:r>
              <a:rPr lang="fr-FR" sz="3200" b="1" u="sng" dirty="0"/>
              <a:t>B. TRANSFERT AU MODE NORMAL</a:t>
            </a:r>
          </a:p>
          <a:p>
            <a:endParaRPr lang="fr-FR" b="1" dirty="0"/>
          </a:p>
          <a:p>
            <a:endParaRPr lang="fr-FR" sz="1600" b="1" dirty="0">
              <a:solidFill>
                <a:srgbClr val="FF0000"/>
              </a:solidFill>
            </a:endParaRPr>
          </a:p>
          <a:p>
            <a:r>
              <a:rPr lang="fr-FR" sz="1600" b="1" dirty="0">
                <a:solidFill>
                  <a:srgbClr val="FF0000"/>
                </a:solidFill>
              </a:rPr>
              <a:t>1. </a:t>
            </a:r>
            <a:r>
              <a:rPr lang="fr-FR" sz="1600" b="1" dirty="0"/>
              <a:t>APPLIQUER LE BYPASS ET L'ALIMENTATION D'ENTRÉE À L'UNITÉ (FERMER LES CB DU BYPASS ET DU ALIMENTATEUR D'ENTRÉE).</a:t>
            </a:r>
          </a:p>
          <a:p>
            <a:r>
              <a:rPr lang="fr-FR" sz="1600" b="1" dirty="0"/>
              <a:t>2. TOURNEZ L'INTERRUPTEUR « SR1 » À LA POSITION « NORMAL ».</a:t>
            </a:r>
          </a:p>
          <a:p>
            <a:r>
              <a:rPr lang="fr-FR" sz="1600" b="1" dirty="0">
                <a:solidFill>
                  <a:srgbClr val="FF0000"/>
                </a:solidFill>
              </a:rPr>
              <a:t>3. </a:t>
            </a:r>
            <a:r>
              <a:rPr lang="fr-FR" sz="1600" b="1" dirty="0"/>
              <a:t>SI L'APPAREIL EXIGE UNE VALIDATION, APPUYEZ SUR OUI POUR VALIDER SUR LE PANNEAU AVANT.</a:t>
            </a:r>
          </a:p>
          <a:p>
            <a:r>
              <a:rPr lang="fr-FR" sz="1600" b="1" dirty="0"/>
              <a:t>VA DÉMARRER LE PFC ET LE MODE DE DÉMARRAGE AUTOMATIQUE, L'ONDULEUR S'ALLUMERA.</a:t>
            </a:r>
          </a:p>
          <a:p>
            <a:r>
              <a:rPr lang="fr-FR" sz="1600" b="1" dirty="0"/>
              <a:t>(CONNEXION DE LA SORTIE ONDULEUR AUX AUTRES MODULES DU SYSTÈME PARALLÈLE).</a:t>
            </a:r>
          </a:p>
          <a:p>
            <a:r>
              <a:rPr lang="fr-FR" sz="1600" b="1" dirty="0">
                <a:solidFill>
                  <a:srgbClr val="FF0000"/>
                </a:solidFill>
              </a:rPr>
              <a:t>4. </a:t>
            </a:r>
            <a:r>
              <a:rPr lang="fr-FR" sz="1600" b="1" dirty="0"/>
              <a:t>SI L'UPS N'EST PAS EN MODE DE DÉMARRAGE AUTOMATIQUE, APPUYEZ SUR LE BOUTON VERT (INVERSEUR)</a:t>
            </a:r>
          </a:p>
          <a:p>
            <a:r>
              <a:rPr lang="fr-FR" sz="1600" b="1" dirty="0"/>
              <a:t>LE PANNEAU AVANT, L'ONDULEUR S'ALLUMERA. (CONNEXION DE LA SORTIE ONDULEUR À</a:t>
            </a:r>
          </a:p>
          <a:p>
            <a:r>
              <a:rPr lang="fr-FR" sz="1600" b="1" dirty="0"/>
              <a:t>LESAUTRESMODULES DANSLESYSTÈME PARALLÈLE).</a:t>
            </a:r>
          </a:p>
          <a:p>
            <a:r>
              <a:rPr lang="fr-FR" sz="1600" b="1" dirty="0">
                <a:solidFill>
                  <a:srgbClr val="FF0000"/>
                </a:solidFill>
              </a:rPr>
              <a:t>5. </a:t>
            </a:r>
            <a:r>
              <a:rPr lang="fr-FR" sz="1600" b="1" dirty="0"/>
              <a:t>SI LE SYSTÈME PASS CABINE COMPREND L'OPTION CB D'ISOLATION DE SORTIE INDIVIDUELLE,</a:t>
            </a:r>
          </a:p>
          <a:p>
            <a:r>
              <a:rPr lang="fr-FR" sz="1600" b="1" dirty="0"/>
              <a:t>FERMER LE CB QUI CORRESPOND À CE MODULE UPS. (CB11, CB12, CB13 OU CB14).</a:t>
            </a:r>
          </a:p>
          <a:p>
            <a:r>
              <a:rPr lang="fr-FR" sz="1600" b="1" dirty="0">
                <a:solidFill>
                  <a:srgbClr val="FF0000"/>
                </a:solidFill>
              </a:rPr>
              <a:t>6. </a:t>
            </a:r>
            <a:r>
              <a:rPr lang="fr-FR" sz="1600" b="1" dirty="0"/>
              <a:t>FERMER LE DISJONCTEUR DE BATTERIE 'QF1'.</a:t>
            </a:r>
          </a:p>
          <a:p>
            <a:r>
              <a:rPr lang="fr-FR" sz="1600" b="1" dirty="0">
                <a:solidFill>
                  <a:srgbClr val="FF0000"/>
                </a:solidFill>
              </a:rPr>
              <a:t>7.</a:t>
            </a:r>
            <a:r>
              <a:rPr lang="fr-FR" sz="1600" b="1" dirty="0"/>
              <a:t>VÉRIFIEZ QUE L'UNITÉ EST EN LIGNE.</a:t>
            </a:r>
          </a:p>
          <a:p>
            <a:r>
              <a:rPr lang="fr-FR" sz="1600" b="1" dirty="0"/>
              <a:t>ATTENTION : CETTE PROCÉDURE CONCERNE UNIQUEMENT LES UNITÉS PARALLÈLES AVEC SBC. POUR</a:t>
            </a:r>
          </a:p>
          <a:p>
            <a:r>
              <a:rPr lang="fr-FR" sz="1600" b="1" dirty="0"/>
              <a:t>D'AUTRESCONFIGURATIONS UTILISENT UNE PROCÉDURE CORRESPONDANTE.</a:t>
            </a:r>
          </a:p>
        </p:txBody>
      </p:sp>
    </p:spTree>
    <p:extLst>
      <p:ext uri="{BB962C8B-B14F-4D97-AF65-F5344CB8AC3E}">
        <p14:creationId xmlns:p14="http://schemas.microsoft.com/office/powerpoint/2010/main" val="23957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3755" y="711200"/>
            <a:ext cx="9800858" cy="1193800"/>
          </a:xfrm>
        </p:spPr>
        <p:txBody>
          <a:bodyPr/>
          <a:lstStyle/>
          <a:p>
            <a:r>
              <a:rPr lang="en-US" b="1" dirty="0">
                <a:latin typeface="Arial MT"/>
                <a:ea typeface="Arial MT"/>
                <a:cs typeface="Arial MT"/>
              </a:rPr>
              <a:t>  Procedure </a:t>
            </a:r>
            <a:r>
              <a:rPr lang="en-US" b="1" dirty="0" err="1">
                <a:latin typeface="Arial MT"/>
                <a:ea typeface="Arial MT"/>
                <a:cs typeface="Arial MT"/>
              </a:rPr>
              <a:t>d’Arrêt</a:t>
            </a:r>
            <a:r>
              <a:rPr lang="en-US" b="1" dirty="0">
                <a:latin typeface="Arial MT"/>
                <a:ea typeface="Arial MT"/>
                <a:cs typeface="Arial MT"/>
              </a:rPr>
              <a:t> Normale</a:t>
            </a:r>
            <a:endParaRPr lang="fr-FR" b="1" dirty="0"/>
          </a:p>
        </p:txBody>
      </p:sp>
      <p:sp>
        <p:nvSpPr>
          <p:cNvPr id="3" name="Content Placeholder 2"/>
          <p:cNvSpPr>
            <a:spLocks noGrp="1"/>
          </p:cNvSpPr>
          <p:nvPr>
            <p:ph idx="1"/>
          </p:nvPr>
        </p:nvSpPr>
        <p:spPr>
          <a:xfrm>
            <a:off x="2295548" y="1676161"/>
            <a:ext cx="9996244" cy="4908061"/>
          </a:xfrm>
        </p:spPr>
        <p:txBody>
          <a:bodyPr>
            <a:normAutofit/>
          </a:bodyPr>
          <a:lstStyle/>
          <a:p>
            <a:pPr marL="0" indent="0">
              <a:buNone/>
            </a:pPr>
            <a:r>
              <a:rPr lang="fr-FR" sz="2400" b="1" u="sng" dirty="0">
                <a:latin typeface="Arial MT"/>
                <a:ea typeface="Arial MT"/>
                <a:cs typeface="Arial MT"/>
              </a:rPr>
              <a:t>Pour Système Parallèle Sans SBC</a:t>
            </a:r>
          </a:p>
          <a:p>
            <a:pPr marL="0" indent="0">
              <a:buNone/>
            </a:pPr>
            <a:endParaRPr lang="fr-FR" b="1" dirty="0">
              <a:latin typeface="Arial MT"/>
              <a:ea typeface="Arial MT"/>
              <a:cs typeface="Arial MT"/>
            </a:endParaRPr>
          </a:p>
          <a:p>
            <a:pPr marL="0" indent="0">
              <a:buNone/>
            </a:pPr>
            <a:r>
              <a:rPr lang="fr-FR" b="1" dirty="0">
                <a:solidFill>
                  <a:srgbClr val="FF0000"/>
                </a:solidFill>
                <a:latin typeface="Arial MT"/>
                <a:ea typeface="Arial MT"/>
                <a:cs typeface="Arial MT"/>
              </a:rPr>
              <a:t>1-</a:t>
            </a:r>
            <a:r>
              <a:rPr lang="fr-FR" b="1" dirty="0">
                <a:latin typeface="Arial MT"/>
                <a:ea typeface="Arial MT"/>
                <a:cs typeface="Arial MT"/>
              </a:rPr>
              <a:t> Appuyez sur le bouton gris (onduleur éteint). L'écran affichera « Confirmer l'arrêt de l'onduleur ». Basculez les boutons fléchés de défilement haut et bas sur « Oui » et appuyez sur le bouton Retour ou Entrée. La LED jaune s'allumera.</a:t>
            </a:r>
          </a:p>
          <a:p>
            <a:pPr marL="0" indent="0">
              <a:buNone/>
            </a:pPr>
            <a:r>
              <a:rPr lang="fr-FR" b="1" dirty="0">
                <a:solidFill>
                  <a:srgbClr val="FF0000"/>
                </a:solidFill>
                <a:latin typeface="Arial MT"/>
                <a:ea typeface="Arial MT"/>
                <a:cs typeface="Arial MT"/>
              </a:rPr>
              <a:t>2-</a:t>
            </a:r>
            <a:r>
              <a:rPr lang="fr-FR" b="1" dirty="0">
                <a:latin typeface="Arial MT"/>
                <a:ea typeface="Arial MT"/>
                <a:cs typeface="Arial MT"/>
              </a:rPr>
              <a:t> L'onduleur alimente maintenant la charge à partir du commutateur statique.</a:t>
            </a:r>
          </a:p>
          <a:p>
            <a:pPr marL="0" indent="0">
              <a:buNone/>
            </a:pPr>
            <a:r>
              <a:rPr lang="fr-FR" b="1" dirty="0">
                <a:solidFill>
                  <a:srgbClr val="FF0000"/>
                </a:solidFill>
                <a:latin typeface="Arial MT"/>
                <a:ea typeface="Arial MT"/>
                <a:cs typeface="Arial MT"/>
              </a:rPr>
              <a:t>3-</a:t>
            </a:r>
            <a:r>
              <a:rPr lang="fr-FR" b="1" dirty="0">
                <a:latin typeface="Arial MT"/>
                <a:ea typeface="Arial MT"/>
                <a:cs typeface="Arial MT"/>
              </a:rPr>
              <a:t> Ouvrir le débranchement de la batterie QF1.</a:t>
            </a:r>
          </a:p>
          <a:p>
            <a:pPr marL="0" indent="0">
              <a:buNone/>
            </a:pPr>
            <a:r>
              <a:rPr lang="fr-FR" b="1" dirty="0">
                <a:solidFill>
                  <a:srgbClr val="FF0000"/>
                </a:solidFill>
                <a:latin typeface="Arial MT"/>
                <a:ea typeface="Arial MT"/>
                <a:cs typeface="Arial MT"/>
              </a:rPr>
              <a:t>4-</a:t>
            </a:r>
            <a:r>
              <a:rPr lang="fr-FR" b="1" dirty="0">
                <a:latin typeface="Arial MT"/>
                <a:ea typeface="Arial MT"/>
                <a:cs typeface="Arial MT"/>
              </a:rPr>
              <a:t> Tournez le commutateur SR1 en position BYPASS.</a:t>
            </a:r>
          </a:p>
          <a:p>
            <a:pPr marL="0" indent="0">
              <a:buNone/>
            </a:pPr>
            <a:r>
              <a:rPr lang="fr-FR" b="1" dirty="0">
                <a:solidFill>
                  <a:srgbClr val="FF0000"/>
                </a:solidFill>
                <a:latin typeface="Arial MT"/>
                <a:ea typeface="Arial MT"/>
                <a:cs typeface="Arial MT"/>
              </a:rPr>
              <a:t>5-</a:t>
            </a:r>
            <a:r>
              <a:rPr lang="fr-FR" b="1" dirty="0">
                <a:latin typeface="Arial MT"/>
                <a:ea typeface="Arial MT"/>
                <a:cs typeface="Arial MT"/>
              </a:rPr>
              <a:t> À ce stade, l'onduleur est complètement en panne et la charge est protégée par un bypass de maintenance.</a:t>
            </a:r>
          </a:p>
          <a:p>
            <a:pPr marL="0" indent="0">
              <a:buNone/>
            </a:pPr>
            <a:r>
              <a:rPr lang="fr-FR" b="1" dirty="0">
                <a:solidFill>
                  <a:srgbClr val="FF0000"/>
                </a:solidFill>
                <a:latin typeface="Arial MT"/>
                <a:ea typeface="Arial MT"/>
                <a:cs typeface="Arial MT"/>
              </a:rPr>
              <a:t>6-</a:t>
            </a:r>
            <a:r>
              <a:rPr lang="fr-FR" b="1" dirty="0">
                <a:latin typeface="Arial MT"/>
                <a:ea typeface="Arial MT"/>
                <a:cs typeface="Arial MT"/>
              </a:rPr>
              <a:t> Pour mettre la charge hors tension, ouvrez le(s) sectionneur(s) en amont qui alimentent l'onduleur.</a:t>
            </a:r>
            <a:endParaRPr lang="en-US" b="1" dirty="0">
              <a:latin typeface="Arial MT"/>
              <a:ea typeface="Arial MT"/>
              <a:cs typeface="Arial MT"/>
            </a:endParaRPr>
          </a:p>
          <a:p>
            <a:pPr marL="0" indent="0">
              <a:buNone/>
            </a:pPr>
            <a:endParaRPr lang="en-US" b="1" dirty="0">
              <a:latin typeface="Arial MT"/>
            </a:endParaRPr>
          </a:p>
          <a:p>
            <a:pPr marL="0" indent="0">
              <a:buNone/>
            </a:pPr>
            <a:endParaRPr lang="fr-FR" b="1" dirty="0"/>
          </a:p>
        </p:txBody>
      </p:sp>
    </p:spTree>
    <p:extLst>
      <p:ext uri="{BB962C8B-B14F-4D97-AF65-F5344CB8AC3E}">
        <p14:creationId xmlns:p14="http://schemas.microsoft.com/office/powerpoint/2010/main" val="1389018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0463" y="717894"/>
            <a:ext cx="8911687" cy="1280890"/>
          </a:xfrm>
        </p:spPr>
        <p:txBody>
          <a:bodyPr/>
          <a:lstStyle/>
          <a:p>
            <a:r>
              <a:rPr lang="en-US" b="1" dirty="0">
                <a:solidFill>
                  <a:prstClr val="black">
                    <a:lumMod val="85000"/>
                    <a:lumOff val="15000"/>
                  </a:prstClr>
                </a:solidFill>
                <a:latin typeface="Arial MT"/>
                <a:ea typeface="Arial MT"/>
                <a:cs typeface="Arial MT"/>
              </a:rPr>
              <a:t> Procedure </a:t>
            </a:r>
            <a:r>
              <a:rPr lang="en-US" b="1" dirty="0" err="1">
                <a:solidFill>
                  <a:prstClr val="black">
                    <a:lumMod val="85000"/>
                    <a:lumOff val="15000"/>
                  </a:prstClr>
                </a:solidFill>
                <a:latin typeface="Arial MT"/>
                <a:ea typeface="Arial MT"/>
                <a:cs typeface="Arial MT"/>
              </a:rPr>
              <a:t>d’Arrêt</a:t>
            </a:r>
            <a:r>
              <a:rPr lang="en-US" b="1" dirty="0">
                <a:solidFill>
                  <a:prstClr val="black">
                    <a:lumMod val="85000"/>
                    <a:lumOff val="15000"/>
                  </a:prstClr>
                </a:solidFill>
                <a:latin typeface="Arial MT"/>
                <a:ea typeface="Arial MT"/>
                <a:cs typeface="Arial MT"/>
              </a:rPr>
              <a:t> Normale</a:t>
            </a:r>
            <a:endParaRPr lang="fr-FR" dirty="0"/>
          </a:p>
        </p:txBody>
      </p:sp>
      <p:sp>
        <p:nvSpPr>
          <p:cNvPr id="3" name="Content Placeholder 2"/>
          <p:cNvSpPr>
            <a:spLocks noGrp="1"/>
          </p:cNvSpPr>
          <p:nvPr>
            <p:ph idx="1"/>
          </p:nvPr>
        </p:nvSpPr>
        <p:spPr>
          <a:xfrm>
            <a:off x="2251103" y="1758461"/>
            <a:ext cx="9222519" cy="3777622"/>
          </a:xfrm>
        </p:spPr>
        <p:txBody>
          <a:bodyPr>
            <a:normAutofit fontScale="85000" lnSpcReduction="20000"/>
          </a:bodyPr>
          <a:lstStyle/>
          <a:p>
            <a:pPr marL="0" indent="0">
              <a:buNone/>
            </a:pPr>
            <a:r>
              <a:rPr lang="fr-FR" sz="2800" b="1" u="sng" dirty="0"/>
              <a:t>Pour Système Parallèle avec SBC</a:t>
            </a:r>
          </a:p>
          <a:p>
            <a:pPr marL="0" indent="0">
              <a:buNone/>
            </a:pPr>
            <a:endParaRPr lang="fr-FR" b="1" dirty="0"/>
          </a:p>
          <a:p>
            <a:pPr marL="0" indent="0">
              <a:buNone/>
            </a:pPr>
            <a:r>
              <a:rPr lang="fr-FR" b="1" dirty="0">
                <a:solidFill>
                  <a:srgbClr val="FF0000"/>
                </a:solidFill>
              </a:rPr>
              <a:t>1-</a:t>
            </a:r>
            <a:r>
              <a:rPr lang="fr-FR" b="1" dirty="0"/>
              <a:t> Pour toutes les unités du système : appuyer sur le bouton gris (onduleur éteint). L'écran affichera « Confirmer l'arrêt de l'onduleur ». Basculez les boutons fléchés de défilement haut et bas sur « Oui » et appuyez sur le bouton de retour. La LED jaune s'allumera.</a:t>
            </a:r>
          </a:p>
          <a:p>
            <a:pPr marL="0" indent="0">
              <a:buNone/>
            </a:pPr>
            <a:r>
              <a:rPr lang="fr-FR" b="1" dirty="0">
                <a:solidFill>
                  <a:srgbClr val="FF0000"/>
                </a:solidFill>
              </a:rPr>
              <a:t>2-</a:t>
            </a:r>
            <a:r>
              <a:rPr lang="fr-FR" b="1" dirty="0"/>
              <a:t> Le système UPS </a:t>
            </a:r>
            <a:r>
              <a:rPr lang="fr-FR" b="1" dirty="0" err="1"/>
              <a:t>Parallel</a:t>
            </a:r>
            <a:r>
              <a:rPr lang="fr-FR" b="1" dirty="0"/>
              <a:t> alimente maintenant la charge à partir du commutateur statique.</a:t>
            </a:r>
          </a:p>
          <a:p>
            <a:pPr marL="0" indent="0">
              <a:buNone/>
            </a:pPr>
            <a:r>
              <a:rPr lang="fr-FR" b="1" dirty="0">
                <a:solidFill>
                  <a:srgbClr val="FF0000"/>
                </a:solidFill>
              </a:rPr>
              <a:t>3-</a:t>
            </a:r>
            <a:r>
              <a:rPr lang="fr-FR" b="1" dirty="0"/>
              <a:t> Pour toutes les unités du système : batterie ouverte, débranchez QF1.</a:t>
            </a:r>
          </a:p>
          <a:p>
            <a:pPr marL="0" indent="0">
              <a:buNone/>
            </a:pPr>
            <a:r>
              <a:rPr lang="fr-FR" b="1" dirty="0">
                <a:solidFill>
                  <a:srgbClr val="FF0000"/>
                </a:solidFill>
              </a:rPr>
              <a:t>4-</a:t>
            </a:r>
            <a:r>
              <a:rPr lang="fr-FR" b="1" dirty="0"/>
              <a:t> Sur le SBC, fermer le sectionneur CB1 (sectionneur de bypass de maintenance) et ouvrir le sectionneur CB2 (sectionneur de sortie).</a:t>
            </a:r>
          </a:p>
          <a:p>
            <a:pPr marL="0" indent="0">
              <a:buNone/>
            </a:pPr>
            <a:r>
              <a:rPr lang="fr-FR" b="1" dirty="0">
                <a:solidFill>
                  <a:srgbClr val="FF0000"/>
                </a:solidFill>
              </a:rPr>
              <a:t>5-</a:t>
            </a:r>
            <a:r>
              <a:rPr lang="fr-FR" b="1" dirty="0"/>
              <a:t> À ce stade, le SBC alimente la charge.</a:t>
            </a:r>
          </a:p>
          <a:p>
            <a:pPr marL="0" indent="0">
              <a:buNone/>
            </a:pPr>
            <a:r>
              <a:rPr lang="fr-FR" b="1" dirty="0">
                <a:solidFill>
                  <a:srgbClr val="FF0000"/>
                </a:solidFill>
              </a:rPr>
              <a:t>6-</a:t>
            </a:r>
            <a:r>
              <a:rPr lang="fr-FR" b="1" dirty="0"/>
              <a:t> Pour couper toute alimentation des modules UPS, ouvrez CB3 (déconnexion d'entrée/bypass), le cas échéant, sur le SBC et les déconnexions d'alimentation d'entrée et de bypass individuelles vers tous les modules UPS du système.</a:t>
            </a:r>
            <a:endParaRPr lang="fr-FR" dirty="0"/>
          </a:p>
        </p:txBody>
      </p:sp>
    </p:spTree>
    <p:extLst>
      <p:ext uri="{BB962C8B-B14F-4D97-AF65-F5344CB8AC3E}">
        <p14:creationId xmlns:p14="http://schemas.microsoft.com/office/powerpoint/2010/main" val="1660888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3571" y="694448"/>
            <a:ext cx="8911687" cy="1280890"/>
          </a:xfrm>
        </p:spPr>
        <p:txBody>
          <a:bodyPr/>
          <a:lstStyle/>
          <a:p>
            <a:pPr lvl="1" algn="l" defTabSz="457200" rtl="0">
              <a:spcBef>
                <a:spcPct val="0"/>
              </a:spcBef>
            </a:pPr>
            <a:r>
              <a:rPr lang="fr-FR" sz="3600" b="1" dirty="0">
                <a:solidFill>
                  <a:schemeClr val="tx1"/>
                </a:solidFill>
              </a:rPr>
              <a:t>Arrêt à l'aide de l'EPO</a:t>
            </a:r>
            <a:br>
              <a:rPr lang="fr-FR" b="1" dirty="0"/>
            </a:br>
            <a:endParaRPr lang="fr-FR" dirty="0"/>
          </a:p>
        </p:txBody>
      </p:sp>
      <p:sp>
        <p:nvSpPr>
          <p:cNvPr id="3" name="Content Placeholder 2"/>
          <p:cNvSpPr>
            <a:spLocks noGrp="1"/>
          </p:cNvSpPr>
          <p:nvPr>
            <p:ph idx="1"/>
          </p:nvPr>
        </p:nvSpPr>
        <p:spPr/>
        <p:txBody>
          <a:bodyPr>
            <a:normAutofit/>
          </a:bodyPr>
          <a:lstStyle/>
          <a:p>
            <a:pPr marL="0" indent="0">
              <a:buNone/>
            </a:pPr>
            <a:r>
              <a:rPr lang="fr-FR" b="1" dirty="0"/>
              <a:t>Lors d'une situation d'urgence, l'onduleur et tous les appareils en aval peuvent être arrêtés instantanément en appuyant sur le bouton-poussoir rouge d'arrêt d'urgence (EPO) situé sur la porte avant de l'armoire de l'onduleur, ou en appuyant sur le bouton-poussoir d'arrêt d'urgence à distance (REPO) (le cas échéant) situé au sein de la pièce.</a:t>
            </a:r>
          </a:p>
          <a:p>
            <a:pPr marL="0" indent="0">
              <a:buNone/>
            </a:pPr>
            <a:r>
              <a:rPr lang="fr-FR" b="1" dirty="0"/>
              <a:t>Pour un système parallèle, utilisez uniquement le REPO (REPO tous les modules simultanément).</a:t>
            </a:r>
          </a:p>
          <a:p>
            <a:pPr marL="0" indent="0">
              <a:buNone/>
            </a:pPr>
            <a:endParaRPr lang="fr-FR" b="1" dirty="0"/>
          </a:p>
          <a:p>
            <a:pPr marL="0" indent="0">
              <a:buNone/>
            </a:pPr>
            <a:r>
              <a:rPr lang="fr-FR" b="1" dirty="0"/>
              <a:t>Récupération de l'EPO</a:t>
            </a:r>
          </a:p>
          <a:p>
            <a:pPr marL="0" indent="0">
              <a:buNone/>
            </a:pPr>
            <a:r>
              <a:rPr lang="fr-FR" b="1" dirty="0"/>
              <a:t>Pour récupérer après une mise hors tension d'urgence, appuyez à nouveau sur le bouton-poussoir EPO.</a:t>
            </a:r>
            <a:r>
              <a:rPr lang="fr-FR" dirty="0"/>
              <a:t> </a:t>
            </a:r>
          </a:p>
        </p:txBody>
      </p:sp>
    </p:spTree>
    <p:extLst>
      <p:ext uri="{BB962C8B-B14F-4D97-AF65-F5344CB8AC3E}">
        <p14:creationId xmlns:p14="http://schemas.microsoft.com/office/powerpoint/2010/main" val="2966159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26451" y="639638"/>
            <a:ext cx="8911687" cy="1028700"/>
          </a:xfrm>
        </p:spPr>
        <p:txBody>
          <a:bodyPr>
            <a:normAutofit/>
          </a:bodyPr>
          <a:lstStyle/>
          <a:p>
            <a:r>
              <a:rPr lang="fr-FR" sz="4000" b="1" dirty="0"/>
              <a:t>Les </a:t>
            </a:r>
            <a:r>
              <a:rPr lang="fr-FR" sz="4000" b="1" dirty="0" err="1"/>
              <a:t>Criteres</a:t>
            </a:r>
            <a:r>
              <a:rPr lang="fr-FR" sz="4000" b="1" dirty="0"/>
              <a:t> à Considérer </a:t>
            </a:r>
            <a:endParaRPr lang="fr-FR" sz="4000" dirty="0"/>
          </a:p>
        </p:txBody>
      </p:sp>
      <p:sp>
        <p:nvSpPr>
          <p:cNvPr id="3" name="Espace réservé du contenu 2"/>
          <p:cNvSpPr>
            <a:spLocks noGrp="1"/>
          </p:cNvSpPr>
          <p:nvPr>
            <p:ph idx="1"/>
          </p:nvPr>
        </p:nvSpPr>
        <p:spPr>
          <a:xfrm>
            <a:off x="1726451" y="1493410"/>
            <a:ext cx="10483674" cy="5527964"/>
          </a:xfrm>
        </p:spPr>
        <p:txBody>
          <a:bodyPr>
            <a:normAutofit/>
          </a:bodyPr>
          <a:lstStyle/>
          <a:p>
            <a:r>
              <a:rPr lang="fr-FR" sz="1600" b="1" u="sng" dirty="0"/>
              <a:t>La puissance de l’onduleur :</a:t>
            </a:r>
          </a:p>
          <a:p>
            <a:pPr marL="0" indent="0">
              <a:buNone/>
            </a:pPr>
            <a:r>
              <a:rPr lang="fr-FR" sz="1600" b="1" dirty="0"/>
              <a:t>       C’est la consommation  du matériel  qu’il va devoir suppléer en cas de panne, elle est exprimée en V.A donc il faut faire la somme de la consommation de tous les appareils que l’on va lui connecter puis convertir rapidement des Watts en V.A . on peut utiliser cette formule approximative :  </a:t>
            </a:r>
            <a:r>
              <a:rPr lang="fr-FR" sz="1600" b="1" dirty="0">
                <a:solidFill>
                  <a:srgbClr val="FF0000"/>
                </a:solidFill>
              </a:rPr>
              <a:t>Nombre VA =  </a:t>
            </a:r>
            <a:r>
              <a:rPr lang="fr-FR" sz="1600" b="1" dirty="0" err="1">
                <a:solidFill>
                  <a:srgbClr val="FF0000"/>
                </a:solidFill>
              </a:rPr>
              <a:t>Nombrede</a:t>
            </a:r>
            <a:r>
              <a:rPr lang="fr-FR" sz="1600" b="1" dirty="0">
                <a:solidFill>
                  <a:srgbClr val="FF0000"/>
                </a:solidFill>
              </a:rPr>
              <a:t> Watts/0,66 </a:t>
            </a:r>
            <a:r>
              <a:rPr lang="fr-FR" sz="1600" b="1" dirty="0"/>
              <a:t>car en général  sur le matériel informatique, la consommation est exprimée en Watts</a:t>
            </a:r>
          </a:p>
          <a:p>
            <a:r>
              <a:rPr lang="fr-FR" sz="1600" b="1" u="sng" dirty="0"/>
              <a:t>L’Autonomie du système : </a:t>
            </a:r>
          </a:p>
          <a:p>
            <a:pPr marL="0" indent="0">
              <a:buNone/>
            </a:pPr>
            <a:r>
              <a:rPr lang="fr-FR" sz="1600" b="1" dirty="0"/>
              <a:t>       Celle-ci est liée a la capacité des batteries, au rendement de l’onduleur lui-même, et bien évidemment à la puissance réclamée pendant la coupure jusqu’à le démarrage des groupes électrogènes sans aucune interruption entre le passage en fonctionnement sur batteries  </a:t>
            </a:r>
          </a:p>
          <a:p>
            <a:r>
              <a:rPr lang="fr-FR" sz="1600" b="1" u="sng" dirty="0" err="1"/>
              <a:t>Vetesse</a:t>
            </a:r>
            <a:r>
              <a:rPr lang="fr-FR" sz="1600" b="1" u="sng" dirty="0"/>
              <a:t> de recharge des batteries : </a:t>
            </a:r>
          </a:p>
          <a:p>
            <a:pPr marL="0" indent="0">
              <a:buNone/>
            </a:pPr>
            <a:r>
              <a:rPr lang="fr-FR" sz="1600" b="1" dirty="0"/>
              <a:t>        Si les coupures de courant sont nombreuses, il faut que le temps de charge soit le plus court possible. Ensuite, il faut vérifier s’il est possible, ou non , d’échanger  les batteries a chaud.</a:t>
            </a:r>
          </a:p>
          <a:p>
            <a:r>
              <a:rPr lang="fr-FR" sz="1600" b="1" u="sng" dirty="0"/>
              <a:t>Un logiciel de communication : </a:t>
            </a:r>
          </a:p>
          <a:p>
            <a:pPr marL="0" indent="0">
              <a:buNone/>
            </a:pPr>
            <a:r>
              <a:rPr lang="fr-FR" sz="1600" b="1" dirty="0"/>
              <a:t>        En cas de fonctionnement informatique sur réseau, il faut disposer d’une carte et d’un logiciel </a:t>
            </a:r>
          </a:p>
          <a:p>
            <a:pPr marL="0" indent="0">
              <a:buNone/>
            </a:pPr>
            <a:r>
              <a:rPr lang="fr-FR" sz="1600" b="1" dirty="0"/>
              <a:t>SNMP ( Simple Network Management Protocol ) permettant d’assurer la gestion de l’onduleur à partir du réseau .</a:t>
            </a:r>
          </a:p>
        </p:txBody>
      </p:sp>
    </p:spTree>
    <p:extLst>
      <p:ext uri="{BB962C8B-B14F-4D97-AF65-F5344CB8AC3E}">
        <p14:creationId xmlns:p14="http://schemas.microsoft.com/office/powerpoint/2010/main" val="1664593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fade">
                                      <p:cBhvr>
                                        <p:cTn id="37" dur="500"/>
                                        <p:tgtEl>
                                          <p:spTgt spid="3">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fade">
                                      <p:cBhvr>
                                        <p:cTn id="42" dur="50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7" end="7"/>
                                            </p:txEl>
                                          </p:spTgt>
                                        </p:tgtEl>
                                        <p:attrNameLst>
                                          <p:attrName>style.visibility</p:attrName>
                                        </p:attrNameLst>
                                      </p:cBhvr>
                                      <p:to>
                                        <p:strVal val="visible"/>
                                      </p:to>
                                    </p:set>
                                    <p:animEffect transition="in" filter="fade">
                                      <p:cBhvr>
                                        <p:cTn id="52" dur="500"/>
                                        <p:tgtEl>
                                          <p:spTgt spid="3">
                                            <p:txEl>
                                              <p:pRg st="7" end="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9787" y="733525"/>
            <a:ext cx="8911687" cy="1280890"/>
          </a:xfrm>
        </p:spPr>
        <p:txBody>
          <a:bodyPr/>
          <a:lstStyle/>
          <a:p>
            <a:pPr lvl="1" algn="l" defTabSz="457200" rtl="0">
              <a:spcBef>
                <a:spcPct val="0"/>
              </a:spcBef>
            </a:pPr>
            <a:r>
              <a:rPr lang="en-US" sz="3600" b="1" dirty="0">
                <a:solidFill>
                  <a:schemeClr val="tx1"/>
                </a:solidFill>
              </a:rPr>
              <a:t>Maintenance </a:t>
            </a:r>
            <a:r>
              <a:rPr lang="en-US" sz="3600" b="1" dirty="0" err="1">
                <a:solidFill>
                  <a:schemeClr val="tx1"/>
                </a:solidFill>
              </a:rPr>
              <a:t>préventive</a:t>
            </a:r>
            <a:br>
              <a:rPr lang="fr-FR" b="1" dirty="0"/>
            </a:br>
            <a:endParaRPr lang="fr-FR" dirty="0"/>
          </a:p>
        </p:txBody>
      </p:sp>
      <p:sp>
        <p:nvSpPr>
          <p:cNvPr id="3" name="Content Placeholder 2"/>
          <p:cNvSpPr>
            <a:spLocks noGrp="1"/>
          </p:cNvSpPr>
          <p:nvPr>
            <p:ph idx="1"/>
          </p:nvPr>
        </p:nvSpPr>
        <p:spPr>
          <a:xfrm>
            <a:off x="2190628" y="1688123"/>
            <a:ext cx="8915400" cy="3777622"/>
          </a:xfrm>
        </p:spPr>
        <p:txBody>
          <a:bodyPr>
            <a:normAutofit fontScale="85000" lnSpcReduction="10000"/>
          </a:bodyPr>
          <a:lstStyle/>
          <a:p>
            <a:pPr marL="0" indent="0">
              <a:buNone/>
            </a:pPr>
            <a:r>
              <a:rPr lang="fr-FR" dirty="0"/>
              <a:t>Ces routines doivent être effectuées deux fois par an (plus souvent si nécessaire)</a:t>
            </a:r>
          </a:p>
          <a:p>
            <a:pPr marL="0" indent="0">
              <a:buNone/>
            </a:pPr>
            <a:r>
              <a:rPr lang="fr-FR" dirty="0"/>
              <a:t>        </a:t>
            </a:r>
          </a:p>
          <a:p>
            <a:pPr marL="0" indent="0">
              <a:buNone/>
            </a:pPr>
            <a:r>
              <a:rPr lang="fr-FR" dirty="0"/>
              <a:t> Isolez et mettez hors tension tous les équipements Galaxy 3000 pour toutes les opérations de maintenance. Verrouillez et étiquetez toutes les déconnexions en amont pendant la maintenance.</a:t>
            </a:r>
          </a:p>
          <a:p>
            <a:pPr marL="0" indent="0">
              <a:buNone/>
            </a:pPr>
            <a:r>
              <a:rPr lang="fr-FR" dirty="0"/>
              <a:t>Assurez-vous que tout l’équipement est propre et exempt de poussière, de saleté et de débris. L'extérieur du boîtier de l'onduleur peut être nettoyé avec une solution douce d'eau et de savon, légèrement appliquée avec un chiffon non pelucheux.</a:t>
            </a:r>
          </a:p>
          <a:p>
            <a:pPr marL="0" indent="0">
              <a:buNone/>
            </a:pPr>
            <a:r>
              <a:rPr lang="fr-FR" dirty="0"/>
              <a:t>Nettoyez/remplacez les filtres d'admission d'air, les plaques d'échappement et l'intérieur du boîtier avec un aspirateur.</a:t>
            </a:r>
          </a:p>
          <a:p>
            <a:pPr marL="0" indent="0">
              <a:buNone/>
            </a:pPr>
            <a:r>
              <a:rPr lang="fr-FR" dirty="0"/>
              <a:t>Lancez la procédure de démarrage, comme décrit dans la section 4.</a:t>
            </a:r>
          </a:p>
          <a:p>
            <a:pPr marL="0" indent="0">
              <a:buNone/>
            </a:pPr>
            <a:r>
              <a:rPr lang="fr-FR" dirty="0"/>
              <a:t>Testez les principales séquences de fonctionnement applicables à votre installation.</a:t>
            </a:r>
            <a:endParaRPr lang="fr-FR" sz="2000" dirty="0"/>
          </a:p>
          <a:p>
            <a:pPr marL="0" indent="0">
              <a:buNone/>
            </a:pPr>
            <a:r>
              <a:rPr lang="en-US" sz="1400" dirty="0"/>
              <a:t>                      </a:t>
            </a:r>
            <a:endParaRPr lang="fr-FR" sz="1400" dirty="0"/>
          </a:p>
        </p:txBody>
      </p:sp>
    </p:spTree>
    <p:extLst>
      <p:ext uri="{BB962C8B-B14F-4D97-AF65-F5344CB8AC3E}">
        <p14:creationId xmlns:p14="http://schemas.microsoft.com/office/powerpoint/2010/main" val="6119573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3786" y="701987"/>
            <a:ext cx="8911687" cy="1280890"/>
          </a:xfrm>
        </p:spPr>
        <p:txBody>
          <a:bodyPr/>
          <a:lstStyle/>
          <a:p>
            <a:pPr lvl="1" algn="l" defTabSz="457200" rtl="0">
              <a:spcBef>
                <a:spcPct val="0"/>
              </a:spcBef>
            </a:pPr>
            <a:r>
              <a:rPr lang="en-US" sz="3600" b="1" dirty="0">
                <a:solidFill>
                  <a:schemeClr val="tx1"/>
                </a:solidFill>
              </a:rPr>
              <a:t>Structure du Menu </a:t>
            </a:r>
            <a:r>
              <a:rPr lang="en-US" sz="3600" b="1" dirty="0" err="1">
                <a:solidFill>
                  <a:schemeClr val="tx1"/>
                </a:solidFill>
              </a:rPr>
              <a:t>d’Affichage</a:t>
            </a:r>
            <a:br>
              <a:rPr lang="fr-FR" b="1" dirty="0"/>
            </a:br>
            <a:endParaRPr lang="fr-FR" dirty="0"/>
          </a:p>
        </p:txBody>
      </p:sp>
      <p:pic>
        <p:nvPicPr>
          <p:cNvPr id="4" name="Content Placeholder 3"/>
          <p:cNvPicPr>
            <a:picLocks noGrp="1" noChangeAspect="1"/>
          </p:cNvPicPr>
          <p:nvPr>
            <p:ph idx="1"/>
          </p:nvPr>
        </p:nvPicPr>
        <p:blipFill>
          <a:blip r:embed="rId2"/>
          <a:stretch>
            <a:fillRect/>
          </a:stretch>
        </p:blipFill>
        <p:spPr>
          <a:xfrm>
            <a:off x="1164493" y="1194417"/>
            <a:ext cx="9612922" cy="1213833"/>
          </a:xfrm>
          <a:prstGeom prst="rect">
            <a:avLst/>
          </a:prstGeom>
        </p:spPr>
      </p:pic>
      <p:pic>
        <p:nvPicPr>
          <p:cNvPr id="5" name="Picture 4"/>
          <p:cNvPicPr>
            <a:picLocks noChangeAspect="1"/>
          </p:cNvPicPr>
          <p:nvPr/>
        </p:nvPicPr>
        <p:blipFill>
          <a:blip r:embed="rId3"/>
          <a:stretch>
            <a:fillRect/>
          </a:stretch>
        </p:blipFill>
        <p:spPr>
          <a:xfrm>
            <a:off x="2346406" y="2217368"/>
            <a:ext cx="8120183" cy="805144"/>
          </a:xfrm>
          <a:prstGeom prst="rect">
            <a:avLst/>
          </a:prstGeom>
        </p:spPr>
      </p:pic>
      <p:pic>
        <p:nvPicPr>
          <p:cNvPr id="8" name="Picture 7"/>
          <p:cNvPicPr>
            <a:picLocks noChangeAspect="1"/>
          </p:cNvPicPr>
          <p:nvPr/>
        </p:nvPicPr>
        <p:blipFill>
          <a:blip r:embed="rId4"/>
          <a:stretch>
            <a:fillRect/>
          </a:stretch>
        </p:blipFill>
        <p:spPr>
          <a:xfrm>
            <a:off x="2387360" y="3646519"/>
            <a:ext cx="8092883" cy="85714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213291884"/>
              </p:ext>
            </p:extLst>
          </p:nvPr>
        </p:nvGraphicFramePr>
        <p:xfrm>
          <a:off x="3145122" y="4075090"/>
          <a:ext cx="6885354" cy="294773"/>
        </p:xfrm>
        <a:graphic>
          <a:graphicData uri="http://schemas.openxmlformats.org/drawingml/2006/table">
            <a:tbl>
              <a:tblPr firstRow="1" firstCol="1" lastRow="1" lastCol="1" bandRow="1" bandCol="1"/>
              <a:tblGrid>
                <a:gridCol w="1622346">
                  <a:extLst>
                    <a:ext uri="{9D8B030D-6E8A-4147-A177-3AD203B41FA5}">
                      <a16:colId xmlns:a16="http://schemas.microsoft.com/office/drawing/2014/main" val="482846906"/>
                    </a:ext>
                  </a:extLst>
                </a:gridCol>
                <a:gridCol w="131990">
                  <a:extLst>
                    <a:ext uri="{9D8B030D-6E8A-4147-A177-3AD203B41FA5}">
                      <a16:colId xmlns:a16="http://schemas.microsoft.com/office/drawing/2014/main" val="2811736987"/>
                    </a:ext>
                  </a:extLst>
                </a:gridCol>
                <a:gridCol w="1622346">
                  <a:extLst>
                    <a:ext uri="{9D8B030D-6E8A-4147-A177-3AD203B41FA5}">
                      <a16:colId xmlns:a16="http://schemas.microsoft.com/office/drawing/2014/main" val="1659885972"/>
                    </a:ext>
                  </a:extLst>
                </a:gridCol>
                <a:gridCol w="131990">
                  <a:extLst>
                    <a:ext uri="{9D8B030D-6E8A-4147-A177-3AD203B41FA5}">
                      <a16:colId xmlns:a16="http://schemas.microsoft.com/office/drawing/2014/main" val="1150757758"/>
                    </a:ext>
                  </a:extLst>
                </a:gridCol>
                <a:gridCol w="1622346">
                  <a:extLst>
                    <a:ext uri="{9D8B030D-6E8A-4147-A177-3AD203B41FA5}">
                      <a16:colId xmlns:a16="http://schemas.microsoft.com/office/drawing/2014/main" val="1709745239"/>
                    </a:ext>
                  </a:extLst>
                </a:gridCol>
                <a:gridCol w="131990">
                  <a:extLst>
                    <a:ext uri="{9D8B030D-6E8A-4147-A177-3AD203B41FA5}">
                      <a16:colId xmlns:a16="http://schemas.microsoft.com/office/drawing/2014/main" val="988953137"/>
                    </a:ext>
                  </a:extLst>
                </a:gridCol>
                <a:gridCol w="1622346">
                  <a:extLst>
                    <a:ext uri="{9D8B030D-6E8A-4147-A177-3AD203B41FA5}">
                      <a16:colId xmlns:a16="http://schemas.microsoft.com/office/drawing/2014/main" val="1628317233"/>
                    </a:ext>
                  </a:extLst>
                </a:gridCol>
              </a:tblGrid>
              <a:tr h="294773">
                <a:tc>
                  <a:txBody>
                    <a:bodyPr/>
                    <a:lstStyle/>
                    <a:p>
                      <a:pPr marL="202565" marR="135255" indent="-83185" algn="ctr">
                        <a:lnSpc>
                          <a:spcPct val="105000"/>
                        </a:lnSpc>
                        <a:spcBef>
                          <a:spcPts val="165"/>
                        </a:spcBef>
                        <a:spcAft>
                          <a:spcPts val="0"/>
                        </a:spcAft>
                      </a:pPr>
                      <a:r>
                        <a:rPr lang="en-US" sz="1000" b="1" spc="-15" dirty="0">
                          <a:solidFill>
                            <a:srgbClr val="231F20"/>
                          </a:solidFill>
                          <a:effectLst/>
                          <a:latin typeface="Arial" panose="020B0604020202020204" pitchFamily="34" charset="0"/>
                          <a:ea typeface="Arial MT"/>
                          <a:cs typeface="Arial MT"/>
                        </a:rPr>
                        <a:t>STATUS AND</a:t>
                      </a:r>
                      <a:r>
                        <a:rPr lang="en-US" sz="1000" b="1" spc="-155" dirty="0">
                          <a:solidFill>
                            <a:srgbClr val="231F20"/>
                          </a:solidFill>
                          <a:effectLst/>
                          <a:latin typeface="Arial" panose="020B0604020202020204" pitchFamily="34" charset="0"/>
                          <a:ea typeface="Arial MT"/>
                          <a:cs typeface="Arial MT"/>
                        </a:rPr>
                        <a:t> </a:t>
                      </a:r>
                      <a:r>
                        <a:rPr lang="en-US" sz="1000" b="1" dirty="0">
                          <a:solidFill>
                            <a:srgbClr val="231F20"/>
                          </a:solidFill>
                          <a:effectLst/>
                          <a:latin typeface="Arial" panose="020B0604020202020204" pitchFamily="34" charset="0"/>
                          <a:ea typeface="Arial MT"/>
                          <a:cs typeface="Arial MT"/>
                        </a:rPr>
                        <a:t>ALARMS</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FFFFFF"/>
                    </a:solidFill>
                  </a:tcPr>
                </a:tc>
                <a:tc>
                  <a:txBody>
                    <a:bodyPr/>
                    <a:lstStyle/>
                    <a:p>
                      <a:pPr algn="ctr">
                        <a:spcAft>
                          <a:spcPts val="0"/>
                        </a:spcAft>
                      </a:pPr>
                      <a:r>
                        <a:rPr lang="en-US" sz="1000" dirty="0">
                          <a:effectLst/>
                          <a:latin typeface="Times New Roman" panose="02020603050405020304" pitchFamily="18" charset="0"/>
                          <a:ea typeface="Arial MT"/>
                          <a:cs typeface="Arial MT"/>
                        </a:rPr>
                        <a:t> </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a:noFill/>
                    </a:lnB>
                    <a:solidFill>
                      <a:srgbClr val="EAEAEA"/>
                    </a:solidFill>
                  </a:tcPr>
                </a:tc>
                <a:tc>
                  <a:txBody>
                    <a:bodyPr/>
                    <a:lstStyle/>
                    <a:p>
                      <a:pPr marL="156210" algn="ctr">
                        <a:spcBef>
                          <a:spcPts val="525"/>
                        </a:spcBef>
                        <a:spcAft>
                          <a:spcPts val="0"/>
                        </a:spcAft>
                      </a:pPr>
                      <a:r>
                        <a:rPr lang="en-US" sz="1000" b="1" dirty="0">
                          <a:solidFill>
                            <a:srgbClr val="231F20"/>
                          </a:solidFill>
                          <a:effectLst/>
                          <a:latin typeface="Arial" panose="020B0604020202020204" pitchFamily="34" charset="0"/>
                          <a:ea typeface="Arial MT"/>
                          <a:cs typeface="Arial MT"/>
                        </a:rPr>
                        <a:t>EVENT LOG</a:t>
                      </a:r>
                      <a:endParaRPr lang="fr-FR" sz="1000" b="1"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FFFFFF"/>
                    </a:solidFill>
                  </a:tcPr>
                </a:tc>
                <a:tc>
                  <a:txBody>
                    <a:bodyPr/>
                    <a:lstStyle/>
                    <a:p>
                      <a:pPr algn="ctr">
                        <a:spcAft>
                          <a:spcPts val="0"/>
                        </a:spcAft>
                      </a:pPr>
                      <a:r>
                        <a:rPr lang="en-US" sz="1000" dirty="0">
                          <a:effectLst/>
                          <a:latin typeface="Times New Roman" panose="02020603050405020304" pitchFamily="18" charset="0"/>
                          <a:ea typeface="Arial MT"/>
                          <a:cs typeface="Arial MT"/>
                        </a:rPr>
                        <a:t> </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a:noFill/>
                    </a:lnB>
                    <a:solidFill>
                      <a:srgbClr val="EAEAEA"/>
                    </a:solidFill>
                  </a:tcPr>
                </a:tc>
                <a:tc>
                  <a:txBody>
                    <a:bodyPr/>
                    <a:lstStyle/>
                    <a:p>
                      <a:pPr marL="168910" algn="ctr">
                        <a:spcBef>
                          <a:spcPts val="525"/>
                        </a:spcBef>
                        <a:spcAft>
                          <a:spcPts val="0"/>
                        </a:spcAft>
                      </a:pPr>
                      <a:r>
                        <a:rPr lang="en-US" sz="1000" b="1" dirty="0">
                          <a:solidFill>
                            <a:srgbClr val="231F20"/>
                          </a:solidFill>
                          <a:effectLst/>
                          <a:latin typeface="Arial" panose="020B0604020202020204" pitchFamily="34" charset="0"/>
                          <a:ea typeface="Arial MT"/>
                          <a:cs typeface="Arial MT"/>
                        </a:rPr>
                        <a:t>STATISTICS</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FFFFFF"/>
                    </a:solidFill>
                  </a:tcPr>
                </a:tc>
                <a:tc>
                  <a:txBody>
                    <a:bodyPr/>
                    <a:lstStyle/>
                    <a:p>
                      <a:pPr algn="ctr">
                        <a:spcAft>
                          <a:spcPts val="0"/>
                        </a:spcAft>
                      </a:pPr>
                      <a:r>
                        <a:rPr lang="en-US" sz="1000" dirty="0">
                          <a:effectLst/>
                          <a:latin typeface="Times New Roman" panose="02020603050405020304" pitchFamily="18" charset="0"/>
                          <a:ea typeface="Arial MT"/>
                          <a:cs typeface="Arial MT"/>
                        </a:rPr>
                        <a:t> </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a:noFill/>
                    </a:lnB>
                    <a:solidFill>
                      <a:srgbClr val="EAEAEA"/>
                    </a:solidFill>
                  </a:tcPr>
                </a:tc>
                <a:tc>
                  <a:txBody>
                    <a:bodyPr/>
                    <a:lstStyle/>
                    <a:p>
                      <a:pPr marL="233045" algn="ctr">
                        <a:spcBef>
                          <a:spcPts val="525"/>
                        </a:spcBef>
                        <a:spcAft>
                          <a:spcPts val="0"/>
                        </a:spcAft>
                      </a:pPr>
                      <a:r>
                        <a:rPr lang="en-US" sz="1000" b="1" dirty="0">
                          <a:solidFill>
                            <a:srgbClr val="231F20"/>
                          </a:solidFill>
                          <a:effectLst/>
                          <a:latin typeface="Arial" panose="020B0604020202020204" pitchFamily="34" charset="0"/>
                          <a:ea typeface="Arial MT"/>
                          <a:cs typeface="Arial MT"/>
                        </a:rPr>
                        <a:t>HISTORY</a:t>
                      </a:r>
                      <a:endParaRPr lang="fr-FR" sz="1000" dirty="0">
                        <a:effectLst/>
                        <a:latin typeface="Arial MT"/>
                        <a:ea typeface="Arial MT"/>
                        <a:cs typeface="Arial MT"/>
                      </a:endParaRPr>
                    </a:p>
                  </a:txBody>
                  <a:tcPr marL="0" marR="0" marT="0" marB="0">
                    <a:lnL w="12700" cap="flat" cmpd="sng" algn="ctr">
                      <a:solidFill>
                        <a:srgbClr val="231F20"/>
                      </a:solidFill>
                      <a:prstDash val="solid"/>
                      <a:round/>
                      <a:headEnd type="none" w="med" len="med"/>
                      <a:tailEnd type="none" w="med" len="med"/>
                    </a:lnL>
                    <a:lnR w="12700" cap="flat" cmpd="sng" algn="ctr">
                      <a:solidFill>
                        <a:srgbClr val="231F20"/>
                      </a:solidFill>
                      <a:prstDash val="solid"/>
                      <a:round/>
                      <a:headEnd type="none" w="med" len="med"/>
                      <a:tailEnd type="none" w="med" len="med"/>
                    </a:lnR>
                    <a:lnT w="12700" cap="flat" cmpd="sng" algn="ctr">
                      <a:solidFill>
                        <a:srgbClr val="231F20"/>
                      </a:solidFill>
                      <a:prstDash val="solid"/>
                      <a:round/>
                      <a:headEnd type="none" w="med" len="med"/>
                      <a:tailEnd type="none" w="med" len="med"/>
                    </a:lnT>
                    <a:lnB w="12700" cap="flat" cmpd="sng" algn="ctr">
                      <a:solidFill>
                        <a:srgbClr val="231F20"/>
                      </a:solidFill>
                      <a:prstDash val="solid"/>
                      <a:round/>
                      <a:headEnd type="none" w="med" len="med"/>
                      <a:tailEnd type="none" w="med" len="med"/>
                    </a:lnB>
                    <a:solidFill>
                      <a:srgbClr val="FFFFFF"/>
                    </a:solidFill>
                  </a:tcPr>
                </a:tc>
                <a:extLst>
                  <a:ext uri="{0D108BD9-81ED-4DB2-BD59-A6C34878D82A}">
                    <a16:rowId xmlns:a16="http://schemas.microsoft.com/office/drawing/2014/main" val="3229873282"/>
                  </a:ext>
                </a:extLst>
              </a:tr>
            </a:tbl>
          </a:graphicData>
        </a:graphic>
      </p:graphicFrame>
      <p:pic>
        <p:nvPicPr>
          <p:cNvPr id="3" name="Picture 2"/>
          <p:cNvPicPr>
            <a:picLocks noChangeAspect="1"/>
          </p:cNvPicPr>
          <p:nvPr/>
        </p:nvPicPr>
        <p:blipFill>
          <a:blip r:embed="rId5"/>
          <a:stretch>
            <a:fillRect/>
          </a:stretch>
        </p:blipFill>
        <p:spPr>
          <a:xfrm>
            <a:off x="2393575" y="4553720"/>
            <a:ext cx="8053147" cy="857143"/>
          </a:xfrm>
          <a:prstGeom prst="rect">
            <a:avLst/>
          </a:prstGeom>
        </p:spPr>
      </p:pic>
      <p:pic>
        <p:nvPicPr>
          <p:cNvPr id="6" name="Picture 5"/>
          <p:cNvPicPr>
            <a:picLocks noChangeAspect="1"/>
          </p:cNvPicPr>
          <p:nvPr/>
        </p:nvPicPr>
        <p:blipFill>
          <a:blip r:embed="rId6"/>
          <a:stretch>
            <a:fillRect/>
          </a:stretch>
        </p:blipFill>
        <p:spPr>
          <a:xfrm>
            <a:off x="1801903" y="4948162"/>
            <a:ext cx="8588187" cy="742259"/>
          </a:xfrm>
          <a:prstGeom prst="rect">
            <a:avLst/>
          </a:prstGeom>
        </p:spPr>
      </p:pic>
      <p:pic>
        <p:nvPicPr>
          <p:cNvPr id="15" name="Picture 14"/>
          <p:cNvPicPr>
            <a:picLocks noChangeAspect="1"/>
          </p:cNvPicPr>
          <p:nvPr/>
        </p:nvPicPr>
        <p:blipFill rotWithShape="1">
          <a:blip r:embed="rId7"/>
          <a:srcRect t="54836"/>
          <a:stretch/>
        </p:blipFill>
        <p:spPr>
          <a:xfrm>
            <a:off x="2393576" y="5369350"/>
            <a:ext cx="8053147" cy="592877"/>
          </a:xfrm>
          <a:prstGeom prst="rect">
            <a:avLst/>
          </a:prstGeom>
        </p:spPr>
      </p:pic>
      <p:pic>
        <p:nvPicPr>
          <p:cNvPr id="16" name="Picture 15"/>
          <p:cNvPicPr>
            <a:picLocks noChangeAspect="1"/>
          </p:cNvPicPr>
          <p:nvPr/>
        </p:nvPicPr>
        <p:blipFill rotWithShape="1">
          <a:blip r:embed="rId4"/>
          <a:srcRect t="50425"/>
          <a:stretch/>
        </p:blipFill>
        <p:spPr>
          <a:xfrm>
            <a:off x="2373706" y="3123260"/>
            <a:ext cx="8092883" cy="411133"/>
          </a:xfrm>
          <a:prstGeom prst="rect">
            <a:avLst/>
          </a:prstGeom>
          <a:ln w="19050">
            <a:solidFill>
              <a:schemeClr val="tx1"/>
            </a:solidFill>
          </a:ln>
        </p:spPr>
      </p:pic>
      <p:sp>
        <p:nvSpPr>
          <p:cNvPr id="18" name="Rectangle 17"/>
          <p:cNvSpPr/>
          <p:nvPr/>
        </p:nvSpPr>
        <p:spPr>
          <a:xfrm>
            <a:off x="2333691" y="3117882"/>
            <a:ext cx="1103507" cy="215444"/>
          </a:xfrm>
          <a:prstGeom prst="rect">
            <a:avLst/>
          </a:prstGeom>
        </p:spPr>
        <p:txBody>
          <a:bodyPr wrap="none">
            <a:spAutoFit/>
          </a:bodyPr>
          <a:lstStyle/>
          <a:p>
            <a:pPr marL="29845">
              <a:spcBef>
                <a:spcPts val="375"/>
              </a:spcBef>
              <a:spcAft>
                <a:spcPts val="0"/>
              </a:spcAft>
            </a:pPr>
            <a:r>
              <a:rPr lang="en-US" sz="800" b="1" u="sng" dirty="0">
                <a:solidFill>
                  <a:srgbClr val="231F20"/>
                </a:solidFill>
                <a:latin typeface="Arial" panose="020B0604020202020204" pitchFamily="34" charset="0"/>
                <a:ea typeface="Arial MT"/>
                <a:cs typeface="Arial MT"/>
              </a:rPr>
              <a:t>M</a:t>
            </a:r>
            <a:r>
              <a:rPr lang="en-US" sz="800" b="1" dirty="0">
                <a:solidFill>
                  <a:srgbClr val="231F20"/>
                </a:solidFill>
                <a:latin typeface="Arial" panose="020B0604020202020204" pitchFamily="34" charset="0"/>
                <a:ea typeface="Arial MT"/>
                <a:cs typeface="Arial MT"/>
              </a:rPr>
              <a:t>IMIC</a:t>
            </a:r>
            <a:r>
              <a:rPr lang="en-US" sz="800" b="1" spc="5" dirty="0">
                <a:solidFill>
                  <a:srgbClr val="231F20"/>
                </a:solidFill>
                <a:latin typeface="Arial" panose="020B0604020202020204" pitchFamily="34" charset="0"/>
                <a:ea typeface="Arial MT"/>
                <a:cs typeface="Arial MT"/>
              </a:rPr>
              <a:t> </a:t>
            </a:r>
            <a:r>
              <a:rPr lang="en-US" sz="800" b="1" dirty="0">
                <a:solidFill>
                  <a:srgbClr val="231F20"/>
                </a:solidFill>
                <a:latin typeface="Arial" panose="020B0604020202020204" pitchFamily="34" charset="0"/>
                <a:ea typeface="Arial MT"/>
                <a:cs typeface="Arial MT"/>
              </a:rPr>
              <a:t>DIAGRAMS</a:t>
            </a:r>
            <a:endParaRPr lang="fr-FR" sz="1100" dirty="0">
              <a:effectLst/>
              <a:latin typeface="Arial MT"/>
              <a:ea typeface="Arial MT"/>
              <a:cs typeface="Arial MT"/>
            </a:endParaRPr>
          </a:p>
        </p:txBody>
      </p:sp>
      <p:sp>
        <p:nvSpPr>
          <p:cNvPr id="19" name="Rectangle 18"/>
          <p:cNvSpPr/>
          <p:nvPr/>
        </p:nvSpPr>
        <p:spPr>
          <a:xfrm>
            <a:off x="5604196" y="3185900"/>
            <a:ext cx="983603" cy="215444"/>
          </a:xfrm>
          <a:prstGeom prst="rect">
            <a:avLst/>
          </a:prstGeom>
        </p:spPr>
        <p:txBody>
          <a:bodyPr wrap="none">
            <a:spAutoFit/>
          </a:bodyPr>
          <a:lstStyle/>
          <a:p>
            <a:pPr marL="236855" marR="255905" algn="ctr">
              <a:spcBef>
                <a:spcPts val="535"/>
              </a:spcBef>
              <a:spcAft>
                <a:spcPts val="0"/>
              </a:spcAft>
            </a:pPr>
            <a:r>
              <a:rPr lang="en-US" sz="800" b="1" dirty="0">
                <a:solidFill>
                  <a:srgbClr val="231F20"/>
                </a:solidFill>
                <a:latin typeface="Arial" panose="020B0604020202020204" pitchFamily="34" charset="0"/>
                <a:ea typeface="Arial MT"/>
                <a:cs typeface="Arial MT"/>
              </a:rPr>
              <a:t>MIMIC</a:t>
            </a:r>
            <a:endParaRPr lang="fr-FR" sz="3200" dirty="0">
              <a:effectLst/>
              <a:latin typeface="Arial MT"/>
              <a:ea typeface="Arial MT"/>
              <a:cs typeface="Arial MT"/>
            </a:endParaRPr>
          </a:p>
        </p:txBody>
      </p:sp>
      <p:sp>
        <p:nvSpPr>
          <p:cNvPr id="20" name="TextBox 19"/>
          <p:cNvSpPr txBox="1"/>
          <p:nvPr/>
        </p:nvSpPr>
        <p:spPr>
          <a:xfrm>
            <a:off x="2413445" y="5357270"/>
            <a:ext cx="1727199" cy="261610"/>
          </a:xfrm>
          <a:prstGeom prst="rect">
            <a:avLst/>
          </a:prstGeom>
          <a:noFill/>
        </p:spPr>
        <p:txBody>
          <a:bodyPr wrap="square" rtlCol="0">
            <a:spAutoFit/>
          </a:bodyPr>
          <a:lstStyle/>
          <a:p>
            <a:r>
              <a:rPr lang="fr-FR" sz="1100" b="1" dirty="0"/>
              <a:t>COMMANDS</a:t>
            </a:r>
          </a:p>
        </p:txBody>
      </p:sp>
      <p:pic>
        <p:nvPicPr>
          <p:cNvPr id="21" name="Picture 20"/>
          <p:cNvPicPr>
            <a:picLocks noChangeAspect="1"/>
          </p:cNvPicPr>
          <p:nvPr/>
        </p:nvPicPr>
        <p:blipFill>
          <a:blip r:embed="rId8"/>
          <a:stretch>
            <a:fillRect/>
          </a:stretch>
        </p:blipFill>
        <p:spPr>
          <a:xfrm>
            <a:off x="2413445" y="6019043"/>
            <a:ext cx="8053147" cy="767642"/>
          </a:xfrm>
          <a:prstGeom prst="rect">
            <a:avLst/>
          </a:prstGeom>
        </p:spPr>
      </p:pic>
      <p:graphicFrame>
        <p:nvGraphicFramePr>
          <p:cNvPr id="22" name="Object 21"/>
          <p:cNvGraphicFramePr>
            <a:graphicFrameLocks noChangeAspect="1"/>
          </p:cNvGraphicFramePr>
          <p:nvPr>
            <p:extLst>
              <p:ext uri="{D42A27DB-BD31-4B8C-83A1-F6EECF244321}">
                <p14:modId xmlns:p14="http://schemas.microsoft.com/office/powerpoint/2010/main" val="1168519680"/>
              </p:ext>
            </p:extLst>
          </p:nvPr>
        </p:nvGraphicFramePr>
        <p:xfrm>
          <a:off x="1663786" y="6378261"/>
          <a:ext cx="8614337" cy="581420"/>
        </p:xfrm>
        <a:graphic>
          <a:graphicData uri="http://schemas.openxmlformats.org/presentationml/2006/ole">
            <mc:AlternateContent xmlns:mc="http://schemas.openxmlformats.org/markup-compatibility/2006">
              <mc:Choice xmlns:v="urn:schemas-microsoft-com:vml" Requires="v">
                <p:oleObj name="Document" r:id="rId9" imgW="6925837" imgH="406455" progId="Word.Document.12">
                  <p:embed/>
                </p:oleObj>
              </mc:Choice>
              <mc:Fallback>
                <p:oleObj name="Document" r:id="rId9" imgW="6925837" imgH="406455" progId="Word.Document.12">
                  <p:embed/>
                  <p:pic>
                    <p:nvPicPr>
                      <p:cNvPr id="0" name=""/>
                      <p:cNvPicPr/>
                      <p:nvPr/>
                    </p:nvPicPr>
                    <p:blipFill>
                      <a:blip r:embed="rId10"/>
                      <a:stretch>
                        <a:fillRect/>
                      </a:stretch>
                    </p:blipFill>
                    <p:spPr>
                      <a:xfrm>
                        <a:off x="1663786" y="6378261"/>
                        <a:ext cx="8614337" cy="581420"/>
                      </a:xfrm>
                      <a:prstGeom prst="rect">
                        <a:avLst/>
                      </a:prstGeom>
                    </p:spPr>
                  </p:pic>
                </p:oleObj>
              </mc:Fallback>
            </mc:AlternateContent>
          </a:graphicData>
        </a:graphic>
      </p:graphicFrame>
      <p:sp>
        <p:nvSpPr>
          <p:cNvPr id="23" name="Rectangle 22"/>
          <p:cNvSpPr/>
          <p:nvPr/>
        </p:nvSpPr>
        <p:spPr>
          <a:xfrm>
            <a:off x="4912331" y="1415192"/>
            <a:ext cx="2117246" cy="369332"/>
          </a:xfrm>
          <a:prstGeom prst="rect">
            <a:avLst/>
          </a:prstGeom>
        </p:spPr>
        <p:txBody>
          <a:bodyPr wrap="none">
            <a:spAutoFit/>
          </a:bodyPr>
          <a:lstStyle/>
          <a:p>
            <a:pPr marL="59055">
              <a:spcBef>
                <a:spcPts val="360"/>
              </a:spcBef>
              <a:spcAft>
                <a:spcPts val="0"/>
              </a:spcAft>
            </a:pPr>
            <a:r>
              <a:rPr lang="en-US" b="1" dirty="0">
                <a:solidFill>
                  <a:srgbClr val="C00000"/>
                </a:solidFill>
                <a:latin typeface="Arial" panose="020B0604020202020204" pitchFamily="34" charset="0"/>
                <a:ea typeface="Arial MT"/>
                <a:cs typeface="Arial MT"/>
              </a:rPr>
              <a:t>UPS MAIN</a:t>
            </a:r>
            <a:r>
              <a:rPr lang="en-US" b="1" spc="5" dirty="0">
                <a:solidFill>
                  <a:srgbClr val="C00000"/>
                </a:solidFill>
                <a:latin typeface="Arial" panose="020B0604020202020204" pitchFamily="34" charset="0"/>
                <a:ea typeface="Arial MT"/>
                <a:cs typeface="Arial MT"/>
              </a:rPr>
              <a:t> </a:t>
            </a:r>
            <a:r>
              <a:rPr lang="en-US" b="1" dirty="0">
                <a:solidFill>
                  <a:srgbClr val="C00000"/>
                </a:solidFill>
                <a:latin typeface="Arial" panose="020B0604020202020204" pitchFamily="34" charset="0"/>
                <a:ea typeface="Arial MT"/>
                <a:cs typeface="Arial MT"/>
              </a:rPr>
              <a:t>MENU</a:t>
            </a:r>
            <a:endParaRPr lang="fr-FR" sz="3200" dirty="0">
              <a:solidFill>
                <a:srgbClr val="C00000"/>
              </a:solidFill>
              <a:effectLst/>
              <a:latin typeface="Arial MT"/>
              <a:ea typeface="Arial MT"/>
              <a:cs typeface="Arial MT"/>
            </a:endParaRPr>
          </a:p>
        </p:txBody>
      </p:sp>
    </p:spTree>
    <p:extLst>
      <p:ext uri="{BB962C8B-B14F-4D97-AF65-F5344CB8AC3E}">
        <p14:creationId xmlns:p14="http://schemas.microsoft.com/office/powerpoint/2010/main" val="35673160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fr-FR" dirty="0"/>
          </a:p>
          <a:p>
            <a:pPr marL="0" indent="0">
              <a:buNone/>
            </a:pPr>
            <a:endParaRPr lang="fr-FR" dirty="0"/>
          </a:p>
        </p:txBody>
      </p:sp>
      <p:sp>
        <p:nvSpPr>
          <p:cNvPr id="13" name="Rectangle 12"/>
          <p:cNvSpPr/>
          <p:nvPr/>
        </p:nvSpPr>
        <p:spPr>
          <a:xfrm>
            <a:off x="1712410" y="656977"/>
            <a:ext cx="6525141" cy="5139869"/>
          </a:xfrm>
          <a:prstGeom prst="rect">
            <a:avLst/>
          </a:prstGeom>
        </p:spPr>
        <p:txBody>
          <a:bodyPr wrap="square">
            <a:spAutoFit/>
          </a:bodyPr>
          <a:lstStyle/>
          <a:p>
            <a:r>
              <a:rPr lang="en-US" sz="4000" b="1" u="sng" dirty="0" err="1"/>
              <a:t>Écran</a:t>
            </a:r>
            <a:r>
              <a:rPr lang="en-US" sz="4000" b="1" u="sng" dirty="0"/>
              <a:t> du menu principal</a:t>
            </a:r>
          </a:p>
          <a:p>
            <a:endParaRPr lang="en-US" dirty="0"/>
          </a:p>
          <a:p>
            <a:r>
              <a:rPr lang="fr-FR" b="1" dirty="0"/>
              <a:t>L'écran du menu principal permet à l'opérateur d'accéder à de nombreux écrans pour surveiller les performances de fonctionnement du Galaxy 3000, obtenir des informations sur les alarmes, modifier les paramètres opérationnels et émettre des commandes logicielles.</a:t>
            </a:r>
          </a:p>
          <a:p>
            <a:r>
              <a:rPr lang="fr-FR" b="1" dirty="0"/>
              <a:t>Le menu principal affiche de manière pratique des groupes d'éléments en fonction de leur fonction. En utilisant l'une des deux premières touches programmables, le curseur de sélection peut être déplacé de haut en bas jusqu'à ce que le groupe d'affichage souhaité soit sélectionné. Ensuite, en appuyant sur la quatrième touche programmable, l'affichage sélectionné (ou le groupe d'affichage) sera appelé.</a:t>
            </a:r>
            <a:endParaRPr lang="en-US" b="1"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5211" y="1821285"/>
            <a:ext cx="3184403" cy="2944146"/>
          </a:xfrm>
          <a:prstGeom prst="rect">
            <a:avLst/>
          </a:prstGeom>
        </p:spPr>
      </p:pic>
    </p:spTree>
    <p:extLst>
      <p:ext uri="{BB962C8B-B14F-4D97-AF65-F5344CB8AC3E}">
        <p14:creationId xmlns:p14="http://schemas.microsoft.com/office/powerpoint/2010/main" val="152045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50027" y="576669"/>
            <a:ext cx="5798648" cy="1354217"/>
          </a:xfrm>
          <a:prstGeom prst="rect">
            <a:avLst/>
          </a:prstGeom>
        </p:spPr>
        <p:txBody>
          <a:bodyPr wrap="square">
            <a:spAutoFit/>
          </a:bodyPr>
          <a:lstStyle/>
          <a:p>
            <a:r>
              <a:rPr lang="en-US" sz="4000" b="1" u="sng" dirty="0"/>
              <a:t>Mesures</a:t>
            </a:r>
            <a:r>
              <a:rPr lang="fr-FR" sz="1400" b="1" dirty="0"/>
              <a:t>    </a:t>
            </a:r>
          </a:p>
          <a:p>
            <a:r>
              <a:rPr lang="fr-FR" sz="1400" b="1" dirty="0"/>
              <a:t>La sélection de l'option Mesures dans le menu principal fournit les sélections d'écran suivantes : batterie, puissance, courant, tension, mesures de fréquence et rapports.</a:t>
            </a:r>
            <a:endParaRPr lang="en-US" sz="1400" b="1" dirty="0"/>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4980" y="4620618"/>
            <a:ext cx="2386731" cy="2026367"/>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027" y="2089336"/>
            <a:ext cx="2397361" cy="2214383"/>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818" y="2089336"/>
            <a:ext cx="2104838" cy="2214383"/>
          </a:xfrm>
          <a:prstGeom prst="rect">
            <a:avLst/>
          </a:prstGeom>
        </p:spPr>
      </p:pic>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904980" y="2089336"/>
            <a:ext cx="2386731" cy="2214383"/>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0027" y="4620618"/>
            <a:ext cx="2397361" cy="2026367"/>
          </a:xfrm>
          <a:prstGeom prst="rect">
            <a:avLst/>
          </a:prstGeom>
        </p:spPr>
      </p:pic>
      <p:pic>
        <p:nvPicPr>
          <p:cNvPr id="23" name="Picture 2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81818" y="4620618"/>
            <a:ext cx="2511451" cy="2026367"/>
          </a:xfrm>
          <a:prstGeom prst="rect">
            <a:avLst/>
          </a:prstGeom>
        </p:spPr>
      </p:pic>
    </p:spTree>
    <p:extLst>
      <p:ext uri="{BB962C8B-B14F-4D97-AF65-F5344CB8AC3E}">
        <p14:creationId xmlns:p14="http://schemas.microsoft.com/office/powerpoint/2010/main" val="83510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ircle(in)">
                                      <p:cBhvr>
                                        <p:cTn id="7" dur="2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circle(in)">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circle(in)">
                                      <p:cBhvr>
                                        <p:cTn id="17" dur="20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circle(in)">
                                      <p:cBhvr>
                                        <p:cTn id="22" dur="20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circle(in)">
                                      <p:cBhvr>
                                        <p:cTn id="27" dur="20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circle(in)">
                                      <p:cBhvr>
                                        <p:cTn id="32"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1087" y="785655"/>
            <a:ext cx="7003442" cy="6124754"/>
          </a:xfrm>
          <a:prstGeom prst="rect">
            <a:avLst/>
          </a:prstGeom>
        </p:spPr>
        <p:txBody>
          <a:bodyPr wrap="square">
            <a:spAutoFit/>
          </a:bodyPr>
          <a:lstStyle/>
          <a:p>
            <a:pPr lvl="1"/>
            <a:r>
              <a:rPr lang="fr-FR" sz="2800" b="1" u="sng" dirty="0"/>
              <a:t>Écran d'état</a:t>
            </a:r>
          </a:p>
          <a:p>
            <a:pPr lvl="1"/>
            <a:endParaRPr lang="fr-FR" sz="2800" b="1" u="sng" dirty="0"/>
          </a:p>
          <a:p>
            <a:pPr lvl="1"/>
            <a:r>
              <a:rPr lang="fr-FR" sz="1600" b="1" dirty="0"/>
              <a:t>La sélection de l'option État dans le menu principal fournit les sélections d'écran suivantes : État et alarmes, journal des événements, statistiques et historique. Voir la figure 1</a:t>
            </a:r>
          </a:p>
          <a:p>
            <a:pPr lvl="1"/>
            <a:r>
              <a:rPr lang="fr-FR" sz="1600" b="1" u="sng" dirty="0"/>
              <a:t>État et alarmes</a:t>
            </a:r>
          </a:p>
          <a:p>
            <a:pPr lvl="1"/>
            <a:r>
              <a:rPr lang="fr-FR" sz="1600" b="1" dirty="0"/>
              <a:t>Fournit à l'utilisateur la liste actuelle des alarmes et des avertissements.</a:t>
            </a:r>
          </a:p>
          <a:p>
            <a:pPr lvl="1"/>
            <a:r>
              <a:rPr lang="fr-FR" sz="1600" b="1" u="sng" dirty="0"/>
              <a:t>Journal des événements</a:t>
            </a:r>
          </a:p>
          <a:p>
            <a:pPr lvl="1"/>
            <a:r>
              <a:rPr lang="fr-FR" sz="1600" b="1" dirty="0"/>
              <a:t>Fournit à l’utilisateur l’historique des événements avec horodatage.</a:t>
            </a:r>
          </a:p>
          <a:p>
            <a:pPr lvl="1"/>
            <a:r>
              <a:rPr lang="fr-FR" sz="1600" b="1" u="sng" dirty="0"/>
              <a:t>Statistiques</a:t>
            </a:r>
          </a:p>
          <a:p>
            <a:pPr lvl="1"/>
            <a:r>
              <a:rPr lang="fr-FR" sz="1600" b="1" dirty="0"/>
              <a:t>Fournit le temps total :</a:t>
            </a:r>
          </a:p>
          <a:p>
            <a:pPr lvl="1"/>
            <a:r>
              <a:rPr lang="fr-FR" sz="1600" b="1" dirty="0"/>
              <a:t>sur batterie.</a:t>
            </a:r>
          </a:p>
          <a:p>
            <a:pPr lvl="1"/>
            <a:r>
              <a:rPr lang="fr-FR" sz="1600" b="1" dirty="0"/>
              <a:t>sur AC Bypass (AC BP).</a:t>
            </a:r>
          </a:p>
          <a:p>
            <a:pPr lvl="1"/>
            <a:r>
              <a:rPr lang="fr-FR" sz="1600" b="1" dirty="0"/>
              <a:t>sur UPS (AC N ou batterie).</a:t>
            </a:r>
          </a:p>
          <a:p>
            <a:pPr lvl="1"/>
            <a:r>
              <a:rPr lang="fr-FR" sz="1600" b="1" dirty="0"/>
              <a:t>avec température de la batterie (</a:t>
            </a:r>
            <a:r>
              <a:rPr lang="fr-FR" sz="1600" b="1" dirty="0" err="1"/>
              <a:t>TBatt</a:t>
            </a:r>
            <a:r>
              <a:rPr lang="fr-FR" sz="1600" b="1" dirty="0"/>
              <a:t>) &gt; 25°C.</a:t>
            </a:r>
          </a:p>
          <a:p>
            <a:pPr lvl="1"/>
            <a:r>
              <a:rPr lang="fr-FR" sz="1600" b="1" u="sng" dirty="0"/>
              <a:t>Historique</a:t>
            </a:r>
          </a:p>
          <a:p>
            <a:pPr lvl="1"/>
            <a:r>
              <a:rPr lang="fr-FR" sz="1600" b="1" dirty="0"/>
              <a:t>Fournit l'historique après 60 jours pour :</a:t>
            </a:r>
          </a:p>
          <a:p>
            <a:pPr lvl="1"/>
            <a:r>
              <a:rPr lang="fr-FR" sz="1600" b="1" dirty="0"/>
              <a:t>capacité de la batterie.</a:t>
            </a:r>
          </a:p>
          <a:p>
            <a:pPr lvl="1"/>
            <a:r>
              <a:rPr lang="fr-FR" sz="1600" b="1" dirty="0"/>
              <a:t>temps de sauvegarde.</a:t>
            </a:r>
          </a:p>
          <a:p>
            <a:pPr lvl="1"/>
            <a:r>
              <a:rPr lang="fr-FR" sz="1600" b="1" dirty="0"/>
              <a:t>% de charge.</a:t>
            </a:r>
            <a:br>
              <a:rPr lang="en-US" sz="1600" dirty="0"/>
            </a:br>
            <a:endParaRPr lang="fr-FR" sz="16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6992" y="1878442"/>
            <a:ext cx="2831123" cy="3309020"/>
          </a:xfrm>
          <a:prstGeom prst="rect">
            <a:avLst/>
          </a:prstGeom>
        </p:spPr>
      </p:pic>
      <p:sp>
        <p:nvSpPr>
          <p:cNvPr id="6" name="TextBox 5"/>
          <p:cNvSpPr txBox="1"/>
          <p:nvPr/>
        </p:nvSpPr>
        <p:spPr>
          <a:xfrm>
            <a:off x="9253415" y="5291015"/>
            <a:ext cx="1703754" cy="369332"/>
          </a:xfrm>
          <a:prstGeom prst="rect">
            <a:avLst/>
          </a:prstGeom>
          <a:noFill/>
        </p:spPr>
        <p:txBody>
          <a:bodyPr wrap="square" rtlCol="0">
            <a:spAutoFit/>
          </a:bodyPr>
          <a:lstStyle/>
          <a:p>
            <a:r>
              <a:rPr lang="en-US" dirty="0"/>
              <a:t>Figure 1</a:t>
            </a:r>
            <a:endParaRPr lang="fr-FR" dirty="0"/>
          </a:p>
        </p:txBody>
      </p:sp>
    </p:spTree>
    <p:extLst>
      <p:ext uri="{BB962C8B-B14F-4D97-AF65-F5344CB8AC3E}">
        <p14:creationId xmlns:p14="http://schemas.microsoft.com/office/powerpoint/2010/main" val="136872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3421" y="747318"/>
            <a:ext cx="4548040" cy="584775"/>
          </a:xfrm>
          <a:prstGeom prst="rect">
            <a:avLst/>
          </a:prstGeom>
        </p:spPr>
        <p:txBody>
          <a:bodyPr wrap="none">
            <a:spAutoFit/>
          </a:bodyPr>
          <a:lstStyle/>
          <a:p>
            <a:r>
              <a:rPr lang="fr-FR" sz="3200" b="1" u="sng" dirty="0"/>
              <a:t>Écran des paramètres</a:t>
            </a:r>
          </a:p>
        </p:txBody>
      </p:sp>
      <p:sp>
        <p:nvSpPr>
          <p:cNvPr id="5" name="Rectangle 4"/>
          <p:cNvSpPr/>
          <p:nvPr/>
        </p:nvSpPr>
        <p:spPr>
          <a:xfrm>
            <a:off x="1182299" y="1332093"/>
            <a:ext cx="7932614" cy="5262979"/>
          </a:xfrm>
          <a:prstGeom prst="rect">
            <a:avLst/>
          </a:prstGeom>
        </p:spPr>
        <p:txBody>
          <a:bodyPr wrap="square">
            <a:spAutoFit/>
          </a:bodyPr>
          <a:lstStyle/>
          <a:p>
            <a:pPr marL="533400">
              <a:spcAft>
                <a:spcPts val="0"/>
              </a:spcAft>
            </a:pPr>
            <a:r>
              <a:rPr lang="fr-FR" sz="1400" b="1" dirty="0">
                <a:latin typeface="Arial MT"/>
                <a:ea typeface="Arial MT"/>
                <a:cs typeface="Arial MT"/>
              </a:rPr>
              <a:t>Dans le menu principal, sélectionnez Paramètres, appuyez sur Entrée.</a:t>
            </a:r>
          </a:p>
          <a:p>
            <a:pPr marL="533400">
              <a:spcAft>
                <a:spcPts val="0"/>
              </a:spcAft>
            </a:pPr>
            <a:r>
              <a:rPr lang="fr-FR" sz="1400" b="1" dirty="0">
                <a:latin typeface="Arial MT"/>
                <a:ea typeface="Arial MT"/>
                <a:cs typeface="Arial MT"/>
              </a:rPr>
              <a:t>L'écran Paramètres offre une variété d'options pour le fonctionnement du système Galaxy 3000.</a:t>
            </a:r>
          </a:p>
          <a:p>
            <a:pPr marL="533400">
              <a:spcAft>
                <a:spcPts val="0"/>
              </a:spcAft>
            </a:pPr>
            <a:r>
              <a:rPr lang="fr-FR" sz="1400" b="1" dirty="0">
                <a:latin typeface="Arial MT"/>
                <a:ea typeface="Arial MT"/>
                <a:cs typeface="Arial MT"/>
              </a:rPr>
              <a:t>L'écran Paramètres fournit les éléments suivants :</a:t>
            </a:r>
          </a:p>
          <a:p>
            <a:pPr marL="533400">
              <a:spcAft>
                <a:spcPts val="0"/>
              </a:spcAft>
            </a:pPr>
            <a:r>
              <a:rPr lang="fr-FR" sz="1400" b="1" u="sng" dirty="0">
                <a:latin typeface="Arial MT"/>
                <a:ea typeface="Arial MT"/>
                <a:cs typeface="Arial MT"/>
              </a:rPr>
              <a:t>Langue :</a:t>
            </a:r>
            <a:r>
              <a:rPr lang="fr-FR" sz="1400" b="1" dirty="0">
                <a:latin typeface="Arial MT"/>
                <a:ea typeface="Arial MT"/>
                <a:cs typeface="Arial MT"/>
              </a:rPr>
              <a:t> L'unité Galaxy 3000 pouvant être située dans n'importe quel pays, il est possible de sélectionner la langue de préférence parmi plusieurs options.</a:t>
            </a:r>
          </a:p>
          <a:p>
            <a:pPr marL="533400">
              <a:spcAft>
                <a:spcPts val="0"/>
              </a:spcAft>
            </a:pPr>
            <a:r>
              <a:rPr lang="fr-FR" sz="1400" b="1" u="sng" dirty="0">
                <a:latin typeface="Arial MT"/>
                <a:ea typeface="Arial MT"/>
                <a:cs typeface="Arial MT"/>
              </a:rPr>
              <a:t>Date/Heure : </a:t>
            </a:r>
            <a:r>
              <a:rPr lang="fr-FR" sz="1400" b="1" dirty="0">
                <a:latin typeface="Arial MT"/>
                <a:ea typeface="Arial MT"/>
                <a:cs typeface="Arial MT"/>
              </a:rPr>
              <a:t>peut être définie pour garantir que les horodatages sur les journaux d'événements et d'alarmes reflètent l'heure et la date locales actuelles.</a:t>
            </a:r>
          </a:p>
          <a:p>
            <a:pPr marL="533400">
              <a:spcAft>
                <a:spcPts val="0"/>
              </a:spcAft>
            </a:pPr>
            <a:r>
              <a:rPr lang="fr-FR" sz="1400" b="1" dirty="0">
                <a:latin typeface="Arial MT"/>
                <a:ea typeface="Arial MT"/>
                <a:cs typeface="Arial MT"/>
              </a:rPr>
              <a:t>Paramètres de date/heure</a:t>
            </a:r>
          </a:p>
          <a:p>
            <a:pPr marL="533400">
              <a:spcAft>
                <a:spcPts val="0"/>
              </a:spcAft>
            </a:pPr>
            <a:r>
              <a:rPr lang="fr-FR" sz="1400" b="1" dirty="0">
                <a:latin typeface="Arial MT"/>
                <a:ea typeface="Arial MT"/>
                <a:cs typeface="Arial MT"/>
              </a:rPr>
              <a:t>Sélectionnez Date/Heure, appuyez sur Entrée.</a:t>
            </a:r>
          </a:p>
          <a:p>
            <a:pPr marL="533400">
              <a:spcAft>
                <a:spcPts val="0"/>
              </a:spcAft>
            </a:pPr>
            <a:r>
              <a:rPr lang="fr-FR" sz="1400" b="1" dirty="0">
                <a:latin typeface="Arial MT"/>
                <a:ea typeface="Arial MT"/>
                <a:cs typeface="Arial MT"/>
              </a:rPr>
              <a:t>À l'aide des flèches haut/bas, sélectionnez le paramètre que vous souhaitez modifier.</a:t>
            </a:r>
          </a:p>
          <a:p>
            <a:pPr marL="533400">
              <a:spcAft>
                <a:spcPts val="0"/>
              </a:spcAft>
            </a:pPr>
            <a:r>
              <a:rPr lang="fr-FR" sz="1400" b="1" dirty="0">
                <a:latin typeface="Arial MT"/>
                <a:ea typeface="Arial MT"/>
                <a:cs typeface="Arial MT"/>
              </a:rPr>
              <a:t>À l'aide du +/-, ajustez le paramètre.</a:t>
            </a:r>
          </a:p>
          <a:p>
            <a:pPr marL="533400">
              <a:spcAft>
                <a:spcPts val="0"/>
              </a:spcAft>
            </a:pPr>
            <a:r>
              <a:rPr lang="fr-FR" sz="1400" b="1" dirty="0">
                <a:latin typeface="Arial MT"/>
                <a:ea typeface="Arial MT"/>
                <a:cs typeface="Arial MT"/>
              </a:rPr>
              <a:t>Appuyez sur Entrée.</a:t>
            </a:r>
          </a:p>
          <a:p>
            <a:pPr marL="533400">
              <a:spcAft>
                <a:spcPts val="0"/>
              </a:spcAft>
            </a:pPr>
            <a:r>
              <a:rPr lang="fr-FR" sz="1400" b="1" dirty="0">
                <a:latin typeface="Arial MT"/>
                <a:ea typeface="Arial MT"/>
                <a:cs typeface="Arial MT"/>
              </a:rPr>
              <a:t>Sur l'écran de confirmation, à l'aide des flèches haut/bas, sélectionnez Oui, appuyez sur Entrée.</a:t>
            </a:r>
          </a:p>
          <a:p>
            <a:pPr marL="533400">
              <a:spcAft>
                <a:spcPts val="0"/>
              </a:spcAft>
            </a:pPr>
            <a:r>
              <a:rPr lang="fr-FR" sz="1400" b="1" u="sng" dirty="0">
                <a:latin typeface="Arial MT"/>
                <a:ea typeface="Arial MT"/>
                <a:cs typeface="Arial MT"/>
              </a:rPr>
              <a:t>Contraste : </a:t>
            </a:r>
            <a:r>
              <a:rPr lang="fr-FR" sz="1400" b="1" dirty="0">
                <a:latin typeface="Arial MT"/>
                <a:ea typeface="Arial MT"/>
                <a:cs typeface="Arial MT"/>
              </a:rPr>
              <a:t>Permet d'ajuster le contraste de l'unité d'interface opérateur pour maximiser sa visibilité dans le</a:t>
            </a:r>
          </a:p>
          <a:p>
            <a:pPr marL="533400">
              <a:spcAft>
                <a:spcPts val="0"/>
              </a:spcAft>
            </a:pPr>
            <a:r>
              <a:rPr lang="fr-FR" sz="1400" b="1" dirty="0">
                <a:latin typeface="Arial MT"/>
                <a:ea typeface="Arial MT"/>
                <a:cs typeface="Arial MT"/>
              </a:rPr>
              <a:t>            conditions d'éclairage ambiantes actuelles.</a:t>
            </a:r>
          </a:p>
          <a:p>
            <a:pPr marL="533400">
              <a:spcAft>
                <a:spcPts val="0"/>
              </a:spcAft>
            </a:pPr>
            <a:r>
              <a:rPr lang="fr-FR" sz="1400" b="1" u="sng" dirty="0">
                <a:latin typeface="Arial MT"/>
                <a:ea typeface="Arial MT"/>
                <a:cs typeface="Arial MT"/>
              </a:rPr>
              <a:t>Buzzer : </a:t>
            </a:r>
            <a:r>
              <a:rPr lang="fr-FR" sz="1400" b="1" dirty="0">
                <a:latin typeface="Arial MT"/>
                <a:ea typeface="Arial MT"/>
                <a:cs typeface="Arial MT"/>
              </a:rPr>
              <a:t>Permet de régler le volume du buzzer.</a:t>
            </a:r>
          </a:p>
          <a:p>
            <a:pPr marL="533400">
              <a:spcAft>
                <a:spcPts val="0"/>
              </a:spcAft>
            </a:pPr>
            <a:r>
              <a:rPr lang="fr-FR" sz="1400" b="1" u="sng" dirty="0">
                <a:latin typeface="Arial MT"/>
                <a:ea typeface="Arial MT"/>
                <a:cs typeface="Arial MT"/>
              </a:rPr>
              <a:t>Personnalisation : </a:t>
            </a:r>
            <a:r>
              <a:rPr lang="fr-FR" sz="1400" b="1" dirty="0">
                <a:latin typeface="Arial MT"/>
                <a:ea typeface="Arial MT"/>
                <a:cs typeface="Arial MT"/>
              </a:rPr>
              <a:t>Permet à l'opérateur de sélectionner n'importe quel nombre de paramètres de fonctionnement pour l'onduleur.</a:t>
            </a:r>
          </a:p>
          <a:p>
            <a:pPr marL="533400">
              <a:spcAft>
                <a:spcPts val="0"/>
              </a:spcAft>
            </a:pPr>
            <a:r>
              <a:rPr lang="fr-FR" sz="1400" b="1" dirty="0">
                <a:latin typeface="Arial MT"/>
                <a:ea typeface="Arial MT"/>
                <a:cs typeface="Arial MT"/>
              </a:rPr>
              <a:t>Tension de sortie : réglée en usine. Nécessite un mot de passe.</a:t>
            </a:r>
          </a:p>
          <a:p>
            <a:pPr marL="533400">
              <a:spcAft>
                <a:spcPts val="0"/>
              </a:spcAft>
            </a:pPr>
            <a:r>
              <a:rPr lang="fr-FR" sz="1400" b="1" dirty="0">
                <a:latin typeface="Arial MT"/>
                <a:ea typeface="Arial MT"/>
                <a:cs typeface="Arial MT"/>
              </a:rPr>
              <a:t>Contacts secs : réglés en usine. Nécessite un mot de passe.</a:t>
            </a:r>
          </a:p>
          <a:p>
            <a:pPr marL="533400">
              <a:spcAft>
                <a:spcPts val="0"/>
              </a:spcAft>
            </a:pPr>
            <a:r>
              <a:rPr lang="fr-FR" sz="1400" b="1" dirty="0">
                <a:latin typeface="Arial MT"/>
                <a:ea typeface="Arial MT"/>
                <a:cs typeface="Arial MT"/>
              </a:rPr>
              <a:t>Mot de passe : défini en usine. (par défaut 000)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13714" y="1216939"/>
            <a:ext cx="2305372" cy="2657846"/>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714" y="3965874"/>
            <a:ext cx="2305372" cy="2724530"/>
          </a:xfrm>
          <a:prstGeom prst="rect">
            <a:avLst/>
          </a:prstGeom>
        </p:spPr>
      </p:pic>
    </p:spTree>
    <p:extLst>
      <p:ext uri="{BB962C8B-B14F-4D97-AF65-F5344CB8AC3E}">
        <p14:creationId xmlns:p14="http://schemas.microsoft.com/office/powerpoint/2010/main" val="141068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ircle(in)">
                                      <p:cBhvr>
                                        <p:cTn id="13" dur="20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circle(in)">
                                      <p:cBhvr>
                                        <p:cTn id="18" dur="20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fade">
                                      <p:cBhvr>
                                        <p:cTn id="23" dur="1000"/>
                                        <p:tgtEl>
                                          <p:spTgt spid="5">
                                            <p:txEl>
                                              <p:pRg st="0" end="0"/>
                                            </p:txEl>
                                          </p:spTgt>
                                        </p:tgtEl>
                                      </p:cBhvr>
                                    </p:animEffect>
                                    <p:anim calcmode="lin" valueType="num">
                                      <p:cBhvr>
                                        <p:cTn id="24"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nodeType="click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fade">
                                      <p:cBhvr>
                                        <p:cTn id="30" dur="1000"/>
                                        <p:tgtEl>
                                          <p:spTgt spid="5">
                                            <p:txEl>
                                              <p:pRg st="1" end="1"/>
                                            </p:txEl>
                                          </p:spTgt>
                                        </p:tgtEl>
                                      </p:cBhvr>
                                    </p:animEffect>
                                    <p:anim calcmode="lin" valueType="num">
                                      <p:cBhvr>
                                        <p:cTn id="31"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2"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5">
                                            <p:txEl>
                                              <p:pRg st="2" end="2"/>
                                            </p:txEl>
                                          </p:spTgt>
                                        </p:tgtEl>
                                        <p:attrNameLst>
                                          <p:attrName>style.visibility</p:attrName>
                                        </p:attrNameLst>
                                      </p:cBhvr>
                                      <p:to>
                                        <p:strVal val="visible"/>
                                      </p:to>
                                    </p:set>
                                    <p:animEffect transition="in" filter="fade">
                                      <p:cBhvr>
                                        <p:cTn id="37" dur="1000"/>
                                        <p:tgtEl>
                                          <p:spTgt spid="5">
                                            <p:txEl>
                                              <p:pRg st="2" end="2"/>
                                            </p:txEl>
                                          </p:spTgt>
                                        </p:tgtEl>
                                      </p:cBhvr>
                                    </p:animEffect>
                                    <p:anim calcmode="lin" valueType="num">
                                      <p:cBhvr>
                                        <p:cTn id="3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5">
                                            <p:txEl>
                                              <p:pRg st="3" end="3"/>
                                            </p:txEl>
                                          </p:spTgt>
                                        </p:tgtEl>
                                        <p:attrNameLst>
                                          <p:attrName>style.visibility</p:attrName>
                                        </p:attrNameLst>
                                      </p:cBhvr>
                                      <p:to>
                                        <p:strVal val="visible"/>
                                      </p:to>
                                    </p:set>
                                    <p:animEffect transition="in" filter="fade">
                                      <p:cBhvr>
                                        <p:cTn id="44" dur="1000"/>
                                        <p:tgtEl>
                                          <p:spTgt spid="5">
                                            <p:txEl>
                                              <p:pRg st="3" end="3"/>
                                            </p:txEl>
                                          </p:spTgt>
                                        </p:tgtEl>
                                      </p:cBhvr>
                                    </p:animEffect>
                                    <p:anim calcmode="lin" valueType="num">
                                      <p:cBhvr>
                                        <p:cTn id="45"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6"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5">
                                            <p:txEl>
                                              <p:pRg st="4" end="4"/>
                                            </p:txEl>
                                          </p:spTgt>
                                        </p:tgtEl>
                                        <p:attrNameLst>
                                          <p:attrName>style.visibility</p:attrName>
                                        </p:attrNameLst>
                                      </p:cBhvr>
                                      <p:to>
                                        <p:strVal val="visible"/>
                                      </p:to>
                                    </p:set>
                                    <p:animEffect transition="in" filter="fade">
                                      <p:cBhvr>
                                        <p:cTn id="51" dur="1000"/>
                                        <p:tgtEl>
                                          <p:spTgt spid="5">
                                            <p:txEl>
                                              <p:pRg st="4" end="4"/>
                                            </p:txEl>
                                          </p:spTgt>
                                        </p:tgtEl>
                                      </p:cBhvr>
                                    </p:animEffect>
                                    <p:anim calcmode="lin" valueType="num">
                                      <p:cBhvr>
                                        <p:cTn id="5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nodeType="clickEffect">
                                  <p:stCondLst>
                                    <p:cond delay="0"/>
                                  </p:stCondLst>
                                  <p:childTnLst>
                                    <p:set>
                                      <p:cBhvr>
                                        <p:cTn id="57" dur="1" fill="hold">
                                          <p:stCondLst>
                                            <p:cond delay="0"/>
                                          </p:stCondLst>
                                        </p:cTn>
                                        <p:tgtEl>
                                          <p:spTgt spid="5">
                                            <p:txEl>
                                              <p:pRg st="5" end="5"/>
                                            </p:txEl>
                                          </p:spTgt>
                                        </p:tgtEl>
                                        <p:attrNameLst>
                                          <p:attrName>style.visibility</p:attrName>
                                        </p:attrNameLst>
                                      </p:cBhvr>
                                      <p:to>
                                        <p:strVal val="visible"/>
                                      </p:to>
                                    </p:set>
                                    <p:animEffect transition="in" filter="fade">
                                      <p:cBhvr>
                                        <p:cTn id="58" dur="1000"/>
                                        <p:tgtEl>
                                          <p:spTgt spid="5">
                                            <p:txEl>
                                              <p:pRg st="5" end="5"/>
                                            </p:txEl>
                                          </p:spTgt>
                                        </p:tgtEl>
                                      </p:cBhvr>
                                    </p:animEffect>
                                    <p:anim calcmode="lin" valueType="num">
                                      <p:cBhvr>
                                        <p:cTn id="59"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0"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5">
                                            <p:txEl>
                                              <p:pRg st="6" end="6"/>
                                            </p:txEl>
                                          </p:spTgt>
                                        </p:tgtEl>
                                        <p:attrNameLst>
                                          <p:attrName>style.visibility</p:attrName>
                                        </p:attrNameLst>
                                      </p:cBhvr>
                                      <p:to>
                                        <p:strVal val="visible"/>
                                      </p:to>
                                    </p:set>
                                    <p:animEffect transition="in" filter="fade">
                                      <p:cBhvr>
                                        <p:cTn id="65" dur="1000"/>
                                        <p:tgtEl>
                                          <p:spTgt spid="5">
                                            <p:txEl>
                                              <p:pRg st="6" end="6"/>
                                            </p:txEl>
                                          </p:spTgt>
                                        </p:tgtEl>
                                      </p:cBhvr>
                                    </p:animEffect>
                                    <p:anim calcmode="lin" valueType="num">
                                      <p:cBhvr>
                                        <p:cTn id="6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6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5">
                                            <p:txEl>
                                              <p:pRg st="7" end="7"/>
                                            </p:txEl>
                                          </p:spTgt>
                                        </p:tgtEl>
                                        <p:attrNameLst>
                                          <p:attrName>style.visibility</p:attrName>
                                        </p:attrNameLst>
                                      </p:cBhvr>
                                      <p:to>
                                        <p:strVal val="visible"/>
                                      </p:to>
                                    </p:set>
                                    <p:animEffect transition="in" filter="fade">
                                      <p:cBhvr>
                                        <p:cTn id="72" dur="1000"/>
                                        <p:tgtEl>
                                          <p:spTgt spid="5">
                                            <p:txEl>
                                              <p:pRg st="7" end="7"/>
                                            </p:txEl>
                                          </p:spTgt>
                                        </p:tgtEl>
                                      </p:cBhvr>
                                    </p:animEffect>
                                    <p:anim calcmode="lin" valueType="num">
                                      <p:cBhvr>
                                        <p:cTn id="7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4"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nodeType="clickEffect">
                                  <p:stCondLst>
                                    <p:cond delay="0"/>
                                  </p:stCondLst>
                                  <p:childTnLst>
                                    <p:set>
                                      <p:cBhvr>
                                        <p:cTn id="78" dur="1" fill="hold">
                                          <p:stCondLst>
                                            <p:cond delay="0"/>
                                          </p:stCondLst>
                                        </p:cTn>
                                        <p:tgtEl>
                                          <p:spTgt spid="5">
                                            <p:txEl>
                                              <p:pRg st="8" end="8"/>
                                            </p:txEl>
                                          </p:spTgt>
                                        </p:tgtEl>
                                        <p:attrNameLst>
                                          <p:attrName>style.visibility</p:attrName>
                                        </p:attrNameLst>
                                      </p:cBhvr>
                                      <p:to>
                                        <p:strVal val="visible"/>
                                      </p:to>
                                    </p:set>
                                    <p:animEffect transition="in" filter="fade">
                                      <p:cBhvr>
                                        <p:cTn id="79" dur="1000"/>
                                        <p:tgtEl>
                                          <p:spTgt spid="5">
                                            <p:txEl>
                                              <p:pRg st="8" end="8"/>
                                            </p:txEl>
                                          </p:spTgt>
                                        </p:tgtEl>
                                      </p:cBhvr>
                                    </p:animEffect>
                                    <p:anim calcmode="lin" valueType="num">
                                      <p:cBhvr>
                                        <p:cTn id="80"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81"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nodeType="clickEffect">
                                  <p:stCondLst>
                                    <p:cond delay="0"/>
                                  </p:stCondLst>
                                  <p:childTnLst>
                                    <p:set>
                                      <p:cBhvr>
                                        <p:cTn id="85" dur="1" fill="hold">
                                          <p:stCondLst>
                                            <p:cond delay="0"/>
                                          </p:stCondLst>
                                        </p:cTn>
                                        <p:tgtEl>
                                          <p:spTgt spid="5">
                                            <p:txEl>
                                              <p:pRg st="9" end="9"/>
                                            </p:txEl>
                                          </p:spTgt>
                                        </p:tgtEl>
                                        <p:attrNameLst>
                                          <p:attrName>style.visibility</p:attrName>
                                        </p:attrNameLst>
                                      </p:cBhvr>
                                      <p:to>
                                        <p:strVal val="visible"/>
                                      </p:to>
                                    </p:set>
                                    <p:animEffect transition="in" filter="fade">
                                      <p:cBhvr>
                                        <p:cTn id="86" dur="1000"/>
                                        <p:tgtEl>
                                          <p:spTgt spid="5">
                                            <p:txEl>
                                              <p:pRg st="9" end="9"/>
                                            </p:txEl>
                                          </p:spTgt>
                                        </p:tgtEl>
                                      </p:cBhvr>
                                    </p:animEffect>
                                    <p:anim calcmode="lin" valueType="num">
                                      <p:cBhvr>
                                        <p:cTn id="87"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88"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42" presetClass="entr" presetSubtype="0" fill="hold" nodeType="clickEffect">
                                  <p:stCondLst>
                                    <p:cond delay="0"/>
                                  </p:stCondLst>
                                  <p:childTnLst>
                                    <p:set>
                                      <p:cBhvr>
                                        <p:cTn id="92" dur="1" fill="hold">
                                          <p:stCondLst>
                                            <p:cond delay="0"/>
                                          </p:stCondLst>
                                        </p:cTn>
                                        <p:tgtEl>
                                          <p:spTgt spid="5">
                                            <p:txEl>
                                              <p:pRg st="10" end="10"/>
                                            </p:txEl>
                                          </p:spTgt>
                                        </p:tgtEl>
                                        <p:attrNameLst>
                                          <p:attrName>style.visibility</p:attrName>
                                        </p:attrNameLst>
                                      </p:cBhvr>
                                      <p:to>
                                        <p:strVal val="visible"/>
                                      </p:to>
                                    </p:set>
                                    <p:animEffect transition="in" filter="fade">
                                      <p:cBhvr>
                                        <p:cTn id="93" dur="1000"/>
                                        <p:tgtEl>
                                          <p:spTgt spid="5">
                                            <p:txEl>
                                              <p:pRg st="10" end="10"/>
                                            </p:txEl>
                                          </p:spTgt>
                                        </p:tgtEl>
                                      </p:cBhvr>
                                    </p:animEffect>
                                    <p:anim calcmode="lin" valueType="num">
                                      <p:cBhvr>
                                        <p:cTn id="94"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95"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5">
                                            <p:txEl>
                                              <p:pRg st="11" end="11"/>
                                            </p:txEl>
                                          </p:spTgt>
                                        </p:tgtEl>
                                        <p:attrNameLst>
                                          <p:attrName>style.visibility</p:attrName>
                                        </p:attrNameLst>
                                      </p:cBhvr>
                                      <p:to>
                                        <p:strVal val="visible"/>
                                      </p:to>
                                    </p:set>
                                    <p:animEffect transition="in" filter="fade">
                                      <p:cBhvr>
                                        <p:cTn id="100" dur="1000"/>
                                        <p:tgtEl>
                                          <p:spTgt spid="5">
                                            <p:txEl>
                                              <p:pRg st="11" end="11"/>
                                            </p:txEl>
                                          </p:spTgt>
                                        </p:tgtEl>
                                      </p:cBhvr>
                                    </p:animEffect>
                                    <p:anim calcmode="lin" valueType="num">
                                      <p:cBhvr>
                                        <p:cTn id="101"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02"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5">
                                            <p:txEl>
                                              <p:pRg st="12" end="12"/>
                                            </p:txEl>
                                          </p:spTgt>
                                        </p:tgtEl>
                                        <p:attrNameLst>
                                          <p:attrName>style.visibility</p:attrName>
                                        </p:attrNameLst>
                                      </p:cBhvr>
                                      <p:to>
                                        <p:strVal val="visible"/>
                                      </p:to>
                                    </p:set>
                                    <p:animEffect transition="in" filter="fade">
                                      <p:cBhvr>
                                        <p:cTn id="107" dur="1000"/>
                                        <p:tgtEl>
                                          <p:spTgt spid="5">
                                            <p:txEl>
                                              <p:pRg st="12" end="12"/>
                                            </p:txEl>
                                          </p:spTgt>
                                        </p:tgtEl>
                                      </p:cBhvr>
                                    </p:animEffect>
                                    <p:anim calcmode="lin" valueType="num">
                                      <p:cBhvr>
                                        <p:cTn id="108"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109"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fade">
                                      <p:cBhvr>
                                        <p:cTn id="114" dur="1000"/>
                                        <p:tgtEl>
                                          <p:spTgt spid="5">
                                            <p:txEl>
                                              <p:pRg st="13" end="13"/>
                                            </p:txEl>
                                          </p:spTgt>
                                        </p:tgtEl>
                                      </p:cBhvr>
                                    </p:animEffect>
                                    <p:anim calcmode="lin" valueType="num">
                                      <p:cBhvr>
                                        <p:cTn id="115" dur="1000" fill="hold"/>
                                        <p:tgtEl>
                                          <p:spTgt spid="5">
                                            <p:txEl>
                                              <p:pRg st="13" end="13"/>
                                            </p:txEl>
                                          </p:spTgt>
                                        </p:tgtEl>
                                        <p:attrNameLst>
                                          <p:attrName>ppt_x</p:attrName>
                                        </p:attrNameLst>
                                      </p:cBhvr>
                                      <p:tavLst>
                                        <p:tav tm="0">
                                          <p:val>
                                            <p:strVal val="#ppt_x"/>
                                          </p:val>
                                        </p:tav>
                                        <p:tav tm="100000">
                                          <p:val>
                                            <p:strVal val="#ppt_x"/>
                                          </p:val>
                                        </p:tav>
                                      </p:tavLst>
                                    </p:anim>
                                    <p:anim calcmode="lin" valueType="num">
                                      <p:cBhvr>
                                        <p:cTn id="116" dur="1000" fill="hold"/>
                                        <p:tgtEl>
                                          <p:spTgt spid="5">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5">
                                            <p:txEl>
                                              <p:pRg st="14" end="14"/>
                                            </p:txEl>
                                          </p:spTgt>
                                        </p:tgtEl>
                                        <p:attrNameLst>
                                          <p:attrName>style.visibility</p:attrName>
                                        </p:attrNameLst>
                                      </p:cBhvr>
                                      <p:to>
                                        <p:strVal val="visible"/>
                                      </p:to>
                                    </p:set>
                                    <p:animEffect transition="in" filter="fade">
                                      <p:cBhvr>
                                        <p:cTn id="121" dur="1000"/>
                                        <p:tgtEl>
                                          <p:spTgt spid="5">
                                            <p:txEl>
                                              <p:pRg st="14" end="14"/>
                                            </p:txEl>
                                          </p:spTgt>
                                        </p:tgtEl>
                                      </p:cBhvr>
                                    </p:animEffect>
                                    <p:anim calcmode="lin" valueType="num">
                                      <p:cBhvr>
                                        <p:cTn id="122" dur="1000" fill="hold"/>
                                        <p:tgtEl>
                                          <p:spTgt spid="5">
                                            <p:txEl>
                                              <p:pRg st="14" end="14"/>
                                            </p:txEl>
                                          </p:spTgt>
                                        </p:tgtEl>
                                        <p:attrNameLst>
                                          <p:attrName>ppt_x</p:attrName>
                                        </p:attrNameLst>
                                      </p:cBhvr>
                                      <p:tavLst>
                                        <p:tav tm="0">
                                          <p:val>
                                            <p:strVal val="#ppt_x"/>
                                          </p:val>
                                        </p:tav>
                                        <p:tav tm="100000">
                                          <p:val>
                                            <p:strVal val="#ppt_x"/>
                                          </p:val>
                                        </p:tav>
                                      </p:tavLst>
                                    </p:anim>
                                    <p:anim calcmode="lin" valueType="num">
                                      <p:cBhvr>
                                        <p:cTn id="123" dur="1000" fill="hold"/>
                                        <p:tgtEl>
                                          <p:spTgt spid="5">
                                            <p:txEl>
                                              <p:pRg st="14" end="14"/>
                                            </p:txEl>
                                          </p:spTgt>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5">
                                            <p:txEl>
                                              <p:pRg st="15" end="15"/>
                                            </p:txEl>
                                          </p:spTgt>
                                        </p:tgtEl>
                                        <p:attrNameLst>
                                          <p:attrName>style.visibility</p:attrName>
                                        </p:attrNameLst>
                                      </p:cBhvr>
                                      <p:to>
                                        <p:strVal val="visible"/>
                                      </p:to>
                                    </p:set>
                                    <p:animEffect transition="in" filter="fade">
                                      <p:cBhvr>
                                        <p:cTn id="128" dur="1000"/>
                                        <p:tgtEl>
                                          <p:spTgt spid="5">
                                            <p:txEl>
                                              <p:pRg st="15" end="15"/>
                                            </p:txEl>
                                          </p:spTgt>
                                        </p:tgtEl>
                                      </p:cBhvr>
                                    </p:animEffect>
                                    <p:anim calcmode="lin" valueType="num">
                                      <p:cBhvr>
                                        <p:cTn id="129" dur="1000" fill="hold"/>
                                        <p:tgtEl>
                                          <p:spTgt spid="5">
                                            <p:txEl>
                                              <p:pRg st="15" end="15"/>
                                            </p:txEl>
                                          </p:spTgt>
                                        </p:tgtEl>
                                        <p:attrNameLst>
                                          <p:attrName>ppt_x</p:attrName>
                                        </p:attrNameLst>
                                      </p:cBhvr>
                                      <p:tavLst>
                                        <p:tav tm="0">
                                          <p:val>
                                            <p:strVal val="#ppt_x"/>
                                          </p:val>
                                        </p:tav>
                                        <p:tav tm="100000">
                                          <p:val>
                                            <p:strVal val="#ppt_x"/>
                                          </p:val>
                                        </p:tav>
                                      </p:tavLst>
                                    </p:anim>
                                    <p:anim calcmode="lin" valueType="num">
                                      <p:cBhvr>
                                        <p:cTn id="130" dur="1000" fill="hold"/>
                                        <p:tgtEl>
                                          <p:spTgt spid="5">
                                            <p:txEl>
                                              <p:pRg st="15" end="15"/>
                                            </p:txEl>
                                          </p:spTgt>
                                        </p:tgtEl>
                                        <p:attrNameLst>
                                          <p:attrName>ppt_y</p:attrName>
                                        </p:attrNameLst>
                                      </p:cBhvr>
                                      <p:tavLst>
                                        <p:tav tm="0">
                                          <p:val>
                                            <p:strVal val="#ppt_y+.1"/>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42" presetClass="entr" presetSubtype="0" fill="hold" nodeType="clickEffect">
                                  <p:stCondLst>
                                    <p:cond delay="0"/>
                                  </p:stCondLst>
                                  <p:childTnLst>
                                    <p:set>
                                      <p:cBhvr>
                                        <p:cTn id="134" dur="1" fill="hold">
                                          <p:stCondLst>
                                            <p:cond delay="0"/>
                                          </p:stCondLst>
                                        </p:cTn>
                                        <p:tgtEl>
                                          <p:spTgt spid="5">
                                            <p:txEl>
                                              <p:pRg st="16" end="16"/>
                                            </p:txEl>
                                          </p:spTgt>
                                        </p:tgtEl>
                                        <p:attrNameLst>
                                          <p:attrName>style.visibility</p:attrName>
                                        </p:attrNameLst>
                                      </p:cBhvr>
                                      <p:to>
                                        <p:strVal val="visible"/>
                                      </p:to>
                                    </p:set>
                                    <p:animEffect transition="in" filter="fade">
                                      <p:cBhvr>
                                        <p:cTn id="135" dur="1000"/>
                                        <p:tgtEl>
                                          <p:spTgt spid="5">
                                            <p:txEl>
                                              <p:pRg st="16" end="16"/>
                                            </p:txEl>
                                          </p:spTgt>
                                        </p:tgtEl>
                                      </p:cBhvr>
                                    </p:animEffect>
                                    <p:anim calcmode="lin" valueType="num">
                                      <p:cBhvr>
                                        <p:cTn id="136" dur="1000" fill="hold"/>
                                        <p:tgtEl>
                                          <p:spTgt spid="5">
                                            <p:txEl>
                                              <p:pRg st="16" end="16"/>
                                            </p:txEl>
                                          </p:spTgt>
                                        </p:tgtEl>
                                        <p:attrNameLst>
                                          <p:attrName>ppt_x</p:attrName>
                                        </p:attrNameLst>
                                      </p:cBhvr>
                                      <p:tavLst>
                                        <p:tav tm="0">
                                          <p:val>
                                            <p:strVal val="#ppt_x"/>
                                          </p:val>
                                        </p:tav>
                                        <p:tav tm="100000">
                                          <p:val>
                                            <p:strVal val="#ppt_x"/>
                                          </p:val>
                                        </p:tav>
                                      </p:tavLst>
                                    </p:anim>
                                    <p:anim calcmode="lin" valueType="num">
                                      <p:cBhvr>
                                        <p:cTn id="137" dur="1000" fill="hold"/>
                                        <p:tgtEl>
                                          <p:spTgt spid="5">
                                            <p:txEl>
                                              <p:pRg st="16" end="16"/>
                                            </p:txEl>
                                          </p:spTgt>
                                        </p:tgtEl>
                                        <p:attrNameLst>
                                          <p:attrName>ppt_y</p:attrName>
                                        </p:attrNameLst>
                                      </p:cBhvr>
                                      <p:tavLst>
                                        <p:tav tm="0">
                                          <p:val>
                                            <p:strVal val="#ppt_y+.1"/>
                                          </p:val>
                                        </p:tav>
                                        <p:tav tm="100000">
                                          <p:val>
                                            <p:strVal val="#ppt_y"/>
                                          </p:val>
                                        </p:tav>
                                      </p:tavLst>
                                    </p:anim>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5">
                                            <p:txEl>
                                              <p:pRg st="17" end="17"/>
                                            </p:txEl>
                                          </p:spTgt>
                                        </p:tgtEl>
                                        <p:attrNameLst>
                                          <p:attrName>style.visibility</p:attrName>
                                        </p:attrNameLst>
                                      </p:cBhvr>
                                      <p:to>
                                        <p:strVal val="visible"/>
                                      </p:to>
                                    </p:set>
                                    <p:animEffect transition="in" filter="fade">
                                      <p:cBhvr>
                                        <p:cTn id="142" dur="1000"/>
                                        <p:tgtEl>
                                          <p:spTgt spid="5">
                                            <p:txEl>
                                              <p:pRg st="17" end="17"/>
                                            </p:txEl>
                                          </p:spTgt>
                                        </p:tgtEl>
                                      </p:cBhvr>
                                    </p:animEffect>
                                    <p:anim calcmode="lin" valueType="num">
                                      <p:cBhvr>
                                        <p:cTn id="143" dur="1000" fill="hold"/>
                                        <p:tgtEl>
                                          <p:spTgt spid="5">
                                            <p:txEl>
                                              <p:pRg st="17" end="17"/>
                                            </p:txEl>
                                          </p:spTgt>
                                        </p:tgtEl>
                                        <p:attrNameLst>
                                          <p:attrName>ppt_x</p:attrName>
                                        </p:attrNameLst>
                                      </p:cBhvr>
                                      <p:tavLst>
                                        <p:tav tm="0">
                                          <p:val>
                                            <p:strVal val="#ppt_x"/>
                                          </p:val>
                                        </p:tav>
                                        <p:tav tm="100000">
                                          <p:val>
                                            <p:strVal val="#ppt_x"/>
                                          </p:val>
                                        </p:tav>
                                      </p:tavLst>
                                    </p:anim>
                                    <p:anim calcmode="lin" valueType="num">
                                      <p:cBhvr>
                                        <p:cTn id="144" dur="1000" fill="hold"/>
                                        <p:tgtEl>
                                          <p:spTgt spid="5">
                                            <p:txEl>
                                              <p:pRg st="17" end="1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16925" y="1493135"/>
            <a:ext cx="7939454" cy="4985980"/>
          </a:xfrm>
          <a:prstGeom prst="rect">
            <a:avLst/>
          </a:prstGeom>
        </p:spPr>
        <p:txBody>
          <a:bodyPr wrap="square">
            <a:spAutoFit/>
          </a:bodyPr>
          <a:lstStyle/>
          <a:p>
            <a:pPr marL="746760">
              <a:spcBef>
                <a:spcPts val="865"/>
              </a:spcBef>
              <a:spcAft>
                <a:spcPts val="0"/>
              </a:spcAft>
            </a:pPr>
            <a:r>
              <a:rPr lang="fr-FR" sz="1200" b="1" dirty="0"/>
              <a:t>L'écran Commandes présente les options qui ont un impact sur le fonctionnement du système UPS</a:t>
            </a:r>
          </a:p>
          <a:p>
            <a:pPr marL="746760">
              <a:spcBef>
                <a:spcPts val="865"/>
              </a:spcBef>
              <a:spcAft>
                <a:spcPts val="0"/>
              </a:spcAft>
            </a:pPr>
            <a:r>
              <a:rPr lang="fr-FR" sz="1200" b="1" u="sng" dirty="0"/>
              <a:t>Réinitialisation des défauts : </a:t>
            </a:r>
            <a:r>
              <a:rPr lang="fr-FR" sz="1200" b="1" dirty="0"/>
              <a:t>permet à l'utilisateur de réinitialiser une condition de défaut.</a:t>
            </a:r>
          </a:p>
          <a:p>
            <a:pPr marL="746760">
              <a:spcBef>
                <a:spcPts val="865"/>
              </a:spcBef>
              <a:spcAft>
                <a:spcPts val="0"/>
              </a:spcAft>
            </a:pPr>
            <a:r>
              <a:rPr lang="fr-FR" sz="1200" b="1" u="sng" dirty="0" err="1"/>
              <a:t>Égualisation</a:t>
            </a:r>
            <a:r>
              <a:rPr lang="fr-FR" sz="1200" b="1" u="sng" dirty="0"/>
              <a:t> de la batterie : </a:t>
            </a:r>
            <a:r>
              <a:rPr lang="fr-FR" sz="1200" b="1" dirty="0"/>
              <a:t>Allume le chargeur à la tension maximale de la batterie.</a:t>
            </a:r>
          </a:p>
          <a:p>
            <a:pPr marL="746760">
              <a:spcBef>
                <a:spcPts val="865"/>
              </a:spcBef>
              <a:spcAft>
                <a:spcPts val="0"/>
              </a:spcAft>
            </a:pPr>
            <a:r>
              <a:rPr lang="fr-FR" sz="1200" b="1" u="sng" dirty="0"/>
              <a:t>Transfert forcé vers UPS : </a:t>
            </a:r>
            <a:r>
              <a:rPr lang="fr-FR" sz="1200" b="1" dirty="0"/>
              <a:t>Permet le transfert vers UPS lorsque le bypass n'est pas dans la tolérance. L'utilisation de cette commande entraînera une perte de charge.</a:t>
            </a:r>
          </a:p>
          <a:p>
            <a:pPr marL="746760">
              <a:spcBef>
                <a:spcPts val="865"/>
              </a:spcBef>
              <a:spcAft>
                <a:spcPts val="0"/>
              </a:spcAft>
            </a:pPr>
            <a:r>
              <a:rPr lang="fr-FR" sz="1200" b="1" u="sng" dirty="0"/>
              <a:t>Transfert forcé vers BP (Bypass) </a:t>
            </a:r>
            <a:r>
              <a:rPr lang="fr-FR" sz="1200" b="1" dirty="0"/>
              <a:t>: Permet le transfert vers le bypass avec 100ms de pause. L'utilisation de cette commande réduira la charge.</a:t>
            </a:r>
          </a:p>
          <a:p>
            <a:pPr marL="746760">
              <a:spcBef>
                <a:spcPts val="865"/>
              </a:spcBef>
              <a:spcAft>
                <a:spcPts val="0"/>
              </a:spcAft>
            </a:pPr>
            <a:r>
              <a:rPr lang="fr-FR" sz="1200" b="1" u="sng" dirty="0"/>
              <a:t>Désynchroniser / AC BP : </a:t>
            </a:r>
            <a:r>
              <a:rPr lang="fr-FR" sz="1200" b="1" dirty="0"/>
              <a:t>Pour désynchroniser l'onduleur du bypass AC. L’interdiction de transfert ne permettra pas le transfert vers et depuis l’onduleur. Cette commande est désactivée pour un système parallèle.</a:t>
            </a:r>
          </a:p>
          <a:p>
            <a:pPr marL="746760">
              <a:spcBef>
                <a:spcPts val="865"/>
              </a:spcBef>
              <a:spcAft>
                <a:spcPts val="0"/>
              </a:spcAft>
            </a:pPr>
            <a:r>
              <a:rPr lang="fr-FR" sz="1200" b="1" u="sng" dirty="0"/>
              <a:t>Resynchroniser / AC BP : </a:t>
            </a:r>
            <a:r>
              <a:rPr lang="fr-FR" sz="1200" b="1" dirty="0"/>
              <a:t>Pour resynchroniser l'onduleur avec le bypass AC.</a:t>
            </a:r>
          </a:p>
          <a:p>
            <a:pPr marL="746760">
              <a:spcBef>
                <a:spcPts val="865"/>
              </a:spcBef>
              <a:spcAft>
                <a:spcPts val="0"/>
              </a:spcAft>
            </a:pPr>
            <a:r>
              <a:rPr lang="fr-FR" sz="1200" b="1" u="sng" dirty="0"/>
              <a:t>Test de la lampe : </a:t>
            </a:r>
            <a:r>
              <a:rPr lang="fr-FR" sz="1200" b="1" dirty="0"/>
              <a:t>permet à l'utilisateur de tester le rétroéclairage de l'écran et les LED.</a:t>
            </a:r>
          </a:p>
          <a:p>
            <a:pPr marL="746760">
              <a:spcBef>
                <a:spcPts val="865"/>
              </a:spcBef>
              <a:spcAft>
                <a:spcPts val="0"/>
              </a:spcAft>
            </a:pPr>
            <a:r>
              <a:rPr lang="fr-FR" sz="1200" b="1" u="sng" dirty="0"/>
              <a:t>Buzzer Off : </a:t>
            </a:r>
            <a:r>
              <a:rPr lang="fr-FR" sz="1200" b="1" dirty="0"/>
              <a:t>Permet à l'utilisateur de désactiver le buzzer.</a:t>
            </a:r>
          </a:p>
          <a:p>
            <a:pPr marL="746760">
              <a:spcBef>
                <a:spcPts val="865"/>
              </a:spcBef>
              <a:spcAft>
                <a:spcPts val="0"/>
              </a:spcAft>
            </a:pPr>
            <a:r>
              <a:rPr lang="fr-FR" sz="1200" b="1" u="sng" dirty="0"/>
              <a:t>Close AC Bypass SS (interrupteur statique) </a:t>
            </a:r>
            <a:r>
              <a:rPr lang="fr-FR" sz="1200" b="1" dirty="0"/>
              <a:t>: ferme l'interrupteur statique de bypass. Normalement fermé.</a:t>
            </a:r>
          </a:p>
          <a:p>
            <a:pPr marL="746760">
              <a:spcBef>
                <a:spcPts val="865"/>
              </a:spcBef>
              <a:spcAft>
                <a:spcPts val="0"/>
              </a:spcAft>
            </a:pPr>
            <a:r>
              <a:rPr lang="fr-FR" sz="1200" b="1" u="sng" dirty="0"/>
              <a:t>Open AC Bypass SS : </a:t>
            </a:r>
            <a:r>
              <a:rPr lang="fr-FR" sz="1200" b="1" dirty="0"/>
              <a:t>Déconnecte la source de bypass.</a:t>
            </a:r>
          </a:p>
          <a:p>
            <a:pPr marL="746760">
              <a:spcBef>
                <a:spcPts val="865"/>
              </a:spcBef>
              <a:spcAft>
                <a:spcPts val="0"/>
              </a:spcAft>
            </a:pPr>
            <a:r>
              <a:rPr lang="fr-FR" sz="1200" b="1" u="sng" dirty="0"/>
              <a:t>Valider la signalisation LCM : </a:t>
            </a:r>
            <a:r>
              <a:rPr lang="fr-FR" sz="1200" b="1" dirty="0"/>
              <a:t>réglage d'usine. Nécessite un mot de passe.</a:t>
            </a:r>
          </a:p>
          <a:p>
            <a:pPr marL="746760">
              <a:spcBef>
                <a:spcPts val="865"/>
              </a:spcBef>
              <a:spcAft>
                <a:spcPts val="0"/>
              </a:spcAft>
            </a:pPr>
            <a:r>
              <a:rPr lang="fr-FR" sz="1200" b="1" u="sng" dirty="0"/>
              <a:t>Inhiber la signalisation LCM : </a:t>
            </a:r>
            <a:r>
              <a:rPr lang="fr-FR" sz="1200" b="1" dirty="0"/>
              <a:t>réglage d'usine. Nécessite un mot de passe.</a:t>
            </a:r>
            <a:endParaRPr lang="fr-FR" sz="1200" dirty="0">
              <a:latin typeface="Arial MT"/>
              <a:ea typeface="Arial MT"/>
              <a:cs typeface="Arial MT"/>
            </a:endParaRPr>
          </a:p>
        </p:txBody>
      </p:sp>
      <p:sp>
        <p:nvSpPr>
          <p:cNvPr id="6" name="TextBox 5"/>
          <p:cNvSpPr txBox="1"/>
          <p:nvPr/>
        </p:nvSpPr>
        <p:spPr>
          <a:xfrm>
            <a:off x="1192549" y="731444"/>
            <a:ext cx="5336931" cy="584775"/>
          </a:xfrm>
          <a:prstGeom prst="rect">
            <a:avLst/>
          </a:prstGeom>
          <a:noFill/>
        </p:spPr>
        <p:txBody>
          <a:bodyPr wrap="square" rtlCol="0">
            <a:spAutoFit/>
          </a:bodyPr>
          <a:lstStyle/>
          <a:p>
            <a:pPr lvl="1"/>
            <a:r>
              <a:rPr lang="en-US" sz="3200" b="1" u="sng" dirty="0" err="1"/>
              <a:t>Écran</a:t>
            </a:r>
            <a:r>
              <a:rPr lang="en-US" sz="3200" b="1" u="sng" dirty="0"/>
              <a:t> des </a:t>
            </a:r>
            <a:r>
              <a:rPr lang="en-US" sz="3200" b="1" u="sng" dirty="0" err="1"/>
              <a:t>commandes</a:t>
            </a:r>
            <a:endParaRPr lang="fr-FR" sz="3200" b="1" u="sng"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5658" y="413238"/>
            <a:ext cx="2338318" cy="215979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15658" y="2813538"/>
            <a:ext cx="2338318" cy="209257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15658" y="5021719"/>
            <a:ext cx="2338318" cy="1642850"/>
          </a:xfrm>
          <a:prstGeom prst="rect">
            <a:avLst/>
          </a:prstGeom>
        </p:spPr>
      </p:pic>
    </p:spTree>
    <p:extLst>
      <p:ext uri="{BB962C8B-B14F-4D97-AF65-F5344CB8AC3E}">
        <p14:creationId xmlns:p14="http://schemas.microsoft.com/office/powerpoint/2010/main" val="839597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6" presetClass="entr" presetSubtype="16"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circle(in)">
                                      <p:cBhvr>
                                        <p:cTn id="13" dur="20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circle(in)">
                                      <p:cBhvr>
                                        <p:cTn id="18" dur="20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in)">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0" end="0"/>
                                            </p:txEl>
                                          </p:spTgt>
                                        </p:tgtEl>
                                        <p:attrNameLst>
                                          <p:attrName>style.visibility</p:attrName>
                                        </p:attrNameLst>
                                      </p:cBhvr>
                                      <p:to>
                                        <p:strVal val="visible"/>
                                      </p:to>
                                    </p:set>
                                    <p:animEffect transition="in" filter="fade">
                                      <p:cBhvr>
                                        <p:cTn id="28" dur="1000"/>
                                        <p:tgtEl>
                                          <p:spTgt spid="5">
                                            <p:txEl>
                                              <p:pRg st="0" end="0"/>
                                            </p:txEl>
                                          </p:spTgt>
                                        </p:tgtEl>
                                      </p:cBhvr>
                                    </p:animEffect>
                                    <p:anim calcmode="lin" valueType="num">
                                      <p:cBhvr>
                                        <p:cTn id="29"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animEffect transition="in" filter="fade">
                                      <p:cBhvr>
                                        <p:cTn id="35" dur="1000"/>
                                        <p:tgtEl>
                                          <p:spTgt spid="5">
                                            <p:txEl>
                                              <p:pRg st="1" end="1"/>
                                            </p:txEl>
                                          </p:spTgt>
                                        </p:tgtEl>
                                      </p:cBhvr>
                                    </p:animEffect>
                                    <p:anim calcmode="lin" valueType="num">
                                      <p:cBhvr>
                                        <p:cTn id="36"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1000"/>
                                        <p:tgtEl>
                                          <p:spTgt spid="5">
                                            <p:txEl>
                                              <p:pRg st="2" end="2"/>
                                            </p:txEl>
                                          </p:spTgt>
                                        </p:tgtEl>
                                      </p:cBhvr>
                                    </p:animEffect>
                                    <p:anim calcmode="lin" valueType="num">
                                      <p:cBhvr>
                                        <p:cTn id="4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5">
                                            <p:txEl>
                                              <p:pRg st="3" end="3"/>
                                            </p:txEl>
                                          </p:spTgt>
                                        </p:tgtEl>
                                        <p:attrNameLst>
                                          <p:attrName>style.visibility</p:attrName>
                                        </p:attrNameLst>
                                      </p:cBhvr>
                                      <p:to>
                                        <p:strVal val="visible"/>
                                      </p:to>
                                    </p:set>
                                    <p:animEffect transition="in" filter="fade">
                                      <p:cBhvr>
                                        <p:cTn id="49" dur="1000"/>
                                        <p:tgtEl>
                                          <p:spTgt spid="5">
                                            <p:txEl>
                                              <p:pRg st="3" end="3"/>
                                            </p:txEl>
                                          </p:spTgt>
                                        </p:tgtEl>
                                      </p:cBhvr>
                                    </p:animEffect>
                                    <p:anim calcmode="lin" valueType="num">
                                      <p:cBhvr>
                                        <p:cTn id="50"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5">
                                            <p:txEl>
                                              <p:pRg st="4" end="4"/>
                                            </p:txEl>
                                          </p:spTgt>
                                        </p:tgtEl>
                                        <p:attrNameLst>
                                          <p:attrName>style.visibility</p:attrName>
                                        </p:attrNameLst>
                                      </p:cBhvr>
                                      <p:to>
                                        <p:strVal val="visible"/>
                                      </p:to>
                                    </p:set>
                                    <p:animEffect transition="in" filter="fade">
                                      <p:cBhvr>
                                        <p:cTn id="56" dur="1000"/>
                                        <p:tgtEl>
                                          <p:spTgt spid="5">
                                            <p:txEl>
                                              <p:pRg st="4" end="4"/>
                                            </p:txEl>
                                          </p:spTgt>
                                        </p:tgtEl>
                                      </p:cBhvr>
                                    </p:animEffect>
                                    <p:anim calcmode="lin" valueType="num">
                                      <p:cBhvr>
                                        <p:cTn id="57"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5">
                                            <p:txEl>
                                              <p:pRg st="5" end="5"/>
                                            </p:txEl>
                                          </p:spTgt>
                                        </p:tgtEl>
                                        <p:attrNameLst>
                                          <p:attrName>style.visibility</p:attrName>
                                        </p:attrNameLst>
                                      </p:cBhvr>
                                      <p:to>
                                        <p:strVal val="visible"/>
                                      </p:to>
                                    </p:set>
                                    <p:animEffect transition="in" filter="fade">
                                      <p:cBhvr>
                                        <p:cTn id="63" dur="1000"/>
                                        <p:tgtEl>
                                          <p:spTgt spid="5">
                                            <p:txEl>
                                              <p:pRg st="5" end="5"/>
                                            </p:txEl>
                                          </p:spTgt>
                                        </p:tgtEl>
                                      </p:cBhvr>
                                    </p:animEffect>
                                    <p:anim calcmode="lin" valueType="num">
                                      <p:cBhvr>
                                        <p:cTn id="64"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65"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5">
                                            <p:txEl>
                                              <p:pRg st="6" end="6"/>
                                            </p:txEl>
                                          </p:spTgt>
                                        </p:tgtEl>
                                        <p:attrNameLst>
                                          <p:attrName>style.visibility</p:attrName>
                                        </p:attrNameLst>
                                      </p:cBhvr>
                                      <p:to>
                                        <p:strVal val="visible"/>
                                      </p:to>
                                    </p:set>
                                    <p:animEffect transition="in" filter="fade">
                                      <p:cBhvr>
                                        <p:cTn id="70" dur="1000"/>
                                        <p:tgtEl>
                                          <p:spTgt spid="5">
                                            <p:txEl>
                                              <p:pRg st="6" end="6"/>
                                            </p:txEl>
                                          </p:spTgt>
                                        </p:tgtEl>
                                      </p:cBhvr>
                                    </p:animEffect>
                                    <p:anim calcmode="lin" valueType="num">
                                      <p:cBhvr>
                                        <p:cTn id="71"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72"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5">
                                            <p:txEl>
                                              <p:pRg st="7" end="7"/>
                                            </p:txEl>
                                          </p:spTgt>
                                        </p:tgtEl>
                                        <p:attrNameLst>
                                          <p:attrName>style.visibility</p:attrName>
                                        </p:attrNameLst>
                                      </p:cBhvr>
                                      <p:to>
                                        <p:strVal val="visible"/>
                                      </p:to>
                                    </p:set>
                                    <p:animEffect transition="in" filter="fade">
                                      <p:cBhvr>
                                        <p:cTn id="77" dur="1000"/>
                                        <p:tgtEl>
                                          <p:spTgt spid="5">
                                            <p:txEl>
                                              <p:pRg st="7" end="7"/>
                                            </p:txEl>
                                          </p:spTgt>
                                        </p:tgtEl>
                                      </p:cBhvr>
                                    </p:animEffect>
                                    <p:anim calcmode="lin" valueType="num">
                                      <p:cBhvr>
                                        <p:cTn id="78"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79" dur="1000" fill="hold"/>
                                        <p:tgtEl>
                                          <p:spTgt spid="5">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5">
                                            <p:txEl>
                                              <p:pRg st="8" end="8"/>
                                            </p:txEl>
                                          </p:spTgt>
                                        </p:tgtEl>
                                        <p:attrNameLst>
                                          <p:attrName>style.visibility</p:attrName>
                                        </p:attrNameLst>
                                      </p:cBhvr>
                                      <p:to>
                                        <p:strVal val="visible"/>
                                      </p:to>
                                    </p:set>
                                    <p:animEffect transition="in" filter="fade">
                                      <p:cBhvr>
                                        <p:cTn id="84" dur="1000"/>
                                        <p:tgtEl>
                                          <p:spTgt spid="5">
                                            <p:txEl>
                                              <p:pRg st="8" end="8"/>
                                            </p:txEl>
                                          </p:spTgt>
                                        </p:tgtEl>
                                      </p:cBhvr>
                                    </p:animEffect>
                                    <p:anim calcmode="lin" valueType="num">
                                      <p:cBhvr>
                                        <p:cTn id="85"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86"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nodeType="click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animEffect transition="in" filter="fade">
                                      <p:cBhvr>
                                        <p:cTn id="91" dur="1000"/>
                                        <p:tgtEl>
                                          <p:spTgt spid="5">
                                            <p:txEl>
                                              <p:pRg st="9" end="9"/>
                                            </p:txEl>
                                          </p:spTgt>
                                        </p:tgtEl>
                                      </p:cBhvr>
                                    </p:animEffect>
                                    <p:anim calcmode="lin" valueType="num">
                                      <p:cBhvr>
                                        <p:cTn id="92" dur="1000" fill="hold"/>
                                        <p:tgtEl>
                                          <p:spTgt spid="5">
                                            <p:txEl>
                                              <p:pRg st="9" end="9"/>
                                            </p:txEl>
                                          </p:spTgt>
                                        </p:tgtEl>
                                        <p:attrNameLst>
                                          <p:attrName>ppt_x</p:attrName>
                                        </p:attrNameLst>
                                      </p:cBhvr>
                                      <p:tavLst>
                                        <p:tav tm="0">
                                          <p:val>
                                            <p:strVal val="#ppt_x"/>
                                          </p:val>
                                        </p:tav>
                                        <p:tav tm="100000">
                                          <p:val>
                                            <p:strVal val="#ppt_x"/>
                                          </p:val>
                                        </p:tav>
                                      </p:tavLst>
                                    </p:anim>
                                    <p:anim calcmode="lin" valueType="num">
                                      <p:cBhvr>
                                        <p:cTn id="93" dur="1000" fill="hold"/>
                                        <p:tgtEl>
                                          <p:spTgt spid="5">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nodeType="click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fade">
                                      <p:cBhvr>
                                        <p:cTn id="98" dur="1000"/>
                                        <p:tgtEl>
                                          <p:spTgt spid="5">
                                            <p:txEl>
                                              <p:pRg st="10" end="10"/>
                                            </p:txEl>
                                          </p:spTgt>
                                        </p:tgtEl>
                                      </p:cBhvr>
                                    </p:animEffect>
                                    <p:anim calcmode="lin" valueType="num">
                                      <p:cBhvr>
                                        <p:cTn id="99" dur="1000" fill="hold"/>
                                        <p:tgtEl>
                                          <p:spTgt spid="5">
                                            <p:txEl>
                                              <p:pRg st="10" end="10"/>
                                            </p:txEl>
                                          </p:spTgt>
                                        </p:tgtEl>
                                        <p:attrNameLst>
                                          <p:attrName>ppt_x</p:attrName>
                                        </p:attrNameLst>
                                      </p:cBhvr>
                                      <p:tavLst>
                                        <p:tav tm="0">
                                          <p:val>
                                            <p:strVal val="#ppt_x"/>
                                          </p:val>
                                        </p:tav>
                                        <p:tav tm="100000">
                                          <p:val>
                                            <p:strVal val="#ppt_x"/>
                                          </p:val>
                                        </p:tav>
                                      </p:tavLst>
                                    </p:anim>
                                    <p:anim calcmode="lin" valueType="num">
                                      <p:cBhvr>
                                        <p:cTn id="100" dur="1000" fill="hold"/>
                                        <p:tgtEl>
                                          <p:spTgt spid="5">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42" presetClass="entr" presetSubtype="0" fill="hold" nodeType="clickEffect">
                                  <p:stCondLst>
                                    <p:cond delay="0"/>
                                  </p:stCondLst>
                                  <p:childTnLst>
                                    <p:set>
                                      <p:cBhvr>
                                        <p:cTn id="104" dur="1" fill="hold">
                                          <p:stCondLst>
                                            <p:cond delay="0"/>
                                          </p:stCondLst>
                                        </p:cTn>
                                        <p:tgtEl>
                                          <p:spTgt spid="5">
                                            <p:txEl>
                                              <p:pRg st="11" end="11"/>
                                            </p:txEl>
                                          </p:spTgt>
                                        </p:tgtEl>
                                        <p:attrNameLst>
                                          <p:attrName>style.visibility</p:attrName>
                                        </p:attrNameLst>
                                      </p:cBhvr>
                                      <p:to>
                                        <p:strVal val="visible"/>
                                      </p:to>
                                    </p:set>
                                    <p:animEffect transition="in" filter="fade">
                                      <p:cBhvr>
                                        <p:cTn id="105" dur="1000"/>
                                        <p:tgtEl>
                                          <p:spTgt spid="5">
                                            <p:txEl>
                                              <p:pRg st="11" end="11"/>
                                            </p:txEl>
                                          </p:spTgt>
                                        </p:tgtEl>
                                      </p:cBhvr>
                                    </p:animEffect>
                                    <p:anim calcmode="lin" valueType="num">
                                      <p:cBhvr>
                                        <p:cTn id="106" dur="1000" fill="hold"/>
                                        <p:tgtEl>
                                          <p:spTgt spid="5">
                                            <p:txEl>
                                              <p:pRg st="11" end="11"/>
                                            </p:txEl>
                                          </p:spTgt>
                                        </p:tgtEl>
                                        <p:attrNameLst>
                                          <p:attrName>ppt_x</p:attrName>
                                        </p:attrNameLst>
                                      </p:cBhvr>
                                      <p:tavLst>
                                        <p:tav tm="0">
                                          <p:val>
                                            <p:strVal val="#ppt_x"/>
                                          </p:val>
                                        </p:tav>
                                        <p:tav tm="100000">
                                          <p:val>
                                            <p:strVal val="#ppt_x"/>
                                          </p:val>
                                        </p:tav>
                                      </p:tavLst>
                                    </p:anim>
                                    <p:anim calcmode="lin" valueType="num">
                                      <p:cBhvr>
                                        <p:cTn id="107" dur="1000" fill="hold"/>
                                        <p:tgtEl>
                                          <p:spTgt spid="5">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nodeType="clickEffect">
                                  <p:stCondLst>
                                    <p:cond delay="0"/>
                                  </p:stCondLst>
                                  <p:childTnLst>
                                    <p:set>
                                      <p:cBhvr>
                                        <p:cTn id="111" dur="1" fill="hold">
                                          <p:stCondLst>
                                            <p:cond delay="0"/>
                                          </p:stCondLst>
                                        </p:cTn>
                                        <p:tgtEl>
                                          <p:spTgt spid="5">
                                            <p:txEl>
                                              <p:pRg st="12" end="12"/>
                                            </p:txEl>
                                          </p:spTgt>
                                        </p:tgtEl>
                                        <p:attrNameLst>
                                          <p:attrName>style.visibility</p:attrName>
                                        </p:attrNameLst>
                                      </p:cBhvr>
                                      <p:to>
                                        <p:strVal val="visible"/>
                                      </p:to>
                                    </p:set>
                                    <p:animEffect transition="in" filter="fade">
                                      <p:cBhvr>
                                        <p:cTn id="112" dur="1000"/>
                                        <p:tgtEl>
                                          <p:spTgt spid="5">
                                            <p:txEl>
                                              <p:pRg st="12" end="12"/>
                                            </p:txEl>
                                          </p:spTgt>
                                        </p:tgtEl>
                                      </p:cBhvr>
                                    </p:animEffect>
                                    <p:anim calcmode="lin" valueType="num">
                                      <p:cBhvr>
                                        <p:cTn id="113" dur="1000" fill="hold"/>
                                        <p:tgtEl>
                                          <p:spTgt spid="5">
                                            <p:txEl>
                                              <p:pRg st="12" end="12"/>
                                            </p:txEl>
                                          </p:spTgt>
                                        </p:tgtEl>
                                        <p:attrNameLst>
                                          <p:attrName>ppt_x</p:attrName>
                                        </p:attrNameLst>
                                      </p:cBhvr>
                                      <p:tavLst>
                                        <p:tav tm="0">
                                          <p:val>
                                            <p:strVal val="#ppt_x"/>
                                          </p:val>
                                        </p:tav>
                                        <p:tav tm="100000">
                                          <p:val>
                                            <p:strVal val="#ppt_x"/>
                                          </p:val>
                                        </p:tav>
                                      </p:tavLst>
                                    </p:anim>
                                    <p:anim calcmode="lin" valueType="num">
                                      <p:cBhvr>
                                        <p:cTn id="114" dur="1000" fill="hold"/>
                                        <p:tgtEl>
                                          <p:spTgt spid="5">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2125" y="829264"/>
            <a:ext cx="8911687" cy="1280890"/>
          </a:xfrm>
        </p:spPr>
        <p:txBody>
          <a:bodyPr/>
          <a:lstStyle/>
          <a:p>
            <a:pPr marL="742950" lvl="1" indent="-285750">
              <a:spcBef>
                <a:spcPts val="475"/>
              </a:spcBef>
              <a:spcAft>
                <a:spcPts val="0"/>
              </a:spcAft>
              <a:tabLst>
                <a:tab pos="532765" algn="l"/>
                <a:tab pos="533400" algn="l"/>
              </a:tabLst>
            </a:pPr>
            <a:r>
              <a:rPr lang="en-US" sz="2400" b="1" u="sng" dirty="0" err="1">
                <a:solidFill>
                  <a:schemeClr val="tx1"/>
                </a:solidFill>
                <a:latin typeface="Arial" panose="020B0604020202020204" pitchFamily="34" charset="0"/>
                <a:ea typeface="Arial MT"/>
                <a:cs typeface="Arial MT"/>
              </a:rPr>
              <a:t>Écran</a:t>
            </a:r>
            <a:r>
              <a:rPr lang="en-US" sz="2400" b="1" u="sng" dirty="0">
                <a:solidFill>
                  <a:schemeClr val="tx1"/>
                </a:solidFill>
                <a:latin typeface="Arial" panose="020B0604020202020204" pitchFamily="34" charset="0"/>
                <a:ea typeface="Arial MT"/>
                <a:cs typeface="Arial MT"/>
              </a:rPr>
              <a:t> </a:t>
            </a:r>
            <a:r>
              <a:rPr lang="en-US" sz="2400" b="1" u="sng" dirty="0" err="1">
                <a:solidFill>
                  <a:schemeClr val="tx1"/>
                </a:solidFill>
                <a:latin typeface="Arial" panose="020B0604020202020204" pitchFamily="34" charset="0"/>
                <a:ea typeface="Arial MT"/>
                <a:cs typeface="Arial MT"/>
              </a:rPr>
              <a:t>d'installation</a:t>
            </a:r>
            <a:r>
              <a:rPr lang="en-US" sz="2400" b="1" u="sng" dirty="0">
                <a:solidFill>
                  <a:schemeClr val="tx1"/>
                </a:solidFill>
                <a:latin typeface="Arial" panose="020B0604020202020204" pitchFamily="34" charset="0"/>
                <a:ea typeface="Arial MT"/>
                <a:cs typeface="Arial MT"/>
              </a:rPr>
              <a:t> </a:t>
            </a:r>
            <a:r>
              <a:rPr lang="en-US" sz="2400" b="1" u="sng" dirty="0" err="1">
                <a:solidFill>
                  <a:schemeClr val="tx1"/>
                </a:solidFill>
                <a:latin typeface="Arial" panose="020B0604020202020204" pitchFamily="34" charset="0"/>
                <a:ea typeface="Arial MT"/>
                <a:cs typeface="Arial MT"/>
              </a:rPr>
              <a:t>parallèle</a:t>
            </a:r>
            <a:br>
              <a:rPr lang="fr-FR" b="1" spc="-5" dirty="0">
                <a:latin typeface="Arial" panose="020B0604020202020204" pitchFamily="34" charset="0"/>
                <a:ea typeface="Arial" panose="020B0604020202020204" pitchFamily="34" charset="0"/>
              </a:rPr>
            </a:br>
            <a:endParaRPr lang="fr-FR" dirty="0"/>
          </a:p>
        </p:txBody>
      </p:sp>
      <p:sp>
        <p:nvSpPr>
          <p:cNvPr id="4" name="Rectangle 3"/>
          <p:cNvSpPr/>
          <p:nvPr/>
        </p:nvSpPr>
        <p:spPr>
          <a:xfrm>
            <a:off x="1172306" y="1320966"/>
            <a:ext cx="6669635" cy="1348511"/>
          </a:xfrm>
          <a:prstGeom prst="rect">
            <a:avLst/>
          </a:prstGeom>
        </p:spPr>
        <p:txBody>
          <a:bodyPr wrap="square">
            <a:spAutoFit/>
          </a:bodyPr>
          <a:lstStyle/>
          <a:p>
            <a:pPr marL="533400" algn="just">
              <a:lnSpc>
                <a:spcPct val="115000"/>
              </a:lnSpc>
              <a:spcAft>
                <a:spcPts val="0"/>
              </a:spcAft>
            </a:pPr>
            <a:r>
              <a:rPr lang="fr-FR" sz="1200" b="1" dirty="0">
                <a:latin typeface="Arial MT"/>
                <a:ea typeface="Arial MT"/>
                <a:cs typeface="Arial MT"/>
              </a:rPr>
              <a:t>A la mise sous tension de l'unité, un écran d'installation s'affiche pour lister les unités détectées dans l'installation avec leur numéro d'identification.</a:t>
            </a:r>
          </a:p>
          <a:p>
            <a:pPr marL="533400" algn="just">
              <a:lnSpc>
                <a:spcPct val="115000"/>
              </a:lnSpc>
              <a:spcAft>
                <a:spcPts val="0"/>
              </a:spcAft>
            </a:pPr>
            <a:r>
              <a:rPr lang="fr-FR" sz="1200" b="1" dirty="0">
                <a:latin typeface="Arial MT"/>
                <a:ea typeface="Arial MT"/>
                <a:cs typeface="Arial MT"/>
              </a:rPr>
              <a:t>Le but du contrôle est que l'opérateur connaisse les unités présentes en ligne.</a:t>
            </a:r>
          </a:p>
          <a:p>
            <a:pPr marL="533400" algn="just">
              <a:lnSpc>
                <a:spcPct val="115000"/>
              </a:lnSpc>
              <a:spcAft>
                <a:spcPts val="0"/>
              </a:spcAft>
            </a:pPr>
            <a:endParaRPr lang="fr-FR" sz="1200" b="1" dirty="0">
              <a:latin typeface="Arial MT"/>
              <a:ea typeface="Arial MT"/>
              <a:cs typeface="Arial MT"/>
            </a:endParaRPr>
          </a:p>
          <a:p>
            <a:pPr marL="533400" algn="just">
              <a:lnSpc>
                <a:spcPct val="115000"/>
              </a:lnSpc>
              <a:spcAft>
                <a:spcPts val="0"/>
              </a:spcAft>
            </a:pPr>
            <a:r>
              <a:rPr lang="fr-FR" sz="1200" b="1" dirty="0">
                <a:latin typeface="Arial MT"/>
                <a:ea typeface="Arial MT"/>
                <a:cs typeface="Arial MT"/>
              </a:rPr>
              <a:t>La Figure 1 montre un exemple d'onduleurs 3 et 4 détectés. Le nombre d'unités détectées dépendra de l'installation et de la configuration parallèles.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17169" y="1198770"/>
            <a:ext cx="2341870" cy="2177884"/>
          </a:xfrm>
          <a:prstGeom prst="rect">
            <a:avLst/>
          </a:prstGeom>
        </p:spPr>
      </p:pic>
      <p:sp>
        <p:nvSpPr>
          <p:cNvPr id="6" name="Rectangle 5"/>
          <p:cNvSpPr/>
          <p:nvPr/>
        </p:nvSpPr>
        <p:spPr>
          <a:xfrm>
            <a:off x="787435" y="2699514"/>
            <a:ext cx="5248873" cy="461665"/>
          </a:xfrm>
          <a:prstGeom prst="rect">
            <a:avLst/>
          </a:prstGeom>
        </p:spPr>
        <p:txBody>
          <a:bodyPr wrap="none">
            <a:spAutoFit/>
          </a:bodyPr>
          <a:lstStyle/>
          <a:p>
            <a:pPr lvl="2">
              <a:spcAft>
                <a:spcPts val="0"/>
              </a:spcAft>
              <a:buSzPts val="900"/>
              <a:tabLst>
                <a:tab pos="989965" algn="l"/>
                <a:tab pos="990600" algn="l"/>
              </a:tabLst>
            </a:pPr>
            <a:r>
              <a:rPr lang="en-US" sz="2400" b="1" u="sng" spc="-5" dirty="0" err="1">
                <a:latin typeface="Arial" panose="020B0604020202020204" pitchFamily="34" charset="0"/>
                <a:ea typeface="Arial" panose="020B0604020202020204" pitchFamily="34" charset="0"/>
              </a:rPr>
              <a:t>Écran</a:t>
            </a:r>
            <a:r>
              <a:rPr lang="en-US" sz="2400" b="1" u="sng" spc="-5" dirty="0">
                <a:latin typeface="Arial" panose="020B0604020202020204" pitchFamily="34" charset="0"/>
                <a:ea typeface="Arial" panose="020B0604020202020204" pitchFamily="34" charset="0"/>
              </a:rPr>
              <a:t> de </a:t>
            </a:r>
            <a:r>
              <a:rPr lang="en-US" sz="2400" b="1" u="sng" spc="-5" dirty="0" err="1">
                <a:latin typeface="Arial" panose="020B0604020202020204" pitchFamily="34" charset="0"/>
                <a:ea typeface="Arial" panose="020B0604020202020204" pitchFamily="34" charset="0"/>
              </a:rPr>
              <a:t>mesures</a:t>
            </a:r>
            <a:r>
              <a:rPr lang="en-US" sz="2400" b="1" u="sng" spc="-5" dirty="0">
                <a:latin typeface="Arial" panose="020B0604020202020204" pitchFamily="34" charset="0"/>
                <a:ea typeface="Arial" panose="020B0604020202020204" pitchFamily="34" charset="0"/>
              </a:rPr>
              <a:t> </a:t>
            </a:r>
            <a:r>
              <a:rPr lang="en-US" sz="2400" b="1" u="sng" spc="-5" dirty="0" err="1">
                <a:latin typeface="Arial" panose="020B0604020202020204" pitchFamily="34" charset="0"/>
                <a:ea typeface="Arial" panose="020B0604020202020204" pitchFamily="34" charset="0"/>
              </a:rPr>
              <a:t>parallèles</a:t>
            </a:r>
            <a:endParaRPr lang="fr-FR" sz="2400" b="1" u="sng" spc="-5" dirty="0">
              <a:effectLst/>
              <a:latin typeface="Arial" panose="020B0604020202020204" pitchFamily="34" charset="0"/>
              <a:ea typeface="Arial" panose="020B0604020202020204" pitchFamily="34" charset="0"/>
            </a:endParaRPr>
          </a:p>
        </p:txBody>
      </p:sp>
      <p:sp>
        <p:nvSpPr>
          <p:cNvPr id="7" name="Rectangle 6"/>
          <p:cNvSpPr/>
          <p:nvPr/>
        </p:nvSpPr>
        <p:spPr>
          <a:xfrm>
            <a:off x="1172306" y="2971716"/>
            <a:ext cx="6739241" cy="3678058"/>
          </a:xfrm>
          <a:prstGeom prst="rect">
            <a:avLst/>
          </a:prstGeom>
        </p:spPr>
        <p:txBody>
          <a:bodyPr wrap="square">
            <a:spAutoFit/>
          </a:bodyPr>
          <a:lstStyle/>
          <a:p>
            <a:pPr lvl="2">
              <a:spcAft>
                <a:spcPts val="0"/>
              </a:spcAft>
              <a:buSzPts val="900"/>
              <a:tabLst>
                <a:tab pos="989965" algn="l"/>
                <a:tab pos="990600" algn="l"/>
              </a:tabLst>
            </a:pPr>
            <a:endParaRPr lang="fr-FR" sz="900" b="1" spc="-5" dirty="0">
              <a:latin typeface="Arial" panose="020B0604020202020204" pitchFamily="34" charset="0"/>
              <a:ea typeface="Arial" panose="020B0604020202020204" pitchFamily="34" charset="0"/>
            </a:endParaRPr>
          </a:p>
          <a:p>
            <a:pPr marL="533400" indent="-635" algn="just">
              <a:lnSpc>
                <a:spcPct val="115000"/>
              </a:lnSpc>
              <a:spcAft>
                <a:spcPts val="0"/>
              </a:spcAft>
            </a:pPr>
            <a:r>
              <a:rPr lang="fr-FR" sz="1400" b="1" dirty="0">
                <a:latin typeface="Arial MT"/>
                <a:ea typeface="Arial MT"/>
                <a:cs typeface="Arial MT"/>
              </a:rPr>
              <a:t>L’écran Mesures parallèles affiche les données consolidées pour l’ensemble de l’installation. Il est accessible via le menu Mesure. Voir la figure 2</a:t>
            </a:r>
          </a:p>
          <a:p>
            <a:pPr marL="533400" indent="-635" algn="just">
              <a:lnSpc>
                <a:spcPct val="115000"/>
              </a:lnSpc>
              <a:spcAft>
                <a:spcPts val="0"/>
              </a:spcAft>
            </a:pPr>
            <a:r>
              <a:rPr lang="fr-FR" sz="1400" b="1" dirty="0">
                <a:latin typeface="Arial MT"/>
                <a:ea typeface="Arial MT"/>
                <a:cs typeface="Arial MT"/>
              </a:rPr>
              <a:t>Les données ci-dessous s'affichent.</a:t>
            </a:r>
          </a:p>
          <a:p>
            <a:pPr marL="533400" indent="-635" algn="just">
              <a:lnSpc>
                <a:spcPct val="115000"/>
              </a:lnSpc>
              <a:spcAft>
                <a:spcPts val="0"/>
              </a:spcAft>
            </a:pPr>
            <a:r>
              <a:rPr lang="fr-FR" sz="1400" b="1" u="sng" dirty="0">
                <a:latin typeface="Arial MT"/>
                <a:ea typeface="Arial MT"/>
                <a:cs typeface="Arial MT"/>
              </a:rPr>
              <a:t>Onduleur de redondance :</a:t>
            </a:r>
          </a:p>
          <a:p>
            <a:pPr marL="533400" indent="-635" algn="just">
              <a:lnSpc>
                <a:spcPct val="115000"/>
              </a:lnSpc>
              <a:spcAft>
                <a:spcPts val="0"/>
              </a:spcAft>
            </a:pPr>
            <a:r>
              <a:rPr lang="fr-FR" sz="1400" b="1" dirty="0">
                <a:latin typeface="Arial MT"/>
                <a:ea typeface="Arial MT"/>
                <a:cs typeface="Arial MT"/>
              </a:rPr>
              <a:t>Le mode de fonctionnement de l'unité dans l'installation peut être :</a:t>
            </a:r>
          </a:p>
          <a:p>
            <a:pPr marL="533400" indent="-635" algn="just">
              <a:lnSpc>
                <a:spcPct val="115000"/>
              </a:lnSpc>
              <a:spcAft>
                <a:spcPts val="0"/>
              </a:spcAft>
            </a:pPr>
            <a:r>
              <a:rPr lang="fr-FR" sz="1400" b="1" dirty="0">
                <a:latin typeface="Arial MT"/>
                <a:ea typeface="Arial MT"/>
                <a:cs typeface="Arial MT"/>
              </a:rPr>
              <a:t>« redondance », c'est-à-dire unité sans bypass externe (Pas de SBC)</a:t>
            </a:r>
          </a:p>
          <a:p>
            <a:pPr marL="533400" indent="-635" algn="just">
              <a:lnSpc>
                <a:spcPct val="115000"/>
              </a:lnSpc>
              <a:spcAft>
                <a:spcPts val="0"/>
              </a:spcAft>
            </a:pPr>
            <a:r>
              <a:rPr lang="fr-FR" sz="1400" b="1" dirty="0">
                <a:latin typeface="Arial MT"/>
                <a:ea typeface="Arial MT"/>
                <a:cs typeface="Arial MT"/>
              </a:rPr>
              <a:t>« parallèle pour la capacité », c'est-à-dire unité avec bypass externe (avec SBC).</a:t>
            </a:r>
          </a:p>
          <a:p>
            <a:pPr marL="533400" indent="-635" algn="just">
              <a:lnSpc>
                <a:spcPct val="115000"/>
              </a:lnSpc>
              <a:spcAft>
                <a:spcPts val="0"/>
              </a:spcAft>
            </a:pPr>
            <a:r>
              <a:rPr lang="fr-FR" sz="1400" b="1" u="sng" dirty="0">
                <a:latin typeface="Arial MT"/>
                <a:ea typeface="Arial MT"/>
                <a:cs typeface="Arial MT"/>
              </a:rPr>
              <a:t>N° UPS présent : </a:t>
            </a:r>
            <a:r>
              <a:rPr lang="fr-FR" sz="1400" b="1" dirty="0">
                <a:latin typeface="Arial MT"/>
                <a:ea typeface="Arial MT"/>
                <a:cs typeface="Arial MT"/>
              </a:rPr>
              <a:t>Indique le nombre total d'unités détectées dans l'installation.</a:t>
            </a:r>
          </a:p>
          <a:p>
            <a:pPr marL="533400" indent="-635" algn="just">
              <a:lnSpc>
                <a:spcPct val="115000"/>
              </a:lnSpc>
              <a:spcAft>
                <a:spcPts val="0"/>
              </a:spcAft>
            </a:pPr>
            <a:r>
              <a:rPr lang="fr-FR" sz="1400" b="1" u="sng" dirty="0">
                <a:latin typeface="Arial MT"/>
                <a:ea typeface="Arial MT"/>
                <a:cs typeface="Arial MT"/>
              </a:rPr>
              <a:t>N° d'onduleurs en ligne : </a:t>
            </a:r>
            <a:r>
              <a:rPr lang="fr-FR" sz="1400" b="1" dirty="0">
                <a:latin typeface="Arial MT"/>
                <a:ea typeface="Arial MT"/>
                <a:cs typeface="Arial MT"/>
              </a:rPr>
              <a:t>Indique le nombre d'unités connectées dans l'installation.</a:t>
            </a:r>
          </a:p>
          <a:p>
            <a:pPr marL="533400" indent="-635" algn="just">
              <a:lnSpc>
                <a:spcPct val="115000"/>
              </a:lnSpc>
              <a:spcAft>
                <a:spcPts val="0"/>
              </a:spcAft>
            </a:pPr>
            <a:r>
              <a:rPr lang="fr-FR" sz="1400" b="1" u="sng" dirty="0">
                <a:latin typeface="Arial MT"/>
                <a:ea typeface="Arial MT"/>
                <a:cs typeface="Arial MT"/>
              </a:rPr>
              <a:t>Puissance Installation (kW) : </a:t>
            </a:r>
            <a:r>
              <a:rPr lang="fr-FR" sz="1400" b="1" dirty="0">
                <a:latin typeface="Arial MT"/>
                <a:ea typeface="Arial MT"/>
                <a:cs typeface="Arial MT"/>
              </a:rPr>
              <a:t>Indique la puissance active totale</a:t>
            </a:r>
            <a:endParaRPr lang="fr-FR" sz="1400" b="1" dirty="0"/>
          </a:p>
        </p:txBody>
      </p:sp>
      <p:sp>
        <p:nvSpPr>
          <p:cNvPr id="8" name="TextBox 7"/>
          <p:cNvSpPr txBox="1"/>
          <p:nvPr/>
        </p:nvSpPr>
        <p:spPr>
          <a:xfrm>
            <a:off x="9105289" y="3415187"/>
            <a:ext cx="1078523" cy="276999"/>
          </a:xfrm>
          <a:prstGeom prst="rect">
            <a:avLst/>
          </a:prstGeom>
          <a:noFill/>
        </p:spPr>
        <p:txBody>
          <a:bodyPr wrap="square" rtlCol="0">
            <a:spAutoFit/>
          </a:bodyPr>
          <a:lstStyle/>
          <a:p>
            <a:r>
              <a:rPr lang="en-US" sz="1200" dirty="0">
                <a:solidFill>
                  <a:prstClr val="black"/>
                </a:solidFill>
                <a:latin typeface="Arial MT"/>
                <a:ea typeface="Arial MT"/>
                <a:cs typeface="Arial MT"/>
              </a:rPr>
              <a:t>Figure 1</a:t>
            </a:r>
            <a:endParaRPr lang="fr-F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7168" y="3746160"/>
            <a:ext cx="2341871" cy="2377060"/>
          </a:xfrm>
          <a:prstGeom prst="rect">
            <a:avLst/>
          </a:prstGeom>
        </p:spPr>
      </p:pic>
      <p:sp>
        <p:nvSpPr>
          <p:cNvPr id="10" name="TextBox 9"/>
          <p:cNvSpPr txBox="1"/>
          <p:nvPr/>
        </p:nvSpPr>
        <p:spPr>
          <a:xfrm>
            <a:off x="9048841" y="6141659"/>
            <a:ext cx="1078523" cy="276999"/>
          </a:xfrm>
          <a:prstGeom prst="rect">
            <a:avLst/>
          </a:prstGeom>
          <a:noFill/>
        </p:spPr>
        <p:txBody>
          <a:bodyPr wrap="square" rtlCol="0">
            <a:spAutoFit/>
          </a:bodyPr>
          <a:lstStyle/>
          <a:p>
            <a:r>
              <a:rPr lang="en-US" sz="1200" dirty="0">
                <a:solidFill>
                  <a:prstClr val="black"/>
                </a:solidFill>
                <a:latin typeface="Arial MT"/>
                <a:ea typeface="Arial MT"/>
                <a:cs typeface="Arial MT"/>
              </a:rPr>
              <a:t> Figure 2</a:t>
            </a:r>
            <a:endParaRPr lang="fr-FR" dirty="0"/>
          </a:p>
        </p:txBody>
      </p:sp>
    </p:spTree>
    <p:extLst>
      <p:ext uri="{BB962C8B-B14F-4D97-AF65-F5344CB8AC3E}">
        <p14:creationId xmlns:p14="http://schemas.microsoft.com/office/powerpoint/2010/main" val="7268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1000"/>
                                        <p:tgtEl>
                                          <p:spTgt spid="4">
                                            <p:txEl>
                                              <p:pRg st="0" end="0"/>
                                            </p:txEl>
                                          </p:spTgt>
                                        </p:tgtEl>
                                      </p:cBhvr>
                                    </p:animEffect>
                                    <p:anim calcmode="lin" valueType="num">
                                      <p:cBhvr>
                                        <p:cTn id="1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4">
                                            <p:txEl>
                                              <p:pRg st="1" end="1"/>
                                            </p:txEl>
                                          </p:spTgt>
                                        </p:tgtEl>
                                        <p:attrNameLst>
                                          <p:attrName>style.visibility</p:attrName>
                                        </p:attrNameLst>
                                      </p:cBhvr>
                                      <p:to>
                                        <p:strVal val="visible"/>
                                      </p:to>
                                    </p:set>
                                    <p:animEffect transition="in" filter="fade">
                                      <p:cBhvr>
                                        <p:cTn id="20" dur="1000"/>
                                        <p:tgtEl>
                                          <p:spTgt spid="4">
                                            <p:txEl>
                                              <p:pRg st="1" end="1"/>
                                            </p:txEl>
                                          </p:spTgt>
                                        </p:tgtEl>
                                      </p:cBhvr>
                                    </p:animEffect>
                                    <p:anim calcmode="lin" valueType="num">
                                      <p:cBhvr>
                                        <p:cTn id="21"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1000"/>
                                        <p:tgtEl>
                                          <p:spTgt spid="4">
                                            <p:txEl>
                                              <p:pRg st="3" end="3"/>
                                            </p:txEl>
                                          </p:spTgt>
                                        </p:tgtEl>
                                      </p:cBhvr>
                                    </p:animEffect>
                                    <p:anim calcmode="lin" valueType="num">
                                      <p:cBhvr>
                                        <p:cTn id="28"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circle(in)">
                                      <p:cBhvr>
                                        <p:cTn id="34" dur="2000"/>
                                        <p:tgtEl>
                                          <p:spTgt spid="5"/>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wipe(down)">
                                      <p:cBhvr>
                                        <p:cTn id="39" dur="500"/>
                                        <p:tgtEl>
                                          <p:spTgt spid="8"/>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0" end="0"/>
                                            </p:txEl>
                                          </p:spTgt>
                                        </p:tgtEl>
                                        <p:attrNameLst>
                                          <p:attrName>style.visibility</p:attrName>
                                        </p:attrNameLst>
                                      </p:cBhvr>
                                      <p:to>
                                        <p:strVal val="visible"/>
                                      </p:to>
                                    </p:set>
                                    <p:anim calcmode="lin" valueType="num">
                                      <p:cBhvr additive="base">
                                        <p:cTn id="4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nodeType="clickEffect">
                                  <p:stCondLst>
                                    <p:cond delay="0"/>
                                  </p:stCondLst>
                                  <p:childTnLst>
                                    <p:set>
                                      <p:cBhvr>
                                        <p:cTn id="49" dur="1" fill="hold">
                                          <p:stCondLst>
                                            <p:cond delay="0"/>
                                          </p:stCondLst>
                                        </p:cTn>
                                        <p:tgtEl>
                                          <p:spTgt spid="9"/>
                                        </p:tgtEl>
                                        <p:attrNameLst>
                                          <p:attrName>style.visibility</p:attrName>
                                        </p:attrNameLst>
                                      </p:cBhvr>
                                      <p:to>
                                        <p:strVal val="visible"/>
                                      </p:to>
                                    </p:set>
                                    <p:animEffect transition="in" filter="circle(in)">
                                      <p:cBhvr>
                                        <p:cTn id="50" dur="2000"/>
                                        <p:tgtEl>
                                          <p:spTgt spid="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12493" y="2203938"/>
            <a:ext cx="3485661" cy="1323439"/>
          </a:xfrm>
          <a:prstGeom prst="rect">
            <a:avLst/>
          </a:prstGeom>
          <a:noFill/>
        </p:spPr>
        <p:txBody>
          <a:bodyPr wrap="square" rtlCol="0">
            <a:spAutoFit/>
          </a:bodyPr>
          <a:lstStyle/>
          <a:p>
            <a:r>
              <a:rPr lang="fr-FR" sz="8000" b="1" dirty="0"/>
              <a:t>MERCI</a:t>
            </a:r>
          </a:p>
        </p:txBody>
      </p:sp>
    </p:spTree>
    <p:extLst>
      <p:ext uri="{BB962C8B-B14F-4D97-AF65-F5344CB8AC3E}">
        <p14:creationId xmlns:p14="http://schemas.microsoft.com/office/powerpoint/2010/main" val="41806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20983" y="624110"/>
            <a:ext cx="9883630" cy="1280890"/>
          </a:xfrm>
        </p:spPr>
        <p:txBody>
          <a:bodyPr/>
          <a:lstStyle/>
          <a:p>
            <a:r>
              <a:rPr lang="fr-FR" b="1" dirty="0"/>
              <a:t>L’Importance de l’Utilisation d’un Onduleur</a:t>
            </a:r>
          </a:p>
        </p:txBody>
      </p:sp>
      <p:sp>
        <p:nvSpPr>
          <p:cNvPr id="3" name="Espace réservé du contenu 2"/>
          <p:cNvSpPr>
            <a:spLocks noGrp="1"/>
          </p:cNvSpPr>
          <p:nvPr>
            <p:ph idx="1"/>
          </p:nvPr>
        </p:nvSpPr>
        <p:spPr>
          <a:xfrm>
            <a:off x="1292539" y="1534240"/>
            <a:ext cx="10808421" cy="5403273"/>
          </a:xfrm>
        </p:spPr>
        <p:txBody>
          <a:bodyPr>
            <a:normAutofit fontScale="70000" lnSpcReduction="20000"/>
          </a:bodyPr>
          <a:lstStyle/>
          <a:p>
            <a:pPr marL="0" indent="0">
              <a:buNone/>
            </a:pPr>
            <a:r>
              <a:rPr lang="fr-FR" dirty="0"/>
              <a:t>        </a:t>
            </a:r>
            <a:r>
              <a:rPr lang="fr-FR" b="1" dirty="0"/>
              <a:t>Les raisons d'utiliser un onduleur sont nombreuses. En effet, cet appareil électronique est indispensable dans plusieurs </a:t>
            </a:r>
            <a:r>
              <a:rPr lang="fr-FR" b="1" dirty="0" err="1"/>
              <a:t>domaineset</a:t>
            </a:r>
            <a:r>
              <a:rPr lang="fr-FR" b="1" dirty="0"/>
              <a:t> permet de lutter contre les risques suivants :</a:t>
            </a:r>
          </a:p>
          <a:p>
            <a:pPr marL="0" indent="0">
              <a:buNone/>
            </a:pPr>
            <a:r>
              <a:rPr lang="fr-FR" b="1" dirty="0"/>
              <a:t>                                                                   </a:t>
            </a:r>
            <a:r>
              <a:rPr lang="fr-FR" sz="2300" b="1" u="sng" dirty="0"/>
              <a:t>Les microcoupures électriques :</a:t>
            </a:r>
          </a:p>
          <a:p>
            <a:pPr marL="0" indent="0">
              <a:buNone/>
            </a:pPr>
            <a:r>
              <a:rPr lang="fr-FR" b="1" dirty="0"/>
              <a:t>            Si vous êtes, par exemple, en train de travailler sur votre </a:t>
            </a:r>
            <a:r>
              <a:rPr lang="fr-FR" b="1" dirty="0">
                <a:hlinkClick r:id="rId2"/>
              </a:rPr>
              <a:t>ordinateur fixe</a:t>
            </a:r>
            <a:r>
              <a:rPr lang="fr-FR" b="1" dirty="0"/>
              <a:t> et qu'il redémarre soudainement suite à une microcoupure d'électricité, vous pourrez protéger vos travaux et éviter de les perdre. En effet, avec un onduleur, votre appareil ne s'éteindra pas immédiatement.</a:t>
            </a:r>
          </a:p>
          <a:p>
            <a:pPr marL="0" indent="0">
              <a:buNone/>
            </a:pPr>
            <a:r>
              <a:rPr lang="fr-FR" b="1" dirty="0"/>
              <a:t>                                         </a:t>
            </a:r>
            <a:r>
              <a:rPr lang="fr-FR" sz="2300" b="1" u="sng" dirty="0"/>
              <a:t>Les coupures de courant électrique prolongé (plus de 15 min) :</a:t>
            </a:r>
          </a:p>
          <a:p>
            <a:pPr marL="0" indent="0">
              <a:buNone/>
            </a:pPr>
            <a:r>
              <a:rPr lang="fr-FR" b="1" dirty="0"/>
              <a:t>           Avec un appareil de bonne qualité, vous pouvez stocker jusqu'à 30 min d'énergie que vous pouvez utiliser pour alimenter votre ordinateur de bureau avant que celui-ci ne s'éteigne complètement.</a:t>
            </a:r>
          </a:p>
          <a:p>
            <a:pPr marL="0" indent="0">
              <a:buNone/>
            </a:pPr>
            <a:r>
              <a:rPr lang="fr-FR" b="1" dirty="0"/>
              <a:t>                                                                          </a:t>
            </a:r>
            <a:r>
              <a:rPr lang="fr-FR" sz="2300" b="1" u="sng" dirty="0"/>
              <a:t>La surtension :</a:t>
            </a:r>
          </a:p>
          <a:p>
            <a:pPr marL="0" indent="0">
              <a:buNone/>
            </a:pPr>
            <a:r>
              <a:rPr lang="fr-FR" b="1" dirty="0"/>
              <a:t>           Cette variation de tension électrique peut endommager, voire détruire les périphériques connectés (mémoire vive, carte mère, disque dur, carte graphique, etc.) à votre ordinateur en une fraction de seconde. Avec un bon onduleur, vous serez constamment protégé même si la tension monte.</a:t>
            </a:r>
          </a:p>
          <a:p>
            <a:pPr marL="0" indent="0">
              <a:buNone/>
            </a:pPr>
            <a:r>
              <a:rPr lang="fr-FR" b="1" dirty="0"/>
              <a:t>                                                                          </a:t>
            </a:r>
            <a:r>
              <a:rPr lang="fr-FR" sz="2300" b="1" u="sng" dirty="0"/>
              <a:t>La sous-tension :</a:t>
            </a:r>
          </a:p>
          <a:p>
            <a:pPr marL="0" indent="0">
              <a:buNone/>
            </a:pPr>
            <a:r>
              <a:rPr lang="fr-FR" b="1" dirty="0"/>
              <a:t>           Contrairement à la surtension qui augmente la tension électrique, la sous-tension la diminue de manière anormale. Elle entraîne aussi la destruction des appareils et périphériques connectés à l'</a:t>
            </a:r>
            <a:r>
              <a:rPr lang="fr-FR" b="1" dirty="0">
                <a:hlinkClick r:id="rId3"/>
              </a:rPr>
              <a:t>ordinateur</a:t>
            </a:r>
            <a:r>
              <a:rPr lang="fr-FR" b="1" dirty="0"/>
              <a:t> si vous ne disposez pas d'un bon dispositif de protection comme l'onduleur.</a:t>
            </a:r>
          </a:p>
          <a:p>
            <a:pPr marL="0" indent="0">
              <a:buNone/>
            </a:pPr>
            <a:r>
              <a:rPr lang="fr-FR" b="1" dirty="0"/>
              <a:t>                                                                          </a:t>
            </a:r>
            <a:r>
              <a:rPr lang="fr-FR" sz="2300" b="1" u="sng" dirty="0"/>
              <a:t>Les pics de tension :</a:t>
            </a:r>
          </a:p>
          <a:p>
            <a:pPr marL="0" indent="0">
              <a:buNone/>
            </a:pPr>
            <a:r>
              <a:rPr lang="fr-FR" b="1" dirty="0"/>
              <a:t>             Il peut arriver que la tension électrique monte brusquement puis redescende à la normale. En cas d'absence de l'onduleur, vos appareils risquent aussi d'être détruits.</a:t>
            </a:r>
          </a:p>
          <a:p>
            <a:pPr marL="0" indent="0">
              <a:buNone/>
            </a:pPr>
            <a:r>
              <a:rPr lang="fr-FR" b="1" dirty="0"/>
              <a:t>             En bref, il n'y a rien de mieux que l'onduleur pour assurer la sécurité de vos appareils informatiques. Il vous suffit juste de trouver le bon dispositif qui correspond à vos besoins ainsi qu'à votre budget. En effet, les modèles disponibles sur le marché sont tous différents. Ils varient selon divers critères de sélection et n'ont pas tous les mêmes prix.</a:t>
            </a:r>
          </a:p>
          <a:p>
            <a:pPr marL="0" indent="0">
              <a:buNone/>
            </a:pPr>
            <a:endParaRPr lang="fr-FR" dirty="0"/>
          </a:p>
        </p:txBody>
      </p:sp>
    </p:spTree>
    <p:extLst>
      <p:ext uri="{BB962C8B-B14F-4D97-AF65-F5344CB8AC3E}">
        <p14:creationId xmlns:p14="http://schemas.microsoft.com/office/powerpoint/2010/main" val="524505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500"/>
                                        <p:tgtEl>
                                          <p:spTgt spid="3">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 calcmode="lin" valueType="num">
                                      <p:cBhvr additive="base">
                                        <p:cTn id="4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500"/>
                                        <p:tgtEl>
                                          <p:spTgt spid="3">
                                            <p:txEl>
                                              <p:pRg st="6" end="6"/>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 calcmode="lin" valueType="num">
                                      <p:cBhvr additive="base">
                                        <p:cTn id="5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Effect transition="in" filter="fade">
                                      <p:cBhvr>
                                        <p:cTn id="57" dur="500"/>
                                        <p:tgtEl>
                                          <p:spTgt spid="3">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3">
                                            <p:txEl>
                                              <p:pRg st="9" end="9"/>
                                            </p:txEl>
                                          </p:spTgt>
                                        </p:tgtEl>
                                        <p:attrNameLst>
                                          <p:attrName>style.visibility</p:attrName>
                                        </p:attrNameLst>
                                      </p:cBhvr>
                                      <p:to>
                                        <p:strVal val="visible"/>
                                      </p:to>
                                    </p:set>
                                    <p:anim calcmode="lin" valueType="num">
                                      <p:cBhvr additive="base">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
                                            <p:txEl>
                                              <p:pRg st="10" end="10"/>
                                            </p:txEl>
                                          </p:spTgt>
                                        </p:tgtEl>
                                        <p:attrNameLst>
                                          <p:attrName>style.visibility</p:attrName>
                                        </p:attrNameLst>
                                      </p:cBhvr>
                                      <p:to>
                                        <p:strVal val="visible"/>
                                      </p:to>
                                    </p:set>
                                    <p:animEffect transition="in" filter="fade">
                                      <p:cBhvr>
                                        <p:cTn id="68" dur="500"/>
                                        <p:tgtEl>
                                          <p:spTgt spid="3">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Effect transition="in" filter="fade">
                                      <p:cBhvr>
                                        <p:cTn id="73"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1373" y="623454"/>
            <a:ext cx="9831675" cy="758536"/>
          </a:xfrm>
        </p:spPr>
        <p:txBody>
          <a:bodyPr/>
          <a:lstStyle/>
          <a:p>
            <a:r>
              <a:rPr lang="fr-FR" b="1" dirty="0"/>
              <a:t>Différents types d’Onduleurs et leurs Rôles</a:t>
            </a:r>
          </a:p>
        </p:txBody>
      </p:sp>
      <p:sp>
        <p:nvSpPr>
          <p:cNvPr id="3" name="Espace réservé du contenu 2"/>
          <p:cNvSpPr>
            <a:spLocks noGrp="1"/>
          </p:cNvSpPr>
          <p:nvPr>
            <p:ph idx="1"/>
          </p:nvPr>
        </p:nvSpPr>
        <p:spPr>
          <a:xfrm>
            <a:off x="363682" y="1506682"/>
            <a:ext cx="11828318" cy="5351318"/>
          </a:xfrm>
        </p:spPr>
        <p:txBody>
          <a:bodyPr>
            <a:normAutofit/>
          </a:bodyPr>
          <a:lstStyle/>
          <a:p>
            <a:pPr marL="0" indent="0">
              <a:buNone/>
            </a:pPr>
            <a:r>
              <a:rPr lang="fr-FR" dirty="0"/>
              <a:t>                          </a:t>
            </a:r>
            <a:r>
              <a:rPr lang="fr-FR" b="1" dirty="0"/>
              <a:t>Il existe trois grandes différentes sortes d'onduleurs, dont le rôle se différencie.</a:t>
            </a:r>
          </a:p>
          <a:p>
            <a:pPr marL="0" indent="0">
              <a:buNone/>
            </a:pPr>
            <a:r>
              <a:rPr lang="fr-FR" dirty="0"/>
              <a:t>                                                          </a:t>
            </a:r>
          </a:p>
          <a:p>
            <a:pPr marL="0" indent="0">
              <a:buNone/>
            </a:pPr>
            <a:endParaRPr lang="fr-FR" dirty="0"/>
          </a:p>
          <a:p>
            <a:pPr marL="0" indent="0">
              <a:buNone/>
            </a:pPr>
            <a:endParaRPr lang="fr-FR" dirty="0"/>
          </a:p>
          <a:p>
            <a:pPr marL="0" indent="0">
              <a:buNone/>
            </a:pPr>
            <a:r>
              <a:rPr lang="fr-FR" sz="3200" dirty="0"/>
              <a:t>                                  </a:t>
            </a:r>
            <a:r>
              <a:rPr lang="fr-FR" sz="3200" b="1" dirty="0"/>
              <a:t>L'onduleur « off-line » : </a:t>
            </a:r>
          </a:p>
          <a:p>
            <a:pPr marL="0" indent="0">
              <a:buNone/>
            </a:pPr>
            <a:r>
              <a:rPr lang="fr-FR" sz="3200" b="1" dirty="0"/>
              <a:t>                                  L'onduleur « on-line » :</a:t>
            </a:r>
          </a:p>
          <a:p>
            <a:pPr marL="0" indent="0">
              <a:buNone/>
            </a:pPr>
            <a:r>
              <a:rPr lang="fr-FR" sz="3200" b="1" dirty="0"/>
              <a:t>                                  L'onduleur « </a:t>
            </a:r>
            <a:r>
              <a:rPr lang="fr-FR" sz="3200" b="1" dirty="0" err="1"/>
              <a:t>in-line</a:t>
            </a:r>
            <a:r>
              <a:rPr lang="fr-FR" sz="3200" b="1" dirty="0"/>
              <a:t> » :</a:t>
            </a:r>
          </a:p>
          <a:p>
            <a:pPr marL="0" indent="0">
              <a:buNone/>
            </a:pPr>
            <a:r>
              <a:rPr lang="fr-FR" b="1" dirty="0"/>
              <a:t>     </a:t>
            </a:r>
          </a:p>
          <a:p>
            <a:pPr marL="0" indent="0">
              <a:buNone/>
            </a:pPr>
            <a:r>
              <a:rPr lang="fr-FR" b="1" dirty="0"/>
              <a:t>                                        </a:t>
            </a:r>
          </a:p>
          <a:p>
            <a:pPr marL="0" indent="0">
              <a:buNone/>
            </a:pPr>
            <a:endParaRPr lang="fr-FR" b="1" dirty="0"/>
          </a:p>
          <a:p>
            <a:pPr marL="0" indent="0">
              <a:buNone/>
            </a:pPr>
            <a:endParaRPr lang="fr-FR" dirty="0"/>
          </a:p>
          <a:p>
            <a:pPr marL="0" indent="0">
              <a:buNone/>
            </a:pPr>
            <a:endParaRPr lang="fr-FR" dirty="0"/>
          </a:p>
        </p:txBody>
      </p:sp>
    </p:spTree>
    <p:extLst>
      <p:ext uri="{BB962C8B-B14F-4D97-AF65-F5344CB8AC3E}">
        <p14:creationId xmlns:p14="http://schemas.microsoft.com/office/powerpoint/2010/main" val="234857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707068" y="656529"/>
            <a:ext cx="8911687" cy="1280890"/>
          </a:xfrm>
        </p:spPr>
        <p:txBody>
          <a:bodyPr>
            <a:normAutofit/>
          </a:bodyPr>
          <a:lstStyle/>
          <a:p>
            <a:r>
              <a:rPr lang="fr-FR" sz="4000" b="1" dirty="0"/>
              <a:t>Onduleur </a:t>
            </a:r>
            <a:r>
              <a:rPr lang="fr-FR" sz="4000" b="1" dirty="0" err="1"/>
              <a:t>off-line</a:t>
            </a:r>
            <a:endParaRPr lang="fr-FR" sz="4000" b="1" dirty="0"/>
          </a:p>
        </p:txBody>
      </p:sp>
      <p:sp>
        <p:nvSpPr>
          <p:cNvPr id="3" name="Espace réservé du contenu 2"/>
          <p:cNvSpPr>
            <a:spLocks noGrp="1"/>
          </p:cNvSpPr>
          <p:nvPr>
            <p:ph idx="1"/>
          </p:nvPr>
        </p:nvSpPr>
        <p:spPr>
          <a:xfrm>
            <a:off x="1707068" y="2284336"/>
            <a:ext cx="10074646" cy="3777622"/>
          </a:xfrm>
        </p:spPr>
        <p:txBody>
          <a:bodyPr/>
          <a:lstStyle/>
          <a:p>
            <a:pPr marL="0" lvl="0" indent="0">
              <a:buNone/>
            </a:pPr>
            <a:r>
              <a:rPr lang="fr-FR" b="1" dirty="0"/>
              <a:t>les équipements sont alimentés normalement par le secteur et l’onduleur ne prend le relais qu’en cas de coupure, ou de baisse trop importante de la tension du secteur. Ce basculement sur batteries prend un certain temps (quelques millisecondes) ce qui n’est pas trop gênant pour les ordinateurs possédant des alimentations à découpage, mais cela peut poser des problèmes aux équipement plus sensibles. Les onduleurs </a:t>
            </a:r>
            <a:r>
              <a:rPr lang="fr-FR" b="1" i="1" dirty="0"/>
              <a:t>Off Line</a:t>
            </a:r>
            <a:r>
              <a:rPr lang="fr-FR" b="1" dirty="0"/>
              <a:t> sont les plus économiques, mais leur usage doit être réservé aux postes de travail, ou à une utilisation individuelle.</a:t>
            </a:r>
          </a:p>
        </p:txBody>
      </p:sp>
    </p:spTree>
    <p:extLst>
      <p:ext uri="{BB962C8B-B14F-4D97-AF65-F5344CB8AC3E}">
        <p14:creationId xmlns:p14="http://schemas.microsoft.com/office/powerpoint/2010/main" val="2973665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20801" y="1461478"/>
            <a:ext cx="10394462" cy="6116370"/>
          </a:xfrm>
        </p:spPr>
        <p:txBody>
          <a:bodyPr/>
          <a:lstStyle/>
          <a:p>
            <a:pPr marL="1371600" lvl="3" indent="0">
              <a:buNone/>
            </a:pPr>
            <a:endParaRPr lang="fr-FR" dirty="0"/>
          </a:p>
          <a:p>
            <a:pPr marL="0" indent="0">
              <a:buNone/>
            </a:pPr>
            <a:r>
              <a:rPr lang="fr-FR" sz="3600" dirty="0"/>
              <a:t>    </a:t>
            </a:r>
            <a:r>
              <a:rPr lang="fr-FR" sz="3600" b="1" dirty="0"/>
              <a:t>      </a:t>
            </a:r>
            <a:endParaRPr lang="fr-FR" sz="2400" b="1" dirty="0"/>
          </a:p>
          <a:p>
            <a:pPr marL="0" lvl="0" indent="0">
              <a:buNone/>
            </a:pPr>
            <a:r>
              <a:rPr lang="fr-FR" sz="3200" b="1" dirty="0"/>
              <a:t>                 </a:t>
            </a:r>
            <a:r>
              <a:rPr lang="fr-FR" sz="3200" b="1" i="1" dirty="0"/>
              <a:t>technologie Line Interactive:</a:t>
            </a:r>
          </a:p>
          <a:p>
            <a:pPr marL="0" lvl="0" indent="0">
              <a:buNone/>
            </a:pPr>
            <a:r>
              <a:rPr lang="fr-FR" b="1" dirty="0"/>
              <a:t> le principe est le même, sauf que la tension d’entrée est contrôlée et filtrée par l’onduleur avant d’être délivrée aux matériels. Le courant fourni est donc de meilleure qualité, mais les variations de tension ne sont pas bien régulées. En conséquence, ce type d’onduleur ne doit pas être utilisé sur les serveurs vitaux de l’entreprise.</a:t>
            </a:r>
          </a:p>
          <a:p>
            <a:pPr marL="0" indent="0">
              <a:buNone/>
            </a:pPr>
            <a:r>
              <a:rPr lang="fr-FR" dirty="0"/>
              <a:t> </a:t>
            </a:r>
          </a:p>
        </p:txBody>
      </p:sp>
      <p:sp>
        <p:nvSpPr>
          <p:cNvPr id="2" name="TextBox 1"/>
          <p:cNvSpPr txBox="1"/>
          <p:nvPr/>
        </p:nvSpPr>
        <p:spPr>
          <a:xfrm>
            <a:off x="378875" y="655677"/>
            <a:ext cx="8057458" cy="707886"/>
          </a:xfrm>
          <a:prstGeom prst="rect">
            <a:avLst/>
          </a:prstGeom>
          <a:noFill/>
        </p:spPr>
        <p:txBody>
          <a:bodyPr wrap="square" rtlCol="0">
            <a:spAutoFit/>
          </a:bodyPr>
          <a:lstStyle/>
          <a:p>
            <a:pPr lvl="3"/>
            <a:r>
              <a:rPr lang="fr-FR" sz="4000" b="1" dirty="0"/>
              <a:t>L'onduleur « on-line » :</a:t>
            </a:r>
          </a:p>
        </p:txBody>
      </p:sp>
    </p:spTree>
    <p:extLst>
      <p:ext uri="{BB962C8B-B14F-4D97-AF65-F5344CB8AC3E}">
        <p14:creationId xmlns:p14="http://schemas.microsoft.com/office/powerpoint/2010/main" val="9852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55643" y="0"/>
            <a:ext cx="12036357" cy="6974732"/>
          </a:xfrm>
        </p:spPr>
        <p:txBody>
          <a:bodyPr/>
          <a:lstStyle/>
          <a:p>
            <a:r>
              <a:rPr lang="fr-FR" dirty="0"/>
              <a:t>                                                               </a:t>
            </a:r>
          </a:p>
          <a:p>
            <a:endParaRPr lang="fr-FR" dirty="0"/>
          </a:p>
          <a:p>
            <a:r>
              <a:rPr lang="fr-FR" dirty="0"/>
              <a:t>                       </a:t>
            </a:r>
          </a:p>
        </p:txBody>
      </p:sp>
      <p:sp>
        <p:nvSpPr>
          <p:cNvPr id="4" name="Rectangle 3"/>
          <p:cNvSpPr/>
          <p:nvPr/>
        </p:nvSpPr>
        <p:spPr>
          <a:xfrm>
            <a:off x="1421985" y="1829798"/>
            <a:ext cx="10418323" cy="1754326"/>
          </a:xfrm>
          <a:prstGeom prst="rect">
            <a:avLst/>
          </a:prstGeom>
        </p:spPr>
        <p:txBody>
          <a:bodyPr wrap="square">
            <a:spAutoFit/>
          </a:bodyPr>
          <a:lstStyle/>
          <a:p>
            <a:pPr lvl="0"/>
            <a:r>
              <a:rPr lang="fr-FR" dirty="0">
                <a:solidFill>
                  <a:srgbClr val="353535"/>
                </a:solidFill>
              </a:rPr>
              <a:t>       </a:t>
            </a:r>
            <a:r>
              <a:rPr lang="fr-FR" b="1" i="1" dirty="0"/>
              <a:t>technologie On Line Double conversion:</a:t>
            </a:r>
          </a:p>
          <a:p>
            <a:pPr lvl="0"/>
            <a:endParaRPr lang="fr-FR" b="1" i="1" dirty="0"/>
          </a:p>
          <a:p>
            <a:pPr lvl="0"/>
            <a:r>
              <a:rPr lang="fr-FR" dirty="0"/>
              <a:t> le courant est délivré en permanence par l’onduleur, ce qui garantit une tension constante et une absence de parasites. L’appareil à protéger est donc totalement déconnecté du secteur. Ils présentent la tension de sortie la plus stable et la meilleure immunité aux parasites. Ils devront donc être utilisés sur tous les serveurs stratégiques.</a:t>
            </a:r>
          </a:p>
        </p:txBody>
      </p:sp>
      <p:sp>
        <p:nvSpPr>
          <p:cNvPr id="2" name="TextBox 1"/>
          <p:cNvSpPr txBox="1"/>
          <p:nvPr/>
        </p:nvSpPr>
        <p:spPr>
          <a:xfrm>
            <a:off x="1789722" y="695569"/>
            <a:ext cx="4728308" cy="646331"/>
          </a:xfrm>
          <a:prstGeom prst="rect">
            <a:avLst/>
          </a:prstGeom>
          <a:noFill/>
        </p:spPr>
        <p:txBody>
          <a:bodyPr wrap="square" rtlCol="0">
            <a:spAutoFit/>
          </a:bodyPr>
          <a:lstStyle/>
          <a:p>
            <a:r>
              <a:rPr lang="fr-FR" b="1" dirty="0">
                <a:solidFill>
                  <a:srgbClr val="353535"/>
                </a:solidFill>
                <a:latin typeface="Open Sans"/>
              </a:rPr>
              <a:t> </a:t>
            </a:r>
            <a:r>
              <a:rPr lang="fr-FR" sz="3600" b="1" dirty="0">
                <a:solidFill>
                  <a:srgbClr val="353535"/>
                </a:solidFill>
                <a:latin typeface="Open Sans"/>
              </a:rPr>
              <a:t>L'onduleur </a:t>
            </a:r>
            <a:r>
              <a:rPr lang="fr-FR" sz="3600" b="1" dirty="0" err="1">
                <a:solidFill>
                  <a:srgbClr val="353535"/>
                </a:solidFill>
                <a:latin typeface="Open Sans"/>
              </a:rPr>
              <a:t>in-line</a:t>
            </a:r>
            <a:endParaRPr lang="fr-FR" sz="3600" dirty="0"/>
          </a:p>
        </p:txBody>
      </p:sp>
    </p:spTree>
    <p:extLst>
      <p:ext uri="{BB962C8B-B14F-4D97-AF65-F5344CB8AC3E}">
        <p14:creationId xmlns:p14="http://schemas.microsoft.com/office/powerpoint/2010/main" val="304000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rin">
  <a:themeElements>
    <a:clrScheme name="Brin">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rin">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ri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2981</TotalTime>
  <Words>5186</Words>
  <Application>Microsoft Office PowerPoint</Application>
  <PresentationFormat>Widescreen</PresentationFormat>
  <Paragraphs>417</Paragraphs>
  <Slides>48</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Arial</vt:lpstr>
      <vt:lpstr>Arial MT</vt:lpstr>
      <vt:lpstr>Calibri</vt:lpstr>
      <vt:lpstr>Century Gothic</vt:lpstr>
      <vt:lpstr>Lucida Sans</vt:lpstr>
      <vt:lpstr>Open Sans</vt:lpstr>
      <vt:lpstr>Times New Roman</vt:lpstr>
      <vt:lpstr>Wingdings 3</vt:lpstr>
      <vt:lpstr>Brin</vt:lpstr>
      <vt:lpstr>Document</vt:lpstr>
      <vt:lpstr>          ONDULEURS</vt:lpstr>
      <vt:lpstr>                    DIFINITION</vt:lpstr>
      <vt:lpstr>  Les Principaux Rôles de l’Onduleur</vt:lpstr>
      <vt:lpstr>Les Criteres à Considérer </vt:lpstr>
      <vt:lpstr>L’Importance de l’Utilisation d’un Onduleur</vt:lpstr>
      <vt:lpstr>Différents types d’Onduleurs et leurs Rôles</vt:lpstr>
      <vt:lpstr>Onduleur off-line</vt:lpstr>
      <vt:lpstr>PowerPoint Presentation</vt:lpstr>
      <vt:lpstr>PowerPoint Presentation</vt:lpstr>
      <vt:lpstr>Composants d’un Onduleur</vt:lpstr>
      <vt:lpstr>PowerPoint Presentation</vt:lpstr>
      <vt:lpstr>PowerPoint Presentation</vt:lpstr>
      <vt:lpstr>Les Batteries</vt:lpstr>
      <vt:lpstr>PowerPoint Presentation</vt:lpstr>
      <vt:lpstr>Le Booster</vt:lpstr>
      <vt:lpstr>Le Bay-Pass</vt:lpstr>
      <vt:lpstr>Le Commutateur</vt:lpstr>
      <vt:lpstr>Procédures de Maintenance Préventive des UPS </vt:lpstr>
      <vt:lpstr>Galaxy 3000                      Uninterruptible Power Systems 10-30 KVA                     </vt:lpstr>
      <vt:lpstr>Système tolérant aux pannes (By-pass) </vt:lpstr>
      <vt:lpstr>Composants Majeurs  </vt:lpstr>
      <vt:lpstr>Description du module UPS</vt:lpstr>
      <vt:lpstr>Procedures d’Installation </vt:lpstr>
      <vt:lpstr>Procedures d'installation</vt:lpstr>
      <vt:lpstr>Installation Procedures</vt:lpstr>
      <vt:lpstr>Connexions UPS </vt:lpstr>
      <vt:lpstr>PowerPoint Presentation</vt:lpstr>
      <vt:lpstr>PowerPoint Presentation</vt:lpstr>
      <vt:lpstr>Préparation au Démarrage</vt:lpstr>
      <vt:lpstr>Procédure de Démarrage Normale</vt:lpstr>
      <vt:lpstr>Liste de contrôle de sécurité après le démarrage </vt:lpstr>
      <vt:lpstr>Bypass Maintenance Procedures </vt:lpstr>
      <vt:lpstr>Procedures  Bypass Maintenance </vt:lpstr>
      <vt:lpstr>Procédures   Bypass Maintenance  Système Parallèle </vt:lpstr>
      <vt:lpstr>PowerPoint Presentation</vt:lpstr>
      <vt:lpstr>PowerPoint Presentation</vt:lpstr>
      <vt:lpstr>  Procedure d’Arrêt Normale</vt:lpstr>
      <vt:lpstr> Procedure d’Arrêt Normale</vt:lpstr>
      <vt:lpstr>Arrêt à l'aide de l'EPO </vt:lpstr>
      <vt:lpstr>Maintenance préventive </vt:lpstr>
      <vt:lpstr>Structure du Menu d’Affichage </vt:lpstr>
      <vt:lpstr>PowerPoint Presentation</vt:lpstr>
      <vt:lpstr>PowerPoint Presentation</vt:lpstr>
      <vt:lpstr>PowerPoint Presentation</vt:lpstr>
      <vt:lpstr>PowerPoint Presentation</vt:lpstr>
      <vt:lpstr>PowerPoint Presentation</vt:lpstr>
      <vt:lpstr>Écran d'installation parallèle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ONDULEURS</dc:title>
  <dc:creator>HP G5</dc:creator>
  <cp:lastModifiedBy>EATON TI</cp:lastModifiedBy>
  <cp:revision>200</cp:revision>
  <dcterms:created xsi:type="dcterms:W3CDTF">2023-11-06T11:10:33Z</dcterms:created>
  <dcterms:modified xsi:type="dcterms:W3CDTF">2024-02-09T10:26:13Z</dcterms:modified>
</cp:coreProperties>
</file>