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4"/>
  </p:notesMasterIdLst>
  <p:sldIdLst>
    <p:sldId id="256" r:id="rId2"/>
    <p:sldId id="257" r:id="rId3"/>
    <p:sldId id="258" r:id="rId4"/>
    <p:sldId id="349" r:id="rId5"/>
    <p:sldId id="347" r:id="rId6"/>
    <p:sldId id="286" r:id="rId7"/>
    <p:sldId id="284" r:id="rId8"/>
    <p:sldId id="280" r:id="rId9"/>
    <p:sldId id="350" r:id="rId10"/>
    <p:sldId id="340" r:id="rId11"/>
    <p:sldId id="341" r:id="rId12"/>
    <p:sldId id="320" r:id="rId13"/>
    <p:sldId id="352" r:id="rId14"/>
    <p:sldId id="353" r:id="rId15"/>
    <p:sldId id="333" r:id="rId16"/>
    <p:sldId id="354" r:id="rId17"/>
    <p:sldId id="355" r:id="rId18"/>
    <p:sldId id="367" r:id="rId19"/>
    <p:sldId id="366" r:id="rId20"/>
    <p:sldId id="365" r:id="rId21"/>
    <p:sldId id="364" r:id="rId22"/>
    <p:sldId id="368" r:id="rId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C2E"/>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660"/>
  </p:normalViewPr>
  <p:slideViewPr>
    <p:cSldViewPr snapToGrid="0">
      <p:cViewPr varScale="1">
        <p:scale>
          <a:sx n="65" d="100"/>
          <a:sy n="65" d="100"/>
        </p:scale>
        <p:origin x="96"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FEE54-41D0-4EE3-ACB2-76F4208BA74A}" type="datetimeFigureOut">
              <a:rPr lang="fr-FR" smtClean="0"/>
              <a:t>17/01/2024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4010C-E3A2-43C4-97B4-4C723777D6EE}" type="slidenum">
              <a:rPr lang="fr-FR" smtClean="0"/>
              <a:t>‹#›</a:t>
            </a:fld>
            <a:endParaRPr lang="fr-FR"/>
          </a:p>
        </p:txBody>
      </p:sp>
    </p:spTree>
    <p:extLst>
      <p:ext uri="{BB962C8B-B14F-4D97-AF65-F5344CB8AC3E}">
        <p14:creationId xmlns:p14="http://schemas.microsoft.com/office/powerpoint/2010/main" val="249083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A44010C-E3A2-43C4-97B4-4C723777D6EE}" type="slidenum">
              <a:rPr lang="fr-FR" smtClean="0"/>
              <a:t>6</a:t>
            </a:fld>
            <a:endParaRPr lang="fr-FR"/>
          </a:p>
        </p:txBody>
      </p:sp>
    </p:spTree>
    <p:extLst>
      <p:ext uri="{BB962C8B-B14F-4D97-AF65-F5344CB8AC3E}">
        <p14:creationId xmlns:p14="http://schemas.microsoft.com/office/powerpoint/2010/main" val="35758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96026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22194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789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779968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754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53081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473687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20183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77599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61874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1945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31747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04976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73510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74756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17/01/2024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14166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A83B51-D9CF-416C-B177-D9A25A470B2A}" type="datetimeFigureOut">
              <a:rPr lang="fr-FR" smtClean="0"/>
              <a:t>17/01/2024</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37ADB7-1590-49FD-96CA-BD87C8D2714A}" type="slidenum">
              <a:rPr lang="fr-FR" smtClean="0"/>
              <a:t>‹#›</a:t>
            </a:fld>
            <a:endParaRPr lang="fr-FR" dirty="0"/>
          </a:p>
        </p:txBody>
      </p:sp>
    </p:spTree>
    <p:extLst>
      <p:ext uri="{BB962C8B-B14F-4D97-AF65-F5344CB8AC3E}">
        <p14:creationId xmlns:p14="http://schemas.microsoft.com/office/powerpoint/2010/main" val="4243338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inmac-wstore.com/onduleur/c558.ht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41912" y="825666"/>
            <a:ext cx="10238154" cy="1197603"/>
          </a:xfrm>
        </p:spPr>
        <p:txBody>
          <a:bodyPr>
            <a:normAutofit fontScale="90000"/>
          </a:bodyPr>
          <a:lstStyle/>
          <a:p>
            <a:r>
              <a:rPr lang="fr-FR" dirty="0"/>
              <a:t> </a:t>
            </a:r>
            <a:r>
              <a:rPr lang="fr-FR" b="1" dirty="0">
                <a:solidFill>
                  <a:srgbClr val="70AC2E"/>
                </a:solidFill>
                <a:effectLst>
                  <a:outerShdw blurRad="38100" dist="38100" dir="2700000" algn="tl">
                    <a:srgbClr val="000000">
                      <a:alpha val="43137"/>
                    </a:srgbClr>
                  </a:outerShdw>
                </a:effectLst>
              </a:rPr>
              <a:t>ONDULEURS GALAXY 300 </a:t>
            </a:r>
            <a:br>
              <a:rPr lang="fr-FR" b="1" dirty="0">
                <a:solidFill>
                  <a:srgbClr val="70AC2E"/>
                </a:solidFill>
                <a:effectLst>
                  <a:outerShdw blurRad="38100" dist="38100" dir="2700000" algn="tl">
                    <a:srgbClr val="000000">
                      <a:alpha val="43137"/>
                    </a:srgbClr>
                  </a:outerShdw>
                </a:effectLst>
              </a:rPr>
            </a:br>
            <a:r>
              <a:rPr lang="fr-FR" b="1" dirty="0">
                <a:solidFill>
                  <a:srgbClr val="70AC2E"/>
                </a:solidFill>
                <a:effectLst>
                  <a:outerShdw blurRad="38100" dist="38100" dir="2700000" algn="tl">
                    <a:srgbClr val="000000">
                      <a:alpha val="43137"/>
                    </a:srgbClr>
                  </a:outerShdw>
                </a:effectLst>
              </a:rPr>
              <a:t>              30 KVA</a:t>
            </a:r>
          </a:p>
        </p:txBody>
      </p:sp>
      <p:sp>
        <p:nvSpPr>
          <p:cNvPr id="3" name="Sous-titre 2"/>
          <p:cNvSpPr>
            <a:spLocks noGrp="1"/>
          </p:cNvSpPr>
          <p:nvPr>
            <p:ph type="subTitle" idx="1"/>
          </p:nvPr>
        </p:nvSpPr>
        <p:spPr>
          <a:xfrm>
            <a:off x="1752737" y="2549232"/>
            <a:ext cx="8915399" cy="1954162"/>
          </a:xfrm>
        </p:spPr>
        <p:txBody>
          <a:bodyPr>
            <a:normAutofit/>
          </a:bodyPr>
          <a:lstStyle/>
          <a:p>
            <a:r>
              <a:rPr lang="fr-FR" sz="4400" b="1" dirty="0"/>
              <a:t>UPS</a:t>
            </a:r>
            <a:r>
              <a:rPr lang="fr-FR" sz="4400" dirty="0"/>
              <a:t> : </a:t>
            </a:r>
            <a:r>
              <a:rPr lang="fr-FR" sz="2800" b="1" dirty="0" err="1"/>
              <a:t>U</a:t>
            </a:r>
            <a:r>
              <a:rPr lang="fr-FR" sz="2800" dirty="0" err="1"/>
              <a:t>ninterruptible</a:t>
            </a:r>
            <a:r>
              <a:rPr lang="fr-FR" sz="2800" dirty="0"/>
              <a:t> </a:t>
            </a:r>
            <a:r>
              <a:rPr lang="fr-FR" sz="2800" b="1" dirty="0"/>
              <a:t>P</a:t>
            </a:r>
            <a:r>
              <a:rPr lang="fr-FR" sz="2800" dirty="0"/>
              <a:t>ower </a:t>
            </a:r>
            <a:r>
              <a:rPr lang="fr-FR" sz="2800" b="1" dirty="0" err="1"/>
              <a:t>S</a:t>
            </a:r>
            <a:r>
              <a:rPr lang="fr-FR" sz="2800" dirty="0" err="1"/>
              <a:t>upply</a:t>
            </a:r>
            <a:r>
              <a:rPr lang="fr-FR" sz="2800" dirty="0"/>
              <a:t> </a:t>
            </a:r>
          </a:p>
          <a:p>
            <a:r>
              <a:rPr lang="fr-FR" sz="4400" b="1" dirty="0"/>
              <a:t>ASI </a:t>
            </a:r>
            <a:r>
              <a:rPr lang="fr-FR" sz="4400" dirty="0"/>
              <a:t> : </a:t>
            </a:r>
            <a:r>
              <a:rPr lang="fr-FR" sz="3000" b="1" dirty="0"/>
              <a:t>A</a:t>
            </a:r>
            <a:r>
              <a:rPr lang="fr-FR" sz="3000" dirty="0"/>
              <a:t>limentation </a:t>
            </a:r>
            <a:r>
              <a:rPr lang="fr-FR" sz="3000" b="1" dirty="0"/>
              <a:t>S</a:t>
            </a:r>
            <a:r>
              <a:rPr lang="fr-FR" sz="3000" dirty="0"/>
              <a:t>ans </a:t>
            </a:r>
            <a:r>
              <a:rPr lang="fr-FR" sz="3000" b="1" dirty="0"/>
              <a:t>I</a:t>
            </a:r>
            <a:r>
              <a:rPr lang="fr-FR" sz="3000" dirty="0"/>
              <a:t>nterruption</a:t>
            </a:r>
          </a:p>
        </p:txBody>
      </p:sp>
      <p:sp>
        <p:nvSpPr>
          <p:cNvPr id="4" name="ZoneTexte 3"/>
          <p:cNvSpPr txBox="1"/>
          <p:nvPr/>
        </p:nvSpPr>
        <p:spPr>
          <a:xfrm>
            <a:off x="8248850" y="6400799"/>
            <a:ext cx="4100362" cy="369332"/>
          </a:xfrm>
          <a:prstGeom prst="rect">
            <a:avLst/>
          </a:prstGeom>
          <a:noFill/>
        </p:spPr>
        <p:txBody>
          <a:bodyPr wrap="square" rtlCol="0">
            <a:spAutoFit/>
          </a:bodyPr>
          <a:lstStyle/>
          <a:p>
            <a:r>
              <a:rPr lang="fr-FR" b="1" dirty="0"/>
              <a:t>Division Traitement d’Information</a:t>
            </a:r>
          </a:p>
        </p:txBody>
      </p:sp>
      <p:sp>
        <p:nvSpPr>
          <p:cNvPr id="5" name="ZoneTexte 4"/>
          <p:cNvSpPr txBox="1"/>
          <p:nvPr/>
        </p:nvSpPr>
        <p:spPr>
          <a:xfrm>
            <a:off x="1376414" y="6410422"/>
            <a:ext cx="3888606" cy="369332"/>
          </a:xfrm>
          <a:prstGeom prst="rect">
            <a:avLst/>
          </a:prstGeom>
          <a:noFill/>
        </p:spPr>
        <p:txBody>
          <a:bodyPr wrap="square" rtlCol="0">
            <a:spAutoFit/>
          </a:bodyPr>
          <a:lstStyle/>
          <a:p>
            <a:r>
              <a:rPr lang="fr-FR" sz="1600" b="1" dirty="0"/>
              <a:t>BOUSSABAGA</a:t>
            </a:r>
            <a:r>
              <a:rPr lang="fr-FR" dirty="0"/>
              <a:t> </a:t>
            </a:r>
            <a:r>
              <a:rPr lang="fr-FR" sz="1600" b="1" dirty="0"/>
              <a:t>ABDELJABBAR</a:t>
            </a:r>
          </a:p>
        </p:txBody>
      </p:sp>
    </p:spTree>
    <p:extLst>
      <p:ext uri="{BB962C8B-B14F-4D97-AF65-F5344CB8AC3E}">
        <p14:creationId xmlns:p14="http://schemas.microsoft.com/office/powerpoint/2010/main" val="17640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1A9D950-3A3E-6E66-2CAA-7F5D4EB7F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739" y="1758862"/>
            <a:ext cx="7516274" cy="2731597"/>
          </a:xfrm>
          <a:prstGeom prst="rect">
            <a:avLst/>
          </a:prstGeom>
          <a:ln w="88900" cap="sq" cmpd="thickThin">
            <a:solidFill>
              <a:srgbClr val="000000"/>
            </a:solidFill>
            <a:prstDash val="solid"/>
            <a:miter lim="800000"/>
          </a:ln>
          <a:effectLst>
            <a:innerShdw blurRad="76200">
              <a:srgbClr val="000000"/>
            </a:innerShdw>
          </a:effectLst>
        </p:spPr>
      </p:pic>
      <p:sp>
        <p:nvSpPr>
          <p:cNvPr id="17" name="TextBox 16">
            <a:extLst>
              <a:ext uri="{FF2B5EF4-FFF2-40B4-BE49-F238E27FC236}">
                <a16:creationId xmlns:a16="http://schemas.microsoft.com/office/drawing/2014/main" id="{99679568-2B34-9956-E5F6-954B31EFA844}"/>
              </a:ext>
            </a:extLst>
          </p:cNvPr>
          <p:cNvSpPr txBox="1"/>
          <p:nvPr/>
        </p:nvSpPr>
        <p:spPr>
          <a:xfrm>
            <a:off x="2035535" y="4706809"/>
            <a:ext cx="9382539" cy="2277547"/>
          </a:xfrm>
          <a:prstGeom prst="rect">
            <a:avLst/>
          </a:prstGeom>
          <a:noFill/>
        </p:spPr>
        <p:txBody>
          <a:bodyPr wrap="square">
            <a:spAutoFit/>
          </a:bodyPr>
          <a:lstStyle/>
          <a:p>
            <a:r>
              <a:rPr lang="fr-FR" sz="1800" b="1" i="0" dirty="0">
                <a:solidFill>
                  <a:srgbClr val="FF0000"/>
                </a:solidFill>
                <a:effectLst/>
                <a:latin typeface="ArialMT"/>
              </a:rPr>
              <a:t>1. </a:t>
            </a:r>
            <a:r>
              <a:rPr lang="fr-FR" sz="1800" b="1" i="0" dirty="0">
                <a:solidFill>
                  <a:srgbClr val="000000"/>
                </a:solidFill>
                <a:effectLst/>
                <a:latin typeface="ArialMT"/>
              </a:rPr>
              <a:t>Raccordez les câbles PE pour l'entrée, le bypass et la charge.</a:t>
            </a:r>
          </a:p>
          <a:p>
            <a:r>
              <a:rPr lang="fr-FR" sz="1800" b="1" i="0" dirty="0">
                <a:solidFill>
                  <a:srgbClr val="FF0000"/>
                </a:solidFill>
                <a:effectLst/>
                <a:latin typeface="ArialMT"/>
              </a:rPr>
              <a:t>2. </a:t>
            </a:r>
            <a:r>
              <a:rPr lang="fr-FR" sz="1800" b="1" i="0" dirty="0">
                <a:solidFill>
                  <a:srgbClr val="000000"/>
                </a:solidFill>
                <a:effectLst/>
                <a:latin typeface="ArialMT"/>
              </a:rPr>
              <a:t>Raccordez les câbles d'entrée </a:t>
            </a:r>
            <a:r>
              <a:rPr lang="fr-FR" sz="1800" b="1" i="0" dirty="0">
                <a:solidFill>
                  <a:srgbClr val="FF0000"/>
                </a:solidFill>
                <a:effectLst/>
                <a:latin typeface="ArialMT"/>
              </a:rPr>
              <a:t>(N, L1, L2, L3) </a:t>
            </a:r>
            <a:r>
              <a:rPr lang="fr-FR" sz="1800" b="1" i="0" dirty="0">
                <a:solidFill>
                  <a:srgbClr val="000000"/>
                </a:solidFill>
                <a:effectLst/>
                <a:latin typeface="ArialMT"/>
              </a:rPr>
              <a:t>aux bornes d'entrée </a:t>
            </a:r>
            <a:r>
              <a:rPr lang="fr-FR" b="1" dirty="0">
                <a:solidFill>
                  <a:srgbClr val="70AC2E"/>
                </a:solidFill>
                <a:latin typeface="ArialMT"/>
              </a:rPr>
              <a:t>ASI 1 </a:t>
            </a:r>
            <a:r>
              <a:rPr lang="fr-FR" sz="1800" b="1" i="0" dirty="0">
                <a:solidFill>
                  <a:srgbClr val="000000"/>
                </a:solidFill>
                <a:effectLst/>
                <a:latin typeface="ArialMT"/>
              </a:rPr>
              <a:t>en</a:t>
            </a:r>
          </a:p>
          <a:p>
            <a:r>
              <a:rPr lang="fr-FR" sz="1800" b="1" i="0" dirty="0">
                <a:solidFill>
                  <a:srgbClr val="000000"/>
                </a:solidFill>
                <a:effectLst/>
                <a:latin typeface="ArialMT"/>
              </a:rPr>
              <a:t>commençant par le neutre (N) .</a:t>
            </a:r>
          </a:p>
          <a:p>
            <a:r>
              <a:rPr lang="fr-FR" sz="1800" b="1" i="0" dirty="0">
                <a:solidFill>
                  <a:srgbClr val="70AC2E"/>
                </a:solidFill>
                <a:effectLst/>
                <a:latin typeface="Arial-BoldMT"/>
              </a:rPr>
              <a:t>REMARQUE</a:t>
            </a:r>
            <a:r>
              <a:rPr lang="fr-FR" sz="1800" b="1" i="0" dirty="0">
                <a:solidFill>
                  <a:srgbClr val="000000"/>
                </a:solidFill>
                <a:effectLst/>
                <a:latin typeface="Arial-BoldMT"/>
              </a:rPr>
              <a:t>: </a:t>
            </a:r>
            <a:r>
              <a:rPr lang="fr-FR" sz="1800" b="1" i="0" dirty="0">
                <a:solidFill>
                  <a:srgbClr val="000000"/>
                </a:solidFill>
                <a:effectLst/>
                <a:latin typeface="ArialMT"/>
              </a:rPr>
              <a:t>Pour les systèmes à alimentations réseaux communes, passez à l'étape 5.</a:t>
            </a:r>
          </a:p>
          <a:p>
            <a:r>
              <a:rPr lang="fr-FR" sz="1800" b="1" i="0" dirty="0">
                <a:solidFill>
                  <a:srgbClr val="FF0000"/>
                </a:solidFill>
                <a:effectLst/>
                <a:latin typeface="ArialMT"/>
              </a:rPr>
              <a:t>3. </a:t>
            </a:r>
            <a:r>
              <a:rPr lang="fr-FR" sz="1800" b="1" i="0" dirty="0">
                <a:solidFill>
                  <a:srgbClr val="000000"/>
                </a:solidFill>
                <a:effectLst/>
                <a:latin typeface="Arial-BoldMT"/>
              </a:rPr>
              <a:t>Systèmes à alimentations réseaux séparées uniquement : </a:t>
            </a:r>
            <a:r>
              <a:rPr lang="fr-FR" sz="1800" b="1" i="0" dirty="0">
                <a:solidFill>
                  <a:srgbClr val="000000"/>
                </a:solidFill>
                <a:effectLst/>
                <a:latin typeface="ArialMT"/>
              </a:rPr>
              <a:t>Retirez le(s)</a:t>
            </a:r>
          </a:p>
          <a:p>
            <a:r>
              <a:rPr lang="fr-FR" sz="1800" b="1" i="0" dirty="0">
                <a:solidFill>
                  <a:srgbClr val="000000"/>
                </a:solidFill>
                <a:effectLst/>
                <a:latin typeface="ArialMT"/>
              </a:rPr>
              <a:t>câble(s) entre les bornes du bypass et d'entrée de </a:t>
            </a:r>
            <a:r>
              <a:rPr lang="fr-FR" sz="1800" b="1" i="0" dirty="0">
                <a:solidFill>
                  <a:srgbClr val="70AC2E"/>
                </a:solidFill>
                <a:effectLst/>
                <a:latin typeface="ArialMT"/>
              </a:rPr>
              <a:t>l’ASI 1</a:t>
            </a:r>
            <a:r>
              <a:rPr lang="fr-FR" sz="1800" b="1" i="0" dirty="0">
                <a:solidFill>
                  <a:srgbClr val="000000"/>
                </a:solidFill>
                <a:effectLst/>
                <a:latin typeface="ArialMT"/>
              </a:rPr>
              <a:t>.</a:t>
            </a:r>
          </a:p>
          <a:p>
            <a:endParaRPr lang="fr-FR" sz="1600" b="0" i="0" dirty="0">
              <a:solidFill>
                <a:srgbClr val="000000"/>
              </a:solidFill>
              <a:effectLst/>
              <a:latin typeface="ArialMT"/>
            </a:endParaRPr>
          </a:p>
        </p:txBody>
      </p:sp>
      <p:sp>
        <p:nvSpPr>
          <p:cNvPr id="19" name="TextBox 18">
            <a:extLst>
              <a:ext uri="{FF2B5EF4-FFF2-40B4-BE49-F238E27FC236}">
                <a16:creationId xmlns:a16="http://schemas.microsoft.com/office/drawing/2014/main" id="{C03C800A-3C40-D940-2E71-9683C4ABF891}"/>
              </a:ext>
            </a:extLst>
          </p:cNvPr>
          <p:cNvSpPr txBox="1"/>
          <p:nvPr/>
        </p:nvSpPr>
        <p:spPr>
          <a:xfrm>
            <a:off x="1700075" y="803849"/>
            <a:ext cx="8305137" cy="1015663"/>
          </a:xfrm>
          <a:prstGeom prst="rect">
            <a:avLst/>
          </a:prstGeom>
          <a:noFill/>
        </p:spPr>
        <p:txBody>
          <a:bodyPr wrap="square">
            <a:spAutoFit/>
          </a:bodyPr>
          <a:lstStyle/>
          <a:p>
            <a:r>
              <a:rPr lang="fr-FR" sz="2400" b="1" i="0" dirty="0">
                <a:solidFill>
                  <a:srgbClr val="00942F"/>
                </a:solidFill>
                <a:effectLst/>
                <a:latin typeface="Arial-BoldMT"/>
              </a:rPr>
              <a:t>Raccorder les câbles des système en parallèle</a:t>
            </a:r>
            <a:r>
              <a:rPr lang="fr-FR" sz="2400" dirty="0"/>
              <a:t> </a:t>
            </a:r>
            <a:br>
              <a:rPr lang="fr-FR" sz="2400" dirty="0"/>
            </a:br>
            <a:br>
              <a:rPr lang="fr-FR" dirty="0"/>
            </a:br>
            <a:endParaRPr lang="fr-FR" dirty="0"/>
          </a:p>
        </p:txBody>
      </p:sp>
    </p:spTree>
    <p:extLst>
      <p:ext uri="{BB962C8B-B14F-4D97-AF65-F5344CB8AC3E}">
        <p14:creationId xmlns:p14="http://schemas.microsoft.com/office/powerpoint/2010/main" val="2908495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533292" y="2977662"/>
            <a:ext cx="1258277" cy="369332"/>
          </a:xfrm>
          <a:prstGeom prst="rect">
            <a:avLst/>
          </a:prstGeom>
          <a:noFill/>
        </p:spPr>
        <p:txBody>
          <a:bodyPr wrap="square" rtlCol="0">
            <a:spAutoFit/>
          </a:bodyPr>
          <a:lstStyle/>
          <a:p>
            <a:endParaRPr lang="fr-FR" dirty="0"/>
          </a:p>
        </p:txBody>
      </p:sp>
      <p:sp>
        <p:nvSpPr>
          <p:cNvPr id="12" name="TextBox 11">
            <a:extLst>
              <a:ext uri="{FF2B5EF4-FFF2-40B4-BE49-F238E27FC236}">
                <a16:creationId xmlns:a16="http://schemas.microsoft.com/office/drawing/2014/main" id="{D4B64FD0-20E2-D32B-63B0-34D061CC5549}"/>
              </a:ext>
            </a:extLst>
          </p:cNvPr>
          <p:cNvSpPr txBox="1"/>
          <p:nvPr/>
        </p:nvSpPr>
        <p:spPr>
          <a:xfrm>
            <a:off x="2138901" y="1652705"/>
            <a:ext cx="9501809" cy="4801314"/>
          </a:xfrm>
          <a:prstGeom prst="rect">
            <a:avLst/>
          </a:prstGeom>
          <a:noFill/>
        </p:spPr>
        <p:txBody>
          <a:bodyPr wrap="square">
            <a:spAutoFit/>
          </a:bodyPr>
          <a:lstStyle/>
          <a:p>
            <a:pPr marL="342900" indent="-342900">
              <a:buAutoNum type="arabicPeriod" startAt="4"/>
            </a:pPr>
            <a:r>
              <a:rPr lang="fr-FR" sz="1800" b="1" i="0" dirty="0">
                <a:solidFill>
                  <a:srgbClr val="000000"/>
                </a:solidFill>
                <a:effectLst/>
                <a:latin typeface="Arial-BoldMT"/>
              </a:rPr>
              <a:t>Systèmes à alimentations réseaux séparées uniquement : </a:t>
            </a:r>
            <a:r>
              <a:rPr lang="fr-FR" sz="1800" b="1" i="0" dirty="0">
                <a:solidFill>
                  <a:srgbClr val="000000"/>
                </a:solidFill>
                <a:effectLst/>
                <a:latin typeface="ArialMT"/>
              </a:rPr>
              <a:t> Raccordez les câbles  </a:t>
            </a:r>
          </a:p>
          <a:p>
            <a:r>
              <a:rPr lang="fr-FR" b="1" dirty="0">
                <a:solidFill>
                  <a:srgbClr val="000000"/>
                </a:solidFill>
                <a:latin typeface="ArialMT"/>
              </a:rPr>
              <a:t>    </a:t>
            </a:r>
            <a:r>
              <a:rPr lang="fr-FR" sz="1800" b="1" i="0" dirty="0">
                <a:solidFill>
                  <a:srgbClr val="000000"/>
                </a:solidFill>
                <a:effectLst/>
                <a:latin typeface="ArialMT"/>
              </a:rPr>
              <a:t> du bypass aux bornes du bypass</a:t>
            </a:r>
            <a:r>
              <a:rPr lang="fr-FR" b="1" dirty="0">
                <a:solidFill>
                  <a:srgbClr val="000000"/>
                </a:solidFill>
                <a:latin typeface="ArialMT"/>
              </a:rPr>
              <a:t> de l’ASI 1 </a:t>
            </a:r>
            <a:r>
              <a:rPr lang="fr-FR" sz="1800" b="1" i="0" dirty="0">
                <a:solidFill>
                  <a:srgbClr val="FF0000"/>
                </a:solidFill>
                <a:effectLst/>
                <a:latin typeface="ArialMT"/>
              </a:rPr>
              <a:t>(N,L1, L2, L3)</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i="0" dirty="0">
                <a:solidFill>
                  <a:srgbClr val="FF0000"/>
                </a:solidFill>
                <a:effectLst/>
                <a:latin typeface="ArialMT"/>
              </a:rPr>
              <a:t>5.  </a:t>
            </a:r>
            <a:r>
              <a:rPr lang="fr-FR" sz="1800" b="1" i="0" dirty="0">
                <a:solidFill>
                  <a:srgbClr val="000000"/>
                </a:solidFill>
                <a:effectLst/>
                <a:latin typeface="ArialMT"/>
              </a:rPr>
              <a:t>Raccordez les câbles d’entrée </a:t>
            </a:r>
            <a:r>
              <a:rPr lang="fr-FR" b="1" dirty="0">
                <a:solidFill>
                  <a:srgbClr val="000000"/>
                </a:solidFill>
                <a:latin typeface="ArialMT"/>
              </a:rPr>
              <a:t>de </a:t>
            </a:r>
            <a:r>
              <a:rPr lang="fr-FR" b="1" dirty="0">
                <a:solidFill>
                  <a:srgbClr val="70AC2E"/>
                </a:solidFill>
                <a:latin typeface="ArialMT"/>
              </a:rPr>
              <a:t>l’ASI 2</a:t>
            </a:r>
            <a:r>
              <a:rPr lang="fr-FR" b="1" dirty="0">
                <a:solidFill>
                  <a:srgbClr val="000000"/>
                </a:solidFill>
                <a:latin typeface="ArialMT"/>
              </a:rPr>
              <a:t> </a:t>
            </a:r>
            <a:r>
              <a:rPr lang="fr-FR" sz="1800" b="1" i="0" dirty="0">
                <a:solidFill>
                  <a:srgbClr val="000000"/>
                </a:solidFill>
                <a:effectLst/>
                <a:latin typeface="ArialMT"/>
              </a:rPr>
              <a:t> </a:t>
            </a:r>
            <a:r>
              <a:rPr lang="fr-FR" sz="1800" b="1" i="0" dirty="0">
                <a:solidFill>
                  <a:srgbClr val="FF0000"/>
                </a:solidFill>
                <a:effectLst/>
                <a:latin typeface="ArialMT"/>
              </a:rPr>
              <a:t>(N, L1, L2, L3)</a:t>
            </a:r>
            <a:r>
              <a:rPr kumimoji="0" lang="fr-FR" sz="1800" b="1" i="0" u="none" strike="noStrike" kern="1200" cap="none" spc="0" normalizeH="0" baseline="0" noProof="0" dirty="0">
                <a:ln>
                  <a:noFill/>
                </a:ln>
                <a:solidFill>
                  <a:srgbClr val="FF0000"/>
                </a:solidFill>
                <a:effectLst/>
                <a:uLnTx/>
                <a:uFillTx/>
                <a:latin typeface="ArialM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0000"/>
                </a:solidFill>
                <a:effectLst/>
                <a:uLnTx/>
                <a:uFillTx/>
                <a:latin typeface="ArialMT"/>
                <a:ea typeface="+mn-ea"/>
                <a:cs typeface="+mn-cs"/>
              </a:rPr>
              <a:t>6.  </a:t>
            </a:r>
            <a:r>
              <a:rPr kumimoji="0" lang="fr-FR" sz="1800" b="1" i="0" u="none" strike="noStrike" kern="1200" cap="none" spc="0" normalizeH="0" baseline="0" noProof="0" dirty="0">
                <a:ln>
                  <a:noFill/>
                </a:ln>
                <a:solidFill>
                  <a:srgbClr val="000000"/>
                </a:solidFill>
                <a:effectLst/>
                <a:uLnTx/>
                <a:uFillTx/>
                <a:latin typeface="ArialMT"/>
                <a:ea typeface="+mn-ea"/>
                <a:cs typeface="+mn-cs"/>
              </a:rPr>
              <a:t>Retirez le(s) câble(s) entre les bornes du bypass et d'entrée de </a:t>
            </a:r>
            <a:r>
              <a:rPr kumimoji="0" lang="fr-FR" sz="1800" b="1" i="0" u="none" strike="noStrike" kern="1200" cap="none" spc="0" normalizeH="0" baseline="0" noProof="0" dirty="0">
                <a:ln>
                  <a:noFill/>
                </a:ln>
                <a:solidFill>
                  <a:srgbClr val="70AC2E"/>
                </a:solidFill>
                <a:effectLst/>
                <a:uLnTx/>
                <a:uFillTx/>
                <a:latin typeface="ArialMT"/>
                <a:ea typeface="+mn-ea"/>
                <a:cs typeface="+mn-cs"/>
              </a:rPr>
              <a:t>l’ASI 1</a:t>
            </a:r>
            <a:r>
              <a:rPr kumimoji="0" lang="fr-FR" sz="1800" b="1" i="0" u="none" strike="noStrike" kern="1200" cap="none" spc="0" normalizeH="0" baseline="0" noProof="0" dirty="0">
                <a:ln>
                  <a:noFill/>
                </a:ln>
                <a:solidFill>
                  <a:srgbClr val="000000"/>
                </a:solidFill>
                <a:effectLst/>
                <a:uLnTx/>
                <a:uFillTx/>
                <a:latin typeface="ArialMT"/>
                <a:ea typeface="+mn-ea"/>
                <a:cs typeface="+mn-cs"/>
              </a:rPr>
              <a:t>.</a:t>
            </a:r>
          </a:p>
          <a:p>
            <a:r>
              <a:rPr lang="fr-FR" b="1" dirty="0">
                <a:solidFill>
                  <a:srgbClr val="FF0000"/>
                </a:solidFill>
                <a:latin typeface="ArialMT"/>
              </a:rPr>
              <a:t>7.  </a:t>
            </a:r>
            <a:r>
              <a:rPr lang="fr-FR" b="1" dirty="0">
                <a:latin typeface="ArialMT"/>
              </a:rPr>
              <a:t>Connecter les  </a:t>
            </a:r>
            <a:r>
              <a:rPr lang="fr-FR" b="1" dirty="0" err="1">
                <a:latin typeface="ArialMT"/>
              </a:rPr>
              <a:t>cables</a:t>
            </a:r>
            <a:r>
              <a:rPr lang="fr-FR" b="1" dirty="0">
                <a:latin typeface="ArialMT"/>
              </a:rPr>
              <a:t>  </a:t>
            </a:r>
            <a:r>
              <a:rPr lang="fr-FR" b="1" dirty="0" err="1">
                <a:latin typeface="ArialMT"/>
              </a:rPr>
              <a:t>sortée</a:t>
            </a:r>
            <a:r>
              <a:rPr lang="fr-FR" b="1" dirty="0">
                <a:latin typeface="ArialMT"/>
              </a:rPr>
              <a:t>  </a:t>
            </a:r>
            <a:r>
              <a:rPr lang="fr-FR" b="1" dirty="0">
                <a:solidFill>
                  <a:srgbClr val="70AC2E"/>
                </a:solidFill>
                <a:latin typeface="ArialMT"/>
              </a:rPr>
              <a:t>ASI 1 </a:t>
            </a:r>
            <a:r>
              <a:rPr lang="fr-FR" sz="1800" b="1" i="0" dirty="0">
                <a:solidFill>
                  <a:srgbClr val="FF0000"/>
                </a:solidFill>
                <a:effectLst/>
                <a:latin typeface="ArialMT"/>
              </a:rPr>
              <a:t>(N, L1, L2, L3)</a:t>
            </a:r>
            <a:r>
              <a:rPr lang="fr-FR" b="1" dirty="0">
                <a:solidFill>
                  <a:srgbClr val="70AC2E"/>
                </a:solidFill>
                <a:latin typeface="ArialMT"/>
              </a:rPr>
              <a:t> </a:t>
            </a:r>
            <a:r>
              <a:rPr lang="fr-FR" b="1" dirty="0">
                <a:latin typeface="ArialMT"/>
              </a:rPr>
              <a:t>aux bornes de bypass </a:t>
            </a:r>
          </a:p>
          <a:p>
            <a:r>
              <a:rPr lang="fr-FR" b="1" dirty="0">
                <a:latin typeface="ArialMT"/>
              </a:rPr>
              <a:t>     de </a:t>
            </a:r>
            <a:r>
              <a:rPr lang="fr-FR" b="1" dirty="0">
                <a:solidFill>
                  <a:srgbClr val="70AC2E"/>
                </a:solidFill>
                <a:latin typeface="ArialMT"/>
              </a:rPr>
              <a:t>l’ASI 2 </a:t>
            </a:r>
            <a:r>
              <a:rPr lang="fr-FR" sz="1800" b="1" i="0" dirty="0">
                <a:solidFill>
                  <a:srgbClr val="FF0000"/>
                </a:solidFill>
                <a:effectLst/>
                <a:latin typeface="ArialMT"/>
              </a:rPr>
              <a:t>(N, L1, L2, L3)</a:t>
            </a:r>
            <a:r>
              <a:rPr kumimoji="0" lang="fr-FR" sz="1800" b="1" i="0" u="none" strike="noStrike" kern="1200" cap="none" spc="0" normalizeH="0" baseline="0" noProof="0" dirty="0">
                <a:ln>
                  <a:noFill/>
                </a:ln>
                <a:solidFill>
                  <a:srgbClr val="FF0000"/>
                </a:solidFill>
                <a:effectLst/>
                <a:uLnTx/>
                <a:uFillTx/>
                <a:latin typeface="ArialMT"/>
                <a:ea typeface="+mn-ea"/>
                <a:cs typeface="+mn-cs"/>
              </a:rPr>
              <a:t>            </a:t>
            </a:r>
            <a:endParaRPr lang="fr-FR" b="1" dirty="0">
              <a:solidFill>
                <a:srgbClr val="70AC2E"/>
              </a:solidFill>
              <a:latin typeface="ArialMT"/>
            </a:endParaRPr>
          </a:p>
          <a:p>
            <a:r>
              <a:rPr lang="fr-FR" b="1" dirty="0">
                <a:solidFill>
                  <a:srgbClr val="FF0000"/>
                </a:solidFill>
                <a:latin typeface="ArialMT"/>
              </a:rPr>
              <a:t>8.  </a:t>
            </a:r>
            <a:r>
              <a:rPr lang="fr-FR" b="1" dirty="0">
                <a:latin typeface="ArialMT"/>
              </a:rPr>
              <a:t>Connecter les </a:t>
            </a:r>
            <a:r>
              <a:rPr lang="fr-FR" b="1" dirty="0" err="1">
                <a:latin typeface="ArialMT"/>
              </a:rPr>
              <a:t>cables</a:t>
            </a:r>
            <a:r>
              <a:rPr lang="fr-FR" b="1" dirty="0">
                <a:latin typeface="ArialMT"/>
              </a:rPr>
              <a:t> de la charge (application) dans les </a:t>
            </a:r>
            <a:r>
              <a:rPr lang="fr-FR" b="1" dirty="0" err="1">
                <a:latin typeface="ArialMT"/>
              </a:rPr>
              <a:t>borbnes</a:t>
            </a:r>
            <a:r>
              <a:rPr lang="fr-FR" b="1" dirty="0">
                <a:latin typeface="ArialMT"/>
              </a:rPr>
              <a:t> de l’output  </a:t>
            </a:r>
          </a:p>
          <a:p>
            <a:r>
              <a:rPr lang="fr-FR" b="1" dirty="0">
                <a:solidFill>
                  <a:srgbClr val="70AC2E"/>
                </a:solidFill>
                <a:latin typeface="ArialMT"/>
              </a:rPr>
              <a:t>      ASI 2   </a:t>
            </a:r>
            <a:r>
              <a:rPr lang="fr-FR" sz="1800" b="1" i="0" dirty="0">
                <a:solidFill>
                  <a:srgbClr val="FF0000"/>
                </a:solidFill>
                <a:effectLst/>
                <a:latin typeface="ArialMT"/>
              </a:rPr>
              <a:t>(N, L1, L2, L3)</a:t>
            </a:r>
            <a:r>
              <a:rPr kumimoji="0" lang="fr-FR" sz="1800" b="1" i="0" u="none" strike="noStrike" kern="1200" cap="none" spc="0" normalizeH="0" baseline="0" noProof="0" dirty="0">
                <a:ln>
                  <a:noFill/>
                </a:ln>
                <a:solidFill>
                  <a:srgbClr val="FF0000"/>
                </a:solidFill>
                <a:effectLst/>
                <a:uLnTx/>
                <a:uFillTx/>
                <a:latin typeface="ArialMT"/>
                <a:ea typeface="+mn-ea"/>
                <a:cs typeface="+mn-cs"/>
              </a:rPr>
              <a:t> </a:t>
            </a:r>
            <a:endParaRPr lang="fr-FR" b="1" dirty="0">
              <a:solidFill>
                <a:srgbClr val="70AC2E"/>
              </a:solidFill>
              <a:latin typeface="ArialMT"/>
            </a:endParaRPr>
          </a:p>
          <a:p>
            <a:r>
              <a:rPr lang="fr-FR" b="1" dirty="0">
                <a:solidFill>
                  <a:srgbClr val="FF0000"/>
                </a:solidFill>
                <a:latin typeface="ArialMT"/>
              </a:rPr>
              <a:t>9</a:t>
            </a:r>
            <a:r>
              <a:rPr lang="fr-FR" sz="1800" b="1" i="0" dirty="0">
                <a:solidFill>
                  <a:srgbClr val="FF0000"/>
                </a:solidFill>
                <a:effectLst/>
                <a:latin typeface="ArialMT"/>
              </a:rPr>
              <a:t>.  </a:t>
            </a:r>
            <a:r>
              <a:rPr lang="fr-FR" sz="1800" b="1" i="0" dirty="0">
                <a:solidFill>
                  <a:srgbClr val="000000"/>
                </a:solidFill>
                <a:effectLst/>
                <a:latin typeface="Arial-BoldMT"/>
              </a:rPr>
              <a:t>Solution batteries externe uniquement : </a:t>
            </a:r>
            <a:r>
              <a:rPr lang="fr-FR" sz="1800" b="1" i="0" dirty="0">
                <a:solidFill>
                  <a:srgbClr val="000000"/>
                </a:solidFill>
                <a:effectLst/>
                <a:latin typeface="ArialMT"/>
              </a:rPr>
              <a:t>Raccordez les câbles de batterie</a:t>
            </a:r>
          </a:p>
          <a:p>
            <a:r>
              <a:rPr lang="fr-FR" b="1" dirty="0">
                <a:solidFill>
                  <a:srgbClr val="000000"/>
                </a:solidFill>
                <a:latin typeface="ArialMT"/>
              </a:rPr>
              <a:t>     </a:t>
            </a:r>
            <a:r>
              <a:rPr lang="fr-FR" sz="1800" b="1" i="0" dirty="0">
                <a:solidFill>
                  <a:srgbClr val="70AC2E"/>
                </a:solidFill>
                <a:effectLst/>
                <a:latin typeface="ArialMT"/>
              </a:rPr>
              <a:t>(BAT+, N, BAT-) </a:t>
            </a:r>
            <a:r>
              <a:rPr lang="fr-FR" sz="1800" b="1" i="0" dirty="0">
                <a:solidFill>
                  <a:srgbClr val="000000"/>
                </a:solidFill>
                <a:effectLst/>
                <a:latin typeface="ArialMT"/>
              </a:rPr>
              <a:t>aux bornes des batteries. Les câbles de batterie seront reliés</a:t>
            </a:r>
          </a:p>
          <a:p>
            <a:r>
              <a:rPr lang="fr-FR" sz="1800" b="1" i="0" dirty="0">
                <a:solidFill>
                  <a:srgbClr val="000000"/>
                </a:solidFill>
                <a:effectLst/>
                <a:latin typeface="ArialMT"/>
              </a:rPr>
              <a:t>     ultérieurement à la solution de batterie externe.</a:t>
            </a:r>
            <a:endParaRPr lang="fr-FR" b="1" dirty="0"/>
          </a:p>
          <a:p>
            <a:r>
              <a:rPr lang="fr-FR" b="1" dirty="0">
                <a:solidFill>
                  <a:srgbClr val="FF0000"/>
                </a:solidFill>
                <a:latin typeface="ArialMT"/>
              </a:rPr>
              <a:t>10</a:t>
            </a:r>
            <a:r>
              <a:rPr lang="fr-FR" sz="1800" b="1" i="0" dirty="0">
                <a:solidFill>
                  <a:srgbClr val="FF0000"/>
                </a:solidFill>
                <a:effectLst/>
                <a:latin typeface="ArialMT"/>
              </a:rPr>
              <a:t>. </a:t>
            </a:r>
            <a:r>
              <a:rPr lang="fr-FR" sz="1800" b="1" i="0" dirty="0">
                <a:solidFill>
                  <a:srgbClr val="000000"/>
                </a:solidFill>
                <a:effectLst/>
                <a:latin typeface="ArialMT"/>
              </a:rPr>
              <a:t>Rassemblez les câbles d'entrée, les câbles du bypass, les câbles de batterie et les</a:t>
            </a:r>
          </a:p>
          <a:p>
            <a:r>
              <a:rPr lang="fr-FR" sz="1800" b="1" i="0" dirty="0">
                <a:solidFill>
                  <a:srgbClr val="000000"/>
                </a:solidFill>
                <a:effectLst/>
                <a:latin typeface="ArialMT"/>
              </a:rPr>
              <a:t>      câbles de sortie en quatre groupes séparés.</a:t>
            </a:r>
          </a:p>
          <a:p>
            <a:r>
              <a:rPr lang="fr-FR" b="1" dirty="0">
                <a:solidFill>
                  <a:srgbClr val="FF0000"/>
                </a:solidFill>
                <a:latin typeface="ArialMT"/>
              </a:rPr>
              <a:t>11</a:t>
            </a:r>
            <a:r>
              <a:rPr lang="fr-FR" sz="1800" b="1" i="0" dirty="0">
                <a:solidFill>
                  <a:srgbClr val="FF0000"/>
                </a:solidFill>
                <a:effectLst/>
                <a:latin typeface="ArialMT"/>
              </a:rPr>
              <a:t>. </a:t>
            </a:r>
            <a:r>
              <a:rPr lang="fr-FR" sz="1800" b="1" i="0" dirty="0">
                <a:solidFill>
                  <a:srgbClr val="000000"/>
                </a:solidFill>
                <a:effectLst/>
                <a:latin typeface="ArialMT"/>
              </a:rPr>
              <a:t>Fixez les câbles à l'aide d'attaches</a:t>
            </a:r>
          </a:p>
          <a:p>
            <a:br>
              <a:rPr lang="fr-FR" b="1" dirty="0"/>
            </a:br>
            <a:br>
              <a:rPr lang="fr-FR" dirty="0"/>
            </a:br>
            <a:endParaRPr lang="fr-FR" dirty="0"/>
          </a:p>
        </p:txBody>
      </p:sp>
    </p:spTree>
    <p:extLst>
      <p:ext uri="{BB962C8B-B14F-4D97-AF65-F5344CB8AC3E}">
        <p14:creationId xmlns:p14="http://schemas.microsoft.com/office/powerpoint/2010/main" val="262224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91152"/>
            <a:ext cx="8911687" cy="767028"/>
          </a:xfrm>
        </p:spPr>
        <p:txBody>
          <a:bodyPr>
            <a:normAutofit fontScale="90000"/>
          </a:bodyPr>
          <a:lstStyle/>
          <a:p>
            <a:r>
              <a:rPr lang="fr-FR" dirty="0"/>
              <a:t> </a:t>
            </a:r>
            <a:r>
              <a:rPr lang="fr-FR" sz="3600" b="1" i="0" dirty="0">
                <a:solidFill>
                  <a:srgbClr val="70AC2E"/>
                </a:solidFill>
                <a:effectLst>
                  <a:outerShdw blurRad="38100" dist="38100" dir="2700000" algn="tl">
                    <a:srgbClr val="000000">
                      <a:alpha val="43137"/>
                    </a:srgbClr>
                  </a:outerShdw>
                </a:effectLst>
                <a:latin typeface="Arial-BoldMT"/>
              </a:rPr>
              <a:t>Modes d'exploitation</a:t>
            </a:r>
            <a:r>
              <a:rPr lang="fr-FR" dirty="0">
                <a:solidFill>
                  <a:srgbClr val="70AC2E"/>
                </a:solidFill>
                <a:effectLst>
                  <a:outerShdw blurRad="38100" dist="38100" dir="2700000" algn="tl">
                    <a:srgbClr val="000000">
                      <a:alpha val="43137"/>
                    </a:srgbClr>
                  </a:outerShdw>
                </a:effectLst>
              </a:rPr>
              <a:t> </a:t>
            </a:r>
            <a:br>
              <a:rPr lang="fr-FR" dirty="0"/>
            </a:br>
            <a:br>
              <a:rPr lang="fr-FR" dirty="0"/>
            </a:br>
            <a:endParaRPr lang="fr-FR" dirty="0"/>
          </a:p>
        </p:txBody>
      </p:sp>
      <p:sp>
        <p:nvSpPr>
          <p:cNvPr id="7" name="Content Placeholder 6">
            <a:extLst>
              <a:ext uri="{FF2B5EF4-FFF2-40B4-BE49-F238E27FC236}">
                <a16:creationId xmlns:a16="http://schemas.microsoft.com/office/drawing/2014/main" id="{E9E669CB-A1AF-F92D-EF83-0EDF8E06B8FC}"/>
              </a:ext>
            </a:extLst>
          </p:cNvPr>
          <p:cNvSpPr>
            <a:spLocks noGrp="1"/>
          </p:cNvSpPr>
          <p:nvPr>
            <p:ph idx="1"/>
          </p:nvPr>
        </p:nvSpPr>
        <p:spPr>
          <a:xfrm>
            <a:off x="2498034" y="1810531"/>
            <a:ext cx="8915400" cy="4852661"/>
          </a:xfrm>
        </p:spPr>
        <p:txBody>
          <a:bodyPr>
            <a:normAutofit fontScale="70000" lnSpcReduction="20000"/>
          </a:bodyPr>
          <a:lstStyle/>
          <a:p>
            <a:pPr marL="0" indent="0">
              <a:buNone/>
            </a:pPr>
            <a:r>
              <a:rPr lang="fr-FR" sz="1800" b="1" i="0" dirty="0">
                <a:solidFill>
                  <a:srgbClr val="00942F"/>
                </a:solidFill>
                <a:effectLst/>
                <a:latin typeface="Arial-BoldMT"/>
              </a:rPr>
              <a:t>Mode normal</a:t>
            </a:r>
          </a:p>
          <a:p>
            <a:pPr marL="0" indent="0">
              <a:buNone/>
            </a:pPr>
            <a:r>
              <a:rPr lang="fr-FR" sz="1800" b="1" i="0" dirty="0">
                <a:solidFill>
                  <a:srgbClr val="000000"/>
                </a:solidFill>
                <a:effectLst/>
                <a:latin typeface="ArialMT"/>
              </a:rPr>
              <a:t>L'ASI alimente la charge connectée à partir du secteur. Il convertit l'alimentation secteur en puissance de sortie stabilisée pour la charge connectée tout en rechargeant les </a:t>
            </a:r>
            <a:r>
              <a:rPr lang="fr-FR" sz="1800" b="1" i="0" dirty="0" err="1">
                <a:solidFill>
                  <a:srgbClr val="000000"/>
                </a:solidFill>
                <a:effectLst/>
                <a:latin typeface="ArialMT"/>
              </a:rPr>
              <a:t>batteries.Ce</a:t>
            </a:r>
            <a:r>
              <a:rPr lang="fr-FR" sz="1800" b="1" i="0" dirty="0">
                <a:solidFill>
                  <a:srgbClr val="000000"/>
                </a:solidFill>
                <a:effectLst/>
                <a:latin typeface="ArialMT"/>
              </a:rPr>
              <a:t> mode est accessible via l'écran.</a:t>
            </a:r>
          </a:p>
          <a:p>
            <a:pPr marL="0" indent="0">
              <a:buNone/>
            </a:pPr>
            <a:r>
              <a:rPr lang="fr-FR" b="1" dirty="0"/>
              <a:t> </a:t>
            </a:r>
            <a:r>
              <a:rPr lang="fr-FR" sz="1800" b="1" i="0" dirty="0">
                <a:solidFill>
                  <a:srgbClr val="00942F"/>
                </a:solidFill>
                <a:effectLst/>
                <a:latin typeface="Arial-BoldMT"/>
              </a:rPr>
              <a:t>Mode batterie</a:t>
            </a:r>
          </a:p>
          <a:p>
            <a:pPr marL="0" indent="0">
              <a:buNone/>
            </a:pPr>
            <a:r>
              <a:rPr lang="fr-FR" sz="1800" b="1" i="0" dirty="0">
                <a:solidFill>
                  <a:srgbClr val="000000"/>
                </a:solidFill>
                <a:effectLst/>
                <a:latin typeface="ArialMT"/>
              </a:rPr>
              <a:t>L'ASI passe en mode batterie si la source d'alimentation secteur tombe en panne ou est en dehors des limites prédéfinies. En mode batterie, l'ASI alimente les charges connectées à partir des batteries internes ou (le cas échéant) externes pendant une période définie. En mode veille, l'ASI peut être démarrée à froid par le biais du bouton MARCHE ONDULEUR ou de l'affichage.</a:t>
            </a:r>
            <a:r>
              <a:rPr lang="fr-FR" b="1" dirty="0"/>
              <a:t> </a:t>
            </a:r>
          </a:p>
          <a:p>
            <a:pPr marL="0" indent="0">
              <a:buNone/>
            </a:pPr>
            <a:r>
              <a:rPr lang="fr-FR" sz="1800" b="1" i="0" dirty="0">
                <a:solidFill>
                  <a:srgbClr val="00942F"/>
                </a:solidFill>
                <a:effectLst/>
                <a:latin typeface="Arial-BoldMT"/>
              </a:rPr>
              <a:t>Mode bypass statique</a:t>
            </a:r>
          </a:p>
          <a:p>
            <a:pPr marL="0" indent="0">
              <a:buNone/>
            </a:pPr>
            <a:r>
              <a:rPr lang="fr-FR" sz="1800" b="1" i="0" dirty="0">
                <a:solidFill>
                  <a:srgbClr val="000000"/>
                </a:solidFill>
                <a:effectLst/>
                <a:latin typeface="ArialMT"/>
              </a:rPr>
              <a:t>Le mode bypass statique permet de maintenir l'alimentation de la charge par le bypass CA. Si les conditions pour que l'ASI soit en mode normal ne sont pas respectées, la charge passe du mode normal au mode bypass statique sans que l'alimentation de la charge ne soit interrompue.</a:t>
            </a:r>
            <a:r>
              <a:rPr lang="fr-FR" b="1" dirty="0"/>
              <a:t> </a:t>
            </a:r>
          </a:p>
          <a:p>
            <a:pPr marL="0" indent="0">
              <a:buNone/>
            </a:pPr>
            <a:r>
              <a:rPr lang="fr-FR" sz="1800" b="1" i="0" dirty="0">
                <a:solidFill>
                  <a:srgbClr val="00942F"/>
                </a:solidFill>
                <a:effectLst/>
                <a:latin typeface="Arial-BoldMT"/>
              </a:rPr>
              <a:t>Mode bypass de maintenance</a:t>
            </a:r>
          </a:p>
          <a:p>
            <a:pPr marL="0" indent="0">
              <a:buNone/>
            </a:pPr>
            <a:r>
              <a:rPr lang="fr-FR" sz="1800" b="1" i="0" dirty="0">
                <a:solidFill>
                  <a:srgbClr val="000000"/>
                </a:solidFill>
                <a:effectLst/>
                <a:latin typeface="ArialMT"/>
              </a:rPr>
              <a:t>Le mode bypass de maintenance permet de maintenir l'alimentation de la charge par le secteur lors de la maintenance, des tests ou de la réparation de composants d'alimentation de l'ASI. En mode bypass de maintenance, l'alimentation secteur est envoyée directement à la charge connectée sans passer par </a:t>
            </a:r>
            <a:r>
              <a:rPr lang="fr-FR" sz="1800" b="1" i="0" dirty="0">
                <a:solidFill>
                  <a:srgbClr val="000000"/>
                </a:solidFill>
                <a:effectLst/>
                <a:latin typeface="Arial-BoldMT"/>
              </a:rPr>
              <a:t>les </a:t>
            </a:r>
            <a:r>
              <a:rPr lang="fr-FR" sz="1800" b="1" i="0" dirty="0">
                <a:solidFill>
                  <a:srgbClr val="000000"/>
                </a:solidFill>
                <a:effectLst/>
                <a:latin typeface="ArialMT"/>
              </a:rPr>
              <a:t>fonctions et filtres internes de l'ASI. L'alimentation par batterie n'est pas disponible en mode bypass de maintenance car la configuration de l'ASI est alors totalement isolée.</a:t>
            </a:r>
            <a:r>
              <a:rPr lang="fr-FR" b="1" dirty="0"/>
              <a:t> </a:t>
            </a:r>
            <a:br>
              <a:rPr lang="fr-FR" dirty="0"/>
            </a:br>
            <a:br>
              <a:rPr lang="fr-FR" dirty="0"/>
            </a:br>
            <a:br>
              <a:rPr lang="fr-FR" dirty="0"/>
            </a:br>
            <a:br>
              <a:rPr lang="fr-FR" dirty="0"/>
            </a:br>
            <a:endParaRPr lang="fr-FR" dirty="0"/>
          </a:p>
        </p:txBody>
      </p:sp>
    </p:spTree>
    <p:extLst>
      <p:ext uri="{BB962C8B-B14F-4D97-AF65-F5344CB8AC3E}">
        <p14:creationId xmlns:p14="http://schemas.microsoft.com/office/powerpoint/2010/main" val="2828835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F1258-D6AB-2E23-A69B-FA693CEC2E26}"/>
              </a:ext>
            </a:extLst>
          </p:cNvPr>
          <p:cNvSpPr>
            <a:spLocks noGrp="1"/>
          </p:cNvSpPr>
          <p:nvPr>
            <p:ph idx="1"/>
          </p:nvPr>
        </p:nvSpPr>
        <p:spPr>
          <a:xfrm>
            <a:off x="2414283" y="1847351"/>
            <a:ext cx="8915400" cy="4847713"/>
          </a:xfrm>
        </p:spPr>
        <p:txBody>
          <a:bodyPr>
            <a:normAutofit fontScale="77500" lnSpcReduction="20000"/>
          </a:bodyPr>
          <a:lstStyle/>
          <a:p>
            <a:pPr marL="0" indent="0">
              <a:buNone/>
            </a:pPr>
            <a:r>
              <a:rPr lang="fr-FR" sz="1800" b="1" i="0" dirty="0">
                <a:solidFill>
                  <a:srgbClr val="00942F"/>
                </a:solidFill>
                <a:effectLst/>
                <a:latin typeface="Arial-BoldMT"/>
              </a:rPr>
              <a:t>Mode conversion de fréquence</a:t>
            </a:r>
          </a:p>
          <a:p>
            <a:pPr marL="0" indent="0">
              <a:buNone/>
            </a:pPr>
            <a:r>
              <a:rPr lang="fr-FR" sz="1800" b="1" i="0" dirty="0">
                <a:solidFill>
                  <a:srgbClr val="000000"/>
                </a:solidFill>
                <a:effectLst/>
                <a:latin typeface="ArialMT"/>
              </a:rPr>
              <a:t>En mode conversion de fréquence, la fréquence de sortie est ajustée à 50 Hz ou 60 Hz selon la tension de sortie paramétrée, qui est établie à 220 V CA, 230 V CA ou 240 V CA pour 50 Hz et 220 V CA ou 230 V CA pour 60 Hz. En mode conversion de fréquence, l'ASI ne peut passer en mode bypass statique ou de maintenance. Le disjoncteur du bypass statique </a:t>
            </a:r>
            <a:r>
              <a:rPr lang="fr-FR" sz="1800" b="1" i="0" dirty="0">
                <a:solidFill>
                  <a:srgbClr val="000000"/>
                </a:solidFill>
                <a:effectLst/>
                <a:latin typeface="Arial-BoldMT"/>
              </a:rPr>
              <a:t>(QM2) </a:t>
            </a:r>
            <a:r>
              <a:rPr lang="fr-FR" sz="1800" b="1" i="0" dirty="0">
                <a:solidFill>
                  <a:srgbClr val="000000"/>
                </a:solidFill>
                <a:effectLst/>
                <a:latin typeface="ArialMT"/>
              </a:rPr>
              <a:t>et le disjoncteur du bypass de maintenance </a:t>
            </a:r>
            <a:r>
              <a:rPr lang="fr-FR" sz="1800" b="1" i="0" dirty="0">
                <a:solidFill>
                  <a:srgbClr val="000000"/>
                </a:solidFill>
                <a:effectLst/>
                <a:latin typeface="Arial-BoldMT"/>
              </a:rPr>
              <a:t>(Q3BP) </a:t>
            </a:r>
            <a:r>
              <a:rPr lang="fr-FR" sz="1800" b="1" i="0" dirty="0">
                <a:solidFill>
                  <a:srgbClr val="000000"/>
                </a:solidFill>
                <a:effectLst/>
                <a:latin typeface="ArialMT"/>
              </a:rPr>
              <a:t>sont </a:t>
            </a:r>
            <a:r>
              <a:rPr lang="fr-FR" sz="1800" b="1" i="0" dirty="0">
                <a:solidFill>
                  <a:srgbClr val="000000"/>
                </a:solidFill>
                <a:effectLst/>
                <a:latin typeface="Arial-BoldMT"/>
              </a:rPr>
              <a:t>désactivés (ouverts) </a:t>
            </a:r>
            <a:r>
              <a:rPr lang="fr-FR" sz="1800" b="1" i="0" dirty="0">
                <a:solidFill>
                  <a:srgbClr val="000000"/>
                </a:solidFill>
                <a:effectLst/>
                <a:latin typeface="ArialMT"/>
              </a:rPr>
              <a:t>et doivent être verrouillés à l'aide d'un cadenas (reportez-vous au guide d'installation pour en savoir plus).Ce mode est accessible via l'écran.</a:t>
            </a:r>
            <a:r>
              <a:rPr lang="fr-FR" b="1" dirty="0"/>
              <a:t> </a:t>
            </a:r>
          </a:p>
          <a:p>
            <a:pPr marL="0" indent="0">
              <a:buNone/>
            </a:pPr>
            <a:br>
              <a:rPr lang="fr-FR" b="1" dirty="0"/>
            </a:br>
            <a:r>
              <a:rPr lang="fr-FR" sz="1800" b="1" i="0" dirty="0">
                <a:solidFill>
                  <a:srgbClr val="00942F"/>
                </a:solidFill>
                <a:effectLst/>
                <a:latin typeface="Arial-BoldMT"/>
              </a:rPr>
              <a:t>Mode parallèle</a:t>
            </a:r>
          </a:p>
          <a:p>
            <a:pPr marL="0" indent="0">
              <a:buNone/>
            </a:pPr>
            <a:r>
              <a:rPr lang="fr-FR" sz="1800" b="1" i="0" dirty="0">
                <a:solidFill>
                  <a:srgbClr val="000000"/>
                </a:solidFill>
                <a:effectLst/>
                <a:latin typeface="ArialMT"/>
              </a:rPr>
              <a:t>Le mode parallèle prend en charge la redondance (1+1). La charge maximale alimentée par une configuration en parallèle est la même que pour une configuration unitaire. En cas de défaut de fonctionnement d'une ASI, l'autre ASI alimente la charge sans interruption. Ce mode doit uniquement être configuré par un technicien Schneider Electric qualifié par APC pour garantir le bon fonctionnement de l'ASI.</a:t>
            </a:r>
          </a:p>
          <a:p>
            <a:pPr marL="0" indent="0">
              <a:buNone/>
            </a:pPr>
            <a:r>
              <a:rPr lang="fr-FR" sz="1300" b="1" i="0" dirty="0">
                <a:solidFill>
                  <a:srgbClr val="70AC2E"/>
                </a:solidFill>
                <a:effectLst/>
                <a:latin typeface="Arial-BoldMT"/>
              </a:rPr>
              <a:t>REMARQUE</a:t>
            </a:r>
            <a:r>
              <a:rPr lang="fr-FR" sz="1800" b="1" i="0" dirty="0">
                <a:solidFill>
                  <a:srgbClr val="000000"/>
                </a:solidFill>
                <a:effectLst/>
                <a:latin typeface="Arial-BoldMT"/>
              </a:rPr>
              <a:t>: </a:t>
            </a:r>
            <a:r>
              <a:rPr lang="fr-FR" sz="1800" b="1" i="0" dirty="0">
                <a:solidFill>
                  <a:srgbClr val="000000"/>
                </a:solidFill>
                <a:effectLst/>
                <a:latin typeface="ArialMT"/>
              </a:rPr>
              <a:t>Si la communication entre les deux ASI est perdue, les deux ASI conservent l'état actuel et ne peuvent pas basculer entre le mode normal et le mode bypass statique, que ce soit par une opération manuelle ou par des conditions externes telles qu'une charge lourde. N'essayez pas d'arrêter les onduleurs car ils ne peuvent pas être redémarrés pour des raisons de sécurité. Dans ce cas, un technicien qualifié Schneider Electric devra intervenir avant la reprise des opérations.</a:t>
            </a:r>
          </a:p>
          <a:p>
            <a:pPr marL="0" indent="0">
              <a:buNone/>
            </a:pPr>
            <a:r>
              <a:rPr lang="fr-FR" sz="1800" b="1" i="0" dirty="0">
                <a:solidFill>
                  <a:srgbClr val="000000"/>
                </a:solidFill>
                <a:effectLst/>
                <a:latin typeface="ArialMT"/>
              </a:rPr>
              <a:t>Ce mode est accessible via l'écran.</a:t>
            </a:r>
            <a:r>
              <a:rPr lang="fr-FR" b="1" dirty="0"/>
              <a:t> </a:t>
            </a:r>
            <a:br>
              <a:rPr lang="fr-FR" b="1" dirty="0"/>
            </a:br>
            <a:endParaRPr lang="fr-FR" b="1" dirty="0"/>
          </a:p>
        </p:txBody>
      </p:sp>
      <p:sp>
        <p:nvSpPr>
          <p:cNvPr id="4" name="TextBox 3">
            <a:extLst>
              <a:ext uri="{FF2B5EF4-FFF2-40B4-BE49-F238E27FC236}">
                <a16:creationId xmlns:a16="http://schemas.microsoft.com/office/drawing/2014/main" id="{DAD01131-D751-0262-BE74-1A8B2F36D172}"/>
              </a:ext>
            </a:extLst>
          </p:cNvPr>
          <p:cNvSpPr txBox="1"/>
          <p:nvPr/>
        </p:nvSpPr>
        <p:spPr>
          <a:xfrm>
            <a:off x="1737360" y="739845"/>
            <a:ext cx="6098650" cy="646331"/>
          </a:xfrm>
          <a:prstGeom prst="rect">
            <a:avLst/>
          </a:prstGeom>
          <a:noFill/>
        </p:spPr>
        <p:txBody>
          <a:bodyPr wrap="square">
            <a:spAutoFit/>
          </a:bodyPr>
          <a:lstStyle/>
          <a:p>
            <a:r>
              <a:rPr kumimoji="0" lang="fr-FR" sz="3600" b="1" i="0" u="none" strike="noStrike" kern="1200" cap="none" spc="0" normalizeH="0" baseline="0" noProof="0" dirty="0">
                <a:ln>
                  <a:noFill/>
                </a:ln>
                <a:solidFill>
                  <a:srgbClr val="70AC2E"/>
                </a:solidFill>
                <a:effectLst>
                  <a:outerShdw blurRad="38100" dist="38100" dir="2700000" algn="tl">
                    <a:srgbClr val="000000">
                      <a:alpha val="43137"/>
                    </a:srgbClr>
                  </a:outerShdw>
                </a:effectLst>
                <a:uLnTx/>
                <a:uFillTx/>
                <a:latin typeface="Arial-BoldMT"/>
                <a:ea typeface="+mj-ea"/>
                <a:cs typeface="+mj-cs"/>
              </a:rPr>
              <a:t>Modes d'exploitation</a:t>
            </a:r>
            <a:r>
              <a:rPr kumimoji="0" lang="fr-FR" sz="3600" b="0" i="0" u="none" strike="noStrike" kern="1200" cap="none" spc="0" normalizeH="0" baseline="0" noProof="0" dirty="0">
                <a:ln>
                  <a:noFill/>
                </a:ln>
                <a:solidFill>
                  <a:srgbClr val="70AC2E"/>
                </a:solidFill>
                <a:effectLst>
                  <a:outerShdw blurRad="38100" dist="38100" dir="2700000" algn="tl">
                    <a:srgbClr val="000000">
                      <a:alpha val="43137"/>
                    </a:srgbClr>
                  </a:outerShdw>
                </a:effectLst>
                <a:uLnTx/>
                <a:uFillTx/>
                <a:latin typeface="Century Gothic" panose="020B0502020202020204"/>
                <a:ea typeface="+mj-ea"/>
                <a:cs typeface="+mj-cs"/>
              </a:rPr>
              <a:t> </a:t>
            </a:r>
            <a:endParaRPr lang="fr-FR" dirty="0"/>
          </a:p>
        </p:txBody>
      </p:sp>
    </p:spTree>
    <p:extLst>
      <p:ext uri="{BB962C8B-B14F-4D97-AF65-F5344CB8AC3E}">
        <p14:creationId xmlns:p14="http://schemas.microsoft.com/office/powerpoint/2010/main" val="415405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B562E-0CD6-6206-5CE0-450CCE8656F7}"/>
              </a:ext>
            </a:extLst>
          </p:cNvPr>
          <p:cNvSpPr>
            <a:spLocks noGrp="1"/>
          </p:cNvSpPr>
          <p:nvPr>
            <p:ph idx="1"/>
          </p:nvPr>
        </p:nvSpPr>
        <p:spPr>
          <a:xfrm>
            <a:off x="2310916" y="1871207"/>
            <a:ext cx="8915400" cy="3777622"/>
          </a:xfrm>
        </p:spPr>
        <p:txBody>
          <a:bodyPr>
            <a:normAutofit lnSpcReduction="10000"/>
          </a:bodyPr>
          <a:lstStyle/>
          <a:p>
            <a:pPr marL="0" indent="0">
              <a:buNone/>
            </a:pPr>
            <a:r>
              <a:rPr lang="fr-FR" sz="1800" b="1" i="0" dirty="0">
                <a:solidFill>
                  <a:srgbClr val="00942F"/>
                </a:solidFill>
                <a:effectLst/>
                <a:latin typeface="Arial-BoldMT"/>
              </a:rPr>
              <a:t>Mode de sortie de l'ASI unitaire</a:t>
            </a:r>
          </a:p>
          <a:p>
            <a:pPr marL="0" indent="0">
              <a:buNone/>
            </a:pPr>
            <a:r>
              <a:rPr lang="fr-FR" sz="1800" b="1" i="0" dirty="0">
                <a:solidFill>
                  <a:srgbClr val="000000"/>
                </a:solidFill>
                <a:effectLst/>
                <a:latin typeface="ArialMT"/>
              </a:rPr>
              <a:t>Ce mode nécessite que le câble en parallèle soit déconnecté ou que l'autre ASI soit arrêtée. Ce mode sera quitté automatiquement lorsque le câble en parallèle est branché et que l'autre ASI est mise sous tension sans erreur d'initialisation parallèle. Ce mode constitue uniquement une méthode temporaire de prise en charge de la charge et l'activation du mode de sortie de l'ASI unitaire n'est pas autorisée sur deux ASI simultanément. Contactez un technicien qualifié Schneider Electric pour reconstruire le système parallèle. Seule une ASI configurée en parallèle est connectée à la charge. Il fonctionne comme un système unitaire, à l'exception du fait que plusieurs alarmes sont affichées et que la charge maximale supportée est la même que pour une configuration unitaire.</a:t>
            </a:r>
            <a:r>
              <a:rPr lang="fr-FR" b="1" dirty="0"/>
              <a:t> </a:t>
            </a:r>
            <a:br>
              <a:rPr lang="fr-FR" b="1" dirty="0"/>
            </a:br>
            <a:endParaRPr lang="fr-FR" b="1" dirty="0"/>
          </a:p>
        </p:txBody>
      </p:sp>
      <p:sp>
        <p:nvSpPr>
          <p:cNvPr id="4" name="TextBox 3">
            <a:extLst>
              <a:ext uri="{FF2B5EF4-FFF2-40B4-BE49-F238E27FC236}">
                <a16:creationId xmlns:a16="http://schemas.microsoft.com/office/drawing/2014/main" id="{A992508B-C24C-538B-9F88-F87CF52C5F15}"/>
              </a:ext>
            </a:extLst>
          </p:cNvPr>
          <p:cNvSpPr txBox="1"/>
          <p:nvPr/>
        </p:nvSpPr>
        <p:spPr>
          <a:xfrm>
            <a:off x="1840727" y="678698"/>
            <a:ext cx="6098650" cy="646331"/>
          </a:xfrm>
          <a:prstGeom prst="rect">
            <a:avLst/>
          </a:prstGeom>
          <a:noFill/>
        </p:spPr>
        <p:txBody>
          <a:bodyPr wrap="square">
            <a:spAutoFit/>
          </a:bodyPr>
          <a:lstStyle/>
          <a:p>
            <a:r>
              <a:rPr kumimoji="0" lang="fr-FR" sz="3600" b="1" i="0" u="none" strike="noStrike" kern="1200" cap="none" spc="0" normalizeH="0" baseline="0" noProof="0" dirty="0">
                <a:ln>
                  <a:noFill/>
                </a:ln>
                <a:solidFill>
                  <a:srgbClr val="70AC2E"/>
                </a:solidFill>
                <a:effectLst>
                  <a:outerShdw blurRad="38100" dist="38100" dir="2700000" algn="tl">
                    <a:srgbClr val="000000">
                      <a:alpha val="43137"/>
                    </a:srgbClr>
                  </a:outerShdw>
                </a:effectLst>
                <a:uLnTx/>
                <a:uFillTx/>
                <a:latin typeface="Arial-BoldMT"/>
                <a:ea typeface="+mj-ea"/>
                <a:cs typeface="+mj-cs"/>
              </a:rPr>
              <a:t>Modes d'exploitation</a:t>
            </a:r>
            <a:r>
              <a:rPr kumimoji="0" lang="fr-FR" sz="3600" b="0" i="0" u="none" strike="noStrike" kern="1200" cap="none" spc="0" normalizeH="0" baseline="0" noProof="0" dirty="0">
                <a:ln>
                  <a:noFill/>
                </a:ln>
                <a:solidFill>
                  <a:srgbClr val="70AC2E"/>
                </a:solidFill>
                <a:effectLst>
                  <a:outerShdw blurRad="38100" dist="38100" dir="2700000" algn="tl">
                    <a:srgbClr val="000000">
                      <a:alpha val="43137"/>
                    </a:srgbClr>
                  </a:outerShdw>
                </a:effectLst>
                <a:uLnTx/>
                <a:uFillTx/>
                <a:latin typeface="Century Gothic" panose="020B0502020202020204"/>
                <a:ea typeface="+mj-ea"/>
                <a:cs typeface="+mj-cs"/>
              </a:rPr>
              <a:t> </a:t>
            </a:r>
            <a:endParaRPr lang="fr-FR" dirty="0"/>
          </a:p>
        </p:txBody>
      </p:sp>
    </p:spTree>
    <p:extLst>
      <p:ext uri="{BB962C8B-B14F-4D97-AF65-F5344CB8AC3E}">
        <p14:creationId xmlns:p14="http://schemas.microsoft.com/office/powerpoint/2010/main" val="14201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95" y="749343"/>
            <a:ext cx="8911687" cy="460275"/>
          </a:xfrm>
        </p:spPr>
        <p:txBody>
          <a:bodyPr>
            <a:normAutofit fontScale="90000"/>
          </a:bodyPr>
          <a:lstStyle/>
          <a:p>
            <a:r>
              <a:rPr lang="fr-FR" b="1" dirty="0">
                <a:solidFill>
                  <a:srgbClr val="00942F"/>
                </a:solidFill>
                <a:effectLst>
                  <a:outerShdw blurRad="38100" dist="38100" dir="2700000" algn="tl">
                    <a:srgbClr val="000000">
                      <a:alpha val="43137"/>
                    </a:srgbClr>
                  </a:outerShdw>
                </a:effectLst>
                <a:latin typeface="Arial-BoldMT"/>
              </a:rPr>
              <a:t>Démarrer le système en parallèle</a:t>
            </a:r>
            <a:r>
              <a:rPr lang="fr-FR" dirty="0">
                <a:effectLst>
                  <a:outerShdw blurRad="38100" dist="38100" dir="2700000" algn="tl">
                    <a:srgbClr val="000000">
                      <a:alpha val="43137"/>
                    </a:srgbClr>
                  </a:outerShdw>
                </a:effectLst>
              </a:rPr>
              <a:t> </a:t>
            </a:r>
            <a:br>
              <a:rPr lang="fr-FR" dirty="0"/>
            </a:br>
            <a:br>
              <a:rPr lang="fr-FR" sz="2000" dirty="0"/>
            </a:br>
            <a:endParaRPr lang="fr-FR" sz="2000" b="1" dirty="0"/>
          </a:p>
        </p:txBody>
      </p:sp>
      <p:sp>
        <p:nvSpPr>
          <p:cNvPr id="7" name="TextBox 6">
            <a:extLst>
              <a:ext uri="{FF2B5EF4-FFF2-40B4-BE49-F238E27FC236}">
                <a16:creationId xmlns:a16="http://schemas.microsoft.com/office/drawing/2014/main" id="{9D4005DF-0D5F-5E9F-6CDF-83BA53C90B40}"/>
              </a:ext>
            </a:extLst>
          </p:cNvPr>
          <p:cNvSpPr txBox="1"/>
          <p:nvPr/>
        </p:nvSpPr>
        <p:spPr>
          <a:xfrm>
            <a:off x="2771029" y="1599019"/>
            <a:ext cx="7820107" cy="1754326"/>
          </a:xfrm>
          <a:prstGeom prst="rect">
            <a:avLst/>
          </a:prstGeom>
          <a:noFill/>
        </p:spPr>
        <p:txBody>
          <a:bodyPr wrap="square">
            <a:spAutoFit/>
          </a:bodyPr>
          <a:lstStyle/>
          <a:p>
            <a:r>
              <a:rPr lang="fr-FR" sz="1800" b="1" i="0" dirty="0">
                <a:solidFill>
                  <a:srgbClr val="70AC2E"/>
                </a:solidFill>
                <a:effectLst/>
                <a:latin typeface="Arial-BoldMT"/>
              </a:rPr>
              <a:t>REMARQUE: </a:t>
            </a:r>
            <a:r>
              <a:rPr lang="fr-FR" sz="1800" b="1" i="0" dirty="0">
                <a:solidFill>
                  <a:srgbClr val="000000"/>
                </a:solidFill>
                <a:effectLst/>
                <a:latin typeface="ArialMT"/>
              </a:rPr>
              <a:t>Pour simplifier la description de l'exploitation en parallèle, une ASI est appelée ASI 1 et l'autre ASI 2, mais il n'y a aucune différence entre ces deux unités.</a:t>
            </a:r>
            <a:r>
              <a:rPr lang="fr-FR" b="1" dirty="0"/>
              <a:t> </a:t>
            </a:r>
            <a:br>
              <a:rPr lang="fr-FR" b="1" dirty="0"/>
            </a:br>
            <a:r>
              <a:rPr lang="fr-FR" sz="1800" b="1" i="0" dirty="0">
                <a:solidFill>
                  <a:srgbClr val="70AC2E"/>
                </a:solidFill>
                <a:effectLst/>
                <a:latin typeface="Arial-BoldMT"/>
              </a:rPr>
              <a:t>REMARQUE:</a:t>
            </a:r>
            <a:r>
              <a:rPr lang="fr-FR" sz="1800" b="1" i="0" dirty="0">
                <a:solidFill>
                  <a:srgbClr val="000000"/>
                </a:solidFill>
                <a:effectLst/>
                <a:latin typeface="Arial-BoldMT"/>
              </a:rPr>
              <a:t> </a:t>
            </a:r>
            <a:r>
              <a:rPr lang="fr-FR" sz="1800" b="1" i="0" dirty="0">
                <a:solidFill>
                  <a:srgbClr val="000000"/>
                </a:solidFill>
                <a:effectLst/>
                <a:latin typeface="ArialMT"/>
              </a:rPr>
              <a:t>Avant de démarrer le système en parallèle, assurez-vous que le câble en parallèle est bien branché entre les deux unités.</a:t>
            </a:r>
            <a:r>
              <a:rPr lang="fr-FR" b="1" dirty="0"/>
              <a:t> </a:t>
            </a:r>
            <a:br>
              <a:rPr lang="fr-FR" b="1" dirty="0"/>
            </a:br>
            <a:endParaRPr lang="fr-FR" b="1" dirty="0"/>
          </a:p>
        </p:txBody>
      </p:sp>
      <p:sp>
        <p:nvSpPr>
          <p:cNvPr id="4" name="TextBox 3">
            <a:extLst>
              <a:ext uri="{FF2B5EF4-FFF2-40B4-BE49-F238E27FC236}">
                <a16:creationId xmlns:a16="http://schemas.microsoft.com/office/drawing/2014/main" id="{F4899052-53AA-9B19-554E-F2D01A6E5482}"/>
              </a:ext>
            </a:extLst>
          </p:cNvPr>
          <p:cNvSpPr txBox="1"/>
          <p:nvPr/>
        </p:nvSpPr>
        <p:spPr>
          <a:xfrm>
            <a:off x="2771029" y="3056966"/>
            <a:ext cx="8154063" cy="1200329"/>
          </a:xfrm>
          <a:prstGeom prst="rect">
            <a:avLst/>
          </a:prstGeom>
          <a:noFill/>
        </p:spPr>
        <p:txBody>
          <a:bodyPr wrap="square">
            <a:spAutoFit/>
          </a:bodyPr>
          <a:lstStyle/>
          <a:p>
            <a:r>
              <a:rPr lang="fr-FR" sz="1800" b="1" i="0" dirty="0">
                <a:solidFill>
                  <a:srgbClr val="FF0000"/>
                </a:solidFill>
                <a:effectLst/>
                <a:latin typeface="ArialMT"/>
              </a:rPr>
              <a:t>1. </a:t>
            </a:r>
            <a:r>
              <a:rPr lang="fr-FR" sz="1800" b="1" i="0" dirty="0">
                <a:solidFill>
                  <a:srgbClr val="000000"/>
                </a:solidFill>
                <a:effectLst/>
                <a:latin typeface="ArialMT"/>
              </a:rPr>
              <a:t>Mettez le système sous tension en plaçant le disjoncteur d'entrée (QM1) en</a:t>
            </a:r>
          </a:p>
          <a:p>
            <a:r>
              <a:rPr lang="fr-FR" sz="1800" b="1" i="0" dirty="0">
                <a:solidFill>
                  <a:srgbClr val="000000"/>
                </a:solidFill>
                <a:effectLst/>
                <a:latin typeface="ArialMT"/>
              </a:rPr>
              <a:t>position activé (ouvert) sur les deux ASI.</a:t>
            </a:r>
            <a:r>
              <a:rPr lang="fr-FR" b="1" dirty="0"/>
              <a:t> </a:t>
            </a:r>
            <a:br>
              <a:rPr lang="fr-FR" b="1" dirty="0"/>
            </a:br>
            <a:endParaRPr lang="fr-FR" b="1" dirty="0"/>
          </a:p>
        </p:txBody>
      </p:sp>
      <p:pic>
        <p:nvPicPr>
          <p:cNvPr id="5" name="Picture 4">
            <a:extLst>
              <a:ext uri="{FF2B5EF4-FFF2-40B4-BE49-F238E27FC236}">
                <a16:creationId xmlns:a16="http://schemas.microsoft.com/office/drawing/2014/main" id="{831498DE-D829-6C43-4E72-F5F3C87EA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643" y="5610045"/>
            <a:ext cx="3498574" cy="9972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a:extLst>
              <a:ext uri="{FF2B5EF4-FFF2-40B4-BE49-F238E27FC236}">
                <a16:creationId xmlns:a16="http://schemas.microsoft.com/office/drawing/2014/main" id="{CAB87D08-3E52-A308-1E09-9ADF903F3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370" y="5456774"/>
            <a:ext cx="3681454" cy="1200257"/>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A373BBC9-5D8F-B4B0-DEF9-7F15A0CF9DEA}"/>
              </a:ext>
            </a:extLst>
          </p:cNvPr>
          <p:cNvSpPr txBox="1"/>
          <p:nvPr/>
        </p:nvSpPr>
        <p:spPr>
          <a:xfrm>
            <a:off x="2830665" y="3949729"/>
            <a:ext cx="6289482" cy="923330"/>
          </a:xfrm>
          <a:prstGeom prst="rect">
            <a:avLst/>
          </a:prstGeom>
          <a:noFill/>
        </p:spPr>
        <p:txBody>
          <a:bodyPr wrap="square">
            <a:spAutoFit/>
          </a:bodyPr>
          <a:lstStyle/>
          <a:p>
            <a:r>
              <a:rPr lang="fr-FR" sz="1800" b="1" i="0" dirty="0">
                <a:solidFill>
                  <a:srgbClr val="FF0000"/>
                </a:solidFill>
                <a:effectLst/>
                <a:latin typeface="ArialMT"/>
              </a:rPr>
              <a:t>2. </a:t>
            </a:r>
            <a:r>
              <a:rPr lang="fr-FR" sz="1800" b="1" i="0" dirty="0">
                <a:solidFill>
                  <a:srgbClr val="000000"/>
                </a:solidFill>
                <a:effectLst/>
                <a:latin typeface="ArialMT"/>
              </a:rPr>
              <a:t>Placez le disjoncteur du bypass statique </a:t>
            </a:r>
            <a:r>
              <a:rPr lang="fr-FR" sz="1800" b="1" i="0" dirty="0">
                <a:solidFill>
                  <a:srgbClr val="000000"/>
                </a:solidFill>
                <a:effectLst/>
                <a:latin typeface="Arial-BoldMT"/>
              </a:rPr>
              <a:t>(QM2) </a:t>
            </a:r>
            <a:r>
              <a:rPr lang="fr-FR" sz="1800" b="1" i="0" dirty="0">
                <a:solidFill>
                  <a:srgbClr val="000000"/>
                </a:solidFill>
                <a:effectLst/>
                <a:latin typeface="ArialMT"/>
              </a:rPr>
              <a:t>en position </a:t>
            </a:r>
            <a:r>
              <a:rPr lang="fr-FR" sz="1800" b="1" i="0" dirty="0">
                <a:solidFill>
                  <a:srgbClr val="000000"/>
                </a:solidFill>
                <a:effectLst/>
                <a:latin typeface="Arial-BoldMT"/>
              </a:rPr>
              <a:t>activé (fermé) </a:t>
            </a:r>
            <a:r>
              <a:rPr lang="fr-FR" sz="1800" b="1" i="0" dirty="0">
                <a:solidFill>
                  <a:srgbClr val="000000"/>
                </a:solidFill>
                <a:effectLst/>
                <a:latin typeface="ArialMT"/>
              </a:rPr>
              <a:t>sur les deux ASI.</a:t>
            </a:r>
            <a:r>
              <a:rPr lang="fr-FR" b="1" dirty="0"/>
              <a:t> </a:t>
            </a:r>
            <a:br>
              <a:rPr lang="fr-FR" b="1" dirty="0"/>
            </a:br>
            <a:endParaRPr lang="fr-FR" b="1" dirty="0"/>
          </a:p>
        </p:txBody>
      </p:sp>
      <p:sp>
        <p:nvSpPr>
          <p:cNvPr id="11" name="TextBox 10">
            <a:extLst>
              <a:ext uri="{FF2B5EF4-FFF2-40B4-BE49-F238E27FC236}">
                <a16:creationId xmlns:a16="http://schemas.microsoft.com/office/drawing/2014/main" id="{7EE459DF-3048-2F86-8005-DEE4D76FD701}"/>
              </a:ext>
            </a:extLst>
          </p:cNvPr>
          <p:cNvSpPr txBox="1"/>
          <p:nvPr/>
        </p:nvSpPr>
        <p:spPr>
          <a:xfrm>
            <a:off x="2866447" y="4686715"/>
            <a:ext cx="6098650" cy="923330"/>
          </a:xfrm>
          <a:prstGeom prst="rect">
            <a:avLst/>
          </a:prstGeom>
          <a:noFill/>
        </p:spPr>
        <p:txBody>
          <a:bodyPr wrap="square">
            <a:spAutoFit/>
          </a:bodyPr>
          <a:lstStyle/>
          <a:p>
            <a:r>
              <a:rPr lang="fr-FR" sz="1800" b="1" i="0" dirty="0">
                <a:solidFill>
                  <a:srgbClr val="FF0000"/>
                </a:solidFill>
                <a:effectLst/>
                <a:latin typeface="ArialMT"/>
              </a:rPr>
              <a:t>3. </a:t>
            </a:r>
            <a:r>
              <a:rPr lang="fr-FR" sz="1800" b="1" i="0" dirty="0">
                <a:solidFill>
                  <a:srgbClr val="000000"/>
                </a:solidFill>
                <a:effectLst/>
                <a:latin typeface="ArialMT"/>
              </a:rPr>
              <a:t>Placez le disjoncteur de sortie </a:t>
            </a:r>
            <a:r>
              <a:rPr lang="fr-FR" sz="1800" b="1" i="0" dirty="0">
                <a:solidFill>
                  <a:srgbClr val="000000"/>
                </a:solidFill>
                <a:effectLst/>
                <a:latin typeface="Arial-BoldMT"/>
              </a:rPr>
              <a:t>(QOP) </a:t>
            </a:r>
            <a:r>
              <a:rPr lang="fr-FR" sz="1800" b="1" i="0" dirty="0">
                <a:solidFill>
                  <a:srgbClr val="000000"/>
                </a:solidFill>
                <a:effectLst/>
                <a:latin typeface="ArialMT"/>
              </a:rPr>
              <a:t>en position </a:t>
            </a:r>
            <a:r>
              <a:rPr lang="fr-FR" sz="1800" b="1" i="0" dirty="0">
                <a:solidFill>
                  <a:srgbClr val="000000"/>
                </a:solidFill>
                <a:effectLst/>
                <a:latin typeface="Arial-BoldMT"/>
              </a:rPr>
              <a:t>activé (fermé) </a:t>
            </a:r>
            <a:r>
              <a:rPr lang="fr-FR" sz="1800" b="1" i="0" dirty="0">
                <a:solidFill>
                  <a:srgbClr val="000000"/>
                </a:solidFill>
                <a:effectLst/>
                <a:latin typeface="ArialMT"/>
              </a:rPr>
              <a:t>sur les deux ASI.</a:t>
            </a:r>
            <a:r>
              <a:rPr lang="fr-FR" b="1" dirty="0"/>
              <a:t> </a:t>
            </a:r>
            <a:br>
              <a:rPr lang="fr-FR" dirty="0"/>
            </a:br>
            <a:endParaRPr lang="fr-FR" dirty="0"/>
          </a:p>
        </p:txBody>
      </p:sp>
    </p:spTree>
    <p:extLst>
      <p:ext uri="{BB962C8B-B14F-4D97-AF65-F5344CB8AC3E}">
        <p14:creationId xmlns:p14="http://schemas.microsoft.com/office/powerpoint/2010/main" val="306080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47CC49-5444-A279-2D4D-DBA11C508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051" y="5449036"/>
            <a:ext cx="3848430" cy="11724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A1E59E1D-8857-7308-DC31-424FBC098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298" y="5421197"/>
            <a:ext cx="3681454" cy="1200257"/>
          </a:xfrm>
          <a:prstGeom prst="rect">
            <a:avLst/>
          </a:prstGeom>
          <a:ln w="889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C841A53F-4F4B-FD06-D4D2-B9BEB7C93992}"/>
              </a:ext>
            </a:extLst>
          </p:cNvPr>
          <p:cNvSpPr txBox="1"/>
          <p:nvPr/>
        </p:nvSpPr>
        <p:spPr>
          <a:xfrm>
            <a:off x="2191881" y="550023"/>
            <a:ext cx="9144046" cy="2308324"/>
          </a:xfrm>
          <a:prstGeom prst="rect">
            <a:avLst/>
          </a:prstGeom>
          <a:noFill/>
        </p:spPr>
        <p:txBody>
          <a:bodyPr wrap="square">
            <a:spAutoFit/>
          </a:bodyPr>
          <a:lstStyle/>
          <a:p>
            <a:r>
              <a:rPr lang="fr-FR" sz="1800" b="1" i="0" dirty="0">
                <a:solidFill>
                  <a:srgbClr val="FF0000"/>
                </a:solidFill>
                <a:effectLst/>
                <a:latin typeface="ArialMT"/>
              </a:rPr>
              <a:t>4. </a:t>
            </a:r>
            <a:r>
              <a:rPr lang="fr-FR" sz="1800" b="1" i="0" dirty="0">
                <a:solidFill>
                  <a:srgbClr val="000000"/>
                </a:solidFill>
                <a:effectLst/>
                <a:latin typeface="ArialMT"/>
              </a:rPr>
              <a:t>Suivez l'</a:t>
            </a:r>
            <a:r>
              <a:rPr lang="fr-FR" sz="1800" b="1" i="0" dirty="0">
                <a:solidFill>
                  <a:srgbClr val="000000"/>
                </a:solidFill>
                <a:effectLst/>
                <a:latin typeface="Arial-BoldMT"/>
              </a:rPr>
              <a:t>une </a:t>
            </a:r>
            <a:r>
              <a:rPr lang="fr-FR" sz="1800" b="1" i="0" dirty="0">
                <a:solidFill>
                  <a:srgbClr val="000000"/>
                </a:solidFill>
                <a:effectLst/>
                <a:latin typeface="ArialMT"/>
              </a:rPr>
              <a:t>des procédures suivantes en fonction de votre configuration sur</a:t>
            </a:r>
          </a:p>
          <a:p>
            <a:r>
              <a:rPr lang="fr-FR" sz="1800" b="1" i="0" dirty="0">
                <a:solidFill>
                  <a:srgbClr val="000000"/>
                </a:solidFill>
                <a:effectLst/>
                <a:latin typeface="ArialMT"/>
              </a:rPr>
              <a:t>les deux ASI :</a:t>
            </a:r>
          </a:p>
          <a:p>
            <a:r>
              <a:rPr lang="fr-FR" sz="1800" b="1" i="0" dirty="0">
                <a:solidFill>
                  <a:srgbClr val="70AC2E"/>
                </a:solidFill>
                <a:effectLst/>
                <a:latin typeface="ArialMT"/>
              </a:rPr>
              <a:t>a. </a:t>
            </a:r>
            <a:r>
              <a:rPr lang="fr-FR" sz="1800" b="1" i="0" dirty="0">
                <a:solidFill>
                  <a:srgbClr val="000000"/>
                </a:solidFill>
                <a:effectLst/>
                <a:latin typeface="ArialMT"/>
              </a:rPr>
              <a:t>Configuration sans armoire batteries supplémentaire : Placez le disjoncteur</a:t>
            </a:r>
          </a:p>
          <a:p>
            <a:r>
              <a:rPr lang="fr-FR" sz="1800" b="1" i="0" dirty="0">
                <a:solidFill>
                  <a:srgbClr val="000000"/>
                </a:solidFill>
                <a:effectLst/>
                <a:latin typeface="ArialMT"/>
              </a:rPr>
              <a:t>batteries (QB) en position activé (fermé).</a:t>
            </a:r>
          </a:p>
          <a:p>
            <a:r>
              <a:rPr lang="fr-FR" sz="1800" b="1" i="0" dirty="0">
                <a:solidFill>
                  <a:srgbClr val="70AC2E"/>
                </a:solidFill>
                <a:effectLst/>
                <a:latin typeface="ArialMT"/>
              </a:rPr>
              <a:t>b. </a:t>
            </a:r>
            <a:r>
              <a:rPr lang="fr-FR" sz="1800" b="1" i="0" dirty="0">
                <a:solidFill>
                  <a:srgbClr val="000000"/>
                </a:solidFill>
                <a:effectLst/>
                <a:latin typeface="ArialMT"/>
              </a:rPr>
              <a:t>Configuration avec armoire batteries supplémentaire : Veillez à ce que le</a:t>
            </a:r>
          </a:p>
          <a:p>
            <a:r>
              <a:rPr lang="fr-FR" sz="1800" b="1" i="0" dirty="0">
                <a:solidFill>
                  <a:srgbClr val="000000"/>
                </a:solidFill>
                <a:effectLst/>
                <a:latin typeface="ArialMT"/>
              </a:rPr>
              <a:t>disjoncteur batterie (QB) soit désactivé (ouvert), puis placez le disjoncteur</a:t>
            </a:r>
          </a:p>
          <a:p>
            <a:r>
              <a:rPr lang="fr-FR" sz="1800" b="1" i="0" dirty="0">
                <a:solidFill>
                  <a:srgbClr val="000000"/>
                </a:solidFill>
                <a:effectLst/>
                <a:latin typeface="ArialMT"/>
              </a:rPr>
              <a:t>de l'armoire batteries (QFB) en position activé (fermé).</a:t>
            </a:r>
            <a:r>
              <a:rPr lang="fr-FR" b="1" dirty="0"/>
              <a:t> </a:t>
            </a:r>
            <a:br>
              <a:rPr lang="fr-FR" b="1" dirty="0"/>
            </a:br>
            <a:endParaRPr lang="fr-FR" b="1" dirty="0"/>
          </a:p>
        </p:txBody>
      </p:sp>
      <p:sp>
        <p:nvSpPr>
          <p:cNvPr id="9" name="TextBox 8">
            <a:extLst>
              <a:ext uri="{FF2B5EF4-FFF2-40B4-BE49-F238E27FC236}">
                <a16:creationId xmlns:a16="http://schemas.microsoft.com/office/drawing/2014/main" id="{90F35BB1-B38F-07D1-9C6A-41A4412D6B50}"/>
              </a:ext>
            </a:extLst>
          </p:cNvPr>
          <p:cNvSpPr txBox="1"/>
          <p:nvPr/>
        </p:nvSpPr>
        <p:spPr>
          <a:xfrm>
            <a:off x="2191881" y="2708611"/>
            <a:ext cx="9144046" cy="2862322"/>
          </a:xfrm>
          <a:prstGeom prst="rect">
            <a:avLst/>
          </a:prstGeom>
          <a:noFill/>
        </p:spPr>
        <p:txBody>
          <a:bodyPr wrap="square">
            <a:spAutoFit/>
          </a:bodyPr>
          <a:lstStyle/>
          <a:p>
            <a:r>
              <a:rPr lang="fr-FR" sz="1800" b="1" i="0" dirty="0">
                <a:solidFill>
                  <a:srgbClr val="FF0000"/>
                </a:solidFill>
                <a:effectLst/>
                <a:latin typeface="ArialMT"/>
              </a:rPr>
              <a:t>5. </a:t>
            </a:r>
            <a:r>
              <a:rPr lang="fr-FR" sz="1800" b="1" i="0" dirty="0">
                <a:solidFill>
                  <a:srgbClr val="000000"/>
                </a:solidFill>
                <a:effectLst/>
                <a:latin typeface="ArialMT"/>
              </a:rPr>
              <a:t>Les deux ASI démarrent en mode bypass statique. Contrôlez l'état des voyants</a:t>
            </a:r>
          </a:p>
          <a:p>
            <a:r>
              <a:rPr lang="fr-FR" sz="1800" b="1" i="0" dirty="0">
                <a:solidFill>
                  <a:srgbClr val="000000"/>
                </a:solidFill>
                <a:effectLst/>
                <a:latin typeface="ArialMT"/>
              </a:rPr>
              <a:t>pour le mode bypass statique :</a:t>
            </a:r>
          </a:p>
          <a:p>
            <a:r>
              <a:rPr lang="fr-FR" sz="1800" b="1" i="0" dirty="0">
                <a:solidFill>
                  <a:srgbClr val="000000"/>
                </a:solidFill>
                <a:effectLst/>
                <a:latin typeface="ArialMT"/>
              </a:rPr>
              <a:t>• Voyant PFC : le voyant clignote vert pendant le chargement du bus CC, puis</a:t>
            </a:r>
          </a:p>
          <a:p>
            <a:r>
              <a:rPr lang="fr-FR" sz="1800" b="1" i="0" dirty="0">
                <a:solidFill>
                  <a:srgbClr val="000000"/>
                </a:solidFill>
                <a:effectLst/>
                <a:latin typeface="ArialMT"/>
              </a:rPr>
              <a:t>reste allumé en vert.</a:t>
            </a:r>
          </a:p>
          <a:p>
            <a:r>
              <a:rPr lang="fr-FR" sz="1800" b="1" i="0" dirty="0">
                <a:solidFill>
                  <a:srgbClr val="000000"/>
                </a:solidFill>
                <a:effectLst/>
                <a:latin typeface="ArialMT"/>
              </a:rPr>
              <a:t>• Voyant CHARGE : vert (si le disjoncteur de sortie </a:t>
            </a:r>
            <a:r>
              <a:rPr lang="fr-FR" sz="1800" b="1" i="0" dirty="0">
                <a:solidFill>
                  <a:srgbClr val="000000"/>
                </a:solidFill>
                <a:effectLst/>
                <a:latin typeface="Arial-BoldMT"/>
              </a:rPr>
              <a:t>(QOP) </a:t>
            </a:r>
            <a:r>
              <a:rPr lang="fr-FR" sz="1800" b="1" i="0" dirty="0">
                <a:solidFill>
                  <a:srgbClr val="000000"/>
                </a:solidFill>
                <a:effectLst/>
                <a:latin typeface="ArialMT"/>
              </a:rPr>
              <a:t>est </a:t>
            </a:r>
            <a:r>
              <a:rPr lang="fr-FR" sz="1800" b="1" i="0" dirty="0">
                <a:solidFill>
                  <a:srgbClr val="000000"/>
                </a:solidFill>
                <a:effectLst/>
                <a:latin typeface="Arial-BoldMT"/>
              </a:rPr>
              <a:t>activé (fermé) </a:t>
            </a:r>
            <a:r>
              <a:rPr lang="fr-FR" sz="1800" b="1" i="0" dirty="0">
                <a:solidFill>
                  <a:srgbClr val="000000"/>
                </a:solidFill>
                <a:effectLst/>
                <a:latin typeface="ArialMT"/>
              </a:rPr>
              <a:t>;</a:t>
            </a:r>
          </a:p>
          <a:p>
            <a:r>
              <a:rPr lang="fr-FR" sz="1800" b="1" i="0" dirty="0">
                <a:solidFill>
                  <a:srgbClr val="000000"/>
                </a:solidFill>
                <a:effectLst/>
                <a:latin typeface="ArialMT"/>
              </a:rPr>
              <a:t>rouge dans le cas contraire).</a:t>
            </a:r>
          </a:p>
          <a:p>
            <a:r>
              <a:rPr lang="fr-FR" sz="1800" b="1" i="0" dirty="0">
                <a:solidFill>
                  <a:srgbClr val="000000"/>
                </a:solidFill>
                <a:effectLst/>
                <a:latin typeface="ArialMT"/>
              </a:rPr>
              <a:t>• Voyant BYPASS : vert</a:t>
            </a:r>
          </a:p>
          <a:p>
            <a:r>
              <a:rPr lang="fr-FR" sz="1800" b="1" i="0" dirty="0">
                <a:solidFill>
                  <a:srgbClr val="000000"/>
                </a:solidFill>
                <a:effectLst/>
                <a:latin typeface="ArialMT"/>
              </a:rPr>
              <a:t>• Voyant CHARGE NON PROTÉGÉE : rouge</a:t>
            </a:r>
          </a:p>
          <a:p>
            <a:r>
              <a:rPr lang="fr-FR" sz="1800" b="1" i="0" dirty="0">
                <a:solidFill>
                  <a:srgbClr val="000000"/>
                </a:solidFill>
                <a:effectLst/>
                <a:latin typeface="ArialMT"/>
              </a:rPr>
              <a:t>• Autres voyants : </a:t>
            </a:r>
            <a:r>
              <a:rPr lang="fr-FR" sz="1800" b="1" i="0" dirty="0">
                <a:solidFill>
                  <a:srgbClr val="000000"/>
                </a:solidFill>
                <a:effectLst/>
                <a:latin typeface="Arial-BoldMT"/>
              </a:rPr>
              <a:t>ÉTEINTS</a:t>
            </a:r>
            <a:r>
              <a:rPr lang="fr-FR" b="1" dirty="0"/>
              <a:t> </a:t>
            </a:r>
            <a:br>
              <a:rPr lang="fr-FR" b="1" dirty="0"/>
            </a:br>
            <a:endParaRPr lang="fr-FR" b="1" dirty="0"/>
          </a:p>
        </p:txBody>
      </p:sp>
    </p:spTree>
    <p:extLst>
      <p:ext uri="{BB962C8B-B14F-4D97-AF65-F5344CB8AC3E}">
        <p14:creationId xmlns:p14="http://schemas.microsoft.com/office/powerpoint/2010/main" val="196459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4519-521A-9F6D-C5D4-A6DEBF438E82}"/>
              </a:ext>
            </a:extLst>
          </p:cNvPr>
          <p:cNvSpPr>
            <a:spLocks noGrp="1"/>
          </p:cNvSpPr>
          <p:nvPr>
            <p:ph type="title"/>
          </p:nvPr>
        </p:nvSpPr>
        <p:spPr>
          <a:xfrm>
            <a:off x="1741336" y="719526"/>
            <a:ext cx="10161767" cy="1280890"/>
          </a:xfrm>
        </p:spPr>
        <p:txBody>
          <a:bodyPr>
            <a:normAutofit fontScale="90000"/>
          </a:bodyPr>
          <a:lstStyle/>
          <a:p>
            <a:r>
              <a:rPr lang="fr-FR" sz="3600" b="1" i="0" dirty="0">
                <a:solidFill>
                  <a:srgbClr val="00942F"/>
                </a:solidFill>
                <a:effectLst/>
                <a:latin typeface="Arial-BoldMT"/>
              </a:rPr>
              <a:t>Passer du mode bypass statique au mode normal</a:t>
            </a:r>
            <a:r>
              <a:rPr lang="fr-FR" dirty="0"/>
              <a:t> </a:t>
            </a:r>
            <a:br>
              <a:rPr lang="fr-FR" dirty="0"/>
            </a:br>
            <a:endParaRPr lang="fr-FR" dirty="0"/>
          </a:p>
        </p:txBody>
      </p:sp>
      <p:sp>
        <p:nvSpPr>
          <p:cNvPr id="3" name="Content Placeholder 2">
            <a:extLst>
              <a:ext uri="{FF2B5EF4-FFF2-40B4-BE49-F238E27FC236}">
                <a16:creationId xmlns:a16="http://schemas.microsoft.com/office/drawing/2014/main" id="{8F27E709-FBC9-13E4-4EF7-A92A2FBC68C3}"/>
              </a:ext>
            </a:extLst>
          </p:cNvPr>
          <p:cNvSpPr>
            <a:spLocks noGrp="1"/>
          </p:cNvSpPr>
          <p:nvPr>
            <p:ph idx="1"/>
          </p:nvPr>
        </p:nvSpPr>
        <p:spPr>
          <a:xfrm>
            <a:off x="2130950" y="1688326"/>
            <a:ext cx="9906400" cy="5094137"/>
          </a:xfrm>
        </p:spPr>
        <p:txBody>
          <a:bodyPr>
            <a:normAutofit fontScale="77500" lnSpcReduction="20000"/>
          </a:bodyPr>
          <a:lstStyle/>
          <a:p>
            <a:pPr marL="0" indent="0">
              <a:buNone/>
            </a:pPr>
            <a:r>
              <a:rPr lang="fr-FR" sz="1800" b="1" i="0" dirty="0">
                <a:solidFill>
                  <a:srgbClr val="FF0000"/>
                </a:solidFill>
                <a:effectLst/>
                <a:latin typeface="ArialMT"/>
              </a:rPr>
              <a:t>1. </a:t>
            </a:r>
            <a:r>
              <a:rPr lang="fr-FR" sz="1800" b="1" i="0" dirty="0">
                <a:solidFill>
                  <a:srgbClr val="000000"/>
                </a:solidFill>
                <a:effectLst/>
                <a:latin typeface="ArialMT"/>
              </a:rPr>
              <a:t>Passez l'ASI 1 du mode bypass statique au mode normal. Vérifiez que les</a:t>
            </a:r>
          </a:p>
          <a:p>
            <a:pPr marL="0" indent="0">
              <a:buNone/>
            </a:pPr>
            <a:r>
              <a:rPr lang="fr-FR" sz="1800" b="1" i="0" dirty="0">
                <a:solidFill>
                  <a:srgbClr val="000000"/>
                </a:solidFill>
                <a:effectLst/>
                <a:latin typeface="ArialMT"/>
              </a:rPr>
              <a:t>voyants de l'ASI 1 qui fonctionne à présent en mode normal sont :</a:t>
            </a:r>
          </a:p>
          <a:p>
            <a:pPr marL="0" indent="0">
              <a:buNone/>
            </a:pPr>
            <a:r>
              <a:rPr lang="fr-FR" sz="1800" b="1" i="0" dirty="0">
                <a:solidFill>
                  <a:srgbClr val="000000"/>
                </a:solidFill>
                <a:effectLst/>
                <a:latin typeface="ArialMT"/>
              </a:rPr>
              <a:t>• Voyant PFC : vert</a:t>
            </a:r>
          </a:p>
          <a:p>
            <a:pPr marL="0" indent="0">
              <a:buNone/>
            </a:pPr>
            <a:r>
              <a:rPr lang="fr-FR" sz="1800" b="1" i="0" dirty="0">
                <a:solidFill>
                  <a:srgbClr val="000000"/>
                </a:solidFill>
                <a:effectLst/>
                <a:latin typeface="ArialMT"/>
              </a:rPr>
              <a:t>• Voyant ONDULEUR : vert</a:t>
            </a:r>
          </a:p>
          <a:p>
            <a:pPr marL="0" indent="0">
              <a:buNone/>
            </a:pPr>
            <a:r>
              <a:rPr lang="fr-FR" sz="1800" b="1" i="0" dirty="0">
                <a:solidFill>
                  <a:srgbClr val="000000"/>
                </a:solidFill>
                <a:effectLst/>
                <a:latin typeface="ArialMT"/>
              </a:rPr>
              <a:t>• Voyant CHARGE : vert</a:t>
            </a:r>
          </a:p>
          <a:p>
            <a:pPr marL="0" indent="0">
              <a:buNone/>
            </a:pPr>
            <a:r>
              <a:rPr lang="fr-FR" sz="1800" b="1" i="0" dirty="0">
                <a:solidFill>
                  <a:srgbClr val="000000"/>
                </a:solidFill>
                <a:effectLst/>
                <a:latin typeface="ArialMT"/>
              </a:rPr>
              <a:t>• Voyant CHARGE PROTÉGÉE : vert</a:t>
            </a:r>
          </a:p>
          <a:p>
            <a:pPr marL="0" indent="0">
              <a:buNone/>
            </a:pPr>
            <a:r>
              <a:rPr lang="fr-FR" sz="1800" b="1" i="0" dirty="0">
                <a:solidFill>
                  <a:srgbClr val="000000"/>
                </a:solidFill>
                <a:effectLst/>
                <a:latin typeface="ArialMT"/>
              </a:rPr>
              <a:t>• Voyant d'environnement et de défaut mineur : orange</a:t>
            </a:r>
          </a:p>
          <a:p>
            <a:pPr marL="0" indent="0">
              <a:buNone/>
            </a:pPr>
            <a:r>
              <a:rPr lang="fr-FR" sz="1800" b="1" i="0" dirty="0">
                <a:solidFill>
                  <a:srgbClr val="000000"/>
                </a:solidFill>
                <a:effectLst/>
                <a:latin typeface="ArialMT"/>
              </a:rPr>
              <a:t>• Autres voyants : </a:t>
            </a:r>
            <a:r>
              <a:rPr lang="fr-FR" sz="1800" b="1" i="0" dirty="0">
                <a:solidFill>
                  <a:srgbClr val="000000"/>
                </a:solidFill>
                <a:effectLst/>
                <a:latin typeface="Arial-BoldMT"/>
              </a:rPr>
              <a:t>ÉTEINTS</a:t>
            </a:r>
          </a:p>
          <a:p>
            <a:pPr marL="0" indent="0">
              <a:buNone/>
            </a:pPr>
            <a:r>
              <a:rPr lang="fr-FR" sz="1800" b="1" i="0" dirty="0">
                <a:solidFill>
                  <a:srgbClr val="000000"/>
                </a:solidFill>
                <a:effectLst/>
                <a:latin typeface="ArialMT"/>
              </a:rPr>
              <a:t>Simultanément, l'ASI 2 est verrouillée sur charge </a:t>
            </a:r>
            <a:r>
              <a:rPr lang="fr-FR" sz="1800" b="1" i="0" dirty="0">
                <a:solidFill>
                  <a:srgbClr val="000000"/>
                </a:solidFill>
                <a:effectLst/>
                <a:latin typeface="Arial-BoldMT"/>
              </a:rPr>
              <a:t>désactivée </a:t>
            </a:r>
            <a:r>
              <a:rPr lang="fr-FR" sz="1800" b="1" i="0" dirty="0">
                <a:solidFill>
                  <a:srgbClr val="000000"/>
                </a:solidFill>
                <a:effectLst/>
                <a:latin typeface="ArialMT"/>
              </a:rPr>
              <a:t>à partir du mode bypass statique. Vérifiez que les voyants de l'ASI 2 sont :</a:t>
            </a:r>
          </a:p>
          <a:p>
            <a:pPr marL="0" indent="0">
              <a:buNone/>
            </a:pPr>
            <a:r>
              <a:rPr lang="fr-FR" sz="1800" b="1" i="0" dirty="0">
                <a:solidFill>
                  <a:srgbClr val="000000"/>
                </a:solidFill>
                <a:effectLst/>
                <a:latin typeface="ArialMT"/>
              </a:rPr>
              <a:t>• Voyant PFC : vert</a:t>
            </a:r>
          </a:p>
          <a:p>
            <a:pPr marL="0" indent="0">
              <a:buNone/>
            </a:pPr>
            <a:r>
              <a:rPr lang="fr-FR" sz="1800" b="1" i="0" dirty="0">
                <a:solidFill>
                  <a:srgbClr val="000000"/>
                </a:solidFill>
                <a:effectLst/>
                <a:latin typeface="ArialMT"/>
              </a:rPr>
              <a:t>• Voyant CHARGE : rouge</a:t>
            </a:r>
          </a:p>
          <a:p>
            <a:pPr marL="0" indent="0">
              <a:buNone/>
            </a:pPr>
            <a:r>
              <a:rPr lang="fr-FR" sz="1800" b="1" i="0" dirty="0">
                <a:solidFill>
                  <a:srgbClr val="000000"/>
                </a:solidFill>
                <a:effectLst/>
                <a:latin typeface="ArialMT"/>
              </a:rPr>
              <a:t>• Voyant BYPASS : ÉTEINTS</a:t>
            </a:r>
          </a:p>
          <a:p>
            <a:pPr marL="0" indent="0">
              <a:buNone/>
            </a:pPr>
            <a:r>
              <a:rPr lang="fr-FR" sz="1800" b="1" i="0" dirty="0">
                <a:solidFill>
                  <a:srgbClr val="000000"/>
                </a:solidFill>
                <a:effectLst/>
                <a:latin typeface="ArialMT"/>
              </a:rPr>
              <a:t>• Voyant CHARGE PROTÉGÉE : rouge</a:t>
            </a:r>
          </a:p>
          <a:p>
            <a:pPr marL="0" indent="0">
              <a:buNone/>
            </a:pPr>
            <a:r>
              <a:rPr lang="fr-FR" sz="1800" b="1" i="0" dirty="0">
                <a:solidFill>
                  <a:srgbClr val="000000"/>
                </a:solidFill>
                <a:effectLst/>
                <a:latin typeface="ArialMT"/>
              </a:rPr>
              <a:t>• Voyant d'environnement et de défaut mineur : orange</a:t>
            </a:r>
          </a:p>
          <a:p>
            <a:pPr marL="0" indent="0">
              <a:buNone/>
            </a:pPr>
            <a:r>
              <a:rPr lang="fr-FR" sz="1800" b="1" i="0" dirty="0">
                <a:solidFill>
                  <a:srgbClr val="000000"/>
                </a:solidFill>
                <a:effectLst/>
                <a:latin typeface="ArialMT"/>
              </a:rPr>
              <a:t>• Autres voyants : </a:t>
            </a:r>
            <a:r>
              <a:rPr lang="fr-FR" sz="1800" b="1" i="0" dirty="0">
                <a:solidFill>
                  <a:srgbClr val="000000"/>
                </a:solidFill>
                <a:effectLst/>
                <a:latin typeface="Arial-BoldMT"/>
              </a:rPr>
              <a:t>ÉTEINTS</a:t>
            </a:r>
            <a:r>
              <a:rPr lang="fr-FR" b="1" dirty="0"/>
              <a:t> </a:t>
            </a:r>
            <a:br>
              <a:rPr lang="fr-FR" b="1" dirty="0"/>
            </a:br>
            <a:br>
              <a:rPr lang="fr-FR" dirty="0"/>
            </a:br>
            <a:endParaRPr lang="fr-FR" dirty="0"/>
          </a:p>
        </p:txBody>
      </p:sp>
    </p:spTree>
    <p:extLst>
      <p:ext uri="{BB962C8B-B14F-4D97-AF65-F5344CB8AC3E}">
        <p14:creationId xmlns:p14="http://schemas.microsoft.com/office/powerpoint/2010/main" val="148912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3D4235-56C2-D351-8803-E4D2AE20776F}"/>
              </a:ext>
            </a:extLst>
          </p:cNvPr>
          <p:cNvSpPr>
            <a:spLocks noGrp="1"/>
          </p:cNvSpPr>
          <p:nvPr>
            <p:ph idx="1"/>
          </p:nvPr>
        </p:nvSpPr>
        <p:spPr>
          <a:xfrm>
            <a:off x="2247305" y="1540189"/>
            <a:ext cx="8915400" cy="3777622"/>
          </a:xfrm>
        </p:spPr>
        <p:txBody>
          <a:bodyPr/>
          <a:lstStyle/>
          <a:p>
            <a:pPr marL="0" indent="0">
              <a:buNone/>
            </a:pPr>
            <a:r>
              <a:rPr lang="fr-FR" sz="1800" b="1" i="0" dirty="0">
                <a:solidFill>
                  <a:srgbClr val="FF0000"/>
                </a:solidFill>
                <a:effectLst/>
                <a:latin typeface="ArialMT"/>
              </a:rPr>
              <a:t>2. </a:t>
            </a:r>
            <a:r>
              <a:rPr lang="fr-FR" sz="1800" b="1" i="0" dirty="0">
                <a:solidFill>
                  <a:srgbClr val="000000"/>
                </a:solidFill>
                <a:effectLst/>
                <a:latin typeface="ArialMT"/>
              </a:rPr>
              <a:t>Passez l'ASI 2 du mode bypass statique au mode normal.</a:t>
            </a:r>
          </a:p>
          <a:p>
            <a:pPr marL="0" indent="0">
              <a:buNone/>
            </a:pPr>
            <a:r>
              <a:rPr lang="fr-FR" sz="1800" b="1" i="0" dirty="0">
                <a:solidFill>
                  <a:srgbClr val="FF0000"/>
                </a:solidFill>
                <a:effectLst/>
                <a:latin typeface="ArialMT"/>
              </a:rPr>
              <a:t>3. </a:t>
            </a:r>
            <a:r>
              <a:rPr lang="fr-FR" sz="1800" b="1" i="0" dirty="0">
                <a:solidFill>
                  <a:srgbClr val="000000"/>
                </a:solidFill>
                <a:effectLst/>
                <a:latin typeface="ArialMT"/>
              </a:rPr>
              <a:t>Contrôlez l'état des voyants pour vérifier que les deux ASI sont en mode normal :</a:t>
            </a:r>
          </a:p>
          <a:p>
            <a:pPr marL="0" indent="0">
              <a:buNone/>
            </a:pPr>
            <a:r>
              <a:rPr lang="fr-FR" sz="1800" b="1" i="0" dirty="0">
                <a:solidFill>
                  <a:srgbClr val="000000"/>
                </a:solidFill>
                <a:effectLst/>
                <a:latin typeface="ArialMT"/>
              </a:rPr>
              <a:t>• Voyant PFC : vert</a:t>
            </a:r>
          </a:p>
          <a:p>
            <a:pPr marL="0" indent="0">
              <a:buNone/>
            </a:pPr>
            <a:r>
              <a:rPr lang="fr-FR" sz="1800" b="1" i="0" dirty="0">
                <a:solidFill>
                  <a:srgbClr val="000000"/>
                </a:solidFill>
                <a:effectLst/>
                <a:latin typeface="ArialMT"/>
              </a:rPr>
              <a:t>• Voyant ONDULEUR : vert</a:t>
            </a:r>
          </a:p>
          <a:p>
            <a:pPr marL="0" indent="0">
              <a:buNone/>
            </a:pPr>
            <a:r>
              <a:rPr lang="fr-FR" sz="1800" b="1" i="0" dirty="0">
                <a:solidFill>
                  <a:srgbClr val="000000"/>
                </a:solidFill>
                <a:effectLst/>
                <a:latin typeface="ArialMT"/>
              </a:rPr>
              <a:t>• Voyant CHARGE : vert</a:t>
            </a:r>
          </a:p>
          <a:p>
            <a:pPr marL="0" indent="0">
              <a:buNone/>
            </a:pPr>
            <a:r>
              <a:rPr lang="fr-FR" sz="1800" b="1" i="0" dirty="0">
                <a:solidFill>
                  <a:srgbClr val="000000"/>
                </a:solidFill>
                <a:effectLst/>
                <a:latin typeface="ArialMT"/>
              </a:rPr>
              <a:t>• Voyant CHARGE PROTÉGÉE : vert</a:t>
            </a:r>
          </a:p>
          <a:p>
            <a:pPr marL="0" indent="0">
              <a:buNone/>
            </a:pPr>
            <a:r>
              <a:rPr lang="fr-FR" sz="1800" b="1" i="0" dirty="0">
                <a:solidFill>
                  <a:srgbClr val="000000"/>
                </a:solidFill>
                <a:effectLst/>
                <a:latin typeface="ArialMT"/>
              </a:rPr>
              <a:t>• Autres voyants : </a:t>
            </a:r>
            <a:r>
              <a:rPr lang="fr-FR" sz="1800" b="1" i="0" dirty="0">
                <a:solidFill>
                  <a:srgbClr val="000000"/>
                </a:solidFill>
                <a:effectLst/>
                <a:latin typeface="Arial-BoldMT"/>
              </a:rPr>
              <a:t>ÉTEINTS</a:t>
            </a:r>
            <a:endParaRPr lang="fr-FR" b="1" dirty="0"/>
          </a:p>
        </p:txBody>
      </p:sp>
    </p:spTree>
    <p:extLst>
      <p:ext uri="{BB962C8B-B14F-4D97-AF65-F5344CB8AC3E}">
        <p14:creationId xmlns:p14="http://schemas.microsoft.com/office/powerpoint/2010/main" val="106159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35AB-5F42-EEBD-3ADA-348F68DD4A03}"/>
              </a:ext>
            </a:extLst>
          </p:cNvPr>
          <p:cNvSpPr>
            <a:spLocks noGrp="1"/>
          </p:cNvSpPr>
          <p:nvPr>
            <p:ph type="title"/>
          </p:nvPr>
        </p:nvSpPr>
        <p:spPr>
          <a:xfrm>
            <a:off x="1725434" y="719525"/>
            <a:ext cx="10249230" cy="640148"/>
          </a:xfrm>
        </p:spPr>
        <p:txBody>
          <a:bodyPr>
            <a:normAutofit fontScale="90000"/>
          </a:bodyPr>
          <a:lstStyle/>
          <a:p>
            <a:r>
              <a:rPr lang="fr-FR" sz="3600" b="1" i="0" dirty="0">
                <a:solidFill>
                  <a:srgbClr val="00942F"/>
                </a:solidFill>
                <a:effectLst/>
                <a:latin typeface="Arial-BoldMT"/>
              </a:rPr>
              <a:t>Passer du mode normal au mode bypass statique</a:t>
            </a:r>
            <a:r>
              <a:rPr lang="fr-FR" dirty="0"/>
              <a:t> </a:t>
            </a:r>
            <a:br>
              <a:rPr lang="fr-FR" dirty="0"/>
            </a:br>
            <a:endParaRPr lang="fr-FR" dirty="0"/>
          </a:p>
        </p:txBody>
      </p:sp>
      <p:sp>
        <p:nvSpPr>
          <p:cNvPr id="3" name="Content Placeholder 2">
            <a:extLst>
              <a:ext uri="{FF2B5EF4-FFF2-40B4-BE49-F238E27FC236}">
                <a16:creationId xmlns:a16="http://schemas.microsoft.com/office/drawing/2014/main" id="{FE94D880-6CFC-A937-703C-33355CAF62E5}"/>
              </a:ext>
            </a:extLst>
          </p:cNvPr>
          <p:cNvSpPr>
            <a:spLocks noGrp="1"/>
          </p:cNvSpPr>
          <p:nvPr>
            <p:ph idx="1"/>
          </p:nvPr>
        </p:nvSpPr>
        <p:spPr>
          <a:xfrm>
            <a:off x="1315941" y="1502796"/>
            <a:ext cx="11068216" cy="5812404"/>
          </a:xfrm>
        </p:spPr>
        <p:txBody>
          <a:bodyPr>
            <a:normAutofit/>
          </a:bodyPr>
          <a:lstStyle/>
          <a:p>
            <a:pPr marL="0" indent="0">
              <a:buNone/>
            </a:pPr>
            <a:r>
              <a:rPr lang="fr-FR" sz="1600" b="1" i="0" dirty="0">
                <a:solidFill>
                  <a:srgbClr val="FF0000"/>
                </a:solidFill>
                <a:effectLst/>
                <a:latin typeface="ArialMT"/>
              </a:rPr>
              <a:t>1. </a:t>
            </a:r>
            <a:r>
              <a:rPr lang="fr-FR" sz="1600" b="1" i="0" dirty="0">
                <a:solidFill>
                  <a:srgbClr val="000000"/>
                </a:solidFill>
                <a:effectLst/>
                <a:latin typeface="ArialMT"/>
              </a:rPr>
              <a:t>Passez l'ASI 1 du mode normal au mode bypass statique. L'ASI 1 est à présent verrouillée sur charge </a:t>
            </a:r>
            <a:r>
              <a:rPr lang="fr-FR" sz="1600" b="1" i="0" dirty="0">
                <a:solidFill>
                  <a:srgbClr val="000000"/>
                </a:solidFill>
                <a:effectLst/>
                <a:latin typeface="Arial-BoldMT"/>
              </a:rPr>
              <a:t>désactivée </a:t>
            </a:r>
            <a:r>
              <a:rPr lang="fr-FR" sz="1600" b="1" i="0" dirty="0">
                <a:solidFill>
                  <a:srgbClr val="000000"/>
                </a:solidFill>
                <a:effectLst/>
                <a:latin typeface="ArialMT"/>
              </a:rPr>
              <a:t>à partir du mode normal. </a:t>
            </a:r>
          </a:p>
          <a:p>
            <a:pPr marL="0" indent="0">
              <a:buNone/>
            </a:pPr>
            <a:r>
              <a:rPr lang="fr-FR" sz="1600" b="1" i="0" dirty="0">
                <a:solidFill>
                  <a:srgbClr val="000000"/>
                </a:solidFill>
                <a:effectLst/>
                <a:latin typeface="ArialMT"/>
              </a:rPr>
              <a:t>Vérifiez que les voyants de l'ASI 1 sont :</a:t>
            </a:r>
          </a:p>
          <a:p>
            <a:pPr marL="0" indent="0">
              <a:buNone/>
            </a:pPr>
            <a:r>
              <a:rPr lang="fr-FR" sz="1600" b="1" i="0" dirty="0">
                <a:solidFill>
                  <a:srgbClr val="000000"/>
                </a:solidFill>
                <a:effectLst/>
                <a:latin typeface="ArialMT"/>
              </a:rPr>
              <a:t>• Voyant PFC : vert     • Voyant CHARGE : vert  • Voyant CHARGE PROTÉGÉE : rouge  • Autres voyants : </a:t>
            </a:r>
            <a:r>
              <a:rPr lang="fr-FR" sz="1600" b="1" i="0" dirty="0">
                <a:solidFill>
                  <a:srgbClr val="000000"/>
                </a:solidFill>
                <a:effectLst/>
                <a:latin typeface="Arial-BoldMT"/>
              </a:rPr>
              <a:t>ÉTEINTS</a:t>
            </a:r>
          </a:p>
          <a:p>
            <a:pPr marL="0" indent="0">
              <a:buNone/>
            </a:pPr>
            <a:r>
              <a:rPr lang="fr-FR" sz="1600" b="1" i="0" dirty="0">
                <a:solidFill>
                  <a:srgbClr val="000000"/>
                </a:solidFill>
                <a:effectLst/>
                <a:latin typeface="ArialMT"/>
              </a:rPr>
              <a:t>Simultanément, l'ASI 2 fonctionne toujours en mode normal. Vérifiez que les voyants de l'ASI 2 sont :</a:t>
            </a:r>
          </a:p>
          <a:p>
            <a:pPr marL="0" indent="0">
              <a:buNone/>
            </a:pPr>
            <a:r>
              <a:rPr lang="fr-FR" sz="1600" b="1" i="0" dirty="0">
                <a:solidFill>
                  <a:srgbClr val="000000"/>
                </a:solidFill>
                <a:effectLst/>
                <a:latin typeface="ArialMT"/>
              </a:rPr>
              <a:t>• Voyant PFC : vert  • Voyant ONDULEUR : vert  • Voyant CHARGE : vert  • Voyant CHARGE PROTÉGÉE : vert</a:t>
            </a:r>
          </a:p>
          <a:p>
            <a:pPr marL="0" indent="0">
              <a:buNone/>
            </a:pPr>
            <a:r>
              <a:rPr lang="fr-FR" sz="1600" b="1" i="0" dirty="0">
                <a:solidFill>
                  <a:srgbClr val="000000"/>
                </a:solidFill>
                <a:effectLst/>
                <a:latin typeface="ArialMT"/>
              </a:rPr>
              <a:t>• Voyant d'environnement et de défaut mineur : orange • Autres voyants : </a:t>
            </a:r>
            <a:r>
              <a:rPr lang="fr-FR" sz="1600" b="1" i="0" dirty="0">
                <a:solidFill>
                  <a:srgbClr val="000000"/>
                </a:solidFill>
                <a:effectLst/>
                <a:latin typeface="Arial-BoldMT"/>
              </a:rPr>
              <a:t>ÉTEINTS</a:t>
            </a:r>
          </a:p>
          <a:p>
            <a:pPr marL="0" indent="0">
              <a:buNone/>
            </a:pPr>
            <a:r>
              <a:rPr lang="fr-FR" sz="1600" b="1" i="0" dirty="0">
                <a:solidFill>
                  <a:srgbClr val="000000"/>
                </a:solidFill>
                <a:effectLst/>
                <a:latin typeface="Arial-BoldMT"/>
              </a:rPr>
              <a:t>REMARQUE: </a:t>
            </a:r>
            <a:r>
              <a:rPr lang="fr-FR" sz="1600" b="1" i="0" dirty="0">
                <a:solidFill>
                  <a:srgbClr val="000000"/>
                </a:solidFill>
                <a:effectLst/>
                <a:latin typeface="ArialMT"/>
              </a:rPr>
              <a:t>Dans ce cas, le commutateur statique de l'ASI 1 ne peut pas être fermé en mode bypass statique et aucune sortie de tension n'est présente sur le bypass statique de l'ASI 1.</a:t>
            </a:r>
          </a:p>
          <a:p>
            <a:pPr marL="0" indent="0">
              <a:buNone/>
            </a:pPr>
            <a:r>
              <a:rPr lang="fr-FR" sz="1600" b="1" i="0" dirty="0">
                <a:solidFill>
                  <a:srgbClr val="FF0000"/>
                </a:solidFill>
                <a:effectLst/>
                <a:latin typeface="ArialMT"/>
              </a:rPr>
              <a:t>2. </a:t>
            </a:r>
            <a:r>
              <a:rPr lang="fr-FR" sz="1600" b="1" i="0" dirty="0">
                <a:solidFill>
                  <a:srgbClr val="000000"/>
                </a:solidFill>
                <a:effectLst/>
                <a:latin typeface="ArialMT"/>
              </a:rPr>
              <a:t>Passez l'ASI 2 du mode normal au mode bypass statique.</a:t>
            </a:r>
          </a:p>
          <a:p>
            <a:pPr marL="0" indent="0">
              <a:buNone/>
            </a:pPr>
            <a:r>
              <a:rPr lang="fr-FR" sz="1600" b="1" i="0" dirty="0">
                <a:solidFill>
                  <a:srgbClr val="FF0000"/>
                </a:solidFill>
                <a:effectLst/>
                <a:latin typeface="ArialMT"/>
              </a:rPr>
              <a:t>3. </a:t>
            </a:r>
            <a:r>
              <a:rPr lang="fr-FR" sz="1600" b="1" i="0" dirty="0">
                <a:solidFill>
                  <a:srgbClr val="000000"/>
                </a:solidFill>
                <a:effectLst/>
                <a:latin typeface="ArialMT"/>
              </a:rPr>
              <a:t>Contrôlez l'état des voyants pour le mode bypass statique des deux ASI :</a:t>
            </a:r>
          </a:p>
          <a:p>
            <a:pPr marL="0" indent="0">
              <a:buNone/>
            </a:pPr>
            <a:r>
              <a:rPr lang="fr-FR" sz="1600" b="1" i="0" dirty="0">
                <a:solidFill>
                  <a:srgbClr val="000000"/>
                </a:solidFill>
                <a:effectLst/>
                <a:latin typeface="ArialMT"/>
              </a:rPr>
              <a:t>• Voyant CHARGE : vert (si le disjoncteur de sortie </a:t>
            </a:r>
            <a:r>
              <a:rPr lang="fr-FR" sz="1600" b="1" i="0" dirty="0">
                <a:solidFill>
                  <a:srgbClr val="000000"/>
                </a:solidFill>
                <a:effectLst/>
                <a:latin typeface="Arial-BoldMT"/>
              </a:rPr>
              <a:t>(QOP) </a:t>
            </a:r>
            <a:r>
              <a:rPr lang="fr-FR" sz="1600" b="1" i="0" dirty="0">
                <a:solidFill>
                  <a:srgbClr val="000000"/>
                </a:solidFill>
                <a:effectLst/>
                <a:latin typeface="ArialMT"/>
              </a:rPr>
              <a:t>est </a:t>
            </a:r>
            <a:r>
              <a:rPr lang="fr-FR" sz="1600" b="1" i="0" dirty="0">
                <a:solidFill>
                  <a:srgbClr val="000000"/>
                </a:solidFill>
                <a:effectLst/>
                <a:latin typeface="Arial-BoldMT"/>
              </a:rPr>
              <a:t>activé (fermé) </a:t>
            </a:r>
            <a:r>
              <a:rPr lang="fr-FR" sz="1600" b="1" i="0" dirty="0">
                <a:solidFill>
                  <a:srgbClr val="000000"/>
                </a:solidFill>
                <a:effectLst/>
                <a:latin typeface="ArialMT"/>
              </a:rPr>
              <a:t>; rouge dans le cas contraire).</a:t>
            </a:r>
          </a:p>
          <a:p>
            <a:pPr marL="0" indent="0">
              <a:buNone/>
            </a:pPr>
            <a:r>
              <a:rPr lang="fr-FR" sz="1600" b="1" i="0" dirty="0">
                <a:solidFill>
                  <a:srgbClr val="000000"/>
                </a:solidFill>
                <a:effectLst/>
                <a:latin typeface="ArialMT"/>
              </a:rPr>
              <a:t>• Voyant BYPASS : vert</a:t>
            </a:r>
          </a:p>
          <a:p>
            <a:pPr marL="0" indent="0">
              <a:buNone/>
            </a:pPr>
            <a:r>
              <a:rPr lang="fr-FR" sz="1600" b="1" i="0" dirty="0">
                <a:solidFill>
                  <a:srgbClr val="000000"/>
                </a:solidFill>
                <a:effectLst/>
                <a:latin typeface="ArialMT"/>
              </a:rPr>
              <a:t>• Voyant CHARGE NON PROTÉGÉE : rouge</a:t>
            </a:r>
            <a:r>
              <a:rPr lang="fr-FR" sz="1600" b="1" dirty="0"/>
              <a:t> </a:t>
            </a:r>
            <a:br>
              <a:rPr lang="fr-FR" b="1" dirty="0"/>
            </a:br>
            <a:endParaRPr lang="fr-FR" b="1" dirty="0"/>
          </a:p>
        </p:txBody>
      </p:sp>
    </p:spTree>
    <p:extLst>
      <p:ext uri="{BB962C8B-B14F-4D97-AF65-F5344CB8AC3E}">
        <p14:creationId xmlns:p14="http://schemas.microsoft.com/office/powerpoint/2010/main" val="190245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1310" y="734646"/>
            <a:ext cx="8911687" cy="702644"/>
          </a:xfrm>
        </p:spPr>
        <p:txBody>
          <a:bodyPr>
            <a:normAutofit/>
          </a:bodyPr>
          <a:lstStyle/>
          <a:p>
            <a:r>
              <a:rPr lang="fr-FR" dirty="0"/>
              <a:t>                    </a:t>
            </a:r>
            <a:r>
              <a:rPr lang="fr-FR" b="1" dirty="0">
                <a:solidFill>
                  <a:srgbClr val="70AC2E"/>
                </a:solidFill>
                <a:effectLst>
                  <a:outerShdw blurRad="38100" dist="38100" dir="2700000" algn="tl">
                    <a:srgbClr val="000000">
                      <a:alpha val="43137"/>
                    </a:srgbClr>
                  </a:outerShdw>
                </a:effectLst>
                <a:latin typeface="Arial Black" panose="020B0A04020102020204" pitchFamily="34" charset="0"/>
              </a:rPr>
              <a:t>DIFINITION</a:t>
            </a:r>
          </a:p>
        </p:txBody>
      </p:sp>
      <p:sp>
        <p:nvSpPr>
          <p:cNvPr id="3" name="Espace réservé du contenu 2"/>
          <p:cNvSpPr>
            <a:spLocks noGrp="1"/>
          </p:cNvSpPr>
          <p:nvPr>
            <p:ph idx="1"/>
          </p:nvPr>
        </p:nvSpPr>
        <p:spPr>
          <a:xfrm>
            <a:off x="262550" y="1222218"/>
            <a:ext cx="11234247" cy="5423650"/>
          </a:xfrm>
        </p:spPr>
        <p:txBody>
          <a:bodyPr/>
          <a:lstStyle/>
          <a:p>
            <a:pPr marL="0" indent="0">
              <a:buNone/>
            </a:pPr>
            <a:endParaRPr lang="fr-FR" dirty="0"/>
          </a:p>
          <a:p>
            <a:pPr marL="0" indent="0">
              <a:buNone/>
            </a:pPr>
            <a:r>
              <a:rPr lang="fr-FR" dirty="0"/>
              <a:t>               L'</a:t>
            </a:r>
            <a:r>
              <a:rPr lang="fr-FR" dirty="0">
                <a:solidFill>
                  <a:schemeClr val="tx1"/>
                </a:solidFill>
                <a:hlinkClick r:id="rId2">
                  <a:extLst>
                    <a:ext uri="{A12FA001-AC4F-418D-AE19-62706E023703}">
                      <ahyp:hlinkClr xmlns:ahyp="http://schemas.microsoft.com/office/drawing/2018/hyperlinkcolor" val="tx"/>
                    </a:ext>
                  </a:extLst>
                </a:hlinkClick>
              </a:rPr>
              <a:t>onduleur</a:t>
            </a:r>
            <a:r>
              <a:rPr lang="fr-FR" dirty="0"/>
              <a:t> est un dispositif électronique important, voire </a:t>
            </a:r>
            <a:r>
              <a:rPr lang="fr-FR" b="1" dirty="0"/>
              <a:t>indispensable pour protéger vos appareils informatiques</a:t>
            </a:r>
            <a:r>
              <a:rPr lang="fr-FR" dirty="0"/>
              <a:t> contre les risques électriques comme les coupures de courant, les surtensions, les sous-tensions, etc. Présenté sous la forme d'un boîtier à placer entre le réseau électrique et les appareils à protéger, il assure le bon fonctionnement de vos machines.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511" y="2866800"/>
            <a:ext cx="7955921" cy="3915000"/>
          </a:xfrm>
          <a:prstGeom prst="rect">
            <a:avLst/>
          </a:prstGeom>
          <a:effectLst/>
        </p:spPr>
      </p:pic>
      <p:pic>
        <p:nvPicPr>
          <p:cNvPr id="4" name="Picture 3">
            <a:extLst>
              <a:ext uri="{FF2B5EF4-FFF2-40B4-BE49-F238E27FC236}">
                <a16:creationId xmlns:a16="http://schemas.microsoft.com/office/drawing/2014/main" id="{00959F4F-82E4-61A1-A564-921D03F744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591" y="3081872"/>
            <a:ext cx="2066511" cy="2866891"/>
          </a:xfrm>
          <a:prstGeom prst="rect">
            <a:avLst/>
          </a:prstGeom>
          <a:ln>
            <a:noFill/>
          </a:ln>
          <a:effectLst>
            <a:softEdge rad="112500"/>
          </a:effectLst>
        </p:spPr>
      </p:pic>
    </p:spTree>
    <p:extLst>
      <p:ext uri="{BB962C8B-B14F-4D97-AF65-F5344CB8AC3E}">
        <p14:creationId xmlns:p14="http://schemas.microsoft.com/office/powerpoint/2010/main" val="109190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49C2-F44E-3529-C126-708C0E868328}"/>
              </a:ext>
            </a:extLst>
          </p:cNvPr>
          <p:cNvSpPr>
            <a:spLocks noGrp="1"/>
          </p:cNvSpPr>
          <p:nvPr>
            <p:ph type="title"/>
          </p:nvPr>
        </p:nvSpPr>
        <p:spPr>
          <a:xfrm>
            <a:off x="1690671" y="729306"/>
            <a:ext cx="10501329" cy="743444"/>
          </a:xfrm>
        </p:spPr>
        <p:txBody>
          <a:bodyPr>
            <a:normAutofit fontScale="90000"/>
          </a:bodyPr>
          <a:lstStyle/>
          <a:p>
            <a:r>
              <a:rPr lang="fr-FR" sz="3100" b="1" i="0" dirty="0">
                <a:solidFill>
                  <a:srgbClr val="00942F"/>
                </a:solidFill>
                <a:effectLst/>
                <a:latin typeface="Arial-BoldMT"/>
              </a:rPr>
              <a:t>Passer du mode normal au mode bypass de maintenance</a:t>
            </a:r>
            <a:r>
              <a:rPr lang="fr-FR" sz="3100" dirty="0"/>
              <a:t> </a:t>
            </a:r>
            <a:br>
              <a:rPr lang="fr-FR" dirty="0"/>
            </a:br>
            <a:endParaRPr lang="fr-FR" dirty="0"/>
          </a:p>
        </p:txBody>
      </p:sp>
      <p:sp>
        <p:nvSpPr>
          <p:cNvPr id="5" name="TextBox 4">
            <a:extLst>
              <a:ext uri="{FF2B5EF4-FFF2-40B4-BE49-F238E27FC236}">
                <a16:creationId xmlns:a16="http://schemas.microsoft.com/office/drawing/2014/main" id="{9475F07E-D11B-C676-1FEB-74B8C0C9130D}"/>
              </a:ext>
            </a:extLst>
          </p:cNvPr>
          <p:cNvSpPr txBox="1"/>
          <p:nvPr/>
        </p:nvSpPr>
        <p:spPr>
          <a:xfrm>
            <a:off x="2146852" y="1472750"/>
            <a:ext cx="10501329" cy="2492990"/>
          </a:xfrm>
          <a:prstGeom prst="rect">
            <a:avLst/>
          </a:prstGeom>
          <a:noFill/>
        </p:spPr>
        <p:txBody>
          <a:bodyPr wrap="square">
            <a:spAutoFit/>
          </a:bodyPr>
          <a:lstStyle/>
          <a:p>
            <a:r>
              <a:rPr lang="fr-FR" sz="1200" b="1" i="0" dirty="0">
                <a:solidFill>
                  <a:srgbClr val="FF0000"/>
                </a:solidFill>
                <a:effectLst/>
                <a:latin typeface="ArialMT"/>
              </a:rPr>
              <a:t>1. </a:t>
            </a:r>
            <a:r>
              <a:rPr lang="fr-FR" sz="1200" b="1" i="0" dirty="0">
                <a:solidFill>
                  <a:srgbClr val="000000"/>
                </a:solidFill>
                <a:effectLst/>
                <a:latin typeface="ArialMT"/>
              </a:rPr>
              <a:t>Confirmez que le disjoncteur du bypass statique </a:t>
            </a:r>
            <a:r>
              <a:rPr lang="fr-FR" sz="1200" b="1" i="0" dirty="0">
                <a:solidFill>
                  <a:srgbClr val="000000"/>
                </a:solidFill>
                <a:effectLst/>
                <a:latin typeface="Arial-BoldMT"/>
              </a:rPr>
              <a:t>(QM2) </a:t>
            </a:r>
            <a:r>
              <a:rPr lang="fr-FR" sz="1200" b="1" i="0" dirty="0">
                <a:solidFill>
                  <a:srgbClr val="000000"/>
                </a:solidFill>
                <a:effectLst/>
                <a:latin typeface="ArialMT"/>
              </a:rPr>
              <a:t>est en position </a:t>
            </a:r>
            <a:r>
              <a:rPr lang="fr-FR" sz="1200" b="1" i="0" dirty="0">
                <a:solidFill>
                  <a:srgbClr val="000000"/>
                </a:solidFill>
                <a:effectLst/>
                <a:latin typeface="Arial-BoldMT"/>
              </a:rPr>
              <a:t>activé</a:t>
            </a:r>
          </a:p>
          <a:p>
            <a:r>
              <a:rPr lang="fr-FR" sz="1200" b="1" i="0" dirty="0">
                <a:solidFill>
                  <a:srgbClr val="000000"/>
                </a:solidFill>
                <a:effectLst/>
                <a:latin typeface="Arial-BoldMT"/>
              </a:rPr>
              <a:t>(fermé) </a:t>
            </a:r>
            <a:r>
              <a:rPr lang="fr-FR" sz="1200" b="1" i="0" dirty="0">
                <a:solidFill>
                  <a:srgbClr val="000000"/>
                </a:solidFill>
                <a:effectLst/>
                <a:latin typeface="ArialMT"/>
              </a:rPr>
              <a:t>sur les deux ASI.</a:t>
            </a:r>
          </a:p>
          <a:p>
            <a:r>
              <a:rPr lang="fr-FR" sz="1200" b="1" i="0" dirty="0">
                <a:solidFill>
                  <a:srgbClr val="FF0000"/>
                </a:solidFill>
                <a:effectLst/>
                <a:latin typeface="ArialMT"/>
              </a:rPr>
              <a:t>2. </a:t>
            </a:r>
            <a:r>
              <a:rPr lang="fr-FR" sz="1200" b="1" i="0" dirty="0">
                <a:solidFill>
                  <a:srgbClr val="000000"/>
                </a:solidFill>
                <a:effectLst/>
                <a:latin typeface="ArialMT"/>
              </a:rPr>
              <a:t>Passez l'ASI 1 du mode normal au mode bypass statique. L'ASI 1 est à présent</a:t>
            </a:r>
          </a:p>
          <a:p>
            <a:r>
              <a:rPr lang="fr-FR" sz="1200" b="1" i="0" dirty="0">
                <a:solidFill>
                  <a:srgbClr val="000000"/>
                </a:solidFill>
                <a:effectLst/>
                <a:latin typeface="ArialMT"/>
              </a:rPr>
              <a:t>verrouillée sur charge </a:t>
            </a:r>
            <a:r>
              <a:rPr lang="fr-FR" sz="1200" b="1" i="0" dirty="0">
                <a:solidFill>
                  <a:srgbClr val="000000"/>
                </a:solidFill>
                <a:effectLst/>
                <a:latin typeface="Arial-BoldMT"/>
              </a:rPr>
              <a:t>désactivée</a:t>
            </a:r>
            <a:r>
              <a:rPr lang="fr-FR" sz="1200" b="1" i="0" dirty="0">
                <a:solidFill>
                  <a:srgbClr val="000000"/>
                </a:solidFill>
                <a:effectLst/>
                <a:latin typeface="ArialMT"/>
              </a:rPr>
              <a:t>. La charge est prise en charge par l'ASI 2 qui</a:t>
            </a:r>
          </a:p>
          <a:p>
            <a:r>
              <a:rPr lang="fr-FR" sz="1200" b="1" i="0" dirty="0">
                <a:solidFill>
                  <a:srgbClr val="000000"/>
                </a:solidFill>
                <a:effectLst/>
                <a:latin typeface="ArialMT"/>
              </a:rPr>
              <a:t>fonctionne toujours en mode normal.</a:t>
            </a:r>
          </a:p>
          <a:p>
            <a:r>
              <a:rPr lang="fr-FR" sz="1200" b="1" i="0" dirty="0">
                <a:solidFill>
                  <a:srgbClr val="000000"/>
                </a:solidFill>
                <a:effectLst/>
                <a:latin typeface="Arial-BoldMT"/>
              </a:rPr>
              <a:t>REMARQUE: </a:t>
            </a:r>
            <a:r>
              <a:rPr lang="fr-FR" sz="1200" b="1" i="0" dirty="0">
                <a:solidFill>
                  <a:srgbClr val="000000"/>
                </a:solidFill>
                <a:effectLst/>
                <a:latin typeface="ArialMT"/>
              </a:rPr>
              <a:t>Reportez-vous à la section </a:t>
            </a:r>
            <a:r>
              <a:rPr lang="fr-FR" sz="1200" b="1" i="1" dirty="0">
                <a:solidFill>
                  <a:srgbClr val="000000"/>
                </a:solidFill>
                <a:effectLst/>
                <a:latin typeface="Arial-ItalicMT"/>
              </a:rPr>
              <a:t>Passer du mode normal au mode bypass statique</a:t>
            </a:r>
            <a:endParaRPr lang="fr-FR" sz="1200" b="1" i="0" dirty="0">
              <a:solidFill>
                <a:srgbClr val="000000"/>
              </a:solidFill>
              <a:effectLst/>
              <a:latin typeface="ArialMT"/>
            </a:endParaRPr>
          </a:p>
          <a:p>
            <a:r>
              <a:rPr lang="fr-FR" sz="1200" b="1" i="0" dirty="0">
                <a:solidFill>
                  <a:srgbClr val="000000"/>
                </a:solidFill>
                <a:effectLst/>
                <a:latin typeface="Arial-BoldMT"/>
              </a:rPr>
              <a:t>REMARQUE: Q3BP </a:t>
            </a:r>
            <a:r>
              <a:rPr lang="fr-FR" sz="1200" b="1" i="0" dirty="0">
                <a:solidFill>
                  <a:srgbClr val="000000"/>
                </a:solidFill>
                <a:effectLst/>
                <a:latin typeface="ArialMT"/>
              </a:rPr>
              <a:t>ne doit pas être fermé.</a:t>
            </a:r>
          </a:p>
          <a:p>
            <a:r>
              <a:rPr lang="fr-FR" sz="1200" b="1" i="0" dirty="0">
                <a:solidFill>
                  <a:srgbClr val="FF0000"/>
                </a:solidFill>
                <a:effectLst/>
                <a:latin typeface="ArialMT"/>
              </a:rPr>
              <a:t>3. </a:t>
            </a:r>
            <a:r>
              <a:rPr lang="fr-FR" sz="1200" b="1" i="0" dirty="0">
                <a:solidFill>
                  <a:srgbClr val="000000"/>
                </a:solidFill>
                <a:effectLst/>
                <a:latin typeface="ArialMT"/>
              </a:rPr>
              <a:t>Placez le disjoncteur de sortie d'ASI 1 </a:t>
            </a:r>
            <a:r>
              <a:rPr lang="fr-FR" sz="1200" b="1" i="0" dirty="0">
                <a:solidFill>
                  <a:srgbClr val="000000"/>
                </a:solidFill>
                <a:effectLst/>
                <a:latin typeface="Arial-BoldMT"/>
              </a:rPr>
              <a:t>(QOP) </a:t>
            </a:r>
            <a:r>
              <a:rPr lang="fr-FR" sz="1200" b="1" i="0" dirty="0">
                <a:solidFill>
                  <a:srgbClr val="000000"/>
                </a:solidFill>
                <a:effectLst/>
                <a:latin typeface="ArialMT"/>
              </a:rPr>
              <a:t>en position </a:t>
            </a:r>
            <a:r>
              <a:rPr lang="fr-FR" sz="1200" b="1" i="0" dirty="0">
                <a:solidFill>
                  <a:srgbClr val="000000"/>
                </a:solidFill>
                <a:effectLst/>
                <a:latin typeface="Arial-BoldMT"/>
              </a:rPr>
              <a:t>désactivé (ouvert)</a:t>
            </a:r>
            <a:r>
              <a:rPr lang="fr-FR" sz="1200" b="1" i="0" dirty="0">
                <a:solidFill>
                  <a:srgbClr val="000000"/>
                </a:solidFill>
                <a:effectLst/>
                <a:latin typeface="ArialMT"/>
              </a:rPr>
              <a:t>.</a:t>
            </a:r>
          </a:p>
          <a:p>
            <a:r>
              <a:rPr lang="fr-FR" sz="1200" b="1" i="0" dirty="0">
                <a:solidFill>
                  <a:srgbClr val="FF0000"/>
                </a:solidFill>
                <a:effectLst/>
                <a:latin typeface="ArialMT"/>
              </a:rPr>
              <a:t>4. </a:t>
            </a:r>
            <a:r>
              <a:rPr lang="fr-FR" sz="1200" b="1" i="0" dirty="0">
                <a:solidFill>
                  <a:srgbClr val="000000"/>
                </a:solidFill>
                <a:effectLst/>
                <a:latin typeface="ArialMT"/>
              </a:rPr>
              <a:t>Passez l'ASI 2 du mode normal au mode bypass statique. </a:t>
            </a:r>
            <a:r>
              <a:rPr lang="fr-FR" sz="1200" b="1" i="0" dirty="0">
                <a:solidFill>
                  <a:srgbClr val="000000"/>
                </a:solidFill>
                <a:effectLst/>
                <a:latin typeface="Arial-BoldMT"/>
              </a:rPr>
              <a:t>REMARQUE: </a:t>
            </a:r>
            <a:r>
              <a:rPr lang="fr-FR" sz="1200" b="1" i="0" dirty="0">
                <a:solidFill>
                  <a:srgbClr val="000000"/>
                </a:solidFill>
                <a:effectLst/>
                <a:latin typeface="ArialMT"/>
              </a:rPr>
              <a:t>La charge est alimentée par le bypass statique de l'ASI 2.</a:t>
            </a:r>
          </a:p>
          <a:p>
            <a:r>
              <a:rPr lang="fr-FR" sz="1200" b="1" i="0" dirty="0">
                <a:solidFill>
                  <a:srgbClr val="FF0000"/>
                </a:solidFill>
                <a:effectLst/>
                <a:latin typeface="ArialMT"/>
              </a:rPr>
              <a:t>5. </a:t>
            </a:r>
            <a:r>
              <a:rPr lang="fr-FR" sz="1200" b="1" i="0" dirty="0">
                <a:solidFill>
                  <a:srgbClr val="000000"/>
                </a:solidFill>
                <a:effectLst/>
                <a:latin typeface="ArialMT"/>
              </a:rPr>
              <a:t>Placez le disjoncteur du bypass de maintenance de l'ASI 2 </a:t>
            </a:r>
            <a:r>
              <a:rPr lang="fr-FR" sz="1200" b="1" i="0" dirty="0">
                <a:solidFill>
                  <a:srgbClr val="000000"/>
                </a:solidFill>
                <a:effectLst/>
                <a:latin typeface="Arial-BoldMT"/>
              </a:rPr>
              <a:t>(Q3BP) </a:t>
            </a:r>
            <a:r>
              <a:rPr lang="fr-FR" sz="1200" b="1" i="0" dirty="0">
                <a:solidFill>
                  <a:srgbClr val="000000"/>
                </a:solidFill>
                <a:effectLst/>
                <a:latin typeface="ArialMT"/>
              </a:rPr>
              <a:t>en position</a:t>
            </a:r>
          </a:p>
          <a:p>
            <a:r>
              <a:rPr lang="fr-FR" sz="1200" b="1" i="0" dirty="0">
                <a:solidFill>
                  <a:srgbClr val="000000"/>
                </a:solidFill>
                <a:effectLst/>
                <a:latin typeface="Arial-BoldMT"/>
              </a:rPr>
              <a:t>activé (fermé)</a:t>
            </a:r>
            <a:r>
              <a:rPr lang="fr-FR" sz="1200" b="1" i="0" dirty="0">
                <a:solidFill>
                  <a:srgbClr val="000000"/>
                </a:solidFill>
                <a:effectLst/>
                <a:latin typeface="ArialMT"/>
              </a:rPr>
              <a:t>.</a:t>
            </a:r>
          </a:p>
          <a:p>
            <a:r>
              <a:rPr lang="fr-FR" sz="1200" b="1" i="0" dirty="0">
                <a:solidFill>
                  <a:srgbClr val="000000"/>
                </a:solidFill>
                <a:effectLst/>
                <a:latin typeface="Arial-BoldMT"/>
              </a:rPr>
              <a:t>REMARQUE: </a:t>
            </a:r>
            <a:r>
              <a:rPr lang="fr-FR" sz="1200" b="1" i="0" dirty="0">
                <a:solidFill>
                  <a:srgbClr val="000000"/>
                </a:solidFill>
                <a:effectLst/>
                <a:latin typeface="ArialMT"/>
              </a:rPr>
              <a:t>La charge est alimentée par le bypass statique et le bypass de maintenance de l'ASI 2.</a:t>
            </a:r>
            <a:r>
              <a:rPr lang="fr-FR" sz="1200" b="1" dirty="0"/>
              <a:t> </a:t>
            </a:r>
            <a:br>
              <a:rPr lang="fr-FR" sz="1200" b="1" dirty="0"/>
            </a:br>
            <a:endParaRPr lang="fr-FR" sz="1200" b="1" dirty="0"/>
          </a:p>
        </p:txBody>
      </p:sp>
      <p:sp>
        <p:nvSpPr>
          <p:cNvPr id="7" name="TextBox 6">
            <a:extLst>
              <a:ext uri="{FF2B5EF4-FFF2-40B4-BE49-F238E27FC236}">
                <a16:creationId xmlns:a16="http://schemas.microsoft.com/office/drawing/2014/main" id="{73B5A730-1E2A-434D-38F4-696355EFB09D}"/>
              </a:ext>
            </a:extLst>
          </p:cNvPr>
          <p:cNvSpPr txBox="1"/>
          <p:nvPr/>
        </p:nvSpPr>
        <p:spPr>
          <a:xfrm>
            <a:off x="2146852" y="3705621"/>
            <a:ext cx="9004536" cy="3231654"/>
          </a:xfrm>
          <a:prstGeom prst="rect">
            <a:avLst/>
          </a:prstGeom>
          <a:noFill/>
        </p:spPr>
        <p:txBody>
          <a:bodyPr wrap="square">
            <a:spAutoFit/>
          </a:bodyPr>
          <a:lstStyle/>
          <a:p>
            <a:r>
              <a:rPr lang="fr-FR" sz="1200" b="1" i="0" dirty="0">
                <a:solidFill>
                  <a:srgbClr val="FF0000"/>
                </a:solidFill>
                <a:effectLst/>
                <a:latin typeface="ArialMT"/>
              </a:rPr>
              <a:t>6. </a:t>
            </a:r>
            <a:r>
              <a:rPr lang="fr-FR" sz="1200" b="1" i="0" dirty="0">
                <a:solidFill>
                  <a:srgbClr val="000000"/>
                </a:solidFill>
                <a:effectLst/>
                <a:latin typeface="ArialMT"/>
              </a:rPr>
              <a:t>Placez le disjoncteur de sortie d'ASI 2 </a:t>
            </a:r>
            <a:r>
              <a:rPr lang="fr-FR" sz="1200" b="1" i="0" dirty="0">
                <a:solidFill>
                  <a:srgbClr val="000000"/>
                </a:solidFill>
                <a:effectLst/>
                <a:latin typeface="Arial-BoldMT"/>
              </a:rPr>
              <a:t>(QOP) </a:t>
            </a:r>
            <a:r>
              <a:rPr lang="fr-FR" sz="1200" b="1" i="0" dirty="0">
                <a:solidFill>
                  <a:srgbClr val="000000"/>
                </a:solidFill>
                <a:effectLst/>
                <a:latin typeface="ArialMT"/>
              </a:rPr>
              <a:t>en position </a:t>
            </a:r>
            <a:r>
              <a:rPr lang="fr-FR" sz="1200" b="1" i="0" dirty="0">
                <a:solidFill>
                  <a:srgbClr val="000000"/>
                </a:solidFill>
                <a:effectLst/>
                <a:latin typeface="Arial-BoldMT"/>
              </a:rPr>
              <a:t>désactivé (ouvert)</a:t>
            </a:r>
            <a:r>
              <a:rPr lang="fr-FR" sz="1200" b="1" i="0" dirty="0">
                <a:solidFill>
                  <a:srgbClr val="000000"/>
                </a:solidFill>
                <a:effectLst/>
                <a:latin typeface="ArialMT"/>
              </a:rPr>
              <a:t>.</a:t>
            </a:r>
          </a:p>
          <a:p>
            <a:r>
              <a:rPr lang="fr-FR" sz="1200" b="1" i="0" dirty="0">
                <a:solidFill>
                  <a:srgbClr val="000000"/>
                </a:solidFill>
                <a:effectLst/>
                <a:latin typeface="Arial-BoldMT"/>
              </a:rPr>
              <a:t>REMARQUE: </a:t>
            </a:r>
            <a:r>
              <a:rPr lang="fr-FR" sz="1200" b="1" i="0" dirty="0">
                <a:solidFill>
                  <a:srgbClr val="000000"/>
                </a:solidFill>
                <a:effectLst/>
                <a:latin typeface="ArialMT"/>
              </a:rPr>
              <a:t>L'ASI 2 est complètement isolée de la charge et la charge est</a:t>
            </a:r>
          </a:p>
          <a:p>
            <a:r>
              <a:rPr lang="fr-FR" sz="1200" b="1" i="0" dirty="0">
                <a:solidFill>
                  <a:srgbClr val="000000"/>
                </a:solidFill>
                <a:effectLst/>
                <a:latin typeface="ArialMT"/>
              </a:rPr>
              <a:t>alimentée par le bypass de maintenance de l'ASI 2.</a:t>
            </a:r>
          </a:p>
          <a:p>
            <a:r>
              <a:rPr lang="fr-FR" sz="1200" b="1" i="0" dirty="0">
                <a:solidFill>
                  <a:srgbClr val="FF0000"/>
                </a:solidFill>
                <a:effectLst/>
                <a:latin typeface="ArialMT"/>
              </a:rPr>
              <a:t>7. </a:t>
            </a:r>
            <a:r>
              <a:rPr lang="fr-FR" sz="1200" b="1" i="0" dirty="0">
                <a:solidFill>
                  <a:srgbClr val="000000"/>
                </a:solidFill>
                <a:effectLst/>
                <a:latin typeface="ArialMT"/>
              </a:rPr>
              <a:t>Placez le disjoncteur du bypass de maintenance de l'ASI 1 </a:t>
            </a:r>
            <a:r>
              <a:rPr lang="fr-FR" sz="1200" b="1" i="0" dirty="0">
                <a:solidFill>
                  <a:srgbClr val="000000"/>
                </a:solidFill>
                <a:effectLst/>
                <a:latin typeface="Arial-BoldMT"/>
              </a:rPr>
              <a:t>(Q3BP) </a:t>
            </a:r>
            <a:r>
              <a:rPr lang="fr-FR" sz="1200" b="1" i="0" dirty="0">
                <a:solidFill>
                  <a:srgbClr val="000000"/>
                </a:solidFill>
                <a:effectLst/>
                <a:latin typeface="ArialMT"/>
              </a:rPr>
              <a:t>en position</a:t>
            </a:r>
          </a:p>
          <a:p>
            <a:r>
              <a:rPr lang="fr-FR" sz="1200" b="1" i="0" dirty="0">
                <a:solidFill>
                  <a:srgbClr val="000000"/>
                </a:solidFill>
                <a:effectLst/>
                <a:latin typeface="Arial-BoldMT"/>
              </a:rPr>
              <a:t>activé (fermé)</a:t>
            </a:r>
            <a:r>
              <a:rPr lang="fr-FR" sz="1200" b="1" i="0" dirty="0">
                <a:solidFill>
                  <a:srgbClr val="000000"/>
                </a:solidFill>
                <a:effectLst/>
                <a:latin typeface="ArialMT"/>
              </a:rPr>
              <a:t>.</a:t>
            </a:r>
          </a:p>
          <a:p>
            <a:r>
              <a:rPr lang="fr-FR" sz="1200" b="1" i="0" dirty="0">
                <a:solidFill>
                  <a:srgbClr val="000000"/>
                </a:solidFill>
                <a:effectLst/>
                <a:latin typeface="Arial-BoldMT"/>
              </a:rPr>
              <a:t>REMARQUE: </a:t>
            </a:r>
            <a:r>
              <a:rPr lang="fr-FR" sz="1200" b="1" i="0" dirty="0">
                <a:solidFill>
                  <a:srgbClr val="000000"/>
                </a:solidFill>
                <a:effectLst/>
                <a:latin typeface="ArialMT"/>
              </a:rPr>
              <a:t>L'ASI 1 est à présent aussi complètement isolée de la charge et la charge est alimentée par le bypass de maintenance des deux ASI.</a:t>
            </a:r>
          </a:p>
          <a:p>
            <a:r>
              <a:rPr lang="fr-FR" sz="1200" b="1" i="0" dirty="0">
                <a:solidFill>
                  <a:srgbClr val="FF0000"/>
                </a:solidFill>
                <a:effectLst/>
                <a:latin typeface="ArialMT"/>
              </a:rPr>
              <a:t>8. </a:t>
            </a:r>
            <a:r>
              <a:rPr lang="fr-FR" sz="1200" b="1" i="0" dirty="0">
                <a:solidFill>
                  <a:srgbClr val="000000"/>
                </a:solidFill>
                <a:effectLst/>
                <a:latin typeface="ArialMT"/>
              </a:rPr>
              <a:t>Passez le disjoncteur d'entrée </a:t>
            </a:r>
            <a:r>
              <a:rPr lang="fr-FR" sz="1200" b="1" i="0" dirty="0">
                <a:solidFill>
                  <a:srgbClr val="000000"/>
                </a:solidFill>
                <a:effectLst/>
                <a:latin typeface="Arial-BoldMT"/>
              </a:rPr>
              <a:t>(QM1) </a:t>
            </a:r>
            <a:r>
              <a:rPr lang="fr-FR" sz="1200" b="1" i="0" dirty="0">
                <a:solidFill>
                  <a:srgbClr val="000000"/>
                </a:solidFill>
                <a:effectLst/>
                <a:latin typeface="ArialMT"/>
              </a:rPr>
              <a:t>et le disjoncteur du bypass statique</a:t>
            </a:r>
          </a:p>
          <a:p>
            <a:r>
              <a:rPr lang="fr-FR" sz="1200" b="1" i="0" dirty="0">
                <a:solidFill>
                  <a:srgbClr val="000000"/>
                </a:solidFill>
                <a:effectLst/>
                <a:latin typeface="Arial-BoldMT"/>
              </a:rPr>
              <a:t>(QM2) </a:t>
            </a:r>
            <a:r>
              <a:rPr lang="fr-FR" sz="1200" b="1" i="0" dirty="0">
                <a:solidFill>
                  <a:srgbClr val="000000"/>
                </a:solidFill>
                <a:effectLst/>
                <a:latin typeface="ArialMT"/>
              </a:rPr>
              <a:t>en position </a:t>
            </a:r>
            <a:r>
              <a:rPr lang="fr-FR" sz="1200" b="1" i="0" dirty="0">
                <a:solidFill>
                  <a:srgbClr val="000000"/>
                </a:solidFill>
                <a:effectLst/>
                <a:latin typeface="Arial-BoldMT"/>
              </a:rPr>
              <a:t>désactivé (ouvert) </a:t>
            </a:r>
            <a:r>
              <a:rPr lang="fr-FR" sz="1200" b="1" i="0" dirty="0">
                <a:solidFill>
                  <a:srgbClr val="000000"/>
                </a:solidFill>
                <a:effectLst/>
                <a:latin typeface="ArialMT"/>
              </a:rPr>
              <a:t>sur les deux ASI.</a:t>
            </a:r>
          </a:p>
          <a:p>
            <a:r>
              <a:rPr lang="fr-FR" sz="1200" b="1" i="0" dirty="0">
                <a:solidFill>
                  <a:srgbClr val="FF0000"/>
                </a:solidFill>
                <a:effectLst/>
                <a:latin typeface="ArialMT"/>
              </a:rPr>
              <a:t>9. </a:t>
            </a:r>
            <a:r>
              <a:rPr lang="fr-FR" sz="1200" b="1" i="0" dirty="0">
                <a:solidFill>
                  <a:srgbClr val="000000"/>
                </a:solidFill>
                <a:effectLst/>
                <a:latin typeface="ArialMT"/>
              </a:rPr>
              <a:t>Suivez l'</a:t>
            </a:r>
            <a:r>
              <a:rPr lang="fr-FR" sz="1200" b="1" i="0" dirty="0">
                <a:solidFill>
                  <a:srgbClr val="000000"/>
                </a:solidFill>
                <a:effectLst/>
                <a:latin typeface="Arial-BoldMT"/>
              </a:rPr>
              <a:t>une </a:t>
            </a:r>
            <a:r>
              <a:rPr lang="fr-FR" sz="1200" b="1" i="0" dirty="0">
                <a:solidFill>
                  <a:srgbClr val="000000"/>
                </a:solidFill>
                <a:effectLst/>
                <a:latin typeface="ArialMT"/>
              </a:rPr>
              <a:t>des procédures suivantes en fonction de votre configuration sur</a:t>
            </a:r>
          </a:p>
          <a:p>
            <a:r>
              <a:rPr lang="fr-FR" sz="1200" b="1" i="0" dirty="0">
                <a:solidFill>
                  <a:srgbClr val="000000"/>
                </a:solidFill>
                <a:effectLst/>
                <a:latin typeface="ArialMT"/>
              </a:rPr>
              <a:t>les deux ASI :</a:t>
            </a:r>
          </a:p>
          <a:p>
            <a:r>
              <a:rPr lang="fr-FR" sz="1200" b="1" i="0" dirty="0">
                <a:solidFill>
                  <a:srgbClr val="70AC2E"/>
                </a:solidFill>
                <a:effectLst/>
                <a:latin typeface="ArialMT"/>
              </a:rPr>
              <a:t>a. </a:t>
            </a:r>
            <a:r>
              <a:rPr lang="fr-FR" sz="1200" b="1" i="0" dirty="0">
                <a:solidFill>
                  <a:srgbClr val="000000"/>
                </a:solidFill>
                <a:effectLst/>
                <a:latin typeface="ArialMT"/>
              </a:rPr>
              <a:t>Configuration sans armoire batteries supplémentaire : Placez le disjoncteur</a:t>
            </a:r>
          </a:p>
          <a:p>
            <a:r>
              <a:rPr lang="fr-FR" sz="1200" b="1" i="0" dirty="0">
                <a:solidFill>
                  <a:srgbClr val="000000"/>
                </a:solidFill>
                <a:effectLst/>
                <a:latin typeface="ArialMT"/>
              </a:rPr>
              <a:t>batterie </a:t>
            </a:r>
            <a:r>
              <a:rPr lang="fr-FR" sz="1200" b="1" i="0" dirty="0">
                <a:solidFill>
                  <a:srgbClr val="000000"/>
                </a:solidFill>
                <a:effectLst/>
                <a:latin typeface="Arial-BoldMT"/>
              </a:rPr>
              <a:t>(QB) </a:t>
            </a:r>
            <a:r>
              <a:rPr lang="fr-FR" sz="1200" b="1" i="0" dirty="0">
                <a:solidFill>
                  <a:srgbClr val="000000"/>
                </a:solidFill>
                <a:effectLst/>
                <a:latin typeface="ArialMT"/>
              </a:rPr>
              <a:t>en position </a:t>
            </a:r>
            <a:r>
              <a:rPr lang="fr-FR" sz="1200" b="1" i="0" dirty="0">
                <a:solidFill>
                  <a:srgbClr val="000000"/>
                </a:solidFill>
                <a:effectLst/>
                <a:latin typeface="Arial-BoldMT"/>
              </a:rPr>
              <a:t>désactivé (ouvert)</a:t>
            </a:r>
            <a:r>
              <a:rPr lang="fr-FR" sz="1200" b="1" i="0" dirty="0">
                <a:solidFill>
                  <a:srgbClr val="000000"/>
                </a:solidFill>
                <a:effectLst/>
                <a:latin typeface="ArialMT"/>
              </a:rPr>
              <a:t>.</a:t>
            </a:r>
          </a:p>
          <a:p>
            <a:r>
              <a:rPr lang="fr-FR" sz="1200" b="1" i="0" dirty="0">
                <a:solidFill>
                  <a:srgbClr val="70AC2E"/>
                </a:solidFill>
                <a:effectLst/>
                <a:latin typeface="ArialMT"/>
              </a:rPr>
              <a:t>b. </a:t>
            </a:r>
            <a:r>
              <a:rPr lang="fr-FR" sz="1200" b="1" i="0" dirty="0">
                <a:solidFill>
                  <a:srgbClr val="000000"/>
                </a:solidFill>
                <a:effectLst/>
                <a:latin typeface="ArialMT"/>
              </a:rPr>
              <a:t>Configuration avec armoire batteries supplémentaire : Veillez à ce que le</a:t>
            </a:r>
          </a:p>
          <a:p>
            <a:r>
              <a:rPr lang="fr-FR" sz="1200" b="1" i="0" dirty="0">
                <a:solidFill>
                  <a:srgbClr val="000000"/>
                </a:solidFill>
                <a:effectLst/>
                <a:latin typeface="ArialMT"/>
              </a:rPr>
              <a:t>disjoncteur batterie </a:t>
            </a:r>
            <a:r>
              <a:rPr lang="fr-FR" sz="1200" b="1" i="0" dirty="0">
                <a:solidFill>
                  <a:srgbClr val="000000"/>
                </a:solidFill>
                <a:effectLst/>
                <a:latin typeface="Arial-BoldMT"/>
              </a:rPr>
              <a:t>(QB) </a:t>
            </a:r>
            <a:r>
              <a:rPr lang="fr-FR" sz="1200" b="1" i="0" dirty="0">
                <a:solidFill>
                  <a:srgbClr val="000000"/>
                </a:solidFill>
                <a:effectLst/>
                <a:latin typeface="ArialMT"/>
              </a:rPr>
              <a:t>soit </a:t>
            </a:r>
            <a:r>
              <a:rPr lang="fr-FR" sz="1200" b="1" i="0" dirty="0">
                <a:solidFill>
                  <a:srgbClr val="000000"/>
                </a:solidFill>
                <a:effectLst/>
                <a:latin typeface="Arial-BoldMT"/>
              </a:rPr>
              <a:t>désactivé (ouvert)</a:t>
            </a:r>
            <a:r>
              <a:rPr lang="fr-FR" sz="1200" b="1" i="0" dirty="0">
                <a:solidFill>
                  <a:srgbClr val="000000"/>
                </a:solidFill>
                <a:effectLst/>
                <a:latin typeface="ArialMT"/>
              </a:rPr>
              <a:t>, puis placez le disjoncteur</a:t>
            </a:r>
          </a:p>
          <a:p>
            <a:r>
              <a:rPr lang="fr-FR" sz="1200" b="1" i="0" dirty="0">
                <a:solidFill>
                  <a:srgbClr val="000000"/>
                </a:solidFill>
                <a:effectLst/>
                <a:latin typeface="ArialMT"/>
              </a:rPr>
              <a:t>de l'armoire batteries </a:t>
            </a:r>
            <a:r>
              <a:rPr lang="fr-FR" sz="1200" b="1" i="0" dirty="0">
                <a:solidFill>
                  <a:srgbClr val="000000"/>
                </a:solidFill>
                <a:effectLst/>
                <a:latin typeface="Arial-BoldMT"/>
              </a:rPr>
              <a:t>(QFB) </a:t>
            </a:r>
            <a:r>
              <a:rPr lang="fr-FR" sz="1200" b="1" i="0" dirty="0">
                <a:solidFill>
                  <a:srgbClr val="000000"/>
                </a:solidFill>
                <a:effectLst/>
                <a:latin typeface="ArialMT"/>
              </a:rPr>
              <a:t>en position </a:t>
            </a:r>
            <a:r>
              <a:rPr lang="fr-FR" sz="1200" b="1" i="0" dirty="0">
                <a:solidFill>
                  <a:srgbClr val="000000"/>
                </a:solidFill>
                <a:effectLst/>
                <a:latin typeface="Arial-BoldMT"/>
              </a:rPr>
              <a:t>désactivé (ouvert)</a:t>
            </a:r>
            <a:r>
              <a:rPr lang="fr-FR" sz="1200" b="1" i="0" dirty="0">
                <a:solidFill>
                  <a:srgbClr val="000000"/>
                </a:solidFill>
                <a:effectLst/>
                <a:latin typeface="ArialMT"/>
              </a:rPr>
              <a:t>.</a:t>
            </a:r>
            <a:r>
              <a:rPr lang="fr-FR" sz="1200" b="1" dirty="0"/>
              <a:t> </a:t>
            </a:r>
            <a:br>
              <a:rPr lang="fr-FR" sz="1200" dirty="0"/>
            </a:br>
            <a:endParaRPr lang="fr-FR" sz="1200" dirty="0"/>
          </a:p>
        </p:txBody>
      </p:sp>
    </p:spTree>
    <p:extLst>
      <p:ext uri="{BB962C8B-B14F-4D97-AF65-F5344CB8AC3E}">
        <p14:creationId xmlns:p14="http://schemas.microsoft.com/office/powerpoint/2010/main" val="521488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3095-1F1F-7DAE-D0EB-37BB9283AD82}"/>
              </a:ext>
            </a:extLst>
          </p:cNvPr>
          <p:cNvSpPr>
            <a:spLocks noGrp="1"/>
          </p:cNvSpPr>
          <p:nvPr>
            <p:ph type="title"/>
          </p:nvPr>
        </p:nvSpPr>
        <p:spPr>
          <a:xfrm>
            <a:off x="1917064" y="679769"/>
            <a:ext cx="8911687" cy="1280890"/>
          </a:xfrm>
        </p:spPr>
        <p:txBody>
          <a:bodyPr/>
          <a:lstStyle/>
          <a:p>
            <a:r>
              <a:rPr lang="fr-FR" b="1" i="0" dirty="0">
                <a:solidFill>
                  <a:srgbClr val="00942F"/>
                </a:solidFill>
                <a:effectLst/>
                <a:latin typeface="Arial-BoldMT"/>
              </a:rPr>
              <a:t>Arrêt total</a:t>
            </a:r>
            <a:r>
              <a:rPr lang="fr-FR" dirty="0"/>
              <a:t> </a:t>
            </a:r>
            <a:br>
              <a:rPr lang="fr-FR" dirty="0"/>
            </a:br>
            <a:endParaRPr lang="fr-FR" dirty="0"/>
          </a:p>
        </p:txBody>
      </p:sp>
      <p:sp>
        <p:nvSpPr>
          <p:cNvPr id="5" name="TextBox 4">
            <a:extLst>
              <a:ext uri="{FF2B5EF4-FFF2-40B4-BE49-F238E27FC236}">
                <a16:creationId xmlns:a16="http://schemas.microsoft.com/office/drawing/2014/main" id="{056149BC-EFA1-2F7C-F3B4-50B111D8B482}"/>
              </a:ext>
            </a:extLst>
          </p:cNvPr>
          <p:cNvSpPr txBox="1"/>
          <p:nvPr/>
        </p:nvSpPr>
        <p:spPr>
          <a:xfrm>
            <a:off x="1917064" y="1395663"/>
            <a:ext cx="10360548" cy="5601533"/>
          </a:xfrm>
          <a:prstGeom prst="rect">
            <a:avLst/>
          </a:prstGeom>
          <a:noFill/>
        </p:spPr>
        <p:txBody>
          <a:bodyPr wrap="square">
            <a:spAutoFit/>
          </a:bodyPr>
          <a:lstStyle/>
          <a:p>
            <a:r>
              <a:rPr lang="fr-FR" sz="2000" b="1" i="0" dirty="0">
                <a:solidFill>
                  <a:srgbClr val="000000"/>
                </a:solidFill>
                <a:effectLst/>
                <a:latin typeface="Arial-BoldMT"/>
              </a:rPr>
              <a:t>REMARQUE: </a:t>
            </a:r>
            <a:r>
              <a:rPr lang="fr-FR" sz="2000" b="1" i="0" dirty="0">
                <a:solidFill>
                  <a:srgbClr val="000000"/>
                </a:solidFill>
                <a:effectLst/>
                <a:latin typeface="ArialMT"/>
              </a:rPr>
              <a:t>Vous devez </a:t>
            </a:r>
            <a:r>
              <a:rPr lang="fr-FR" sz="2000" b="1" i="0" dirty="0">
                <a:solidFill>
                  <a:srgbClr val="000000"/>
                </a:solidFill>
                <a:effectLst/>
                <a:latin typeface="Arial-BoldMT"/>
              </a:rPr>
              <a:t>désactiver </a:t>
            </a:r>
            <a:r>
              <a:rPr lang="fr-FR" sz="2000" b="1" i="0" dirty="0">
                <a:solidFill>
                  <a:srgbClr val="000000"/>
                </a:solidFill>
                <a:effectLst/>
                <a:latin typeface="ArialMT"/>
              </a:rPr>
              <a:t>la charge alimentée par les ASI pour pouvoir effectuer cette procédure.</a:t>
            </a:r>
          </a:p>
          <a:p>
            <a:r>
              <a:rPr lang="fr-FR" sz="2000" b="1" i="0" dirty="0">
                <a:solidFill>
                  <a:srgbClr val="FF0000"/>
                </a:solidFill>
                <a:effectLst/>
                <a:latin typeface="ArialMT"/>
              </a:rPr>
              <a:t>1. </a:t>
            </a:r>
            <a:r>
              <a:rPr lang="fr-FR" sz="2000" b="1" i="0" dirty="0">
                <a:solidFill>
                  <a:srgbClr val="000000"/>
                </a:solidFill>
                <a:effectLst/>
                <a:latin typeface="ArialMT"/>
              </a:rPr>
              <a:t>Vérifiez que la charge alimentée par les ASI est </a:t>
            </a:r>
            <a:r>
              <a:rPr lang="fr-FR" sz="2000" b="1" i="0" dirty="0">
                <a:solidFill>
                  <a:srgbClr val="000000"/>
                </a:solidFill>
                <a:effectLst/>
                <a:latin typeface="Arial-BoldMT"/>
              </a:rPr>
              <a:t>hors tension</a:t>
            </a:r>
            <a:r>
              <a:rPr lang="fr-FR" sz="2000" b="1" i="0" dirty="0">
                <a:solidFill>
                  <a:srgbClr val="000000"/>
                </a:solidFill>
                <a:effectLst/>
                <a:latin typeface="ArialMT"/>
              </a:rPr>
              <a:t>.</a:t>
            </a:r>
          </a:p>
          <a:p>
            <a:r>
              <a:rPr lang="fr-FR" sz="2000" b="1" i="0" dirty="0">
                <a:solidFill>
                  <a:srgbClr val="000000"/>
                </a:solidFill>
                <a:effectLst/>
                <a:latin typeface="ArialMT"/>
              </a:rPr>
              <a:t>2. Activez le mode bypass statique par le biais de l'affichage ou du bouton ARRET</a:t>
            </a:r>
          </a:p>
          <a:p>
            <a:r>
              <a:rPr lang="fr-FR" sz="2000" b="1" i="0" dirty="0">
                <a:solidFill>
                  <a:srgbClr val="000000"/>
                </a:solidFill>
                <a:effectLst/>
                <a:latin typeface="ArialMT"/>
              </a:rPr>
              <a:t>ONDULEUR sur les deux ASI. Reportez-vous à la section </a:t>
            </a:r>
            <a:r>
              <a:rPr lang="fr-FR" sz="2000" b="1" i="1" dirty="0">
                <a:solidFill>
                  <a:srgbClr val="000000"/>
                </a:solidFill>
                <a:effectLst/>
                <a:latin typeface="Arial-ItalicMT"/>
              </a:rPr>
              <a:t>Passer du mode</a:t>
            </a:r>
          </a:p>
          <a:p>
            <a:r>
              <a:rPr lang="fr-FR" sz="2000" b="1" i="1" dirty="0">
                <a:solidFill>
                  <a:srgbClr val="000000"/>
                </a:solidFill>
                <a:effectLst/>
                <a:latin typeface="Arial-ItalicMT"/>
              </a:rPr>
              <a:t>normal au mode bypass statique</a:t>
            </a:r>
            <a:endParaRPr lang="fr-FR" sz="2000" b="1" i="0" dirty="0">
              <a:solidFill>
                <a:srgbClr val="000000"/>
              </a:solidFill>
              <a:effectLst/>
              <a:latin typeface="ArialMT"/>
            </a:endParaRPr>
          </a:p>
          <a:p>
            <a:r>
              <a:rPr lang="fr-FR" sz="2000" b="1" i="0" dirty="0">
                <a:solidFill>
                  <a:srgbClr val="FF0000"/>
                </a:solidFill>
                <a:effectLst/>
                <a:latin typeface="ArialMT"/>
              </a:rPr>
              <a:t>3. </a:t>
            </a:r>
            <a:r>
              <a:rPr lang="fr-FR" sz="2000" b="1" i="0" dirty="0">
                <a:solidFill>
                  <a:srgbClr val="000000"/>
                </a:solidFill>
                <a:effectLst/>
                <a:latin typeface="ArialMT"/>
              </a:rPr>
              <a:t>Passez le disjoncteur de sortie </a:t>
            </a:r>
            <a:r>
              <a:rPr lang="fr-FR" sz="2000" b="1" i="0" dirty="0">
                <a:solidFill>
                  <a:srgbClr val="000000"/>
                </a:solidFill>
                <a:effectLst/>
                <a:latin typeface="Arial-BoldMT"/>
              </a:rPr>
              <a:t>(QOP) </a:t>
            </a:r>
            <a:r>
              <a:rPr lang="fr-FR" sz="2000" b="1" i="0" dirty="0">
                <a:solidFill>
                  <a:srgbClr val="000000"/>
                </a:solidFill>
                <a:effectLst/>
                <a:latin typeface="ArialMT"/>
              </a:rPr>
              <a:t>et le disjoncteur du bypass statique</a:t>
            </a:r>
          </a:p>
          <a:p>
            <a:r>
              <a:rPr lang="fr-FR" sz="2000" b="1" i="0" dirty="0">
                <a:solidFill>
                  <a:srgbClr val="000000"/>
                </a:solidFill>
                <a:effectLst/>
                <a:latin typeface="Arial-BoldMT"/>
              </a:rPr>
              <a:t>(QM2) </a:t>
            </a:r>
            <a:r>
              <a:rPr lang="fr-FR" sz="2000" b="1" i="0" dirty="0">
                <a:solidFill>
                  <a:srgbClr val="000000"/>
                </a:solidFill>
                <a:effectLst/>
                <a:latin typeface="ArialMT"/>
              </a:rPr>
              <a:t>en position </a:t>
            </a:r>
            <a:r>
              <a:rPr lang="fr-FR" sz="2000" b="1" i="0" dirty="0">
                <a:solidFill>
                  <a:srgbClr val="000000"/>
                </a:solidFill>
                <a:effectLst/>
                <a:latin typeface="Arial-BoldMT"/>
              </a:rPr>
              <a:t>désactivé (ouvert) </a:t>
            </a:r>
            <a:r>
              <a:rPr lang="fr-FR" sz="2000" b="1" i="0" dirty="0">
                <a:solidFill>
                  <a:srgbClr val="000000"/>
                </a:solidFill>
                <a:effectLst/>
                <a:latin typeface="ArialMT"/>
              </a:rPr>
              <a:t>sur les deux ASI.</a:t>
            </a:r>
          </a:p>
          <a:p>
            <a:r>
              <a:rPr lang="fr-FR" sz="2000" b="1" i="0" dirty="0">
                <a:solidFill>
                  <a:srgbClr val="FF0000"/>
                </a:solidFill>
                <a:effectLst/>
                <a:latin typeface="ArialMT"/>
              </a:rPr>
              <a:t>4. </a:t>
            </a:r>
            <a:r>
              <a:rPr lang="fr-FR" sz="2000" b="1" i="0" dirty="0">
                <a:solidFill>
                  <a:srgbClr val="000000"/>
                </a:solidFill>
                <a:effectLst/>
                <a:latin typeface="ArialMT"/>
              </a:rPr>
              <a:t>Passez le disjoncteur d'entrée </a:t>
            </a:r>
            <a:r>
              <a:rPr lang="fr-FR" sz="2000" b="1" i="0" dirty="0">
                <a:solidFill>
                  <a:srgbClr val="000000"/>
                </a:solidFill>
                <a:effectLst/>
                <a:latin typeface="Arial-BoldMT"/>
              </a:rPr>
              <a:t>(QM1) </a:t>
            </a:r>
            <a:r>
              <a:rPr lang="fr-FR" sz="2000" b="1" i="0" dirty="0">
                <a:solidFill>
                  <a:srgbClr val="000000"/>
                </a:solidFill>
                <a:effectLst/>
                <a:latin typeface="ArialMT"/>
              </a:rPr>
              <a:t>en position </a:t>
            </a:r>
            <a:r>
              <a:rPr lang="fr-FR" sz="2000" b="1" i="0" dirty="0">
                <a:solidFill>
                  <a:srgbClr val="000000"/>
                </a:solidFill>
                <a:effectLst/>
                <a:latin typeface="Arial-BoldMT"/>
              </a:rPr>
              <a:t>désactivé (ouvert) </a:t>
            </a:r>
            <a:r>
              <a:rPr lang="fr-FR" sz="2000" b="1" i="0" dirty="0">
                <a:solidFill>
                  <a:srgbClr val="000000"/>
                </a:solidFill>
                <a:effectLst/>
                <a:latin typeface="ArialMT"/>
              </a:rPr>
              <a:t>sur les</a:t>
            </a:r>
          </a:p>
          <a:p>
            <a:r>
              <a:rPr lang="fr-FR" sz="2000" b="1" i="0" dirty="0">
                <a:solidFill>
                  <a:srgbClr val="000000"/>
                </a:solidFill>
                <a:effectLst/>
                <a:latin typeface="ArialMT"/>
              </a:rPr>
              <a:t>deux ASI.</a:t>
            </a:r>
          </a:p>
          <a:p>
            <a:r>
              <a:rPr lang="fr-FR" sz="2000" b="1" i="0" dirty="0">
                <a:solidFill>
                  <a:srgbClr val="FF0000"/>
                </a:solidFill>
                <a:effectLst/>
                <a:latin typeface="ArialMT"/>
              </a:rPr>
              <a:t>5. </a:t>
            </a:r>
            <a:r>
              <a:rPr lang="fr-FR" sz="2000" b="1" i="0" dirty="0">
                <a:solidFill>
                  <a:srgbClr val="000000"/>
                </a:solidFill>
                <a:effectLst/>
                <a:latin typeface="ArialMT"/>
              </a:rPr>
              <a:t>Suivez l'</a:t>
            </a:r>
            <a:r>
              <a:rPr lang="fr-FR" sz="2000" b="1" i="0" dirty="0">
                <a:solidFill>
                  <a:srgbClr val="000000"/>
                </a:solidFill>
                <a:effectLst/>
                <a:latin typeface="Arial-BoldMT"/>
              </a:rPr>
              <a:t>une </a:t>
            </a:r>
            <a:r>
              <a:rPr lang="fr-FR" sz="2000" b="1" i="0" dirty="0">
                <a:solidFill>
                  <a:srgbClr val="000000"/>
                </a:solidFill>
                <a:effectLst/>
                <a:latin typeface="ArialMT"/>
              </a:rPr>
              <a:t>des procédures suivantes en fonction de votre configuration sur</a:t>
            </a:r>
          </a:p>
          <a:p>
            <a:r>
              <a:rPr lang="fr-FR" sz="2000" b="1" i="0" dirty="0">
                <a:solidFill>
                  <a:srgbClr val="000000"/>
                </a:solidFill>
                <a:effectLst/>
                <a:latin typeface="ArialMT"/>
              </a:rPr>
              <a:t>les deux ASI :</a:t>
            </a:r>
          </a:p>
          <a:p>
            <a:r>
              <a:rPr lang="fr-FR" sz="2000" b="1" i="0" dirty="0">
                <a:solidFill>
                  <a:srgbClr val="70AC2E"/>
                </a:solidFill>
                <a:effectLst/>
                <a:latin typeface="ArialMT"/>
              </a:rPr>
              <a:t>a. </a:t>
            </a:r>
            <a:r>
              <a:rPr lang="fr-FR" sz="2000" b="1" i="0" dirty="0">
                <a:solidFill>
                  <a:srgbClr val="000000"/>
                </a:solidFill>
                <a:effectLst/>
                <a:latin typeface="ArialMT"/>
              </a:rPr>
              <a:t>Configuration sans armoire batteries supplémentaire : Placez le disjoncteur</a:t>
            </a:r>
          </a:p>
          <a:p>
            <a:r>
              <a:rPr lang="fr-FR" sz="2000" b="1" i="0" dirty="0">
                <a:solidFill>
                  <a:srgbClr val="000000"/>
                </a:solidFill>
                <a:effectLst/>
                <a:latin typeface="ArialMT"/>
              </a:rPr>
              <a:t>batterie </a:t>
            </a:r>
            <a:r>
              <a:rPr lang="fr-FR" sz="2000" b="1" i="0" dirty="0">
                <a:solidFill>
                  <a:srgbClr val="000000"/>
                </a:solidFill>
                <a:effectLst/>
                <a:latin typeface="Arial-BoldMT"/>
              </a:rPr>
              <a:t>(QB) </a:t>
            </a:r>
            <a:r>
              <a:rPr lang="fr-FR" sz="2000" b="1" i="0" dirty="0">
                <a:solidFill>
                  <a:srgbClr val="000000"/>
                </a:solidFill>
                <a:effectLst/>
                <a:latin typeface="ArialMT"/>
              </a:rPr>
              <a:t>en position </a:t>
            </a:r>
            <a:r>
              <a:rPr lang="fr-FR" sz="2000" b="1" i="0" dirty="0">
                <a:solidFill>
                  <a:srgbClr val="000000"/>
                </a:solidFill>
                <a:effectLst/>
                <a:latin typeface="Arial-BoldMT"/>
              </a:rPr>
              <a:t>désactivé (ouvert)</a:t>
            </a:r>
            <a:r>
              <a:rPr lang="fr-FR" sz="2000" b="1" i="0" dirty="0">
                <a:solidFill>
                  <a:srgbClr val="000000"/>
                </a:solidFill>
                <a:effectLst/>
                <a:latin typeface="ArialMT"/>
              </a:rPr>
              <a:t>.</a:t>
            </a:r>
          </a:p>
          <a:p>
            <a:r>
              <a:rPr lang="fr-FR" sz="2000" b="1" i="0" dirty="0">
                <a:solidFill>
                  <a:srgbClr val="70AC2E"/>
                </a:solidFill>
                <a:effectLst/>
                <a:latin typeface="ArialMT"/>
              </a:rPr>
              <a:t>b. </a:t>
            </a:r>
            <a:r>
              <a:rPr lang="fr-FR" sz="2000" b="1" i="0" dirty="0">
                <a:solidFill>
                  <a:srgbClr val="000000"/>
                </a:solidFill>
                <a:effectLst/>
                <a:latin typeface="ArialMT"/>
              </a:rPr>
              <a:t>Configuration avec armoire batteries supplémentaire : Veillez à ce que le</a:t>
            </a:r>
          </a:p>
          <a:p>
            <a:r>
              <a:rPr lang="fr-FR" sz="2000" b="1" i="0" dirty="0">
                <a:solidFill>
                  <a:srgbClr val="000000"/>
                </a:solidFill>
                <a:effectLst/>
                <a:latin typeface="ArialMT"/>
              </a:rPr>
              <a:t>disjoncteur batterie </a:t>
            </a:r>
            <a:r>
              <a:rPr lang="fr-FR" sz="2000" b="1" i="0" dirty="0">
                <a:solidFill>
                  <a:srgbClr val="000000"/>
                </a:solidFill>
                <a:effectLst/>
                <a:latin typeface="Arial-BoldMT"/>
              </a:rPr>
              <a:t>(QB) </a:t>
            </a:r>
            <a:r>
              <a:rPr lang="fr-FR" sz="2000" b="1" i="0" dirty="0">
                <a:solidFill>
                  <a:srgbClr val="000000"/>
                </a:solidFill>
                <a:effectLst/>
                <a:latin typeface="ArialMT"/>
              </a:rPr>
              <a:t>soit </a:t>
            </a:r>
            <a:r>
              <a:rPr lang="fr-FR" sz="2000" b="1" i="0" dirty="0">
                <a:solidFill>
                  <a:srgbClr val="000000"/>
                </a:solidFill>
                <a:effectLst/>
                <a:latin typeface="Arial-BoldMT"/>
              </a:rPr>
              <a:t>désactivé (ouvert)</a:t>
            </a:r>
            <a:r>
              <a:rPr lang="fr-FR" sz="2000" b="1" i="0" dirty="0">
                <a:solidFill>
                  <a:srgbClr val="000000"/>
                </a:solidFill>
                <a:effectLst/>
                <a:latin typeface="ArialMT"/>
              </a:rPr>
              <a:t>, puis placez le disjoncteur</a:t>
            </a:r>
          </a:p>
          <a:p>
            <a:r>
              <a:rPr lang="fr-FR" sz="2000" b="1" i="0" dirty="0">
                <a:solidFill>
                  <a:srgbClr val="000000"/>
                </a:solidFill>
                <a:effectLst/>
                <a:latin typeface="ArialMT"/>
              </a:rPr>
              <a:t>de l'armoire batteries </a:t>
            </a:r>
            <a:r>
              <a:rPr lang="fr-FR" sz="2000" b="1" i="0" dirty="0">
                <a:solidFill>
                  <a:srgbClr val="000000"/>
                </a:solidFill>
                <a:effectLst/>
                <a:latin typeface="Arial-BoldMT"/>
              </a:rPr>
              <a:t>(QFB) </a:t>
            </a:r>
            <a:r>
              <a:rPr lang="fr-FR" sz="2000" b="1" i="0" dirty="0">
                <a:solidFill>
                  <a:srgbClr val="000000"/>
                </a:solidFill>
                <a:effectLst/>
                <a:latin typeface="ArialMT"/>
              </a:rPr>
              <a:t>en position </a:t>
            </a:r>
            <a:r>
              <a:rPr lang="fr-FR" sz="2000" b="1" i="0" dirty="0">
                <a:solidFill>
                  <a:srgbClr val="000000"/>
                </a:solidFill>
                <a:effectLst/>
                <a:latin typeface="Arial-BoldMT"/>
              </a:rPr>
              <a:t>désactivé (ouvert)</a:t>
            </a:r>
            <a:r>
              <a:rPr lang="fr-FR" sz="2000" b="1" i="0" dirty="0">
                <a:solidFill>
                  <a:srgbClr val="000000"/>
                </a:solidFill>
                <a:effectLst/>
                <a:latin typeface="ArialMT"/>
              </a:rPr>
              <a:t>.</a:t>
            </a:r>
            <a:r>
              <a:rPr lang="fr-FR" sz="2000" b="1" dirty="0"/>
              <a:t> </a:t>
            </a:r>
            <a:br>
              <a:rPr lang="fr-FR" dirty="0"/>
            </a:br>
            <a:endParaRPr lang="fr-FR" dirty="0"/>
          </a:p>
        </p:txBody>
      </p:sp>
    </p:spTree>
    <p:extLst>
      <p:ext uri="{BB962C8B-B14F-4D97-AF65-F5344CB8AC3E}">
        <p14:creationId xmlns:p14="http://schemas.microsoft.com/office/powerpoint/2010/main" val="3764805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A7B9FF-DCDE-D3B7-38F3-8BED1DE69F95}"/>
              </a:ext>
            </a:extLst>
          </p:cNvPr>
          <p:cNvSpPr txBox="1"/>
          <p:nvPr/>
        </p:nvSpPr>
        <p:spPr>
          <a:xfrm>
            <a:off x="3888187" y="2369489"/>
            <a:ext cx="4874150" cy="1569660"/>
          </a:xfrm>
          <a:prstGeom prst="rect">
            <a:avLst/>
          </a:prstGeom>
          <a:noFill/>
        </p:spPr>
        <p:txBody>
          <a:bodyPr wrap="square" rtlCol="0">
            <a:spAutoFit/>
          </a:bodyPr>
          <a:lstStyle/>
          <a:p>
            <a:r>
              <a:rPr lang="fr-FR" sz="9600" b="1" dirty="0"/>
              <a:t>MERCI</a:t>
            </a:r>
          </a:p>
        </p:txBody>
      </p:sp>
    </p:spTree>
    <p:extLst>
      <p:ext uri="{BB962C8B-B14F-4D97-AF65-F5344CB8AC3E}">
        <p14:creationId xmlns:p14="http://schemas.microsoft.com/office/powerpoint/2010/main" val="296057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9448" y="702263"/>
            <a:ext cx="8911687" cy="1280890"/>
          </a:xfrm>
        </p:spPr>
        <p:txBody>
          <a:bodyPr/>
          <a:lstStyle/>
          <a:p>
            <a:r>
              <a:rPr lang="fr-FR" b="1" dirty="0"/>
              <a:t>  </a:t>
            </a:r>
            <a:r>
              <a:rPr lang="fr-FR" b="1" dirty="0">
                <a:solidFill>
                  <a:srgbClr val="70AC2E"/>
                </a:solidFill>
              </a:rPr>
              <a:t>Les principaux rôles de l'onduleur</a:t>
            </a:r>
          </a:p>
        </p:txBody>
      </p:sp>
      <p:sp>
        <p:nvSpPr>
          <p:cNvPr id="3" name="Espace réservé du contenu 2"/>
          <p:cNvSpPr>
            <a:spLocks noGrp="1"/>
          </p:cNvSpPr>
          <p:nvPr>
            <p:ph idx="1"/>
          </p:nvPr>
        </p:nvSpPr>
        <p:spPr>
          <a:xfrm>
            <a:off x="2300043" y="1672491"/>
            <a:ext cx="8915400" cy="4536707"/>
          </a:xfrm>
        </p:spPr>
        <p:txBody>
          <a:bodyPr>
            <a:normAutofit fontScale="92500" lnSpcReduction="10000"/>
          </a:bodyPr>
          <a:lstStyle/>
          <a:p>
            <a:r>
              <a:rPr lang="fr-FR" b="1" dirty="0"/>
              <a:t>De son nom anglais « </a:t>
            </a:r>
            <a:r>
              <a:rPr lang="fr-FR" b="1" dirty="0" err="1"/>
              <a:t>uninterruptible</a:t>
            </a:r>
            <a:r>
              <a:rPr lang="fr-FR" b="1" dirty="0"/>
              <a:t> power </a:t>
            </a:r>
            <a:r>
              <a:rPr lang="fr-FR" b="1" dirty="0" err="1"/>
              <a:t>supply</a:t>
            </a:r>
            <a:r>
              <a:rPr lang="fr-FR" b="1" dirty="0"/>
              <a:t> », ce qui signifie « alimentation sans interruption », l'onduleur est un régulateur d'électricité qui a comme principale fonction de :</a:t>
            </a:r>
          </a:p>
          <a:p>
            <a:r>
              <a:rPr lang="fr-FR" b="1" dirty="0"/>
              <a:t>Prendre le relais du secteur en cas de coupures du courant, laissant ainsi aux utilisateurs le temps de sauvegarder leur travail en cours avant que l'appareil ne s'éteigne,</a:t>
            </a:r>
          </a:p>
          <a:p>
            <a:r>
              <a:rPr lang="fr-FR" b="1" dirty="0"/>
              <a:t>Assurer la continuité de la fourniture d'électricité jusqu'aux appareils si la panne de courant persiste,</a:t>
            </a:r>
          </a:p>
          <a:p>
            <a:r>
              <a:rPr lang="fr-FR" b="1" dirty="0"/>
              <a:t>Protéger les différentes machines, telles que les appareils industriels, les périphériques informatiques (imprimante, unité centrale, serveur etc.) , en cas de coupure répétée d'électricité,</a:t>
            </a:r>
          </a:p>
          <a:p>
            <a:r>
              <a:rPr lang="fr-FR" b="1" dirty="0"/>
              <a:t>Assurer la protection des mêmes dispositifs énumérés précédemment contre la foudre, les microcoupures, les parasites électriques ainsi que les variations de tension,</a:t>
            </a:r>
          </a:p>
          <a:p>
            <a:r>
              <a:rPr lang="fr-FR" b="1" dirty="0"/>
              <a:t>Filtrer et réguler la tension électrique pour que les appareils informatiques ne s'endommagent pas.</a:t>
            </a:r>
          </a:p>
        </p:txBody>
      </p:sp>
    </p:spTree>
    <p:extLst>
      <p:ext uri="{BB962C8B-B14F-4D97-AF65-F5344CB8AC3E}">
        <p14:creationId xmlns:p14="http://schemas.microsoft.com/office/powerpoint/2010/main" val="384341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80BBB4-F2B6-EC61-A112-876A6D37D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985" y="1373487"/>
            <a:ext cx="2629677" cy="4922404"/>
          </a:xfrm>
          <a:prstGeom prst="rect">
            <a:avLst/>
          </a:prstGeom>
          <a:ln>
            <a:noFill/>
          </a:ln>
          <a:effectLst>
            <a:softEdge rad="112500"/>
          </a:effectLst>
        </p:spPr>
      </p:pic>
      <p:pic>
        <p:nvPicPr>
          <p:cNvPr id="6" name="Picture 5">
            <a:extLst>
              <a:ext uri="{FF2B5EF4-FFF2-40B4-BE49-F238E27FC236}">
                <a16:creationId xmlns:a16="http://schemas.microsoft.com/office/drawing/2014/main" id="{9403B4E5-78E7-C0DB-B080-A27388F01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215" y="1373487"/>
            <a:ext cx="2849049" cy="5082497"/>
          </a:xfrm>
          <a:prstGeom prst="rect">
            <a:avLst/>
          </a:prstGeom>
          <a:ln>
            <a:noFill/>
          </a:ln>
          <a:effectLst>
            <a:softEdge rad="112500"/>
          </a:effectLst>
        </p:spPr>
      </p:pic>
      <p:sp>
        <p:nvSpPr>
          <p:cNvPr id="3" name="TextBox 2">
            <a:extLst>
              <a:ext uri="{FF2B5EF4-FFF2-40B4-BE49-F238E27FC236}">
                <a16:creationId xmlns:a16="http://schemas.microsoft.com/office/drawing/2014/main" id="{5116A094-DA62-FDB6-C519-CF0BDC8AB528}"/>
              </a:ext>
            </a:extLst>
          </p:cNvPr>
          <p:cNvSpPr txBox="1"/>
          <p:nvPr/>
        </p:nvSpPr>
        <p:spPr>
          <a:xfrm>
            <a:off x="4361291" y="402016"/>
            <a:ext cx="6098650" cy="646331"/>
          </a:xfrm>
          <a:prstGeom prst="rect">
            <a:avLst/>
          </a:prstGeom>
          <a:noFill/>
        </p:spPr>
        <p:txBody>
          <a:bodyPr wrap="square">
            <a:spAutoFit/>
          </a:bodyPr>
          <a:lstStyle/>
          <a:p>
            <a:r>
              <a:rPr lang="fr-FR" b="1" dirty="0">
                <a:solidFill>
                  <a:srgbClr val="70AC2E"/>
                </a:solidFill>
                <a:effectLst>
                  <a:outerShdw blurRad="38100" dist="38100" dir="2700000" algn="tl">
                    <a:srgbClr val="000000">
                      <a:alpha val="43137"/>
                    </a:srgbClr>
                  </a:outerShdw>
                </a:effectLst>
              </a:rPr>
              <a:t>ONDULEURS GALAXY 300 </a:t>
            </a:r>
            <a:br>
              <a:rPr lang="fr-FR" b="1" dirty="0">
                <a:solidFill>
                  <a:srgbClr val="70AC2E"/>
                </a:solidFill>
                <a:effectLst>
                  <a:outerShdw blurRad="38100" dist="38100" dir="2700000" algn="tl">
                    <a:srgbClr val="000000">
                      <a:alpha val="43137"/>
                    </a:srgbClr>
                  </a:outerShdw>
                </a:effectLst>
              </a:rPr>
            </a:br>
            <a:r>
              <a:rPr lang="fr-FR" b="1" dirty="0">
                <a:solidFill>
                  <a:srgbClr val="70AC2E"/>
                </a:solidFill>
                <a:effectLst>
                  <a:outerShdw blurRad="38100" dist="38100" dir="2700000" algn="tl">
                    <a:srgbClr val="000000">
                      <a:alpha val="43137"/>
                    </a:srgbClr>
                  </a:outerShdw>
                </a:effectLst>
              </a:rPr>
              <a:t>              30 KVA</a:t>
            </a:r>
            <a:endParaRPr lang="fr-FR" dirty="0"/>
          </a:p>
        </p:txBody>
      </p:sp>
    </p:spTree>
    <p:extLst>
      <p:ext uri="{BB962C8B-B14F-4D97-AF65-F5344CB8AC3E}">
        <p14:creationId xmlns:p14="http://schemas.microsoft.com/office/powerpoint/2010/main" val="184513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0436-D6B6-13D3-6AC3-93A9DA93A266}"/>
              </a:ext>
            </a:extLst>
          </p:cNvPr>
          <p:cNvSpPr>
            <a:spLocks noGrp="1"/>
          </p:cNvSpPr>
          <p:nvPr>
            <p:ph type="title"/>
          </p:nvPr>
        </p:nvSpPr>
        <p:spPr>
          <a:xfrm>
            <a:off x="1901161" y="719526"/>
            <a:ext cx="8911687" cy="1280890"/>
          </a:xfrm>
        </p:spPr>
        <p:txBody>
          <a:bodyPr/>
          <a:lstStyle/>
          <a:p>
            <a:r>
              <a:rPr lang="fr-FR" sz="3600" b="1" i="0" dirty="0">
                <a:solidFill>
                  <a:srgbClr val="70AC2E"/>
                </a:solidFill>
                <a:effectLst>
                  <a:outerShdw blurRad="38100" dist="38100" dir="2700000" algn="tl">
                    <a:srgbClr val="000000">
                      <a:alpha val="43137"/>
                    </a:srgbClr>
                  </a:outerShdw>
                </a:effectLst>
                <a:latin typeface="Arial-BoldMT"/>
              </a:rPr>
              <a:t>Caractéristiques</a:t>
            </a:r>
            <a:r>
              <a:rPr lang="fr-FR" dirty="0"/>
              <a:t> </a:t>
            </a:r>
            <a:br>
              <a:rPr lang="fr-FR" dirty="0"/>
            </a:br>
            <a:endParaRPr lang="fr-FR" dirty="0"/>
          </a:p>
        </p:txBody>
      </p:sp>
      <p:sp>
        <p:nvSpPr>
          <p:cNvPr id="3" name="Content Placeholder 2">
            <a:extLst>
              <a:ext uri="{FF2B5EF4-FFF2-40B4-BE49-F238E27FC236}">
                <a16:creationId xmlns:a16="http://schemas.microsoft.com/office/drawing/2014/main" id="{FB7A69BD-598F-DFE5-9984-7039BD66BC3C}"/>
              </a:ext>
            </a:extLst>
          </p:cNvPr>
          <p:cNvSpPr>
            <a:spLocks noGrp="1"/>
          </p:cNvSpPr>
          <p:nvPr>
            <p:ph idx="1"/>
          </p:nvPr>
        </p:nvSpPr>
        <p:spPr>
          <a:xfrm>
            <a:off x="2295014" y="1540189"/>
            <a:ext cx="9226426" cy="3777622"/>
          </a:xfrm>
        </p:spPr>
        <p:txBody>
          <a:bodyPr>
            <a:normAutofit fontScale="92500" lnSpcReduction="20000"/>
          </a:bodyPr>
          <a:lstStyle/>
          <a:p>
            <a:r>
              <a:rPr lang="fr-FR" sz="1800" b="1" i="0" dirty="0">
                <a:solidFill>
                  <a:srgbClr val="00942F"/>
                </a:solidFill>
                <a:effectLst/>
                <a:latin typeface="Arial-BoldMT"/>
              </a:rPr>
              <a:t>Caractéristiques d’entrée</a:t>
            </a:r>
            <a:r>
              <a:rPr lang="fr-FR" dirty="0"/>
              <a:t> </a:t>
            </a:r>
          </a:p>
          <a:p>
            <a:endParaRPr lang="fr-FR" dirty="0"/>
          </a:p>
          <a:p>
            <a:pPr marL="0" indent="0">
              <a:buNone/>
            </a:pPr>
            <a:endParaRPr lang="fr-FR" dirty="0"/>
          </a:p>
          <a:p>
            <a:endParaRPr lang="fr-FR" dirty="0"/>
          </a:p>
          <a:p>
            <a:endParaRPr lang="fr-FR" dirty="0"/>
          </a:p>
          <a:p>
            <a:endParaRPr lang="fr-FR" dirty="0"/>
          </a:p>
          <a:p>
            <a:endParaRPr lang="fr-FR" dirty="0"/>
          </a:p>
          <a:p>
            <a:endParaRPr lang="fr-FR" sz="1800" b="1" i="0" dirty="0">
              <a:solidFill>
                <a:srgbClr val="00942F"/>
              </a:solidFill>
              <a:effectLst/>
              <a:latin typeface="Arial-BoldMT"/>
            </a:endParaRPr>
          </a:p>
          <a:p>
            <a:endParaRPr lang="fr-FR" sz="1800" b="1" i="0" dirty="0">
              <a:solidFill>
                <a:srgbClr val="00942F"/>
              </a:solidFill>
              <a:effectLst/>
              <a:latin typeface="Arial-BoldMT"/>
            </a:endParaRPr>
          </a:p>
          <a:p>
            <a:r>
              <a:rPr lang="fr-FR" sz="1800" b="1" i="0" dirty="0">
                <a:solidFill>
                  <a:srgbClr val="00942F"/>
                </a:solidFill>
                <a:effectLst/>
                <a:latin typeface="Arial-BoldMT"/>
              </a:rPr>
              <a:t>Caractéristiques de </a:t>
            </a:r>
            <a:r>
              <a:rPr lang="fr-FR" sz="1800" b="1" i="0" dirty="0" err="1">
                <a:solidFill>
                  <a:srgbClr val="00942F"/>
                </a:solidFill>
                <a:effectLst/>
                <a:latin typeface="Arial-BoldMT"/>
              </a:rPr>
              <a:t>sortée</a:t>
            </a:r>
            <a:r>
              <a:rPr lang="fr-FR" dirty="0"/>
              <a:t> </a:t>
            </a:r>
            <a:br>
              <a:rPr lang="fr-FR" dirty="0"/>
            </a:br>
            <a:br>
              <a:rPr lang="fr-FR" dirty="0"/>
            </a:br>
            <a:endParaRPr lang="fr-FR" dirty="0"/>
          </a:p>
        </p:txBody>
      </p:sp>
      <p:pic>
        <p:nvPicPr>
          <p:cNvPr id="5" name="Picture 4">
            <a:extLst>
              <a:ext uri="{FF2B5EF4-FFF2-40B4-BE49-F238E27FC236}">
                <a16:creationId xmlns:a16="http://schemas.microsoft.com/office/drawing/2014/main" id="{BC58D22D-A359-8D76-09C7-7AE70F4F9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262" y="2000416"/>
            <a:ext cx="5343631" cy="2266769"/>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1BF77236-D2A7-4072-52C4-76B03ACED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262" y="5075805"/>
            <a:ext cx="5343631" cy="8374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0041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632" y="615057"/>
            <a:ext cx="8911687" cy="733909"/>
          </a:xfrm>
        </p:spPr>
        <p:txBody>
          <a:bodyPr>
            <a:noAutofit/>
          </a:bodyPr>
          <a:lstStyle/>
          <a:p>
            <a:pPr lvl="1" algn="l" defTabSz="457200" rtl="0">
              <a:spcBef>
                <a:spcPct val="0"/>
              </a:spcBef>
            </a:pPr>
            <a:r>
              <a:rPr lang="en-US" sz="3600" b="1" dirty="0" err="1">
                <a:solidFill>
                  <a:srgbClr val="70AC2E"/>
                </a:solidFill>
              </a:rPr>
              <a:t>Composants</a:t>
            </a:r>
            <a:r>
              <a:rPr lang="en-US" sz="3600" b="1" dirty="0">
                <a:solidFill>
                  <a:srgbClr val="70AC2E"/>
                </a:solidFill>
              </a:rPr>
              <a:t> </a:t>
            </a:r>
            <a:r>
              <a:rPr lang="en-US" sz="3600" b="1" dirty="0" err="1">
                <a:solidFill>
                  <a:srgbClr val="70AC2E"/>
                </a:solidFill>
              </a:rPr>
              <a:t>Majeurs</a:t>
            </a:r>
            <a:br>
              <a:rPr lang="fr-FR" b="1" dirty="0"/>
            </a:br>
            <a:br>
              <a:rPr lang="fr-FR" sz="1600" dirty="0"/>
            </a:br>
            <a:endParaRPr lang="fr-FR" sz="2400" dirty="0"/>
          </a:p>
        </p:txBody>
      </p:sp>
      <p:sp>
        <p:nvSpPr>
          <p:cNvPr id="3" name="Content Placeholder 2"/>
          <p:cNvSpPr>
            <a:spLocks noGrp="1"/>
          </p:cNvSpPr>
          <p:nvPr>
            <p:ph idx="1"/>
          </p:nvPr>
        </p:nvSpPr>
        <p:spPr>
          <a:xfrm>
            <a:off x="2485054" y="1757609"/>
            <a:ext cx="9433711" cy="5372265"/>
          </a:xfrm>
        </p:spPr>
        <p:txBody>
          <a:bodyPr>
            <a:normAutofit/>
          </a:bodyPr>
          <a:lstStyle/>
          <a:p>
            <a:pPr marL="0" lvl="1" indent="0">
              <a:buNone/>
            </a:pPr>
            <a:r>
              <a:rPr lang="fr-FR" sz="1800" b="1" dirty="0"/>
              <a:t>Armoires GALAXY 300 </a:t>
            </a:r>
          </a:p>
          <a:p>
            <a:pPr marL="0" lvl="1" indent="0">
              <a:buNone/>
            </a:pPr>
            <a:r>
              <a:rPr lang="fr-FR" sz="1800" b="1" dirty="0"/>
              <a:t>Disjoncteurs</a:t>
            </a:r>
          </a:p>
          <a:p>
            <a:pPr marL="0" lvl="1" indent="0">
              <a:buNone/>
            </a:pPr>
            <a:r>
              <a:rPr lang="fr-FR" sz="1800" b="1" dirty="0"/>
              <a:t>Batterie Interne </a:t>
            </a:r>
          </a:p>
          <a:p>
            <a:pPr marL="0" lvl="1" indent="0">
              <a:buNone/>
            </a:pPr>
            <a:r>
              <a:rPr lang="fr-FR" sz="1800" b="1" dirty="0">
                <a:solidFill>
                  <a:srgbClr val="000000"/>
                </a:solidFill>
                <a:latin typeface="ArialMT"/>
              </a:rPr>
              <a:t>Armoire Batteries Supplémentaire</a:t>
            </a:r>
            <a:r>
              <a:rPr lang="fr-FR" sz="1800" b="1" dirty="0"/>
              <a:t> </a:t>
            </a:r>
          </a:p>
          <a:p>
            <a:pPr marL="0" lvl="1" indent="0">
              <a:buNone/>
            </a:pPr>
            <a:r>
              <a:rPr lang="fr-FR" sz="1800" b="1" dirty="0"/>
              <a:t>Armoire de Bypass de Maintenance Externe</a:t>
            </a:r>
          </a:p>
          <a:p>
            <a:pPr marL="0" lvl="1" indent="0">
              <a:buNone/>
            </a:pPr>
            <a:r>
              <a:rPr lang="fr-FR" sz="1800" b="1" dirty="0"/>
              <a:t>Protection </a:t>
            </a:r>
            <a:r>
              <a:rPr lang="fr-FR" sz="1800" b="1" dirty="0" err="1"/>
              <a:t>Backfeed</a:t>
            </a:r>
            <a:r>
              <a:rPr lang="fr-FR" sz="1800" b="1" dirty="0"/>
              <a:t> </a:t>
            </a:r>
          </a:p>
          <a:p>
            <a:pPr marL="0" lvl="1" indent="0">
              <a:buNone/>
            </a:pPr>
            <a:r>
              <a:rPr lang="fr-FR" sz="1800" b="1" dirty="0">
                <a:solidFill>
                  <a:schemeClr val="tx1"/>
                </a:solidFill>
                <a:latin typeface="Arial-BoldMT"/>
              </a:rPr>
              <a:t>Carte de Gestion Réseau (NMC)</a:t>
            </a:r>
            <a:r>
              <a:rPr lang="fr-FR" sz="1800" dirty="0">
                <a:solidFill>
                  <a:schemeClr val="tx1"/>
                </a:solidFill>
              </a:rPr>
              <a:t> </a:t>
            </a:r>
          </a:p>
          <a:p>
            <a:pPr marL="0" lvl="1" indent="0">
              <a:buNone/>
            </a:pPr>
            <a:r>
              <a:rPr lang="fr-FR" sz="1800" b="1" dirty="0"/>
              <a:t>Moniteur LCD et carte de communication</a:t>
            </a:r>
            <a:endParaRPr lang="en-US" sz="1800" b="1" dirty="0"/>
          </a:p>
          <a:p>
            <a:pPr marL="0" lvl="1" indent="0">
              <a:buNone/>
            </a:pPr>
            <a:r>
              <a:rPr lang="fr-FR" sz="1800" b="1" dirty="0"/>
              <a:t>Mise hors tension d'urgence  (EPO)</a:t>
            </a:r>
          </a:p>
          <a:p>
            <a:pPr marL="0" lvl="2" indent="0">
              <a:buNone/>
            </a:pPr>
            <a:r>
              <a:rPr lang="fr-FR" sz="1800" b="1" dirty="0">
                <a:solidFill>
                  <a:schemeClr val="tx1"/>
                </a:solidFill>
                <a:latin typeface="Arial-BoldMT"/>
              </a:rPr>
              <a:t>Filtre à Poussière</a:t>
            </a:r>
          </a:p>
          <a:p>
            <a:pPr marL="0" lvl="2" indent="0">
              <a:buNone/>
            </a:pPr>
            <a:r>
              <a:rPr lang="en-US" dirty="0"/>
              <a:t> </a:t>
            </a:r>
            <a:endParaRPr lang="fr-FR" sz="1800" b="1" dirty="0"/>
          </a:p>
          <a:p>
            <a:pPr marL="0" indent="0">
              <a:buNone/>
            </a:pPr>
            <a:endParaRPr lang="fr-FR" b="1" dirty="0"/>
          </a:p>
          <a:p>
            <a:endParaRPr lang="fr-FR" dirty="0"/>
          </a:p>
        </p:txBody>
      </p:sp>
    </p:spTree>
    <p:extLst>
      <p:ext uri="{BB962C8B-B14F-4D97-AF65-F5344CB8AC3E}">
        <p14:creationId xmlns:p14="http://schemas.microsoft.com/office/powerpoint/2010/main" val="34968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78019"/>
            <a:ext cx="8911687" cy="724856"/>
          </a:xfrm>
        </p:spPr>
        <p:txBody>
          <a:bodyPr>
            <a:normAutofit fontScale="90000"/>
          </a:bodyPr>
          <a:lstStyle/>
          <a:p>
            <a:r>
              <a:rPr lang="fr-FR" b="1" dirty="0">
                <a:solidFill>
                  <a:srgbClr val="70AC2E"/>
                </a:solidFill>
              </a:rPr>
              <a:t>Système tolérant aux pannes (By-pass)</a:t>
            </a:r>
            <a:br>
              <a:rPr lang="fr-FR" dirty="0">
                <a:solidFill>
                  <a:srgbClr val="70AC2E"/>
                </a:solidFill>
              </a:rPr>
            </a:br>
            <a:endParaRPr lang="fr-FR" dirty="0">
              <a:solidFill>
                <a:srgbClr val="70AC2E"/>
              </a:solidFill>
            </a:endParaRPr>
          </a:p>
        </p:txBody>
      </p:sp>
      <p:sp>
        <p:nvSpPr>
          <p:cNvPr id="3" name="Content Placeholder 2"/>
          <p:cNvSpPr>
            <a:spLocks noGrp="1"/>
          </p:cNvSpPr>
          <p:nvPr>
            <p:ph idx="1"/>
          </p:nvPr>
        </p:nvSpPr>
        <p:spPr>
          <a:xfrm>
            <a:off x="2158052" y="1468801"/>
            <a:ext cx="8915400" cy="1458408"/>
          </a:xfrm>
        </p:spPr>
        <p:txBody>
          <a:bodyPr>
            <a:normAutofit lnSpcReduction="10000"/>
          </a:bodyPr>
          <a:lstStyle/>
          <a:p>
            <a:pPr marL="0" indent="0">
              <a:buNone/>
            </a:pPr>
            <a:r>
              <a:rPr lang="fr-FR" b="1" dirty="0"/>
              <a:t>Conçu comme un système tolérant aux pannes, LE GALAXY 300 dispose d'un bypass interne pour alimenter en continu l'équipement sécurisé dans une condition de panne peu probable de l'onduleur.</a:t>
            </a:r>
          </a:p>
          <a:p>
            <a:pPr marL="0" indent="0">
              <a:buNone/>
            </a:pPr>
            <a:r>
              <a:rPr lang="fr-FR" b="1" dirty="0"/>
              <a:t>De plus la gamme GALAXY 300 est équipée d'un bypass externe pour maintenir l'onduleur sans interrompre l'équipement sécurisé.</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698" y="2972794"/>
            <a:ext cx="3952875" cy="2628900"/>
          </a:xfrm>
          <a:prstGeom prst="rect">
            <a:avLst/>
          </a:prstGeom>
        </p:spPr>
      </p:pic>
      <p:sp>
        <p:nvSpPr>
          <p:cNvPr id="5" name="Oval 4"/>
          <p:cNvSpPr/>
          <p:nvPr/>
        </p:nvSpPr>
        <p:spPr>
          <a:xfrm>
            <a:off x="2215758" y="4328992"/>
            <a:ext cx="1824352" cy="369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t>Normal AC input</a:t>
            </a:r>
          </a:p>
        </p:txBody>
      </p:sp>
      <p:sp>
        <p:nvSpPr>
          <p:cNvPr id="6" name="Oval 5"/>
          <p:cNvSpPr/>
          <p:nvPr/>
        </p:nvSpPr>
        <p:spPr>
          <a:xfrm>
            <a:off x="2227074" y="3856775"/>
            <a:ext cx="1831104" cy="313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t>By-Pass AC input</a:t>
            </a:r>
          </a:p>
        </p:txBody>
      </p:sp>
      <p:sp>
        <p:nvSpPr>
          <p:cNvPr id="7" name="Oval 6"/>
          <p:cNvSpPr/>
          <p:nvPr/>
        </p:nvSpPr>
        <p:spPr>
          <a:xfrm>
            <a:off x="6154566" y="3561647"/>
            <a:ext cx="769545" cy="76916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1" name="Straight Arrow Connector 10"/>
          <p:cNvCxnSpPr/>
          <p:nvPr/>
        </p:nvCxnSpPr>
        <p:spPr>
          <a:xfrm flipH="1">
            <a:off x="6753713" y="4063664"/>
            <a:ext cx="1463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187635" y="3893665"/>
            <a:ext cx="1374094" cy="276999"/>
          </a:xfrm>
          <a:prstGeom prst="rect">
            <a:avLst/>
          </a:prstGeom>
        </p:spPr>
        <p:txBody>
          <a:bodyPr wrap="none">
            <a:spAutoFit/>
          </a:bodyPr>
          <a:lstStyle/>
          <a:p>
            <a:r>
              <a:rPr lang="en-US" sz="1200" b="1" dirty="0"/>
              <a:t>internal by-pass</a:t>
            </a:r>
            <a:endParaRPr lang="fr-FR" sz="1200" b="1" dirty="0"/>
          </a:p>
        </p:txBody>
      </p:sp>
      <p:sp>
        <p:nvSpPr>
          <p:cNvPr id="13" name="Rectangle 12"/>
          <p:cNvSpPr/>
          <p:nvPr/>
        </p:nvSpPr>
        <p:spPr>
          <a:xfrm>
            <a:off x="2376399" y="5628055"/>
            <a:ext cx="8478706" cy="923330"/>
          </a:xfrm>
          <a:prstGeom prst="rect">
            <a:avLst/>
          </a:prstGeom>
        </p:spPr>
        <p:txBody>
          <a:bodyPr wrap="square">
            <a:spAutoFit/>
          </a:bodyPr>
          <a:lstStyle/>
          <a:p>
            <a:r>
              <a:rPr lang="fr-FR" b="1" dirty="0"/>
              <a:t>GALAXY 300 peut être connecté sur deux sources indépendantes (entrées AC normale et AC bypass) pour augmenter le MTBF (</a:t>
            </a:r>
            <a:r>
              <a:rPr lang="fr-FR" b="1" dirty="0" err="1"/>
              <a:t>Mean</a:t>
            </a:r>
            <a:r>
              <a:rPr lang="fr-FR" b="1" dirty="0"/>
              <a:t> Time </a:t>
            </a:r>
            <a:r>
              <a:rPr lang="fr-FR" b="1" dirty="0" err="1"/>
              <a:t>Between</a:t>
            </a:r>
            <a:r>
              <a:rPr lang="fr-FR" b="1" dirty="0"/>
              <a:t> </a:t>
            </a:r>
            <a:r>
              <a:rPr lang="fr-FR" b="1" dirty="0" err="1"/>
              <a:t>Failures</a:t>
            </a:r>
            <a:r>
              <a:rPr lang="fr-FR" b="1" dirty="0"/>
              <a:t>) de l'équipement.</a:t>
            </a:r>
          </a:p>
        </p:txBody>
      </p:sp>
      <p:sp>
        <p:nvSpPr>
          <p:cNvPr id="14" name="Oval 13"/>
          <p:cNvSpPr/>
          <p:nvPr/>
        </p:nvSpPr>
        <p:spPr>
          <a:xfrm>
            <a:off x="6924112" y="3105859"/>
            <a:ext cx="717014" cy="642276"/>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Straight Arrow Connector 15"/>
          <p:cNvCxnSpPr/>
          <p:nvPr/>
        </p:nvCxnSpPr>
        <p:spPr>
          <a:xfrm flipH="1" flipV="1">
            <a:off x="7714592" y="3401852"/>
            <a:ext cx="751436" cy="2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466028" y="3245840"/>
            <a:ext cx="1464586" cy="276999"/>
          </a:xfrm>
          <a:prstGeom prst="rect">
            <a:avLst/>
          </a:prstGeom>
        </p:spPr>
        <p:txBody>
          <a:bodyPr wrap="square">
            <a:spAutoFit/>
          </a:bodyPr>
          <a:lstStyle/>
          <a:p>
            <a:r>
              <a:rPr lang="en-US" sz="1200" b="1" dirty="0"/>
              <a:t>External by-pass</a:t>
            </a:r>
            <a:endParaRPr lang="fr-FR" sz="1200" b="1" dirty="0"/>
          </a:p>
        </p:txBody>
      </p:sp>
    </p:spTree>
    <p:extLst>
      <p:ext uri="{BB962C8B-B14F-4D97-AF65-F5344CB8AC3E}">
        <p14:creationId xmlns:p14="http://schemas.microsoft.com/office/powerpoint/2010/main" val="331966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barn(inVertical)">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barn(inVertical)">
                                      <p:cBhvr>
                                        <p:cTn id="42" dur="500"/>
                                        <p:tgtEl>
                                          <p:spTgt spid="1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barn(inVertical)">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arn(inVertic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arn(inVertical)">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73" y="705591"/>
            <a:ext cx="8911687" cy="583947"/>
          </a:xfrm>
        </p:spPr>
        <p:txBody>
          <a:bodyPr>
            <a:normAutofit fontScale="90000"/>
          </a:bodyPr>
          <a:lstStyle/>
          <a:p>
            <a:r>
              <a:rPr lang="fr-FR" sz="3600" b="1" i="0" dirty="0">
                <a:solidFill>
                  <a:srgbClr val="70AC2E"/>
                </a:solidFill>
                <a:effectLst/>
                <a:latin typeface="Arial-BoldMT"/>
              </a:rPr>
              <a:t>Vue de face et vue arrière</a:t>
            </a:r>
            <a:r>
              <a:rPr lang="fr-FR" dirty="0">
                <a:solidFill>
                  <a:srgbClr val="70AC2E"/>
                </a:solidFill>
              </a:rPr>
              <a:t> </a:t>
            </a:r>
            <a:br>
              <a:rPr lang="fr-FR" dirty="0"/>
            </a:br>
            <a:br>
              <a:rPr lang="fr-FR" b="1" dirty="0"/>
            </a:br>
            <a:br>
              <a:rPr lang="fr-FR" sz="1600" b="1" dirty="0">
                <a:latin typeface="Arial Black" panose="020B0A04020102020204" pitchFamily="34" charset="0"/>
              </a:rPr>
            </a:br>
            <a:r>
              <a:rPr lang="fr-FR" sz="1600" b="1" dirty="0"/>
              <a:t>   </a:t>
            </a:r>
            <a:br>
              <a:rPr lang="fr-FR" dirty="0"/>
            </a:br>
            <a:r>
              <a:rPr lang="fr-FR" dirty="0"/>
              <a:t>                </a:t>
            </a:r>
            <a:endParaRPr lang="fr-FR" sz="1300" b="1" dirty="0"/>
          </a:p>
        </p:txBody>
      </p:sp>
      <p:pic>
        <p:nvPicPr>
          <p:cNvPr id="8" name="Picture 7">
            <a:extLst>
              <a:ext uri="{FF2B5EF4-FFF2-40B4-BE49-F238E27FC236}">
                <a16:creationId xmlns:a16="http://schemas.microsoft.com/office/drawing/2014/main" id="{BCF3058B-61FC-05F7-CCAD-7AB84627C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426" y="1534602"/>
            <a:ext cx="6027089" cy="4715123"/>
          </a:xfrm>
          <a:prstGeom prst="rect">
            <a:avLst/>
          </a:prstGeom>
          <a:ln w="889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289C1B44-E93F-78B6-0991-FA51405A2BFA}"/>
              </a:ext>
            </a:extLst>
          </p:cNvPr>
          <p:cNvSpPr txBox="1"/>
          <p:nvPr/>
        </p:nvSpPr>
        <p:spPr>
          <a:xfrm>
            <a:off x="7708790" y="1614115"/>
            <a:ext cx="4401469" cy="4247317"/>
          </a:xfrm>
          <a:prstGeom prst="rect">
            <a:avLst/>
          </a:prstGeom>
          <a:noFill/>
        </p:spPr>
        <p:txBody>
          <a:bodyPr wrap="square">
            <a:spAutoFit/>
          </a:bodyPr>
          <a:lstStyle/>
          <a:p>
            <a:r>
              <a:rPr lang="fr-FR" sz="1800" b="1" i="0" dirty="0">
                <a:solidFill>
                  <a:srgbClr val="FF0000"/>
                </a:solidFill>
                <a:effectLst/>
                <a:latin typeface="ArialMT"/>
              </a:rPr>
              <a:t>1. </a:t>
            </a:r>
            <a:r>
              <a:rPr lang="fr-FR" sz="1800" b="1" i="0" dirty="0">
                <a:solidFill>
                  <a:srgbClr val="000000"/>
                </a:solidFill>
                <a:effectLst/>
                <a:latin typeface="ArialMT"/>
              </a:rPr>
              <a:t>Carte de communication (uniquement pour maintenance par Schneider</a:t>
            </a:r>
          </a:p>
          <a:p>
            <a:r>
              <a:rPr lang="fr-FR" sz="1800" b="1" i="0" dirty="0">
                <a:solidFill>
                  <a:srgbClr val="000000"/>
                </a:solidFill>
                <a:effectLst/>
                <a:latin typeface="ArialMT"/>
              </a:rPr>
              <a:t>Electric)</a:t>
            </a:r>
          </a:p>
          <a:p>
            <a:r>
              <a:rPr lang="fr-FR" sz="1800" b="1" i="0" dirty="0">
                <a:solidFill>
                  <a:srgbClr val="FF0000"/>
                </a:solidFill>
                <a:effectLst/>
                <a:latin typeface="ArialMT"/>
              </a:rPr>
              <a:t>2. </a:t>
            </a:r>
            <a:r>
              <a:rPr lang="fr-FR" sz="1800" b="1" i="0" dirty="0">
                <a:solidFill>
                  <a:srgbClr val="000000"/>
                </a:solidFill>
                <a:effectLst/>
                <a:latin typeface="ArialMT"/>
              </a:rPr>
              <a:t>Carte de gestion réseau</a:t>
            </a:r>
          </a:p>
          <a:p>
            <a:r>
              <a:rPr lang="fr-FR" sz="1800" b="1" i="0" dirty="0">
                <a:solidFill>
                  <a:srgbClr val="FF0000"/>
                </a:solidFill>
                <a:effectLst/>
                <a:latin typeface="ArialMT"/>
              </a:rPr>
              <a:t>3. </a:t>
            </a:r>
            <a:r>
              <a:rPr lang="fr-FR" sz="1800" b="1" i="0" dirty="0">
                <a:solidFill>
                  <a:srgbClr val="000000"/>
                </a:solidFill>
                <a:effectLst/>
                <a:latin typeface="ArialMT"/>
              </a:rPr>
              <a:t>Disjoncteurs</a:t>
            </a:r>
          </a:p>
          <a:p>
            <a:r>
              <a:rPr lang="fr-FR" sz="1800" b="1" i="0" dirty="0">
                <a:solidFill>
                  <a:srgbClr val="FF0000"/>
                </a:solidFill>
                <a:effectLst/>
                <a:latin typeface="ArialMT"/>
              </a:rPr>
              <a:t>4. </a:t>
            </a:r>
            <a:r>
              <a:rPr lang="fr-FR" sz="1800" b="1" i="0" dirty="0">
                <a:solidFill>
                  <a:srgbClr val="000000"/>
                </a:solidFill>
                <a:effectLst/>
                <a:latin typeface="ArialMT"/>
              </a:rPr>
              <a:t>Etagères batteries</a:t>
            </a:r>
            <a:r>
              <a:rPr lang="fr-FR" b="1" dirty="0"/>
              <a:t> </a:t>
            </a:r>
            <a:br>
              <a:rPr lang="fr-FR" dirty="0"/>
            </a:br>
            <a:r>
              <a:rPr lang="fr-FR" sz="1800" b="1" i="0" dirty="0">
                <a:solidFill>
                  <a:srgbClr val="FF0000"/>
                </a:solidFill>
                <a:effectLst/>
                <a:latin typeface="ArialMT"/>
              </a:rPr>
              <a:t>5. </a:t>
            </a:r>
            <a:r>
              <a:rPr lang="fr-FR" sz="1800" b="1" i="0" dirty="0">
                <a:solidFill>
                  <a:srgbClr val="000000"/>
                </a:solidFill>
                <a:effectLst/>
                <a:latin typeface="ArialMT"/>
              </a:rPr>
              <a:t>Contacts secs, arrêt d'urgence (EPO), signal du disjoncteur batteries externes</a:t>
            </a:r>
          </a:p>
          <a:p>
            <a:r>
              <a:rPr lang="fr-FR" sz="1800" b="1" i="0" dirty="0">
                <a:solidFill>
                  <a:srgbClr val="000000"/>
                </a:solidFill>
                <a:effectLst/>
                <a:latin typeface="ArialMT"/>
              </a:rPr>
              <a:t>et température des batteries externes (ATIZ)</a:t>
            </a:r>
          </a:p>
          <a:p>
            <a:r>
              <a:rPr lang="fr-FR" sz="1800" b="1" i="0" dirty="0">
                <a:solidFill>
                  <a:srgbClr val="FF0000"/>
                </a:solidFill>
                <a:effectLst/>
                <a:latin typeface="ArialMT"/>
              </a:rPr>
              <a:t>6. </a:t>
            </a:r>
            <a:r>
              <a:rPr lang="fr-FR" sz="1800" b="1" i="0" dirty="0">
                <a:solidFill>
                  <a:srgbClr val="000000"/>
                </a:solidFill>
                <a:effectLst/>
                <a:latin typeface="ArialMT"/>
              </a:rPr>
              <a:t>Bornes de raccordement de puissance</a:t>
            </a:r>
            <a:r>
              <a:rPr lang="fr-FR" b="1" dirty="0"/>
              <a:t> </a:t>
            </a:r>
            <a:br>
              <a:rPr lang="fr-FR" dirty="0"/>
            </a:br>
            <a:endParaRPr lang="fr-FR" dirty="0"/>
          </a:p>
        </p:txBody>
      </p:sp>
    </p:spTree>
    <p:extLst>
      <p:ext uri="{BB962C8B-B14F-4D97-AF65-F5344CB8AC3E}">
        <p14:creationId xmlns:p14="http://schemas.microsoft.com/office/powerpoint/2010/main" val="658818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6BDB-41D9-0100-20F9-FF2C348AC801}"/>
              </a:ext>
            </a:extLst>
          </p:cNvPr>
          <p:cNvSpPr>
            <a:spLocks noGrp="1"/>
          </p:cNvSpPr>
          <p:nvPr>
            <p:ph type="title"/>
          </p:nvPr>
        </p:nvSpPr>
        <p:spPr>
          <a:xfrm>
            <a:off x="1909113" y="735428"/>
            <a:ext cx="8911687" cy="1280890"/>
          </a:xfrm>
        </p:spPr>
        <p:txBody>
          <a:bodyPr/>
          <a:lstStyle/>
          <a:p>
            <a:r>
              <a:rPr lang="fr-FR" b="1" i="0" dirty="0">
                <a:solidFill>
                  <a:srgbClr val="70AC2E"/>
                </a:solidFill>
                <a:effectLst>
                  <a:outerShdw blurRad="38100" dist="38100" dir="2700000" algn="tl">
                    <a:srgbClr val="000000">
                      <a:alpha val="43137"/>
                    </a:srgbClr>
                  </a:outerShdw>
                </a:effectLst>
                <a:latin typeface="Arial-BoldMT"/>
              </a:rPr>
              <a:t>Disjoncteurs de l'ASI</a:t>
            </a:r>
            <a:r>
              <a:rPr lang="fr-FR" b="1" dirty="0">
                <a:solidFill>
                  <a:srgbClr val="70AC2E"/>
                </a:solidFill>
                <a:effectLst>
                  <a:outerShdw blurRad="38100" dist="38100" dir="2700000" algn="tl">
                    <a:srgbClr val="000000">
                      <a:alpha val="43137"/>
                    </a:srgbClr>
                  </a:outerShdw>
                </a:effectLst>
              </a:rPr>
              <a:t> </a:t>
            </a:r>
            <a:br>
              <a:rPr lang="fr-FR" dirty="0"/>
            </a:br>
            <a:endParaRPr lang="fr-FR" dirty="0"/>
          </a:p>
        </p:txBody>
      </p:sp>
      <p:sp>
        <p:nvSpPr>
          <p:cNvPr id="3" name="Content Placeholder 2">
            <a:extLst>
              <a:ext uri="{FF2B5EF4-FFF2-40B4-BE49-F238E27FC236}">
                <a16:creationId xmlns:a16="http://schemas.microsoft.com/office/drawing/2014/main" id="{34729734-47FD-7470-78A4-6A1E62E65520}"/>
              </a:ext>
            </a:extLst>
          </p:cNvPr>
          <p:cNvSpPr>
            <a:spLocks noGrp="1"/>
          </p:cNvSpPr>
          <p:nvPr>
            <p:ph idx="1"/>
          </p:nvPr>
        </p:nvSpPr>
        <p:spPr>
          <a:xfrm>
            <a:off x="1909113" y="6029739"/>
            <a:ext cx="8915400" cy="3777622"/>
          </a:xfrm>
        </p:spPr>
        <p:txBody>
          <a:bodyPr/>
          <a:lstStyle/>
          <a:p>
            <a:pPr marL="0" indent="0">
              <a:buNone/>
            </a:pPr>
            <a:r>
              <a:rPr lang="fr-FR" sz="1400" b="1" i="0" dirty="0">
                <a:solidFill>
                  <a:srgbClr val="70AC2E"/>
                </a:solidFill>
                <a:effectLst/>
                <a:latin typeface="Arial-BoldMT"/>
              </a:rPr>
              <a:t>REMARQUE: </a:t>
            </a:r>
            <a:r>
              <a:rPr lang="fr-FR" sz="1400" b="1" i="0" dirty="0">
                <a:solidFill>
                  <a:srgbClr val="000000"/>
                </a:solidFill>
                <a:effectLst/>
                <a:latin typeface="ArialMT"/>
              </a:rPr>
              <a:t>Les disjoncteurs se situent derrière la porte avant, que vous pouvez ouvrir en la poussant légèrement sur le côté droit. Reportez-vous au guide d'installation de l'ASI pour en savoir plus.</a:t>
            </a:r>
            <a:r>
              <a:rPr lang="fr-FR" sz="1400" b="1" dirty="0"/>
              <a:t> </a:t>
            </a:r>
            <a:br>
              <a:rPr lang="fr-FR" dirty="0"/>
            </a:br>
            <a:endParaRPr lang="fr-FR" dirty="0"/>
          </a:p>
        </p:txBody>
      </p:sp>
      <p:pic>
        <p:nvPicPr>
          <p:cNvPr id="5" name="Picture 4">
            <a:extLst>
              <a:ext uri="{FF2B5EF4-FFF2-40B4-BE49-F238E27FC236}">
                <a16:creationId xmlns:a16="http://schemas.microsoft.com/office/drawing/2014/main" id="{5478EB44-9F35-0149-C9A3-D9E7217A9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983" y="1700709"/>
            <a:ext cx="5291040" cy="1944297"/>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AAB6A9D2-DF8E-DE15-34E4-57B7A60E1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139" y="4055164"/>
            <a:ext cx="4476190" cy="14854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91439883"/>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3918</TotalTime>
  <Words>2788</Words>
  <Application>Microsoft Office PowerPoint</Application>
  <PresentationFormat>Widescreen</PresentationFormat>
  <Paragraphs>203</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Arial-BoldMT</vt:lpstr>
      <vt:lpstr>Arial-ItalicMT</vt:lpstr>
      <vt:lpstr>ArialMT</vt:lpstr>
      <vt:lpstr>Calibri</vt:lpstr>
      <vt:lpstr>Century Gothic</vt:lpstr>
      <vt:lpstr>Wingdings 3</vt:lpstr>
      <vt:lpstr>Brin</vt:lpstr>
      <vt:lpstr> ONDULEURS GALAXY 300                30 KVA</vt:lpstr>
      <vt:lpstr>                    DIFINITION</vt:lpstr>
      <vt:lpstr>  Les principaux rôles de l'onduleur</vt:lpstr>
      <vt:lpstr>PowerPoint Presentation</vt:lpstr>
      <vt:lpstr>Caractéristiques  </vt:lpstr>
      <vt:lpstr>Composants Majeurs  </vt:lpstr>
      <vt:lpstr>Système tolérant aux pannes (By-pass) </vt:lpstr>
      <vt:lpstr>Vue de face et vue arrière                        </vt:lpstr>
      <vt:lpstr>Disjoncteurs de l'ASI  </vt:lpstr>
      <vt:lpstr>PowerPoint Presentation</vt:lpstr>
      <vt:lpstr>PowerPoint Presentation</vt:lpstr>
      <vt:lpstr> Modes d'exploitation   </vt:lpstr>
      <vt:lpstr>PowerPoint Presentation</vt:lpstr>
      <vt:lpstr>PowerPoint Presentation</vt:lpstr>
      <vt:lpstr>Démarrer le système en parallèle   </vt:lpstr>
      <vt:lpstr>PowerPoint Presentation</vt:lpstr>
      <vt:lpstr>Passer du mode bypass statique au mode normal  </vt:lpstr>
      <vt:lpstr>PowerPoint Presentation</vt:lpstr>
      <vt:lpstr>Passer du mode normal au mode bypass statique  </vt:lpstr>
      <vt:lpstr>Passer du mode normal au mode bypass de maintenance  </vt:lpstr>
      <vt:lpstr>Arrêt total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ONDULEURS</dc:title>
  <dc:creator>HP G5</dc:creator>
  <cp:lastModifiedBy>EATON TI</cp:lastModifiedBy>
  <cp:revision>259</cp:revision>
  <dcterms:created xsi:type="dcterms:W3CDTF">2023-11-06T11:10:33Z</dcterms:created>
  <dcterms:modified xsi:type="dcterms:W3CDTF">2024-01-17T13:54:59Z</dcterms:modified>
</cp:coreProperties>
</file>