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56959-8437-5088-A29B-DAF96D0A4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4793D3-2DFA-A59F-BC55-33129BAA9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F1C349-A2A4-3091-FC5C-DB32496D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D3F3-8E70-490E-A070-0AACC0EA420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2DFAC7-1FBF-8D60-84E3-4D5946E3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E9542-59EE-24C2-F00B-00EF6CD5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C396-CA14-473A-BE52-652F33063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4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54171-1FA2-05C7-FF41-6D856B8A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A1016B-DB42-E1EA-7BA4-9C993BBB8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E13D86-30DC-4253-0D24-EFEF27A5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D3F3-8E70-490E-A070-0AACC0EA420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2655A3-7D23-B8FB-6D64-50520975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1BDD8A-F92F-C5AD-79E4-083A7F63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C396-CA14-473A-BE52-652F33063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01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B8ADD9-ED21-6E51-539B-9A69AC9B2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AF9569-03DD-A05F-63C5-4166F446C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C414EC-AABE-5773-4386-1E8CD918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D3F3-8E70-490E-A070-0AACC0EA420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94AF2B-3695-2C26-27AD-3DEFA492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78FE8E-D1C7-ADD8-0E35-19477C7D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C396-CA14-473A-BE52-652F33063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99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93B2F-D3BB-2210-F595-1DB6A65B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280D4B-C9ED-A828-B6AD-33532512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3BF6A8-4D08-EB33-FD4E-A98CF31B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D3F3-8E70-490E-A070-0AACC0EA420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54538-3EF2-31D9-FB70-54473B27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67A644-5259-C6DE-CD50-4014B497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C396-CA14-473A-BE52-652F33063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37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359F4-35F0-6648-6463-C36C216A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8BA0E9-9E58-6CD4-F431-77F7C9034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6BB98C-8DBA-F3DC-7D65-326E6884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D3F3-8E70-490E-A070-0AACC0EA420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5E4E41-9FF2-0BE3-7858-A9B7B89B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E818C6-C749-6997-2939-8EC4916F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C396-CA14-473A-BE52-652F33063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26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453EE-DC34-C232-CDBA-0C515843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2759DD-2841-1ABF-0861-EC63EBB01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13BE55-B456-83A8-A45B-F00F0C2C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2E19AD-468D-3350-DCA6-D54747BD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D3F3-8E70-490E-A070-0AACC0EA420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8D89E4-1AFF-7408-81BF-0FB74050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FED2C0-96FD-C5EA-BB2D-5C5A942D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C396-CA14-473A-BE52-652F33063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1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B05BC-C459-1F88-1A9F-4C40A518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32F8D0-7C9E-44E4-C143-AC8544295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9DD9A7-3686-0ABD-C9C1-6EDAF078A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00E8E8-2115-315D-7D7C-9072F77EC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5F1530-7539-C0BB-6D35-7292070D3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D83875-2894-B78B-3687-15EB9852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D3F3-8E70-490E-A070-0AACC0EA420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BB9F93-D0AC-15C8-B420-C3C9470D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F68B65-43D9-0F70-3FBB-7F3893D2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C396-CA14-473A-BE52-652F33063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80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D0E9C-446E-9B2F-64DE-FFB2E995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F4A26D-8EED-0E4E-32C2-6393AB47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D3F3-8E70-490E-A070-0AACC0EA420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AD3C8B-6CC8-F551-8EB0-72BB656F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F61431-01B2-6885-DCF5-A9903F79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C396-CA14-473A-BE52-652F33063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0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D75FEB-05F5-65E5-9727-0EF68E88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D3F3-8E70-490E-A070-0AACC0EA420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5B8D54-ABFE-12EA-5ACB-00DE8B7C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9D1EB9-C047-D5C2-77C7-8EEDE21A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C396-CA14-473A-BE52-652F33063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94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13E4C-A03A-4126-727D-A9FAAE1B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BF43C-759D-99EC-D829-2C02906CE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81F2D4-B38F-77B9-0F8A-6C6C0C3F8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D8A5D8-573B-F155-FF34-B29479A5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D3F3-8E70-490E-A070-0AACC0EA420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6CC687-0089-4A98-04C8-60AA3D91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1763B5-1A64-1A2B-9F45-4933848E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C396-CA14-473A-BE52-652F33063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9C702-AD70-6CA9-1ABE-9813A04A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7C2FD5-94D1-D04E-35E5-D5D2E7894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2E7A8C-8858-58D2-8CB0-7D9A1345A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A0865D-AD40-05BC-8AA1-1E9F7CD8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D3F3-8E70-490E-A070-0AACC0EA420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F52ECE-D631-356B-F13D-61D126C8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E72109-696B-4807-CDEA-7124111B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C396-CA14-473A-BE52-652F33063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32B749-6ADC-50EE-B93B-DF08E1C8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E3A5EE-F36F-755C-9FDD-B8BD3E26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5E99EF-E808-9573-AAA0-492663553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8D3F3-8E70-490E-A070-0AACC0EA420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A7A156-FE78-C059-615E-A60A520A6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1A041-56E8-8918-1A18-BF5128AF4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C396-CA14-473A-BE52-652F33063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34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E78FB-3CF4-226D-9496-BC653EC19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Segurança</a:t>
            </a:r>
            <a:r>
              <a:rPr lang="en-US" dirty="0"/>
              <a:t> e </a:t>
            </a:r>
            <a:r>
              <a:rPr lang="en-US" dirty="0" err="1"/>
              <a:t>criptografia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7C6D2B-3967-3D40-FE13-797A9F814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 Escobar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12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47B3B-7842-426B-5068-CA50A630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1"/>
            <a:ext cx="10515600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JWT-Json Web Token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CA3C6A-A9F3-C361-E5FF-537F2680B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632"/>
            <a:ext cx="10515600" cy="4351338"/>
          </a:xfrm>
        </p:spPr>
        <p:txBody>
          <a:bodyPr/>
          <a:lstStyle/>
          <a:p>
            <a:r>
              <a:rPr lang="pt-BR" sz="2400" dirty="0">
                <a:solidFill>
                  <a:srgbClr val="0D0D0D"/>
                </a:solidFill>
                <a:latin typeface="Söhne"/>
              </a:rPr>
              <a:t>P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adrão aberto (RFC 7519) que define um formato compacto e autenticado para transmitir informações entre partes na forma de um objeto JSON. </a:t>
            </a:r>
          </a:p>
          <a:p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Comumente utilizado para autenticação e troca de informações seguras entre sistemas.</a:t>
            </a:r>
          </a:p>
          <a:p>
            <a:r>
              <a:rPr lang="pt-BR" sz="2400" dirty="0">
                <a:solidFill>
                  <a:srgbClr val="0D0D0D"/>
                </a:solidFill>
                <a:latin typeface="Söhne"/>
              </a:rPr>
              <a:t>Organizado em 3 partes (separadas por pontos)</a:t>
            </a:r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eyJhbGciOiJIUzI1NiIsInR5cCI6IkpXVCJ9</a:t>
            </a:r>
            <a:r>
              <a:rPr lang="pt-BR" dirty="0"/>
              <a:t>.</a:t>
            </a:r>
            <a:r>
              <a:rPr lang="pt-BR" dirty="0">
                <a:solidFill>
                  <a:srgbClr val="FF0000"/>
                </a:solidFill>
              </a:rPr>
              <a:t>eyJzdWIiOiIxMjM0NTY3ODkwIiwibmFtZSI6IkpvaG4gRG9lIiwiaWF0IjoxNTE2MjM5MDIyfQ</a:t>
            </a:r>
            <a:r>
              <a:rPr lang="pt-BR" dirty="0"/>
              <a:t>.</a:t>
            </a:r>
            <a:r>
              <a:rPr lang="pt-BR" dirty="0">
                <a:solidFill>
                  <a:schemeClr val="accent1"/>
                </a:solidFill>
              </a:rPr>
              <a:t>SflKxwRJSMeKKF2QT4fwpMeJf36POk6yJV_adQssw5c</a:t>
            </a:r>
          </a:p>
          <a:p>
            <a:pPr marL="0" indent="0">
              <a:buNone/>
            </a:pPr>
            <a:r>
              <a:rPr lang="pt-BR" sz="1600" dirty="0"/>
              <a:t>(exemplo de JWT)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1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C66CE-CD56-9EB2-8556-338B4403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0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dirty="0"/>
              <a:t>JWT-Json Web Token - Partes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1EBB3-3D9F-450F-C30A-0047E375F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232"/>
            <a:ext cx="10515600" cy="5796257"/>
          </a:xfrm>
          <a:noFill/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Parte</a:t>
            </a:r>
            <a:r>
              <a:rPr lang="en-US" dirty="0"/>
              <a:t> 1: 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Header (cabeçalho)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Contém o tipo de token (que é JWT) e o algoritmo de assinatura utilizado, por exemplo: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  "</a:t>
            </a:r>
            <a:r>
              <a:rPr lang="pt-BR" dirty="0" err="1">
                <a:solidFill>
                  <a:schemeClr val="accent1"/>
                </a:solidFill>
              </a:rPr>
              <a:t>alg</a:t>
            </a:r>
            <a:r>
              <a:rPr lang="pt-BR" dirty="0">
                <a:solidFill>
                  <a:schemeClr val="accent1"/>
                </a:solidFill>
              </a:rPr>
              <a:t>": "HS256",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  "</a:t>
            </a:r>
            <a:r>
              <a:rPr lang="pt-BR" dirty="0" err="1">
                <a:solidFill>
                  <a:schemeClr val="accent1"/>
                </a:solidFill>
              </a:rPr>
              <a:t>typ</a:t>
            </a:r>
            <a:r>
              <a:rPr lang="pt-BR" dirty="0">
                <a:solidFill>
                  <a:schemeClr val="accent1"/>
                </a:solidFill>
              </a:rPr>
              <a:t>": "JWT"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Parte 2: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Payload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 (carga útil)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Contém os dados a serem transmitidos, como informações do usuário ou qualquer outra informação relevante. Por exemplo: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"sub": "1234567890",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"name": "John Doe",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"admin": true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Parte 3: 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Signature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 (assinatura)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Para criar a assinatura, o JWT usa o cabeçalho codificado em </a:t>
            </a:r>
            <a:r>
              <a:rPr lang="pt-BR" b="0" i="0" dirty="0">
                <a:solidFill>
                  <a:srgbClr val="C00000"/>
                </a:solidFill>
                <a:effectLst/>
                <a:latin typeface="Söhne"/>
              </a:rPr>
              <a:t>Base64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a carga útil codificada em Base64 e uma chave secreta. Esses três componentes são concatenados usando um ponto (.) e, em seguida, uma função de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hash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(como </a:t>
            </a:r>
            <a:r>
              <a:rPr lang="pt-BR" b="0" i="0" dirty="0">
                <a:solidFill>
                  <a:srgbClr val="C00000"/>
                </a:solidFill>
                <a:effectLst/>
                <a:latin typeface="Söhne"/>
              </a:rPr>
              <a:t>HMAC SHA256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) é aplicada à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string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resultante, usando a chave secreta. Isso gera a assinatura, que é anexada ao JWT. Por exemplo: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HMACSHA256(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  base64UrlEncode(header) + "." +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  base64UrlEncode(</a:t>
            </a:r>
            <a:r>
              <a:rPr lang="pt-BR" dirty="0" err="1">
                <a:solidFill>
                  <a:schemeClr val="accent1"/>
                </a:solidFill>
              </a:rPr>
              <a:t>payload</a:t>
            </a:r>
            <a:r>
              <a:rPr lang="pt-BR" dirty="0">
                <a:solidFill>
                  <a:schemeClr val="accent1"/>
                </a:solidFill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  </a:t>
            </a:r>
            <a:r>
              <a:rPr lang="pt-BR" dirty="0" err="1">
                <a:solidFill>
                  <a:schemeClr val="accent1"/>
                </a:solidFill>
              </a:rPr>
              <a:t>secret</a:t>
            </a:r>
            <a:endParaRPr lang="pt-B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350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C66CE-CD56-9EB2-8556-338B4403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0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JWT-Json Web Token – </a:t>
            </a:r>
            <a:r>
              <a:rPr lang="en-US" sz="4000" dirty="0" err="1"/>
              <a:t>Atividades</a:t>
            </a:r>
            <a:r>
              <a:rPr lang="en-US" sz="4000" dirty="0"/>
              <a:t> </a:t>
            </a:r>
            <a:r>
              <a:rPr lang="en-US" sz="4000" dirty="0" err="1"/>
              <a:t>práticas</a:t>
            </a:r>
            <a:r>
              <a:rPr lang="en-US" sz="4000" dirty="0"/>
              <a:t> (</a:t>
            </a:r>
            <a:r>
              <a:rPr lang="en-US" sz="4000" dirty="0" err="1"/>
              <a:t>parte</a:t>
            </a:r>
            <a:r>
              <a:rPr lang="en-US" sz="4000" dirty="0"/>
              <a:t> 1 / 2)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1EBB3-3D9F-450F-C30A-0047E375F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232"/>
            <a:ext cx="10515600" cy="5796257"/>
          </a:xfrm>
          <a:noFill/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 </a:t>
            </a:r>
            <a:r>
              <a:rPr lang="en-US" dirty="0" err="1"/>
              <a:t>ou</a:t>
            </a:r>
            <a:r>
              <a:rPr lang="en-US" dirty="0"/>
              <a:t> Node para </a:t>
            </a:r>
            <a:r>
              <a:rPr lang="en-US" dirty="0" err="1"/>
              <a:t>codificar</a:t>
            </a:r>
            <a:r>
              <a:rPr lang="en-US" dirty="0"/>
              <a:t> e </a:t>
            </a:r>
            <a:r>
              <a:rPr lang="en-US" dirty="0" err="1"/>
              <a:t>docodificar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para Base4</a:t>
            </a:r>
          </a:p>
          <a:p>
            <a:pPr marL="971550" lvl="1" indent="-514350">
              <a:buAutoNum type="arabicPeriod"/>
            </a:pPr>
            <a:r>
              <a:rPr lang="en-US" dirty="0" err="1"/>
              <a:t>Receba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e </a:t>
            </a:r>
            <a:r>
              <a:rPr lang="en-US" dirty="0" err="1"/>
              <a:t>retorne</a:t>
            </a:r>
            <a:r>
              <a:rPr lang="en-US" dirty="0"/>
              <a:t> a string </a:t>
            </a:r>
            <a:r>
              <a:rPr lang="en-US" dirty="0" err="1"/>
              <a:t>codificada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 err="1"/>
              <a:t>Receba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</a:t>
            </a:r>
            <a:r>
              <a:rPr lang="en-US" dirty="0" err="1"/>
              <a:t>codificada</a:t>
            </a:r>
            <a:r>
              <a:rPr lang="en-US" dirty="0"/>
              <a:t> e </a:t>
            </a:r>
            <a:r>
              <a:rPr lang="en-US" dirty="0" err="1"/>
              <a:t>retorne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legível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O que é HASH? Qual é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?</a:t>
            </a:r>
          </a:p>
          <a:p>
            <a:pPr marL="971550" lvl="1" indent="-514350">
              <a:buAutoNum type="arabicPeriod"/>
            </a:pPr>
            <a:r>
              <a:rPr lang="en-US" dirty="0" err="1"/>
              <a:t>Implemente</a:t>
            </a:r>
            <a:r>
              <a:rPr lang="en-US" dirty="0"/>
              <a:t> um </a:t>
            </a: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codificação</a:t>
            </a:r>
            <a:r>
              <a:rPr lang="en-US" dirty="0"/>
              <a:t> e </a:t>
            </a:r>
            <a:r>
              <a:rPr lang="en-US" dirty="0" err="1"/>
              <a:t>decodificação</a:t>
            </a:r>
            <a:r>
              <a:rPr lang="en-US" dirty="0"/>
              <a:t> </a:t>
            </a:r>
            <a:r>
              <a:rPr lang="pt-BR" b="0" i="0" dirty="0">
                <a:solidFill>
                  <a:srgbClr val="C00000"/>
                </a:solidFill>
                <a:effectLst/>
                <a:latin typeface="Söhne"/>
              </a:rPr>
              <a:t>HMAC SHA256</a:t>
            </a:r>
          </a:p>
          <a:p>
            <a:pPr marL="971550" lvl="1" indent="-514350">
              <a:buAutoNum type="arabicPeriod"/>
            </a:pPr>
            <a:r>
              <a:rPr lang="pt-BR" dirty="0">
                <a:solidFill>
                  <a:srgbClr val="C00000"/>
                </a:solidFill>
                <a:latin typeface="Söhne"/>
              </a:rPr>
              <a:t>Linguagem C ou Node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C00000"/>
                </a:solidFill>
                <a:latin typeface="Söhne"/>
              </a:rPr>
              <a:t>	</a:t>
            </a:r>
          </a:p>
          <a:p>
            <a:pPr marL="0" indent="0">
              <a:buNone/>
            </a:pPr>
            <a:r>
              <a:rPr lang="pt-BR" b="1" dirty="0">
                <a:latin typeface="Söhne"/>
              </a:rPr>
              <a:t>Entrega em 20/03/2024</a:t>
            </a:r>
          </a:p>
          <a:p>
            <a:pPr marL="0" indent="0">
              <a:buNone/>
            </a:pPr>
            <a:r>
              <a:rPr lang="pt-BR" b="1" dirty="0">
                <a:latin typeface="Söhne"/>
              </a:rPr>
              <a:t>Vale: 1,0 ponto</a:t>
            </a:r>
          </a:p>
        </p:txBody>
      </p:sp>
    </p:spTree>
    <p:extLst>
      <p:ext uri="{BB962C8B-B14F-4D97-AF65-F5344CB8AC3E}">
        <p14:creationId xmlns:p14="http://schemas.microsoft.com/office/powerpoint/2010/main" val="192362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C66CE-CD56-9EB2-8556-338B4403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0"/>
            <a:ext cx="10515600" cy="58659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JWT-Json Web Token – </a:t>
            </a:r>
            <a:r>
              <a:rPr lang="en-US" sz="4000" dirty="0" err="1"/>
              <a:t>Atividades</a:t>
            </a:r>
            <a:r>
              <a:rPr lang="en-US" sz="4000" dirty="0"/>
              <a:t> </a:t>
            </a:r>
            <a:r>
              <a:rPr lang="en-US" sz="4000" dirty="0" err="1"/>
              <a:t>práticas</a:t>
            </a:r>
            <a:r>
              <a:rPr lang="en-US" sz="4000" dirty="0"/>
              <a:t> (</a:t>
            </a:r>
            <a:r>
              <a:rPr lang="en-US" sz="4000" dirty="0" err="1"/>
              <a:t>parte</a:t>
            </a:r>
            <a:r>
              <a:rPr lang="en-US" sz="4000" dirty="0"/>
              <a:t> 2/2)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1EBB3-3D9F-450F-C30A-0047E375F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232"/>
            <a:ext cx="10515600" cy="5796257"/>
          </a:xfrm>
          <a:noFill/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Implementar</a:t>
            </a:r>
            <a:r>
              <a:rPr lang="en-US" dirty="0"/>
              <a:t> um modulo de backend para </a:t>
            </a:r>
            <a:r>
              <a:rPr lang="en-US" dirty="0" err="1"/>
              <a:t>autenticação</a:t>
            </a:r>
            <a:r>
              <a:rPr lang="en-US" dirty="0"/>
              <a:t> de </a:t>
            </a:r>
            <a:r>
              <a:rPr lang="en-US" dirty="0" err="1"/>
              <a:t>usuários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de </a:t>
            </a:r>
            <a:r>
              <a:rPr lang="en-US" dirty="0" err="1"/>
              <a:t>usuário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 err="1"/>
              <a:t>Salvar</a:t>
            </a:r>
            <a:r>
              <a:rPr lang="en-US" dirty="0"/>
              <a:t> </a:t>
            </a:r>
            <a:r>
              <a:rPr lang="en-US" dirty="0" err="1"/>
              <a:t>senha</a:t>
            </a:r>
            <a:r>
              <a:rPr lang="en-US" dirty="0"/>
              <a:t> </a:t>
            </a:r>
            <a:r>
              <a:rPr lang="en-US" dirty="0" err="1"/>
              <a:t>criptografada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Banco de Dados</a:t>
            </a:r>
          </a:p>
          <a:p>
            <a:pPr marL="971550" lvl="1" indent="-514350">
              <a:buAutoNum type="arabicPeriod"/>
            </a:pPr>
            <a:r>
              <a:rPr lang="en-US" dirty="0"/>
              <a:t>Logar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retornando</a:t>
            </a:r>
            <a:r>
              <a:rPr lang="en-US" dirty="0"/>
              <a:t> </a:t>
            </a:r>
            <a:r>
              <a:rPr lang="en-US" dirty="0" err="1"/>
              <a:t>credencial</a:t>
            </a:r>
            <a:r>
              <a:rPr lang="en-US" dirty="0"/>
              <a:t> JWT</a:t>
            </a:r>
          </a:p>
          <a:p>
            <a:pPr marL="971550" lvl="1" indent="-514350">
              <a:buAutoNum type="arabicPeriod"/>
            </a:pPr>
            <a:r>
              <a:rPr lang="en-US" dirty="0" err="1"/>
              <a:t>Autenticar</a:t>
            </a:r>
            <a:r>
              <a:rPr lang="en-US" dirty="0"/>
              <a:t> </a:t>
            </a:r>
            <a:r>
              <a:rPr lang="en-US" dirty="0" err="1"/>
              <a:t>credencial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 para </a:t>
            </a:r>
            <a:r>
              <a:rPr lang="en-US" dirty="0" err="1"/>
              <a:t>realização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sensíveis</a:t>
            </a:r>
            <a:endParaRPr lang="en-US" dirty="0"/>
          </a:p>
          <a:p>
            <a:pPr marL="457200" lvl="1" indent="0">
              <a:buNone/>
            </a:pPr>
            <a:r>
              <a:rPr lang="pt-BR" dirty="0">
                <a:solidFill>
                  <a:srgbClr val="C00000"/>
                </a:solidFill>
                <a:latin typeface="Söhne"/>
              </a:rPr>
              <a:t>	</a:t>
            </a:r>
          </a:p>
          <a:p>
            <a:pPr marL="0" indent="0">
              <a:buNone/>
            </a:pPr>
            <a:r>
              <a:rPr lang="pt-BR" b="1" dirty="0">
                <a:latin typeface="Söhne"/>
              </a:rPr>
              <a:t>Entrega em 20/03/2024</a:t>
            </a:r>
          </a:p>
          <a:p>
            <a:pPr marL="0" indent="0">
              <a:buNone/>
            </a:pPr>
            <a:r>
              <a:rPr lang="pt-BR" b="1" dirty="0">
                <a:latin typeface="Söhne"/>
              </a:rPr>
              <a:t>Vale: 0,5 ponto</a:t>
            </a:r>
          </a:p>
          <a:p>
            <a:pPr marL="0" indent="0">
              <a:buNone/>
            </a:pPr>
            <a:endParaRPr lang="pt-BR" b="1" dirty="0">
              <a:latin typeface="Söhne"/>
            </a:endParaRPr>
          </a:p>
          <a:p>
            <a:pPr marL="0" indent="0">
              <a:buNone/>
            </a:pPr>
            <a:r>
              <a:rPr lang="pt-BR" b="1" dirty="0">
                <a:highlight>
                  <a:srgbClr val="FFFF00"/>
                </a:highlight>
                <a:latin typeface="Söhne"/>
              </a:rPr>
              <a:t>Atenção: Esta atividade será guiada junto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1396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02133-55EF-7F7E-E859-631F9E05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82BA5E-E3C8-E27E-FC0A-FFE27F24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513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Tema do Office</vt:lpstr>
      <vt:lpstr>Segurança e criptografia</vt:lpstr>
      <vt:lpstr>JWT-Json Web Token</vt:lpstr>
      <vt:lpstr>JWT-Json Web Token - Partes</vt:lpstr>
      <vt:lpstr>JWT-Json Web Token – Atividades práticas (parte 1 / 2)</vt:lpstr>
      <vt:lpstr>JWT-Json Web Token – Atividades práticas (parte 2/2)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e criptografia</dc:title>
  <dc:creator>Indt Indt</dc:creator>
  <cp:lastModifiedBy>Indt Indt</cp:lastModifiedBy>
  <cp:revision>3</cp:revision>
  <dcterms:created xsi:type="dcterms:W3CDTF">2024-03-13T19:49:57Z</dcterms:created>
  <dcterms:modified xsi:type="dcterms:W3CDTF">2024-03-13T20:23:13Z</dcterms:modified>
</cp:coreProperties>
</file>