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89D7-15ED-44B3-9878-68F09D2DDAAF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DAFB-FBD1-48CD-9787-65BC37E216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49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89D7-15ED-44B3-9878-68F09D2DDAAF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DAFB-FBD1-48CD-9787-65BC37E216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54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89D7-15ED-44B3-9878-68F09D2DDAAF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DAFB-FBD1-48CD-9787-65BC37E216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66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89D7-15ED-44B3-9878-68F09D2DDAAF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DAFB-FBD1-48CD-9787-65BC37E216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882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89D7-15ED-44B3-9878-68F09D2DDAAF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DAFB-FBD1-48CD-9787-65BC37E216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61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89D7-15ED-44B3-9878-68F09D2DDAAF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DAFB-FBD1-48CD-9787-65BC37E216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43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89D7-15ED-44B3-9878-68F09D2DDAAF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DAFB-FBD1-48CD-9787-65BC37E216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57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89D7-15ED-44B3-9878-68F09D2DDAAF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DAFB-FBD1-48CD-9787-65BC37E216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55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89D7-15ED-44B3-9878-68F09D2DDAAF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DAFB-FBD1-48CD-9787-65BC37E216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08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89D7-15ED-44B3-9878-68F09D2DDAAF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DAFB-FBD1-48CD-9787-65BC37E216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70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89D7-15ED-44B3-9878-68F09D2DDAAF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DAFB-FBD1-48CD-9787-65BC37E216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97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789D7-15ED-44B3-9878-68F09D2DDAAF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8DAFB-FBD1-48CD-9787-65BC37E216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60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yberpedia.reasonlabs.com/EN/tunneling.html" TargetMode="External"/><Relationship Id="rId2" Type="http://schemas.openxmlformats.org/officeDocument/2006/relationships/hyperlink" Target="https://www.mdpi.com/2076-3417/13/3/197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ucc9VHE4OE0" TargetMode="External"/><Relationship Id="rId5" Type="http://schemas.openxmlformats.org/officeDocument/2006/relationships/hyperlink" Target="https://www.youtube.com/watch?v=oR3aMzULgt8" TargetMode="External"/><Relationship Id="rId4" Type="http://schemas.openxmlformats.org/officeDocument/2006/relationships/hyperlink" Target="https://andreafortuna.org/2019/01/16/dns-tunneling-techniques-in-cyberattack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Tunelamento em Redes de Computadores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Segurança Digital e Aplicações Empresariais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342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pt-BR" sz="3200" b="1" dirty="0" smtClean="0"/>
              <a:t>Introdução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pt-BR" dirty="0" smtClean="0"/>
              <a:t>Tunelamento é uma técnica utilizada em redes de computadores para encapsular um protocolo de rede dentro de outro protocolo. </a:t>
            </a:r>
          </a:p>
          <a:p>
            <a:r>
              <a:rPr lang="pt-BR" dirty="0" smtClean="0"/>
              <a:t>Permite que os dados sejam transmitidos de maneira segura e privada através de redes não seguras, como a Internet. </a:t>
            </a:r>
          </a:p>
          <a:p>
            <a:r>
              <a:rPr lang="pt-BR" dirty="0" smtClean="0"/>
              <a:t>O tunelamento cria um "túnel" virtual através do qual os dados podem viajar, protegendo-os de interceptações e acessos não autorizados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759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/>
              <a:t>Conceito de Tunelamento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92500"/>
          </a:bodyPr>
          <a:lstStyle/>
          <a:p>
            <a:r>
              <a:rPr lang="pt-BR" b="1" dirty="0" smtClean="0"/>
              <a:t>Definição:</a:t>
            </a:r>
            <a:r>
              <a:rPr lang="pt-BR" dirty="0" smtClean="0"/>
              <a:t> Tunelamento é o processo de encapsulamento de um protocolo de rede dentro de outro protocolo para transmitir dados de forma segura através de uma rede pública.</a:t>
            </a:r>
          </a:p>
          <a:p>
            <a:endParaRPr lang="pt-BR" b="1" dirty="0" smtClean="0"/>
          </a:p>
          <a:p>
            <a:r>
              <a:rPr lang="pt-BR" b="1" dirty="0" smtClean="0"/>
              <a:t>Funcionamento:</a:t>
            </a:r>
            <a:r>
              <a:rPr lang="pt-BR" dirty="0" smtClean="0"/>
              <a:t> Envolve encapsulamento, transmissão e </a:t>
            </a:r>
            <a:r>
              <a:rPr lang="pt-BR" dirty="0" err="1" smtClean="0"/>
              <a:t>desencapsulamento</a:t>
            </a:r>
            <a:r>
              <a:rPr lang="pt-BR" dirty="0" smtClean="0"/>
              <a:t> de dados.</a:t>
            </a:r>
          </a:p>
          <a:p>
            <a:endParaRPr lang="pt-BR" b="1" dirty="0"/>
          </a:p>
          <a:p>
            <a:r>
              <a:rPr lang="pt-BR" b="1" dirty="0" smtClean="0"/>
              <a:t>Objetivo:</a:t>
            </a:r>
            <a:r>
              <a:rPr lang="pt-BR" dirty="0" smtClean="0"/>
              <a:t> Proteger dados contra interceptações e acessos não autorizados.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3844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/>
              <a:t>Exemplos de Tunelamento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pt-BR" b="1" dirty="0" smtClean="0"/>
              <a:t>VPN (Virtual Private Network):</a:t>
            </a:r>
            <a:r>
              <a:rPr lang="pt-BR" dirty="0" smtClean="0"/>
              <a:t> Cria um túnel seguro para acesso remoto a redes internas.</a:t>
            </a:r>
          </a:p>
          <a:p>
            <a:endParaRPr lang="pt-BR" b="1" dirty="0"/>
          </a:p>
          <a:p>
            <a:r>
              <a:rPr lang="pt-BR" b="1" dirty="0" smtClean="0"/>
              <a:t>SSH (</a:t>
            </a:r>
            <a:r>
              <a:rPr lang="pt-BR" b="1" dirty="0" err="1" smtClean="0"/>
              <a:t>Secure</a:t>
            </a:r>
            <a:r>
              <a:rPr lang="pt-BR" b="1" dirty="0" smtClean="0"/>
              <a:t> Shell):</a:t>
            </a:r>
            <a:r>
              <a:rPr lang="pt-BR" dirty="0" smtClean="0"/>
              <a:t> Utilizado para tunelamento de portas e administração remota segura.</a:t>
            </a:r>
          </a:p>
          <a:p>
            <a:endParaRPr lang="pt-BR" b="1" dirty="0"/>
          </a:p>
          <a:p>
            <a:r>
              <a:rPr lang="pt-BR" b="1" dirty="0" smtClean="0"/>
              <a:t>GRE (</a:t>
            </a:r>
            <a:r>
              <a:rPr lang="pt-BR" b="1" dirty="0" err="1" smtClean="0"/>
              <a:t>Generic</a:t>
            </a:r>
            <a:r>
              <a:rPr lang="pt-BR" b="1" dirty="0" smtClean="0"/>
              <a:t> </a:t>
            </a:r>
            <a:r>
              <a:rPr lang="pt-BR" b="1" dirty="0" err="1" smtClean="0"/>
              <a:t>Routing</a:t>
            </a:r>
            <a:r>
              <a:rPr lang="pt-BR" b="1" dirty="0" smtClean="0"/>
              <a:t> </a:t>
            </a:r>
            <a:r>
              <a:rPr lang="pt-BR" b="1" dirty="0" err="1" smtClean="0"/>
              <a:t>Encapsulation</a:t>
            </a:r>
            <a:r>
              <a:rPr lang="pt-BR" b="1" dirty="0" smtClean="0"/>
              <a:t>):</a:t>
            </a:r>
            <a:r>
              <a:rPr lang="pt-BR" dirty="0" smtClean="0"/>
              <a:t> Encapsula diferentes tipos de pacotes de rede.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219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/>
              <a:t>Aplicações de Tunelamento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 smtClean="0"/>
              <a:t>Empresas:</a:t>
            </a:r>
            <a:r>
              <a:rPr lang="pt-BR" dirty="0" smtClean="0"/>
              <a:t> </a:t>
            </a:r>
            <a:r>
              <a:rPr lang="pt-BR" dirty="0" err="1" smtClean="0"/>
              <a:t>VPNs</a:t>
            </a:r>
            <a:r>
              <a:rPr lang="pt-BR" dirty="0" smtClean="0"/>
              <a:t> para acesso remoto seguro de funcionários a redes internas.</a:t>
            </a:r>
          </a:p>
          <a:p>
            <a:endParaRPr lang="pt-BR" b="1" dirty="0"/>
          </a:p>
          <a:p>
            <a:r>
              <a:rPr lang="pt-BR" b="1" dirty="0" smtClean="0"/>
              <a:t>Usuários Individuais:</a:t>
            </a:r>
            <a:r>
              <a:rPr lang="pt-BR" dirty="0" smtClean="0"/>
              <a:t> </a:t>
            </a:r>
            <a:r>
              <a:rPr lang="pt-BR" dirty="0" err="1" smtClean="0"/>
              <a:t>VPNs</a:t>
            </a:r>
            <a:r>
              <a:rPr lang="pt-BR" dirty="0" smtClean="0"/>
              <a:t> para navegação segura e proteção contra rastreamento.</a:t>
            </a:r>
          </a:p>
          <a:p>
            <a:endParaRPr lang="pt-BR" b="1" dirty="0"/>
          </a:p>
          <a:p>
            <a:r>
              <a:rPr lang="pt-BR" b="1" dirty="0" smtClean="0"/>
              <a:t>Administração Remota:</a:t>
            </a:r>
            <a:r>
              <a:rPr lang="pt-BR" dirty="0" smtClean="0"/>
              <a:t> SSH para gerenciar servidores de forma segura.</a:t>
            </a:r>
          </a:p>
          <a:p>
            <a:endParaRPr lang="pt-BR" dirty="0"/>
          </a:p>
          <a:p>
            <a:r>
              <a:rPr lang="pt-BR" b="1" dirty="0" smtClean="0"/>
              <a:t>Repositórios Remotos</a:t>
            </a:r>
            <a:r>
              <a:rPr lang="pt-BR" dirty="0" smtClean="0"/>
              <a:t>: Ler e gravar em repositórios de forma segura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496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/>
              <a:t>Conclusão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O tunelamento é vital para a segurança digital, garantindo a privacidade e integridade dos dados.</a:t>
            </a:r>
          </a:p>
          <a:p>
            <a:endParaRPr lang="pt-BR" dirty="0" smtClean="0"/>
          </a:p>
          <a:p>
            <a:r>
              <a:rPr lang="pt-BR" dirty="0" smtClean="0"/>
              <a:t>É amplamente utilizado em diversas áreas para proteger comunicações e acessos.</a:t>
            </a:r>
          </a:p>
          <a:p>
            <a:endParaRPr lang="pt-BR" dirty="0"/>
          </a:p>
          <a:p>
            <a:r>
              <a:rPr lang="pt-BR" dirty="0" smtClean="0"/>
              <a:t>Compreender e implementar tunelamento é essencial para a segurança em redes de computadores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8839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/>
              <a:t>Material para aprofundamento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b="1" dirty="0"/>
              <a:t>Leituras:</a:t>
            </a:r>
            <a:endParaRPr lang="pt-BR" dirty="0"/>
          </a:p>
          <a:p>
            <a:r>
              <a:rPr lang="pt-BR" dirty="0">
                <a:hlinkClick r:id="rId2"/>
              </a:rPr>
              <a:t>“A </a:t>
            </a:r>
            <a:r>
              <a:rPr lang="pt-BR" dirty="0" err="1">
                <a:hlinkClick r:id="rId2"/>
              </a:rPr>
              <a:t>Comprehensive</a:t>
            </a:r>
            <a:r>
              <a:rPr lang="pt-BR" dirty="0">
                <a:hlinkClick r:id="rId2"/>
              </a:rPr>
              <a:t> </a:t>
            </a:r>
            <a:r>
              <a:rPr lang="pt-BR" dirty="0" err="1">
                <a:hlinkClick r:id="rId2"/>
              </a:rPr>
              <a:t>Review</a:t>
            </a:r>
            <a:r>
              <a:rPr lang="pt-BR" dirty="0">
                <a:hlinkClick r:id="rId2"/>
              </a:rPr>
              <a:t> </a:t>
            </a:r>
            <a:r>
              <a:rPr lang="pt-BR" dirty="0" err="1">
                <a:hlinkClick r:id="rId2"/>
              </a:rPr>
              <a:t>of</a:t>
            </a:r>
            <a:r>
              <a:rPr lang="pt-BR" dirty="0">
                <a:hlinkClick r:id="rId2"/>
              </a:rPr>
              <a:t> </a:t>
            </a:r>
            <a:r>
              <a:rPr lang="pt-BR" dirty="0" err="1">
                <a:hlinkClick r:id="rId2"/>
              </a:rPr>
              <a:t>Tunnel</a:t>
            </a:r>
            <a:r>
              <a:rPr lang="pt-BR" dirty="0">
                <a:hlinkClick r:id="rId2"/>
              </a:rPr>
              <a:t> </a:t>
            </a:r>
            <a:r>
              <a:rPr lang="pt-BR" dirty="0" err="1">
                <a:hlinkClick r:id="rId2"/>
              </a:rPr>
              <a:t>Detection</a:t>
            </a:r>
            <a:r>
              <a:rPr lang="pt-BR" dirty="0">
                <a:hlinkClick r:id="rId2"/>
              </a:rPr>
              <a:t> </a:t>
            </a:r>
            <a:r>
              <a:rPr lang="pt-BR" dirty="0" err="1">
                <a:hlinkClick r:id="rId2"/>
              </a:rPr>
              <a:t>on</a:t>
            </a:r>
            <a:r>
              <a:rPr lang="pt-BR" dirty="0">
                <a:hlinkClick r:id="rId2"/>
              </a:rPr>
              <a:t> </a:t>
            </a:r>
            <a:r>
              <a:rPr lang="pt-BR" dirty="0" err="1">
                <a:hlinkClick r:id="rId2"/>
              </a:rPr>
              <a:t>Multilayer</a:t>
            </a:r>
            <a:r>
              <a:rPr lang="pt-BR" dirty="0">
                <a:hlinkClick r:id="rId2"/>
              </a:rPr>
              <a:t> </a:t>
            </a:r>
            <a:r>
              <a:rPr lang="pt-BR" dirty="0" err="1">
                <a:hlinkClick r:id="rId2"/>
              </a:rPr>
              <a:t>Protocols</a:t>
            </a:r>
            <a:r>
              <a:rPr lang="pt-BR" dirty="0">
                <a:hlinkClick r:id="rId2"/>
              </a:rPr>
              <a:t>: </a:t>
            </a:r>
            <a:r>
              <a:rPr lang="pt-BR" dirty="0" err="1">
                <a:hlinkClick r:id="rId2"/>
              </a:rPr>
              <a:t>From</a:t>
            </a:r>
            <a:r>
              <a:rPr lang="pt-BR" dirty="0">
                <a:hlinkClick r:id="rId2"/>
              </a:rPr>
              <a:t> </a:t>
            </a:r>
            <a:r>
              <a:rPr lang="pt-BR" dirty="0" err="1">
                <a:hlinkClick r:id="rId2"/>
              </a:rPr>
              <a:t>Traditional</a:t>
            </a:r>
            <a:r>
              <a:rPr lang="pt-BR" dirty="0">
                <a:hlinkClick r:id="rId2"/>
              </a:rPr>
              <a:t> </a:t>
            </a:r>
            <a:r>
              <a:rPr lang="pt-BR" dirty="0" err="1">
                <a:hlinkClick r:id="rId2"/>
              </a:rPr>
              <a:t>to</a:t>
            </a:r>
            <a:r>
              <a:rPr lang="pt-BR" dirty="0">
                <a:hlinkClick r:id="rId2"/>
              </a:rPr>
              <a:t> </a:t>
            </a:r>
            <a:r>
              <a:rPr lang="pt-BR" dirty="0" err="1">
                <a:hlinkClick r:id="rId2"/>
              </a:rPr>
              <a:t>Machine</a:t>
            </a:r>
            <a:r>
              <a:rPr lang="pt-BR" dirty="0">
                <a:hlinkClick r:id="rId2"/>
              </a:rPr>
              <a:t> Learning Approaches”</a:t>
            </a:r>
            <a:r>
              <a:rPr lang="pt-BR" dirty="0"/>
              <a:t>: </a:t>
            </a:r>
            <a:endParaRPr lang="pt-BR" dirty="0" smtClean="0"/>
          </a:p>
          <a:p>
            <a:pPr lvl="1"/>
            <a:r>
              <a:rPr lang="pt-BR" dirty="0" smtClean="0">
                <a:hlinkClick r:id="rId2"/>
              </a:rPr>
              <a:t>https://www.mdpi.com/2076-3417/13/3/1974</a:t>
            </a:r>
            <a:endParaRPr lang="pt-BR" dirty="0" smtClean="0"/>
          </a:p>
          <a:p>
            <a:pPr lvl="1"/>
            <a:r>
              <a:rPr lang="pt-BR" dirty="0" smtClean="0"/>
              <a:t>Este </a:t>
            </a:r>
            <a:r>
              <a:rPr lang="pt-BR" dirty="0"/>
              <a:t>artigo fornece uma revisão abrangente da detecção de túneis em protocolos de várias camadas, desde abordagens tradicionais até técnicas de aprendizado de máquina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>
                <a:hlinkClick r:id="rId3"/>
              </a:rPr>
              <a:t>“</a:t>
            </a:r>
            <a:r>
              <a:rPr lang="pt-BR" dirty="0" err="1">
                <a:hlinkClick r:id="rId3"/>
              </a:rPr>
              <a:t>What</a:t>
            </a:r>
            <a:r>
              <a:rPr lang="pt-BR" dirty="0">
                <a:hlinkClick r:id="rId3"/>
              </a:rPr>
              <a:t> </a:t>
            </a:r>
            <a:r>
              <a:rPr lang="pt-BR" dirty="0" err="1">
                <a:hlinkClick r:id="rId3"/>
              </a:rPr>
              <a:t>is</a:t>
            </a:r>
            <a:r>
              <a:rPr lang="pt-BR" dirty="0">
                <a:hlinkClick r:id="rId3"/>
              </a:rPr>
              <a:t> </a:t>
            </a:r>
            <a:r>
              <a:rPr lang="pt-BR" dirty="0" err="1">
                <a:hlinkClick r:id="rId3"/>
              </a:rPr>
              <a:t>Tunneling</a:t>
            </a:r>
            <a:r>
              <a:rPr lang="pt-BR" dirty="0">
                <a:hlinkClick r:id="rId3"/>
              </a:rPr>
              <a:t>? - A </a:t>
            </a:r>
            <a:r>
              <a:rPr lang="pt-BR" dirty="0" err="1">
                <a:hlinkClick r:id="rId3"/>
              </a:rPr>
              <a:t>Journey</a:t>
            </a:r>
            <a:r>
              <a:rPr lang="pt-BR" dirty="0">
                <a:hlinkClick r:id="rId3"/>
              </a:rPr>
              <a:t> </a:t>
            </a:r>
            <a:r>
              <a:rPr lang="pt-BR" dirty="0" err="1">
                <a:hlinkClick r:id="rId3"/>
              </a:rPr>
              <a:t>through</a:t>
            </a:r>
            <a:r>
              <a:rPr lang="pt-BR" dirty="0">
                <a:hlinkClick r:id="rId3"/>
              </a:rPr>
              <a:t> </a:t>
            </a:r>
            <a:r>
              <a:rPr lang="pt-BR" dirty="0" err="1">
                <a:hlinkClick r:id="rId3"/>
              </a:rPr>
              <a:t>Hidden</a:t>
            </a:r>
            <a:r>
              <a:rPr lang="pt-BR" dirty="0">
                <a:hlinkClick r:id="rId3"/>
              </a:rPr>
              <a:t> </a:t>
            </a:r>
            <a:r>
              <a:rPr lang="pt-BR" dirty="0" err="1">
                <a:hlinkClick r:id="rId3"/>
              </a:rPr>
              <a:t>Passageways</a:t>
            </a:r>
            <a:r>
              <a:rPr lang="pt-BR" dirty="0" smtClean="0">
                <a:hlinkClick r:id="rId3"/>
              </a:rPr>
              <a:t>”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>
                <a:hlinkClick r:id="rId3"/>
              </a:rPr>
              <a:t>https://cyberpedia.reasonlabs.com/EN/tunneling.html</a:t>
            </a:r>
            <a:endParaRPr lang="pt-BR" dirty="0" smtClean="0"/>
          </a:p>
          <a:p>
            <a:pPr lvl="1"/>
            <a:r>
              <a:rPr lang="pt-BR" dirty="0" smtClean="0"/>
              <a:t>Este </a:t>
            </a:r>
            <a:r>
              <a:rPr lang="pt-BR" dirty="0"/>
              <a:t>artigo explica o que é tunelamento e sua importância na segurança cibernética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>
                <a:hlinkClick r:id="rId4"/>
              </a:rPr>
              <a:t>“DNS </a:t>
            </a:r>
            <a:r>
              <a:rPr lang="pt-BR" dirty="0" err="1">
                <a:hlinkClick r:id="rId4"/>
              </a:rPr>
              <a:t>tunneling</a:t>
            </a:r>
            <a:r>
              <a:rPr lang="pt-BR" dirty="0">
                <a:hlinkClick r:id="rId4"/>
              </a:rPr>
              <a:t> </a:t>
            </a:r>
            <a:r>
              <a:rPr lang="pt-BR" dirty="0" err="1">
                <a:hlinkClick r:id="rId4"/>
              </a:rPr>
              <a:t>techniques</a:t>
            </a:r>
            <a:r>
              <a:rPr lang="pt-BR" dirty="0">
                <a:hlinkClick r:id="rId4"/>
              </a:rPr>
              <a:t> in </a:t>
            </a:r>
            <a:r>
              <a:rPr lang="pt-BR" dirty="0" err="1">
                <a:hlinkClick r:id="rId4"/>
              </a:rPr>
              <a:t>cyberattacks</a:t>
            </a:r>
            <a:r>
              <a:rPr lang="pt-BR" dirty="0">
                <a:hlinkClick r:id="rId4"/>
              </a:rPr>
              <a:t>”</a:t>
            </a:r>
            <a:r>
              <a:rPr lang="pt-BR" dirty="0"/>
              <a:t>: </a:t>
            </a:r>
            <a:endParaRPr lang="pt-BR" dirty="0" smtClean="0"/>
          </a:p>
          <a:p>
            <a:pPr lvl="1"/>
            <a:r>
              <a:rPr lang="pt-BR" dirty="0" smtClean="0">
                <a:hlinkClick r:id="rId4"/>
              </a:rPr>
              <a:t>https://andreafortuna.org/2019/01/16/dns-tunneling-techniques-in-cyberattacks/</a:t>
            </a:r>
            <a:endParaRPr lang="pt-BR" dirty="0" smtClean="0"/>
          </a:p>
          <a:p>
            <a:pPr lvl="1"/>
            <a:r>
              <a:rPr lang="pt-BR" dirty="0" smtClean="0"/>
              <a:t>Este </a:t>
            </a:r>
            <a:r>
              <a:rPr lang="pt-BR" dirty="0"/>
              <a:t>artigo discute as técnicas de tunelamento DNS usadas em ataques cibernéticos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r>
              <a:rPr lang="pt-BR" b="1" dirty="0" smtClean="0"/>
              <a:t>Vídeos</a:t>
            </a:r>
            <a:r>
              <a:rPr lang="pt-BR" b="1" dirty="0"/>
              <a:t>:</a:t>
            </a:r>
            <a:endParaRPr lang="pt-BR" dirty="0"/>
          </a:p>
          <a:p>
            <a:r>
              <a:rPr lang="pt-BR" dirty="0">
                <a:hlinkClick r:id="rId5"/>
              </a:rPr>
              <a:t>“</a:t>
            </a:r>
            <a:r>
              <a:rPr lang="pt-BR" dirty="0" err="1">
                <a:hlinkClick r:id="rId5"/>
              </a:rPr>
              <a:t>Dns</a:t>
            </a:r>
            <a:r>
              <a:rPr lang="pt-BR" dirty="0">
                <a:hlinkClick r:id="rId5"/>
              </a:rPr>
              <a:t> </a:t>
            </a:r>
            <a:r>
              <a:rPr lang="pt-BR" dirty="0" err="1">
                <a:hlinkClick r:id="rId5"/>
              </a:rPr>
              <a:t>Tunneling</a:t>
            </a:r>
            <a:r>
              <a:rPr lang="pt-BR" dirty="0">
                <a:hlinkClick r:id="rId5"/>
              </a:rPr>
              <a:t> </a:t>
            </a:r>
            <a:r>
              <a:rPr lang="pt-BR" dirty="0" err="1">
                <a:hlinkClick r:id="rId5"/>
              </a:rPr>
              <a:t>Explained</a:t>
            </a:r>
            <a:r>
              <a:rPr lang="pt-BR" dirty="0">
                <a:hlinkClick r:id="rId5"/>
              </a:rPr>
              <a:t> In Cyber Security</a:t>
            </a:r>
            <a:r>
              <a:rPr lang="pt-BR" dirty="0" smtClean="0">
                <a:hlinkClick r:id="rId5"/>
              </a:rPr>
              <a:t>”</a:t>
            </a:r>
            <a:r>
              <a:rPr lang="pt-BR" dirty="0" smtClean="0"/>
              <a:t>: </a:t>
            </a:r>
          </a:p>
          <a:p>
            <a:pPr lvl="1"/>
            <a:r>
              <a:rPr lang="pt-BR" dirty="0" smtClean="0"/>
              <a:t>https://www.youtube.com/watch?v=oR3aMzULgt8</a:t>
            </a:r>
          </a:p>
          <a:p>
            <a:pPr lvl="1"/>
            <a:r>
              <a:rPr lang="pt-BR" dirty="0" smtClean="0"/>
              <a:t> </a:t>
            </a:r>
            <a:r>
              <a:rPr lang="pt-BR" dirty="0"/>
              <a:t>Este vídeo explica os conceitos básicos do tunelamento DNS.</a:t>
            </a:r>
          </a:p>
          <a:p>
            <a:r>
              <a:rPr lang="pt-BR" dirty="0">
                <a:hlinkClick r:id="rId6"/>
              </a:rPr>
              <a:t>“</a:t>
            </a:r>
            <a:r>
              <a:rPr lang="pt-BR" dirty="0" err="1">
                <a:hlinkClick r:id="rId6"/>
              </a:rPr>
              <a:t>Using</a:t>
            </a:r>
            <a:r>
              <a:rPr lang="pt-BR" dirty="0">
                <a:hlinkClick r:id="rId6"/>
              </a:rPr>
              <a:t> </a:t>
            </a:r>
            <a:r>
              <a:rPr lang="pt-BR" dirty="0" err="1">
                <a:hlinkClick r:id="rId6"/>
              </a:rPr>
              <a:t>IPSec</a:t>
            </a:r>
            <a:r>
              <a:rPr lang="pt-BR" dirty="0">
                <a:hlinkClick r:id="rId6"/>
              </a:rPr>
              <a:t> </a:t>
            </a:r>
            <a:r>
              <a:rPr lang="pt-BR" dirty="0" err="1">
                <a:hlinkClick r:id="rId6"/>
              </a:rPr>
              <a:t>Tunneling</a:t>
            </a:r>
            <a:r>
              <a:rPr lang="pt-BR" dirty="0">
                <a:hlinkClick r:id="rId6"/>
              </a:rPr>
              <a:t>”</a:t>
            </a:r>
            <a:r>
              <a:rPr lang="pt-BR" dirty="0"/>
              <a:t>: </a:t>
            </a:r>
            <a:endParaRPr lang="pt-BR" dirty="0" smtClean="0"/>
          </a:p>
          <a:p>
            <a:pPr lvl="1"/>
            <a:r>
              <a:rPr lang="pt-BR" dirty="0" smtClean="0"/>
              <a:t>https://www.youtube.com/watch?v=ucc9VHE4OE0</a:t>
            </a:r>
            <a:endParaRPr lang="pt-BR" dirty="0"/>
          </a:p>
          <a:p>
            <a:pPr lvl="1"/>
            <a:r>
              <a:rPr lang="pt-BR" dirty="0" smtClean="0"/>
              <a:t>Este </a:t>
            </a:r>
            <a:r>
              <a:rPr lang="pt-BR" dirty="0"/>
              <a:t>vídeo oferece uma visão mais profunda do uso do tunelamento </a:t>
            </a:r>
            <a:r>
              <a:rPr lang="pt-BR" dirty="0" err="1"/>
              <a:t>IPSec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9212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/>
              <a:t>Atividade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77500" lnSpcReduction="20000"/>
          </a:bodyPr>
          <a:lstStyle/>
          <a:p>
            <a:r>
              <a:rPr lang="pt-BR" b="1" dirty="0" smtClean="0"/>
              <a:t>Tarefa: Planejar a aplicação detalhada de tunelamento em um contexto empresarial</a:t>
            </a:r>
            <a:endParaRPr lang="pt-BR" dirty="0" smtClean="0"/>
          </a:p>
          <a:p>
            <a:r>
              <a:rPr lang="pt-BR" b="1" dirty="0" smtClean="0"/>
              <a:t>Objetivo:</a:t>
            </a:r>
            <a:r>
              <a:rPr lang="pt-BR" dirty="0" smtClean="0"/>
              <a:t> Implementar um sistema de VPN para funcionários remotos.</a:t>
            </a:r>
          </a:p>
          <a:p>
            <a:r>
              <a:rPr lang="pt-BR" b="1" dirty="0" smtClean="0"/>
              <a:t>Passos a seguir:</a:t>
            </a:r>
            <a:endParaRPr lang="pt-BR" dirty="0" smtClean="0"/>
          </a:p>
          <a:p>
            <a:pPr lvl="1"/>
            <a:r>
              <a:rPr lang="pt-BR" dirty="0" smtClean="0"/>
              <a:t>Avaliar necessidades de segurança e acesso da empresa.</a:t>
            </a:r>
          </a:p>
          <a:p>
            <a:pPr lvl="1"/>
            <a:r>
              <a:rPr lang="pt-BR" dirty="0" smtClean="0"/>
              <a:t>Escolher um provedor de VPN confiável.</a:t>
            </a:r>
          </a:p>
          <a:p>
            <a:pPr lvl="1"/>
            <a:r>
              <a:rPr lang="pt-BR" dirty="0" smtClean="0"/>
              <a:t>Configurar servidores VPN.</a:t>
            </a:r>
          </a:p>
          <a:p>
            <a:pPr lvl="1"/>
            <a:r>
              <a:rPr lang="pt-BR" dirty="0" smtClean="0"/>
              <a:t>Treinar funcionários para o uso seguro da VPN.</a:t>
            </a:r>
          </a:p>
          <a:p>
            <a:pPr lvl="1"/>
            <a:r>
              <a:rPr lang="pt-BR" dirty="0" smtClean="0"/>
              <a:t>Monitorar e manter a solução de VPN para garantir segurança contínua.</a:t>
            </a:r>
          </a:p>
          <a:p>
            <a:r>
              <a:rPr lang="pt-BR" b="1" dirty="0" smtClean="0"/>
              <a:t>Entrega:</a:t>
            </a:r>
            <a:r>
              <a:rPr lang="pt-BR" dirty="0" smtClean="0"/>
              <a:t> Um plano detalhado descrevendo cada passo, as ferramentas necessárias e as políticas de segurança envolvidas.</a:t>
            </a:r>
          </a:p>
          <a:p>
            <a:r>
              <a:rPr lang="pt-BR" b="1" dirty="0" smtClean="0"/>
              <a:t>Data da entrega</a:t>
            </a:r>
            <a:r>
              <a:rPr lang="pt-BR" dirty="0" smtClean="0"/>
              <a:t>: 12/06/2024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22305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514</Words>
  <Application>Microsoft Office PowerPoint</Application>
  <PresentationFormat>Apresentação na tela (4:3)</PresentationFormat>
  <Paragraphs>65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Tunelamento em Redes de Computadores</vt:lpstr>
      <vt:lpstr>Introdução</vt:lpstr>
      <vt:lpstr>Conceito de Tunelamento</vt:lpstr>
      <vt:lpstr>Exemplos de Tunelamento</vt:lpstr>
      <vt:lpstr>Aplicações de Tunelamento</vt:lpstr>
      <vt:lpstr>Conclusão</vt:lpstr>
      <vt:lpstr>Material para aprofundamento</vt:lpstr>
      <vt:lpstr>Atividade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Tunelamento em Redes de Computadores</dc:title>
  <dc:creator>Convexa</dc:creator>
  <cp:lastModifiedBy>Convexa</cp:lastModifiedBy>
  <cp:revision>6</cp:revision>
  <dcterms:created xsi:type="dcterms:W3CDTF">2024-06-05T20:17:44Z</dcterms:created>
  <dcterms:modified xsi:type="dcterms:W3CDTF">2024-06-05T20:34:43Z</dcterms:modified>
</cp:coreProperties>
</file>