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9"/>
  </p:handoutMasterIdLst>
  <p:sldIdLst>
    <p:sldId id="277" r:id="rId3"/>
    <p:sldId id="296" r:id="rId4"/>
    <p:sldId id="278" r:id="rId5"/>
    <p:sldId id="279" r:id="rId6"/>
    <p:sldId id="281" r:id="rId7"/>
    <p:sldId id="282" r:id="rId8"/>
    <p:sldId id="295" r:id="rId9"/>
    <p:sldId id="294" r:id="rId10"/>
    <p:sldId id="284" r:id="rId11"/>
    <p:sldId id="283" r:id="rId12"/>
    <p:sldId id="292" r:id="rId13"/>
    <p:sldId id="293" r:id="rId14"/>
    <p:sldId id="285" r:id="rId15"/>
    <p:sldId id="287" r:id="rId16"/>
    <p:sldId id="286" r:id="rId17"/>
    <p:sldId id="29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C7C4"/>
    <a:srgbClr val="0F1459"/>
    <a:srgbClr val="E73A1C"/>
    <a:srgbClr val="278D8B"/>
    <a:srgbClr val="0A0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77"/>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DB06CD-7FE3-4AC6-8B7E-6FFDAE13ADD9}"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24F3F-A666-43A0-B458-64E8AC00524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9" name="直接连接符 8"/>
          <p:cNvCxnSpPr/>
          <p:nvPr userDrawn="1"/>
        </p:nvCxnSpPr>
        <p:spPr>
          <a:xfrm flipH="1">
            <a:off x="914400" y="952500"/>
            <a:ext cx="3657600" cy="0"/>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0" name="六角星 9"/>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cxnSp>
        <p:nvCxnSpPr>
          <p:cNvPr id="7" name="直接连接符 6"/>
          <p:cNvCxnSpPr/>
          <p:nvPr userDrawn="1"/>
        </p:nvCxnSpPr>
        <p:spPr>
          <a:xfrm flipH="1">
            <a:off x="914400" y="952500"/>
            <a:ext cx="3657600" cy="0"/>
          </a:xfrm>
          <a:prstGeom prst="line">
            <a:avLst/>
          </a:prstGeom>
          <a:ln>
            <a:solidFill>
              <a:schemeClr val="bg1">
                <a:alpha val="60000"/>
              </a:schemeClr>
            </a:solidFill>
            <a:tailEnd type="oval" w="med" len="med"/>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 name="六角星 7"/>
          <p:cNvSpPr/>
          <p:nvPr userDrawn="1"/>
        </p:nvSpPr>
        <p:spPr>
          <a:xfrm>
            <a:off x="540544" y="817959"/>
            <a:ext cx="269081" cy="269081"/>
          </a:xfrm>
          <a:prstGeom prst="star6">
            <a:avLst/>
          </a:prstGeom>
          <a:solidFill>
            <a:schemeClr val="bg1">
              <a:alpha val="60000"/>
            </a:schemeClr>
          </a:solidFill>
          <a:ln>
            <a:no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hasCustomPrompt="1"/>
          </p:nvPr>
        </p:nvSpPr>
        <p:spPr>
          <a:xfrm>
            <a:off x="2743200" y="538932"/>
            <a:ext cx="1371600" cy="333375"/>
          </a:xfrm>
          <a:prstGeom prst="rect">
            <a:avLst/>
          </a:prstGeom>
        </p:spPr>
        <p:txBody>
          <a:bodyPr/>
          <a:lstStyle>
            <a:lvl1pPr marL="0" indent="0">
              <a:buNone/>
              <a:defRPr sz="1800">
                <a:solidFill>
                  <a:schemeClr val="bg1"/>
                </a:solidFill>
              </a:defRPr>
            </a:lvl1pPr>
          </a:lstStyle>
          <a:p>
            <a:pPr lvl="0"/>
            <a:r>
              <a:rPr lang="zh-CN" altLang="en-US" dirty="0"/>
              <a:t>添加副标题</a:t>
            </a:r>
            <a:endParaRPr lang="zh-CN" altLang="en-US" dirty="0"/>
          </a:p>
        </p:txBody>
      </p:sp>
      <p:sp>
        <p:nvSpPr>
          <p:cNvPr id="14" name="文本占位符 13"/>
          <p:cNvSpPr>
            <a:spLocks noGrp="1"/>
          </p:cNvSpPr>
          <p:nvPr>
            <p:ph type="body" sz="quarter" idx="11" hasCustomPrompt="1"/>
          </p:nvPr>
        </p:nvSpPr>
        <p:spPr>
          <a:xfrm>
            <a:off x="933450" y="493304"/>
            <a:ext cx="1549400" cy="419100"/>
          </a:xfrm>
          <a:prstGeom prst="rect">
            <a:avLst/>
          </a:prstGeom>
        </p:spPr>
        <p:txBody>
          <a:bodyPr/>
          <a:lstStyle>
            <a:lvl1pPr marL="0" indent="0">
              <a:buNone/>
              <a:defRPr sz="2400">
                <a:solidFill>
                  <a:schemeClr val="bg1"/>
                </a:solidFill>
              </a:defRPr>
            </a:lvl1pPr>
          </a:lstStyle>
          <a:p>
            <a:pPr lvl="0"/>
            <a:r>
              <a:rPr lang="zh-CN" altLang="en-US" dirty="0"/>
              <a:t>添加标题</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sp>
        <p:nvSpPr>
          <p:cNvPr id="6" name="等腰三角形 5"/>
          <p:cNvSpPr/>
          <p:nvPr userDrawn="1"/>
        </p:nvSpPr>
        <p:spPr>
          <a:xfrm>
            <a:off x="4012442" y="1596788"/>
            <a:ext cx="3971498" cy="3423705"/>
          </a:xfrm>
          <a:prstGeom prst="triangle">
            <a:avLst/>
          </a:prstGeom>
          <a:noFill/>
          <a:ln w="127000">
            <a:gradFill flip="none" rotWithShape="1">
              <a:gsLst>
                <a:gs pos="0">
                  <a:schemeClr val="accent1">
                    <a:lumMod val="5000"/>
                    <a:lumOff val="95000"/>
                    <a:alpha val="0"/>
                  </a:schemeClr>
                </a:gs>
                <a:gs pos="100000">
                  <a:schemeClr val="bg1"/>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5357813" y="3500438"/>
            <a:ext cx="118586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标题 1"/>
          <p:cNvSpPr>
            <a:spLocks noGrp="1"/>
          </p:cNvSpPr>
          <p:nvPr>
            <p:ph type="title" hasCustomPrompt="1"/>
          </p:nvPr>
        </p:nvSpPr>
        <p:spPr>
          <a:xfrm>
            <a:off x="5100462" y="3835939"/>
            <a:ext cx="1879600" cy="507462"/>
          </a:xfrm>
          <a:prstGeom prst="rect">
            <a:avLst/>
          </a:prstGeom>
        </p:spPr>
        <p:txBody>
          <a:bodyPr>
            <a:noAutofit/>
          </a:bodyPr>
          <a:lstStyle>
            <a:lvl1pPr>
              <a:defRPr sz="3200" b="1">
                <a:solidFill>
                  <a:schemeClr val="bg1"/>
                </a:solidFill>
              </a:defRPr>
            </a:lvl1pPr>
          </a:lstStyle>
          <a:p>
            <a:r>
              <a:rPr lang="zh-CN" altLang="en-US" dirty="0"/>
              <a:t>添加标题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6799" b="8102"/>
          <a:stretch>
            <a:fillRect/>
          </a:stretch>
        </p:blipFill>
        <p:spPr>
          <a:xfrm>
            <a:off x="0" y="-57150"/>
            <a:ext cx="12192000" cy="6915150"/>
          </a:xfrm>
          <a:prstGeom prst="rect">
            <a:avLst/>
          </a:prstGeom>
        </p:spPr>
      </p:pic>
      <p:grpSp>
        <p:nvGrpSpPr>
          <p:cNvPr id="8" name="组合 7"/>
          <p:cNvGrpSpPr/>
          <p:nvPr userDrawn="1"/>
        </p:nvGrpSpPr>
        <p:grpSpPr>
          <a:xfrm>
            <a:off x="-1" y="-7448"/>
            <a:ext cx="12187589" cy="6865447"/>
            <a:chOff x="0" y="-7447"/>
            <a:chExt cx="9144002" cy="5150950"/>
          </a:xfrm>
        </p:grpSpPr>
        <p:cxnSp>
          <p:nvCxnSpPr>
            <p:cNvPr id="9" name="直线连接符 2"/>
            <p:cNvCxnSpPr/>
            <p:nvPr/>
          </p:nvCxnSpPr>
          <p:spPr>
            <a:xfrm>
              <a:off x="0" y="2"/>
              <a:ext cx="1396002" cy="32629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直线连接符 3"/>
            <p:cNvCxnSpPr/>
            <p:nvPr/>
          </p:nvCxnSpPr>
          <p:spPr>
            <a:xfrm flipV="1">
              <a:off x="732051" y="326292"/>
              <a:ext cx="663953" cy="9096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4"/>
            <p:cNvCxnSpPr/>
            <p:nvPr/>
          </p:nvCxnSpPr>
          <p:spPr>
            <a:xfrm>
              <a:off x="2" y="0"/>
              <a:ext cx="732049"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直线连接符 5"/>
            <p:cNvCxnSpPr/>
            <p:nvPr/>
          </p:nvCxnSpPr>
          <p:spPr>
            <a:xfrm>
              <a:off x="2" y="1693190"/>
              <a:ext cx="1975651" cy="38939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直线连接符 6"/>
            <p:cNvCxnSpPr/>
            <p:nvPr/>
          </p:nvCxnSpPr>
          <p:spPr>
            <a:xfrm flipV="1">
              <a:off x="1396004" y="2"/>
              <a:ext cx="1205861" cy="32629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7"/>
            <p:cNvCxnSpPr/>
            <p:nvPr/>
          </p:nvCxnSpPr>
          <p:spPr>
            <a:xfrm flipV="1">
              <a:off x="1975652" y="0"/>
              <a:ext cx="626211" cy="20825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直线连接符 8"/>
            <p:cNvCxnSpPr/>
            <p:nvPr/>
          </p:nvCxnSpPr>
          <p:spPr>
            <a:xfrm flipH="1" flipV="1">
              <a:off x="1396003" y="326292"/>
              <a:ext cx="579648" cy="1756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直线连接符 9"/>
            <p:cNvCxnSpPr/>
            <p:nvPr/>
          </p:nvCxnSpPr>
          <p:spPr>
            <a:xfrm>
              <a:off x="732049" y="1235988"/>
              <a:ext cx="1243602" cy="84659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直线连接符 10"/>
            <p:cNvCxnSpPr/>
            <p:nvPr/>
          </p:nvCxnSpPr>
          <p:spPr>
            <a:xfrm flipV="1">
              <a:off x="573293" y="2082586"/>
              <a:ext cx="1402359" cy="8981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直线连接符 11"/>
            <p:cNvCxnSpPr/>
            <p:nvPr/>
          </p:nvCxnSpPr>
          <p:spPr>
            <a:xfrm>
              <a:off x="6676643" y="3311124"/>
              <a:ext cx="1561117" cy="27808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直线连接符 12"/>
            <p:cNvCxnSpPr/>
            <p:nvPr/>
          </p:nvCxnSpPr>
          <p:spPr>
            <a:xfrm flipH="1">
              <a:off x="1975651" y="1693189"/>
              <a:ext cx="1058384" cy="389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直线连接符 13"/>
            <p:cNvCxnSpPr/>
            <p:nvPr/>
          </p:nvCxnSpPr>
          <p:spPr>
            <a:xfrm>
              <a:off x="2601864" y="0"/>
              <a:ext cx="432172" cy="16931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直线连接符 14"/>
            <p:cNvCxnSpPr/>
            <p:nvPr/>
          </p:nvCxnSpPr>
          <p:spPr>
            <a:xfrm>
              <a:off x="574727" y="2980718"/>
              <a:ext cx="1321545" cy="3968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直线连接符 15"/>
            <p:cNvCxnSpPr/>
            <p:nvPr/>
          </p:nvCxnSpPr>
          <p:spPr>
            <a:xfrm flipH="1">
              <a:off x="1896273" y="2082586"/>
              <a:ext cx="79378" cy="128752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直线连接符 16"/>
            <p:cNvCxnSpPr/>
            <p:nvPr/>
          </p:nvCxnSpPr>
          <p:spPr>
            <a:xfrm>
              <a:off x="0" y="2980719"/>
              <a:ext cx="573294"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直线连接符 17"/>
            <p:cNvCxnSpPr/>
            <p:nvPr/>
          </p:nvCxnSpPr>
          <p:spPr>
            <a:xfrm>
              <a:off x="2" y="1693190"/>
              <a:ext cx="573293" cy="128752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直线连接符 18"/>
            <p:cNvCxnSpPr/>
            <p:nvPr/>
          </p:nvCxnSpPr>
          <p:spPr>
            <a:xfrm flipV="1">
              <a:off x="2" y="1235988"/>
              <a:ext cx="732049" cy="45720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直线连接符 19"/>
            <p:cNvCxnSpPr/>
            <p:nvPr/>
          </p:nvCxnSpPr>
          <p:spPr>
            <a:xfrm>
              <a:off x="8237761" y="3589204"/>
              <a:ext cx="906241" cy="15542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直线连接符 20"/>
            <p:cNvCxnSpPr/>
            <p:nvPr/>
          </p:nvCxnSpPr>
          <p:spPr>
            <a:xfrm flipV="1">
              <a:off x="8237758" y="1587364"/>
              <a:ext cx="906242" cy="20018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直线连接符 21"/>
            <p:cNvCxnSpPr/>
            <p:nvPr/>
          </p:nvCxnSpPr>
          <p:spPr>
            <a:xfrm>
              <a:off x="7496890" y="2151760"/>
              <a:ext cx="740870" cy="143744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直线连接符 66"/>
            <p:cNvCxnSpPr/>
            <p:nvPr/>
          </p:nvCxnSpPr>
          <p:spPr>
            <a:xfrm>
              <a:off x="2601864" y="2"/>
              <a:ext cx="1658135" cy="108469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直线连接符 67"/>
            <p:cNvCxnSpPr/>
            <p:nvPr/>
          </p:nvCxnSpPr>
          <p:spPr>
            <a:xfrm flipV="1">
              <a:off x="3448569" y="1084699"/>
              <a:ext cx="811428" cy="151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直线连接符 68"/>
            <p:cNvCxnSpPr/>
            <p:nvPr/>
          </p:nvCxnSpPr>
          <p:spPr>
            <a:xfrm>
              <a:off x="2601864" y="2"/>
              <a:ext cx="846706" cy="122854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直线连接符 69"/>
            <p:cNvCxnSpPr/>
            <p:nvPr/>
          </p:nvCxnSpPr>
          <p:spPr>
            <a:xfrm>
              <a:off x="3034037" y="1685743"/>
              <a:ext cx="1975651" cy="38939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直线连接符 70"/>
            <p:cNvCxnSpPr/>
            <p:nvPr/>
          </p:nvCxnSpPr>
          <p:spPr>
            <a:xfrm flipV="1">
              <a:off x="4259999" y="-7444"/>
              <a:ext cx="1375901" cy="109214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直线连接符 71"/>
            <p:cNvCxnSpPr/>
            <p:nvPr/>
          </p:nvCxnSpPr>
          <p:spPr>
            <a:xfrm flipV="1">
              <a:off x="5009687" y="-7447"/>
              <a:ext cx="626211" cy="20825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直线连接符 72"/>
            <p:cNvCxnSpPr/>
            <p:nvPr/>
          </p:nvCxnSpPr>
          <p:spPr>
            <a:xfrm flipH="1" flipV="1">
              <a:off x="4259999" y="1084701"/>
              <a:ext cx="749689" cy="99043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直线连接符 73"/>
            <p:cNvCxnSpPr/>
            <p:nvPr/>
          </p:nvCxnSpPr>
          <p:spPr>
            <a:xfrm>
              <a:off x="3448571" y="1235990"/>
              <a:ext cx="1561117" cy="83914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7" name="直线连接符 74"/>
            <p:cNvCxnSpPr/>
            <p:nvPr/>
          </p:nvCxnSpPr>
          <p:spPr>
            <a:xfrm flipV="1">
              <a:off x="3607328" y="2075139"/>
              <a:ext cx="1402359" cy="8981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8" name="直线连接符 75"/>
            <p:cNvCxnSpPr/>
            <p:nvPr/>
          </p:nvCxnSpPr>
          <p:spPr>
            <a:xfrm flipH="1">
              <a:off x="5009686" y="1685743"/>
              <a:ext cx="1058384" cy="389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39" name="直线连接符 76"/>
            <p:cNvCxnSpPr/>
            <p:nvPr/>
          </p:nvCxnSpPr>
          <p:spPr>
            <a:xfrm>
              <a:off x="5635899" y="-7447"/>
              <a:ext cx="432172" cy="16931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直线连接符 77"/>
            <p:cNvCxnSpPr/>
            <p:nvPr/>
          </p:nvCxnSpPr>
          <p:spPr>
            <a:xfrm flipH="1" flipV="1">
              <a:off x="1975653" y="2082586"/>
              <a:ext cx="1633111" cy="89068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直线连接符 78"/>
            <p:cNvCxnSpPr/>
            <p:nvPr/>
          </p:nvCxnSpPr>
          <p:spPr>
            <a:xfrm flipH="1">
              <a:off x="4260000" y="326294"/>
              <a:ext cx="95536" cy="75840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直线连接符 79"/>
            <p:cNvCxnSpPr/>
            <p:nvPr/>
          </p:nvCxnSpPr>
          <p:spPr>
            <a:xfrm flipV="1">
              <a:off x="1896274" y="2973273"/>
              <a:ext cx="1711057" cy="40428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直线连接符 80"/>
            <p:cNvCxnSpPr/>
            <p:nvPr/>
          </p:nvCxnSpPr>
          <p:spPr>
            <a:xfrm>
              <a:off x="3034037" y="1685743"/>
              <a:ext cx="573293" cy="128752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直线连接符 81"/>
            <p:cNvCxnSpPr/>
            <p:nvPr/>
          </p:nvCxnSpPr>
          <p:spPr>
            <a:xfrm flipV="1">
              <a:off x="3034035" y="1235991"/>
              <a:ext cx="414534" cy="44975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直线连接符 90"/>
            <p:cNvCxnSpPr/>
            <p:nvPr/>
          </p:nvCxnSpPr>
          <p:spPr>
            <a:xfrm flipH="1">
              <a:off x="5741737" y="1693190"/>
              <a:ext cx="326335" cy="161793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直线连接符 91"/>
            <p:cNvCxnSpPr/>
            <p:nvPr/>
          </p:nvCxnSpPr>
          <p:spPr>
            <a:xfrm flipH="1" flipV="1">
              <a:off x="5635900" y="0"/>
              <a:ext cx="1616497" cy="47869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直线连接符 92"/>
            <p:cNvCxnSpPr/>
            <p:nvPr/>
          </p:nvCxnSpPr>
          <p:spPr>
            <a:xfrm>
              <a:off x="5009688" y="2075135"/>
              <a:ext cx="732049"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直线连接符 93"/>
            <p:cNvCxnSpPr/>
            <p:nvPr/>
          </p:nvCxnSpPr>
          <p:spPr>
            <a:xfrm flipH="1" flipV="1">
              <a:off x="1" y="2973270"/>
              <a:ext cx="574726" cy="79231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直线连接符 94"/>
            <p:cNvCxnSpPr/>
            <p:nvPr/>
          </p:nvCxnSpPr>
          <p:spPr>
            <a:xfrm flipV="1">
              <a:off x="7252397" y="0"/>
              <a:ext cx="985363" cy="48943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直线连接符 95"/>
            <p:cNvCxnSpPr/>
            <p:nvPr/>
          </p:nvCxnSpPr>
          <p:spPr>
            <a:xfrm flipV="1">
              <a:off x="7690926" y="0"/>
              <a:ext cx="546832" cy="12359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直线连接符 96"/>
            <p:cNvCxnSpPr/>
            <p:nvPr/>
          </p:nvCxnSpPr>
          <p:spPr>
            <a:xfrm flipH="1" flipV="1">
              <a:off x="7108818" y="0"/>
              <a:ext cx="143579" cy="47869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直线连接符 97"/>
            <p:cNvCxnSpPr/>
            <p:nvPr/>
          </p:nvCxnSpPr>
          <p:spPr>
            <a:xfrm flipV="1">
              <a:off x="6068071" y="478694"/>
              <a:ext cx="1184325" cy="121449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直线连接符 98"/>
            <p:cNvCxnSpPr/>
            <p:nvPr/>
          </p:nvCxnSpPr>
          <p:spPr>
            <a:xfrm flipV="1">
              <a:off x="573294" y="3370113"/>
              <a:ext cx="1322980" cy="39546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直线连接符 99"/>
            <p:cNvCxnSpPr/>
            <p:nvPr/>
          </p:nvCxnSpPr>
          <p:spPr>
            <a:xfrm flipH="1" flipV="1">
              <a:off x="7252396" y="489440"/>
              <a:ext cx="438530" cy="73910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直线连接符 100"/>
            <p:cNvCxnSpPr/>
            <p:nvPr/>
          </p:nvCxnSpPr>
          <p:spPr>
            <a:xfrm flipV="1">
              <a:off x="6068070" y="1235988"/>
              <a:ext cx="1622856" cy="45720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直线连接符 101"/>
            <p:cNvCxnSpPr/>
            <p:nvPr/>
          </p:nvCxnSpPr>
          <p:spPr>
            <a:xfrm flipH="1" flipV="1">
              <a:off x="1896275" y="3377560"/>
              <a:ext cx="961365" cy="7936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直线连接符 102"/>
            <p:cNvCxnSpPr/>
            <p:nvPr/>
          </p:nvCxnSpPr>
          <p:spPr>
            <a:xfrm flipH="1">
              <a:off x="573294" y="2973270"/>
              <a:ext cx="1435" cy="79231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直线连接符 103"/>
            <p:cNvCxnSpPr/>
            <p:nvPr/>
          </p:nvCxnSpPr>
          <p:spPr>
            <a:xfrm>
              <a:off x="3607329" y="2993390"/>
              <a:ext cx="2134408" cy="317733"/>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线连接符 104"/>
            <p:cNvCxnSpPr/>
            <p:nvPr/>
          </p:nvCxnSpPr>
          <p:spPr>
            <a:xfrm flipH="1">
              <a:off x="2857640" y="2973270"/>
              <a:ext cx="749689" cy="119797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直线连接符 105"/>
            <p:cNvCxnSpPr/>
            <p:nvPr/>
          </p:nvCxnSpPr>
          <p:spPr>
            <a:xfrm flipV="1">
              <a:off x="2857638" y="4171242"/>
              <a:ext cx="1322980"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直线连接符 132"/>
            <p:cNvCxnSpPr/>
            <p:nvPr/>
          </p:nvCxnSpPr>
          <p:spPr>
            <a:xfrm>
              <a:off x="6068072" y="1693191"/>
              <a:ext cx="608571" cy="161793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直线连接符 133"/>
            <p:cNvCxnSpPr/>
            <p:nvPr/>
          </p:nvCxnSpPr>
          <p:spPr>
            <a:xfrm flipV="1">
              <a:off x="6676641" y="2151760"/>
              <a:ext cx="820248" cy="115936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直线连接符 134"/>
            <p:cNvCxnSpPr/>
            <p:nvPr/>
          </p:nvCxnSpPr>
          <p:spPr>
            <a:xfrm>
              <a:off x="5741736" y="3311123"/>
              <a:ext cx="934906" cy="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直线连接符 135"/>
            <p:cNvCxnSpPr/>
            <p:nvPr/>
          </p:nvCxnSpPr>
          <p:spPr>
            <a:xfrm flipV="1">
              <a:off x="8237761" y="3311123"/>
              <a:ext cx="906241" cy="278082"/>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直线连接符 136"/>
            <p:cNvCxnSpPr/>
            <p:nvPr/>
          </p:nvCxnSpPr>
          <p:spPr>
            <a:xfrm flipV="1">
              <a:off x="7496891" y="1235990"/>
              <a:ext cx="194037" cy="91577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直线连接符 137"/>
            <p:cNvCxnSpPr/>
            <p:nvPr/>
          </p:nvCxnSpPr>
          <p:spPr>
            <a:xfrm flipV="1">
              <a:off x="7496891" y="1587364"/>
              <a:ext cx="1647111" cy="5643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直线连接符 138"/>
            <p:cNvCxnSpPr/>
            <p:nvPr/>
          </p:nvCxnSpPr>
          <p:spPr>
            <a:xfrm flipH="1" flipV="1">
              <a:off x="6068071" y="1693192"/>
              <a:ext cx="1428818" cy="45857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直线连接符 139"/>
            <p:cNvCxnSpPr/>
            <p:nvPr/>
          </p:nvCxnSpPr>
          <p:spPr>
            <a:xfrm flipV="1">
              <a:off x="4180620" y="3311126"/>
              <a:ext cx="1561117" cy="86011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直线连接符 140"/>
            <p:cNvCxnSpPr/>
            <p:nvPr/>
          </p:nvCxnSpPr>
          <p:spPr>
            <a:xfrm flipH="1" flipV="1">
              <a:off x="5741736" y="3311126"/>
              <a:ext cx="493913" cy="159206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直线连接符 141"/>
            <p:cNvCxnSpPr/>
            <p:nvPr/>
          </p:nvCxnSpPr>
          <p:spPr>
            <a:xfrm>
              <a:off x="8237761" y="0"/>
              <a:ext cx="906241" cy="1587364"/>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直线连接符 142"/>
            <p:cNvCxnSpPr/>
            <p:nvPr/>
          </p:nvCxnSpPr>
          <p:spPr>
            <a:xfrm>
              <a:off x="7690926" y="1235990"/>
              <a:ext cx="1453074" cy="351375"/>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直线连接符 143"/>
            <p:cNvCxnSpPr/>
            <p:nvPr/>
          </p:nvCxnSpPr>
          <p:spPr>
            <a:xfrm flipH="1">
              <a:off x="1825713" y="3370113"/>
              <a:ext cx="70560" cy="147134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直线连接符 144"/>
            <p:cNvCxnSpPr/>
            <p:nvPr/>
          </p:nvCxnSpPr>
          <p:spPr>
            <a:xfrm>
              <a:off x="573294" y="3765580"/>
              <a:ext cx="1252421" cy="107588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直线连接符 145"/>
            <p:cNvCxnSpPr/>
            <p:nvPr/>
          </p:nvCxnSpPr>
          <p:spPr>
            <a:xfrm flipV="1">
              <a:off x="1825715" y="4171240"/>
              <a:ext cx="1031925" cy="67022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直线连接符 146"/>
            <p:cNvCxnSpPr/>
            <p:nvPr/>
          </p:nvCxnSpPr>
          <p:spPr>
            <a:xfrm flipH="1">
              <a:off x="2" y="3765582"/>
              <a:ext cx="573291" cy="52912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直线连接符 147"/>
            <p:cNvCxnSpPr/>
            <p:nvPr/>
          </p:nvCxnSpPr>
          <p:spPr>
            <a:xfrm flipH="1" flipV="1">
              <a:off x="3607330" y="2993392"/>
              <a:ext cx="573290" cy="11778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直线连接符 193"/>
            <p:cNvCxnSpPr/>
            <p:nvPr/>
          </p:nvCxnSpPr>
          <p:spPr>
            <a:xfrm>
              <a:off x="4180618" y="4171242"/>
              <a:ext cx="2055030" cy="7319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直线连接符 196"/>
            <p:cNvCxnSpPr/>
            <p:nvPr/>
          </p:nvCxnSpPr>
          <p:spPr>
            <a:xfrm flipH="1">
              <a:off x="5971052" y="4903193"/>
              <a:ext cx="264597"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直线连接符 197"/>
            <p:cNvCxnSpPr/>
            <p:nvPr/>
          </p:nvCxnSpPr>
          <p:spPr>
            <a:xfrm flipH="1">
              <a:off x="6235650" y="3311126"/>
              <a:ext cx="440992" cy="1592067"/>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直线连接符 198"/>
            <p:cNvCxnSpPr/>
            <p:nvPr/>
          </p:nvCxnSpPr>
          <p:spPr>
            <a:xfrm flipH="1" flipV="1">
              <a:off x="6235651" y="4903193"/>
              <a:ext cx="1528298"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直线连接符 199"/>
            <p:cNvCxnSpPr/>
            <p:nvPr/>
          </p:nvCxnSpPr>
          <p:spPr>
            <a:xfrm flipH="1">
              <a:off x="7763949" y="3589204"/>
              <a:ext cx="473812" cy="155429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直线连接符 200"/>
            <p:cNvCxnSpPr/>
            <p:nvPr/>
          </p:nvCxnSpPr>
          <p:spPr>
            <a:xfrm>
              <a:off x="6676641" y="3311124"/>
              <a:ext cx="1087306" cy="1832376"/>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直线连接符 213"/>
            <p:cNvCxnSpPr/>
            <p:nvPr/>
          </p:nvCxnSpPr>
          <p:spPr>
            <a:xfrm flipH="1" flipV="1">
              <a:off x="573293" y="3765583"/>
              <a:ext cx="560196" cy="137791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直线连接符 214"/>
            <p:cNvCxnSpPr/>
            <p:nvPr/>
          </p:nvCxnSpPr>
          <p:spPr>
            <a:xfrm flipH="1" flipV="1">
              <a:off x="2857639" y="4171243"/>
              <a:ext cx="590930" cy="97225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直线连接符 215"/>
            <p:cNvCxnSpPr/>
            <p:nvPr/>
          </p:nvCxnSpPr>
          <p:spPr>
            <a:xfrm flipH="1" flipV="1">
              <a:off x="3" y="4294702"/>
              <a:ext cx="1133488" cy="84879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直线连接符 234"/>
            <p:cNvCxnSpPr/>
            <p:nvPr/>
          </p:nvCxnSpPr>
          <p:spPr>
            <a:xfrm flipV="1">
              <a:off x="3448571" y="4171243"/>
              <a:ext cx="732049" cy="97226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直线连接符 235"/>
            <p:cNvCxnSpPr/>
            <p:nvPr/>
          </p:nvCxnSpPr>
          <p:spPr>
            <a:xfrm>
              <a:off x="1825713" y="4841460"/>
              <a:ext cx="1622856" cy="3020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8" name="直线连接符 236"/>
            <p:cNvCxnSpPr/>
            <p:nvPr/>
          </p:nvCxnSpPr>
          <p:spPr>
            <a:xfrm flipH="1">
              <a:off x="1133491" y="4841462"/>
              <a:ext cx="692222" cy="30204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直线连接符 246"/>
            <p:cNvCxnSpPr/>
            <p:nvPr/>
          </p:nvCxnSpPr>
          <p:spPr>
            <a:xfrm>
              <a:off x="4544450" y="4903193"/>
              <a:ext cx="1426602" cy="240309"/>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0" name="直线连接符 247"/>
            <p:cNvCxnSpPr/>
            <p:nvPr/>
          </p:nvCxnSpPr>
          <p:spPr>
            <a:xfrm flipV="1">
              <a:off x="3448571" y="4903192"/>
              <a:ext cx="1095881" cy="24030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1" name="直线连接符 248"/>
            <p:cNvCxnSpPr/>
            <p:nvPr/>
          </p:nvCxnSpPr>
          <p:spPr>
            <a:xfrm flipH="1" flipV="1">
              <a:off x="4180619" y="4171242"/>
              <a:ext cx="363831" cy="73195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直线连接符 259"/>
            <p:cNvCxnSpPr/>
            <p:nvPr/>
          </p:nvCxnSpPr>
          <p:spPr>
            <a:xfrm flipV="1">
              <a:off x="4355535" y="3"/>
              <a:ext cx="1280362" cy="32629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3" name="直线连接符 270"/>
            <p:cNvCxnSpPr/>
            <p:nvPr/>
          </p:nvCxnSpPr>
          <p:spPr>
            <a:xfrm flipH="1" flipV="1">
              <a:off x="2601866" y="4"/>
              <a:ext cx="1753671" cy="326288"/>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4" name="直线连接符 282"/>
            <p:cNvCxnSpPr/>
            <p:nvPr/>
          </p:nvCxnSpPr>
          <p:spPr>
            <a:xfrm flipV="1">
              <a:off x="4544450" y="4903193"/>
              <a:ext cx="1691198" cy="1"/>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直线连接符 285"/>
            <p:cNvCxnSpPr/>
            <p:nvPr/>
          </p:nvCxnSpPr>
          <p:spPr>
            <a:xfrm flipH="1" flipV="1">
              <a:off x="1825714" y="4841460"/>
              <a:ext cx="294330" cy="302040"/>
            </a:xfrm>
            <a:prstGeom prst="line">
              <a:avLst/>
            </a:prstGeom>
            <a:ln w="3175" cmpd="sng">
              <a:solidFill>
                <a:schemeClr val="bg1">
                  <a:alpha val="20000"/>
                </a:schemeClr>
              </a:solidFill>
            </a:ln>
            <a:effectLst/>
          </p:spPr>
          <p:style>
            <a:lnRef idx="2">
              <a:schemeClr val="accent1"/>
            </a:lnRef>
            <a:fillRef idx="0">
              <a:schemeClr val="accent1"/>
            </a:fillRef>
            <a:effectRef idx="1">
              <a:schemeClr val="accent1"/>
            </a:effectRef>
            <a:fontRef idx="minor">
              <a:schemeClr val="tx1"/>
            </a:fontRef>
          </p:style>
        </p:cxnSp>
      </p:grpSp>
      <p:sp>
        <p:nvSpPr>
          <p:cNvPr id="96" name="椭圆 95"/>
          <p:cNvSpPr/>
          <p:nvPr userDrawn="1"/>
        </p:nvSpPr>
        <p:spPr>
          <a:xfrm>
            <a:off x="3830913" y="1194240"/>
            <a:ext cx="4516071" cy="4516068"/>
          </a:xfrm>
          <a:prstGeom prst="ellipse">
            <a:avLst/>
          </a:prstGeom>
          <a:noFill/>
          <a:ln>
            <a:solidFill>
              <a:schemeClr val="bg1"/>
            </a:solidFill>
          </a:ln>
          <a:effectLst>
            <a:glow rad="1397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sp>
        <p:nvSpPr>
          <p:cNvPr id="97" name="椭圆 96"/>
          <p:cNvSpPr/>
          <p:nvPr userDrawn="1"/>
        </p:nvSpPr>
        <p:spPr>
          <a:xfrm>
            <a:off x="4072787" y="1436117"/>
            <a:ext cx="4032322" cy="4032319"/>
          </a:xfrm>
          <a:prstGeom prst="ellipse">
            <a:avLst/>
          </a:prstGeom>
          <a:solidFill>
            <a:schemeClr val="bg1">
              <a:alpha val="60000"/>
            </a:schemeClr>
          </a:solidFill>
          <a:ln>
            <a:noFill/>
          </a:ln>
          <a:effectLst>
            <a:glow rad="2286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sp>
        <p:nvSpPr>
          <p:cNvPr id="100" name="椭圆 99"/>
          <p:cNvSpPr/>
          <p:nvPr userDrawn="1"/>
        </p:nvSpPr>
        <p:spPr>
          <a:xfrm>
            <a:off x="3981319" y="2073936"/>
            <a:ext cx="326448" cy="326448"/>
          </a:xfrm>
          <a:prstGeom prst="ellipse">
            <a:avLst/>
          </a:prstGeom>
          <a:solidFill>
            <a:schemeClr val="bg1">
              <a:alpha val="96000"/>
            </a:schemeClr>
          </a:solidFill>
          <a:ln>
            <a:noFill/>
          </a:ln>
          <a:effectLst>
            <a:glow rad="1397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sp>
        <p:nvSpPr>
          <p:cNvPr id="101" name="椭圆 100"/>
          <p:cNvSpPr/>
          <p:nvPr userDrawn="1"/>
        </p:nvSpPr>
        <p:spPr>
          <a:xfrm>
            <a:off x="8161603" y="3743402"/>
            <a:ext cx="326448" cy="326448"/>
          </a:xfrm>
          <a:prstGeom prst="ellipse">
            <a:avLst/>
          </a:prstGeom>
          <a:solidFill>
            <a:schemeClr val="bg1">
              <a:alpha val="96000"/>
            </a:schemeClr>
          </a:solidFill>
          <a:ln>
            <a:noFill/>
          </a:ln>
          <a:effectLst>
            <a:glow rad="139700">
              <a:schemeClr val="accent3">
                <a:satMod val="175000"/>
                <a:alpha val="40000"/>
              </a:schemeClr>
            </a:glow>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kumimoji="1" lang="zh-CN" altLang="en-US" dirty="0">
              <a:solidFill>
                <a:srgbClr val="103154"/>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垂直排列标题与&#10;文本">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600"/>
            <a:r>
              <a:rPr lang="zh-CN" altLang="en-US" sz="1865" dirty="0">
                <a:solidFill>
                  <a:srgbClr val="FFFFFF"/>
                </a:solidFill>
                <a:latin typeface="微软雅黑" panose="020B0503020204020204" pitchFamily="34" charset="-122"/>
                <a:ea typeface="微软雅黑" panose="020B0503020204020204" pitchFamily="34" charset="-122"/>
                <a:cs typeface="Segoe UI Light" panose="020B0502040204020203"/>
              </a:rPr>
              <a:t>标注</a:t>
            </a:r>
            <a:endParaRPr lang="zh-CN" altLang="en-US" sz="1865" dirty="0">
              <a:solidFill>
                <a:srgbClr val="FFFFFF"/>
              </a:solidFill>
              <a:latin typeface="微软雅黑" panose="020B0503020204020204" pitchFamily="34" charset="-122"/>
              <a:ea typeface="微软雅黑" panose="020B0503020204020204" pitchFamily="34" charset="-122"/>
              <a:cs typeface="Segoe UI Light" panose="020B0502040204020203"/>
            </a:endParaRPr>
          </a:p>
        </p:txBody>
      </p:sp>
      <p:sp>
        <p:nvSpPr>
          <p:cNvPr id="8" name="矩形 7"/>
          <p:cNvSpPr/>
          <p:nvPr userDrawn="1"/>
        </p:nvSpPr>
        <p:spPr>
          <a:xfrm>
            <a:off x="2857674" y="841948"/>
            <a:ext cx="1402001" cy="3292440"/>
          </a:xfrm>
          <a:prstGeom prst="rect">
            <a:avLst/>
          </a:prstGeom>
        </p:spPr>
        <p:txBody>
          <a:bodyPr wrap="square">
            <a:spAutoFit/>
          </a:bodyPr>
          <a:lstStyle/>
          <a:p>
            <a:pPr defTabSz="609600">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rPr>
              <a:t>字体使用 </a:t>
            </a: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rPr>
              <a:t>行距</a:t>
            </a: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rPr>
              <a:t>背景图片出处</a:t>
            </a:r>
            <a:endPar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rPr>
              <a:t>声明</a:t>
            </a: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600">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rPr>
              <a:t>英文 </a:t>
            </a:r>
            <a:r>
              <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rPr>
              <a:t>Calibri</a:t>
            </a: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rPr>
              <a:t>中文 微软雅黑</a:t>
            </a: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r>
              <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rPr>
              <a:t>正文 </a:t>
            </a:r>
            <a:r>
              <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rPr>
              <a:t>1.3</a:t>
            </a: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r>
              <a:rPr lang="en-US" altLang="zh-CN" sz="1335" dirty="0" err="1">
                <a:solidFill>
                  <a:srgbClr val="FFFFFF"/>
                </a:solidFill>
                <a:latin typeface="微软雅黑" panose="020B0503020204020204" pitchFamily="34" charset="-122"/>
                <a:ea typeface="微软雅黑" panose="020B0503020204020204" pitchFamily="34" charset="-122"/>
                <a:cs typeface="Segoe UI Light" panose="020B0502040204020203"/>
              </a:rPr>
              <a:t>cn.bing.com</a:t>
            </a:r>
            <a:endPar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endParaRPr lang="zh-CN" altLang="en-US"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a:p>
            <a:pPr defTabSz="609600">
              <a:lnSpc>
                <a:spcPct val="130000"/>
              </a:lnSpc>
            </a:pPr>
            <a:r>
              <a:rPr lang="zh-CN" altLang="en-US" sz="1335" dirty="0">
                <a:solidFill>
                  <a:prstClr val="white"/>
                </a:solidFill>
                <a:latin typeface="微软雅黑" panose="020B0503020204020204" pitchFamily="34" charset="-122"/>
                <a:ea typeface="微软雅黑" panose="020B0503020204020204" pitchFamily="34" charset="-122"/>
              </a:rPr>
              <a:t>互联网是一个开放共享的平台</a:t>
            </a:r>
            <a:endParaRPr lang="zh-CN" altLang="en-US" sz="1335" dirty="0">
              <a:solidFill>
                <a:prstClr val="white"/>
              </a:solidFill>
              <a:latin typeface="微软雅黑" panose="020B0503020204020204" pitchFamily="34" charset="-122"/>
              <a:ea typeface="微软雅黑" panose="020B0503020204020204" pitchFamily="34" charset="-122"/>
            </a:endParaRPr>
          </a:p>
          <a:p>
            <a:pPr defTabSz="609600">
              <a:lnSpc>
                <a:spcPct val="130000"/>
              </a:lnSpc>
            </a:pPr>
            <a:r>
              <a:rPr lang="zh-CN" altLang="en-US" sz="1335" dirty="0">
                <a:solidFill>
                  <a:prstClr val="white"/>
                </a:solidFill>
                <a:latin typeface="微软雅黑" panose="020B0503020204020204" pitchFamily="34" charset="-122"/>
                <a:ea typeface="微软雅黑" panose="020B0503020204020204" pitchFamily="34" charset="-122"/>
                <a:cs typeface="Segoe UI" panose="020B0502040204020203" pitchFamily="34" charset="0"/>
              </a:rPr>
              <a:t>Office</a:t>
            </a:r>
            <a:r>
              <a:rPr lang="en-US" altLang="zh-CN" sz="1335" dirty="0">
                <a:solidFill>
                  <a:prstClr val="white"/>
                </a:solidFill>
                <a:latin typeface="微软雅黑" panose="020B0503020204020204" pitchFamily="34" charset="-122"/>
                <a:ea typeface="微软雅黑" panose="020B0503020204020204" pitchFamily="34" charset="-122"/>
                <a:cs typeface="Segoe UI" panose="020B0502040204020203" pitchFamily="34" charset="0"/>
              </a:rPr>
              <a:t>PLUS</a:t>
            </a:r>
            <a:r>
              <a:rPr lang="en-US" altLang="zh-CN" sz="1335" dirty="0">
                <a:solidFill>
                  <a:prstClr val="white"/>
                </a:solidFill>
                <a:latin typeface="微软雅黑" panose="020B0503020204020204" pitchFamily="34" charset="-122"/>
                <a:ea typeface="微软雅黑" panose="020B0503020204020204" pitchFamily="34" charset="-122"/>
              </a:rPr>
              <a:t> </a:t>
            </a:r>
            <a:r>
              <a:rPr lang="zh-CN" altLang="en-US" sz="1335" dirty="0">
                <a:solidFill>
                  <a:prstClr val="white"/>
                </a:solidFill>
                <a:latin typeface="微软雅黑" panose="020B0503020204020204" pitchFamily="34" charset="-122"/>
                <a:ea typeface="微软雅黑" panose="020B0503020204020204" pitchFamily="34" charset="-122"/>
              </a:rPr>
              <a:t>部分设计灵感与元素来源于网络</a:t>
            </a:r>
            <a:endParaRPr lang="zh-CN" altLang="en-US" sz="1335" dirty="0">
              <a:solidFill>
                <a:prstClr val="white"/>
              </a:solidFill>
              <a:latin typeface="微软雅黑" panose="020B0503020204020204" pitchFamily="34" charset="-122"/>
              <a:ea typeface="微软雅黑" panose="020B0503020204020204" pitchFamily="34" charset="-122"/>
            </a:endParaRPr>
          </a:p>
          <a:p>
            <a:pPr defTabSz="609600">
              <a:lnSpc>
                <a:spcPct val="130000"/>
              </a:lnSpc>
            </a:pPr>
            <a:r>
              <a:rPr lang="zh-CN" altLang="en-US" sz="1335" dirty="0">
                <a:solidFill>
                  <a:prstClr val="white"/>
                </a:solidFill>
                <a:latin typeface="微软雅黑" panose="020B0503020204020204" pitchFamily="34" charset="-122"/>
                <a:ea typeface="微软雅黑" panose="020B0503020204020204" pitchFamily="34" charset="-122"/>
              </a:rPr>
              <a:t>如有建议请联系officeplus@microsoft.com</a:t>
            </a:r>
            <a:endParaRPr lang="en-US" altLang="zh-CN" sz="1335" dirty="0">
              <a:solidFill>
                <a:srgbClr val="FFFFFF"/>
              </a:solidFill>
              <a:latin typeface="微软雅黑" panose="020B0503020204020204" pitchFamily="34" charset="-122"/>
              <a:ea typeface="微软雅黑" panose="020B0503020204020204" pitchFamily="34" charset="-122"/>
              <a:cs typeface="Segoe UI Light" panose="020B0502040204020203"/>
            </a:endParaRPr>
          </a:p>
        </p:txBody>
      </p:sp>
      <p:sp>
        <p:nvSpPr>
          <p:cNvPr id="10" name="矩形 9"/>
          <p:cNvSpPr/>
          <p:nvPr userDrawn="1"/>
        </p:nvSpPr>
        <p:spPr>
          <a:xfrm>
            <a:off x="440603" y="182445"/>
            <a:ext cx="816249" cy="256545"/>
          </a:xfrm>
          <a:prstGeom prst="rect">
            <a:avLst/>
          </a:prstGeom>
        </p:spPr>
        <p:txBody>
          <a:bodyPr wrap="none">
            <a:spAutoFit/>
          </a:bodyPr>
          <a:lstStyle/>
          <a:p>
            <a:pPr defTabSz="609600"/>
            <a:r>
              <a:rPr kumimoji="1" lang="en-US" altLang="zh-CN" sz="1065" dirty="0" err="1">
                <a:solidFill>
                  <a:srgbClr val="FFFFFF"/>
                </a:solidFill>
                <a:latin typeface="Segoe UI Light" panose="020B0502040204020203"/>
                <a:cs typeface="Segoe UI Light" panose="020B0502040204020203"/>
              </a:rPr>
              <a:t>OfficePLUS</a:t>
            </a:r>
            <a:endParaRPr lang="zh-CN" altLang="en-US" sz="1065" dirty="0">
              <a:solidFill>
                <a:srgbClr val="FFFFFF"/>
              </a:solidFill>
              <a:latin typeface="Segoe UI Light" panose="020B0502040204020203"/>
              <a:cs typeface="Segoe UI Light" panose="020B0502040204020203"/>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4" name="文本框 3"/>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点击</a:t>
            </a:r>
            <a:r>
              <a:rPr kumimoji="1" lang="en-US" altLang="zh-CN" sz="1335" dirty="0">
                <a:solidFill>
                  <a:schemeClr val="tx1">
                    <a:lumMod val="75000"/>
                    <a:lumOff val="25000"/>
                  </a:schemeClr>
                </a:solidFill>
                <a:latin typeface="微软雅黑" panose="020B0503020204020204" pitchFamily="34" charset="-122"/>
                <a:ea typeface="微软雅黑" panose="020B0503020204020204" pitchFamily="34" charset="-122"/>
              </a:rPr>
              <a:t>Logo</a:t>
            </a:r>
            <a:r>
              <a:rPr kumimoji="1"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获取更多优质模板（放映模式</a:t>
            </a:r>
            <a:r>
              <a:rPr kumimoji="1" lang="zh-CN" altLang="en-US" sz="1335" dirty="0">
                <a:solidFill>
                  <a:schemeClr val="tx1">
                    <a:lumMod val="75000"/>
                    <a:lumOff val="25000"/>
                  </a:schemeClr>
                </a:solidFill>
              </a:rPr>
              <a:t>）</a:t>
            </a:r>
            <a:endParaRPr kumimoji="1" lang="zh-CN" altLang="en-US" sz="1335"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88164" y="2687426"/>
            <a:ext cx="2416810" cy="767080"/>
          </a:xfrm>
          <a:prstGeom prst="rect">
            <a:avLst/>
          </a:prstGeom>
        </p:spPr>
        <p:txBody>
          <a:bodyPr wrap="none" lIns="91436" tIns="45718" rIns="91436" bIns="45718">
            <a:spAutoFit/>
          </a:bodyPr>
          <a:lstStyle/>
          <a:p>
            <a:pPr algn="ctr"/>
            <a:r>
              <a:rPr kumimoji="1" lang="zh-CN" altLang="en-US" sz="4400" b="1" dirty="0">
                <a:solidFill>
                  <a:schemeClr val="tx1">
                    <a:lumMod val="75000"/>
                    <a:lumOff val="25000"/>
                  </a:schemeClr>
                </a:solidFill>
              </a:rPr>
              <a:t>飞机大战</a:t>
            </a:r>
            <a:endParaRPr kumimoji="1" lang="zh-CN" altLang="en-US" sz="4400" b="1" dirty="0">
              <a:solidFill>
                <a:schemeClr val="tx1">
                  <a:lumMod val="75000"/>
                  <a:lumOff val="25000"/>
                </a:schemeClr>
              </a:solidFill>
            </a:endParaRPr>
          </a:p>
        </p:txBody>
      </p:sp>
      <p:sp>
        <p:nvSpPr>
          <p:cNvPr id="3" name="矩形 2"/>
          <p:cNvSpPr/>
          <p:nvPr/>
        </p:nvSpPr>
        <p:spPr>
          <a:xfrm>
            <a:off x="4881809" y="4644742"/>
            <a:ext cx="2385695" cy="367030"/>
          </a:xfrm>
          <a:prstGeom prst="rect">
            <a:avLst/>
          </a:prstGeom>
        </p:spPr>
        <p:txBody>
          <a:bodyPr wrap="none" lIns="91436" tIns="45718" rIns="91436" bIns="45718">
            <a:spAutoFit/>
          </a:bodyPr>
          <a:lstStyle/>
          <a:p>
            <a:pPr algn="ctr"/>
            <a:r>
              <a:rPr kumimoji="1" lang="en-US" altLang="zh-CN" dirty="0">
                <a:solidFill>
                  <a:schemeClr val="tx1">
                    <a:lumMod val="75000"/>
                    <a:lumOff val="25000"/>
                  </a:schemeClr>
                </a:solidFill>
              </a:rPr>
              <a:t>we are represent future</a:t>
            </a:r>
            <a:endParaRPr kumimoji="1" lang="en-US" altLang="zh-CN" dirty="0">
              <a:solidFill>
                <a:schemeClr val="tx1">
                  <a:lumMod val="75000"/>
                  <a:lumOff val="25000"/>
                </a:schemeClr>
              </a:solidFill>
            </a:endParaRPr>
          </a:p>
        </p:txBody>
      </p:sp>
      <p:sp>
        <p:nvSpPr>
          <p:cNvPr id="4" name="矩形 3"/>
          <p:cNvSpPr/>
          <p:nvPr/>
        </p:nvSpPr>
        <p:spPr>
          <a:xfrm>
            <a:off x="5157876" y="3564371"/>
            <a:ext cx="1833245" cy="1197610"/>
          </a:xfrm>
          <a:prstGeom prst="rect">
            <a:avLst/>
          </a:prstGeom>
        </p:spPr>
        <p:txBody>
          <a:bodyPr wrap="none" lIns="91436" tIns="45718" rIns="91436" bIns="45718">
            <a:spAutoFit/>
          </a:bodyPr>
          <a:lstStyle/>
          <a:p>
            <a:r>
              <a:rPr lang="zh-CN" altLang="en-US" dirty="0">
                <a:solidFill>
                  <a:schemeClr val="tx2"/>
                </a:solidFill>
              </a:rPr>
              <a:t>答辩人： 高洋洋</a:t>
            </a:r>
            <a:endParaRPr lang="zh-CN" altLang="en-US" dirty="0">
              <a:solidFill>
                <a:schemeClr val="tx2"/>
              </a:solidFill>
            </a:endParaRPr>
          </a:p>
          <a:p>
            <a:r>
              <a:rPr lang="zh-CN" altLang="en-US" dirty="0">
                <a:solidFill>
                  <a:schemeClr val="tx2"/>
                </a:solidFill>
              </a:rPr>
              <a:t>    组长： 曹庆超</a:t>
            </a:r>
            <a:endParaRPr lang="zh-CN" altLang="en-US" dirty="0">
              <a:solidFill>
                <a:schemeClr val="tx2"/>
              </a:solidFill>
            </a:endParaRPr>
          </a:p>
          <a:p>
            <a:r>
              <a:rPr lang="zh-CN" altLang="en-US" dirty="0">
                <a:solidFill>
                  <a:schemeClr val="tx2"/>
                </a:solidFill>
              </a:rPr>
              <a:t>    组员： 焦宇珠</a:t>
            </a:r>
            <a:endParaRPr lang="zh-CN" altLang="en-US" dirty="0">
              <a:solidFill>
                <a:schemeClr val="tx2"/>
              </a:solidFill>
            </a:endParaRPr>
          </a:p>
          <a:p>
            <a:endParaRPr lang="zh-CN" altLang="en-US" dirty="0">
              <a:solidFill>
                <a:schemeClr val="tx2"/>
              </a:solidFill>
            </a:endParaRPr>
          </a:p>
        </p:txBody>
      </p:sp>
      <p:grpSp>
        <p:nvGrpSpPr>
          <p:cNvPr id="5" name="组合 4"/>
          <p:cNvGrpSpPr/>
          <p:nvPr/>
        </p:nvGrpSpPr>
        <p:grpSpPr>
          <a:xfrm>
            <a:off x="5604847" y="1734036"/>
            <a:ext cx="961316" cy="953165"/>
            <a:chOff x="3497986" y="791809"/>
            <a:chExt cx="1208821" cy="1198571"/>
          </a:xfrm>
        </p:grpSpPr>
        <p:sp>
          <p:nvSpPr>
            <p:cNvPr id="6" name="矩形 5"/>
            <p:cNvSpPr/>
            <p:nvPr/>
          </p:nvSpPr>
          <p:spPr>
            <a:xfrm>
              <a:off x="3497986" y="791809"/>
              <a:ext cx="1181100" cy="1181100"/>
            </a:xfrm>
            <a:prstGeom prst="rect">
              <a:avLst/>
            </a:prstGeom>
            <a:noFill/>
            <a:ln>
              <a:solidFill>
                <a:srgbClr val="0F14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525707" y="791846"/>
              <a:ext cx="1181100" cy="1198534"/>
            </a:xfrm>
            <a:prstGeom prst="rect">
              <a:avLst/>
            </a:prstGeom>
            <a:noFill/>
          </p:spPr>
          <p:txBody>
            <a:bodyPr wrap="square" rtlCol="0">
              <a:spAutoFit/>
            </a:bodyPr>
            <a:lstStyle/>
            <a:p>
              <a:r>
                <a:rPr lang="zh-CN" altLang="en-US" sz="2800" b="1" dirty="0">
                  <a:solidFill>
                    <a:schemeClr val="bg1"/>
                  </a:solidFill>
                </a:rPr>
                <a:t>课设答辩</a:t>
              </a:r>
              <a:endParaRPr lang="zh-CN" altLang="en-US" sz="2800" b="1"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933450" y="493395"/>
            <a:ext cx="5842000" cy="419100"/>
          </a:xfrm>
        </p:spPr>
        <p:txBody>
          <a:bodyPr/>
          <a:lstStyle/>
          <a:p>
            <a:r>
              <a:rPr lang="zh-CN" altLang="en-US" dirty="0"/>
              <a:t>主要类图设计</a:t>
            </a:r>
            <a:endParaRPr lang="zh-CN" altLang="en-US" dirty="0"/>
          </a:p>
        </p:txBody>
      </p:sp>
      <p:sp>
        <p:nvSpPr>
          <p:cNvPr id="18" name="矩形 6"/>
          <p:cNvSpPr>
            <a:spLocks noChangeArrowheads="1"/>
          </p:cNvSpPr>
          <p:nvPr/>
        </p:nvSpPr>
        <p:spPr bwMode="auto">
          <a:xfrm>
            <a:off x="1783080" y="1216660"/>
            <a:ext cx="85534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zh-CN" altLang="en-US" sz="2400" dirty="0">
                <a:solidFill>
                  <a:schemeClr val="bg1"/>
                </a:solidFill>
                <a:latin typeface="Century Gothic" panose="020B0502020202020204" pitchFamily="34" charset="0"/>
              </a:rPr>
              <a:t>下图为程序的主要类图构成，也是基本的框架。其余五个类均继承于</a:t>
            </a:r>
            <a:r>
              <a:rPr lang="en-US" altLang="zh-CN" sz="2400" dirty="0">
                <a:solidFill>
                  <a:schemeClr val="bg1"/>
                </a:solidFill>
                <a:latin typeface="Century Gothic" panose="020B0502020202020204" pitchFamily="34" charset="0"/>
              </a:rPr>
              <a:t>FlyingObject</a:t>
            </a:r>
            <a:r>
              <a:rPr lang="zh-CN" altLang="en-US" sz="2400" dirty="0">
                <a:solidFill>
                  <a:schemeClr val="bg1"/>
                </a:solidFill>
                <a:latin typeface="Century Gothic" panose="020B0502020202020204" pitchFamily="34" charset="0"/>
              </a:rPr>
              <a:t>类，子类只需重写功能需求不同的函数即可。</a:t>
            </a:r>
            <a:endParaRPr lang="zh-CN" altLang="en-US" sz="2400" dirty="0">
              <a:solidFill>
                <a:schemeClr val="bg1"/>
              </a:solidFill>
              <a:latin typeface="Century Gothic" panose="020B0502020202020204" pitchFamily="34" charset="0"/>
            </a:endParaRPr>
          </a:p>
        </p:txBody>
      </p:sp>
      <p:pic>
        <p:nvPicPr>
          <p:cNvPr id="31" name="图片 30" descr="辗转相除法非递归流程图 (2)"/>
          <p:cNvPicPr>
            <a:picLocks noChangeAspect="1"/>
          </p:cNvPicPr>
          <p:nvPr/>
        </p:nvPicPr>
        <p:blipFill>
          <a:blip r:embed="rId1"/>
          <a:stretch>
            <a:fillRect/>
          </a:stretch>
        </p:blipFill>
        <p:spPr>
          <a:xfrm>
            <a:off x="1206500" y="1823720"/>
            <a:ext cx="9779635" cy="49053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933450" y="493395"/>
            <a:ext cx="5842000" cy="419100"/>
          </a:xfrm>
        </p:spPr>
        <p:txBody>
          <a:bodyPr/>
          <a:lstStyle/>
          <a:p>
            <a:r>
              <a:rPr lang="zh-CN" altLang="en-US" dirty="0"/>
              <a:t>设计模式</a:t>
            </a:r>
            <a:endParaRPr lang="zh-CN" altLang="en-US" dirty="0"/>
          </a:p>
        </p:txBody>
      </p:sp>
      <p:pic>
        <p:nvPicPr>
          <p:cNvPr id="2" name="图片 1" descr="辗转相除法非递归流程图 (3)"/>
          <p:cNvPicPr>
            <a:picLocks noChangeAspect="1"/>
          </p:cNvPicPr>
          <p:nvPr/>
        </p:nvPicPr>
        <p:blipFill>
          <a:blip r:embed="rId1"/>
          <a:stretch>
            <a:fillRect/>
          </a:stretch>
        </p:blipFill>
        <p:spPr>
          <a:xfrm>
            <a:off x="1485900" y="1648460"/>
            <a:ext cx="8779510" cy="5327650"/>
          </a:xfrm>
          <a:prstGeom prst="rect">
            <a:avLst/>
          </a:prstGeom>
        </p:spPr>
      </p:pic>
      <p:sp>
        <p:nvSpPr>
          <p:cNvPr id="4" name="矩形 6"/>
          <p:cNvSpPr>
            <a:spLocks noChangeArrowheads="1"/>
          </p:cNvSpPr>
          <p:nvPr/>
        </p:nvSpPr>
        <p:spPr bwMode="auto">
          <a:xfrm>
            <a:off x="1692275" y="1102360"/>
            <a:ext cx="90360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zh-CN" altLang="en-US" sz="2400" dirty="0">
                <a:solidFill>
                  <a:schemeClr val="bg1"/>
                </a:solidFill>
                <a:latin typeface="Century Gothic" panose="020B0502020202020204" pitchFamily="34" charset="0"/>
                <a:sym typeface="+mn-ea"/>
              </a:rPr>
              <a:t>装饰模式：可以在不改变一个对象本身功能的基础上给对象增加额外的新行为，该游戏</a:t>
            </a:r>
            <a:r>
              <a:rPr lang="zh-CN" altLang="en-US" sz="2400" dirty="0">
                <a:solidFill>
                  <a:schemeClr val="bg1"/>
                </a:solidFill>
                <a:latin typeface="Century Gothic" panose="020B0502020202020204" pitchFamily="34" charset="0"/>
                <a:sym typeface="+mn-ea"/>
              </a:rPr>
              <a:t>实现了两个接口，增加了得分和奖励功能！</a:t>
            </a:r>
            <a:endParaRPr lang="zh-CN" altLang="en-US" sz="2400" dirty="0">
              <a:solidFill>
                <a:schemeClr val="bg1"/>
              </a:solidFill>
              <a:latin typeface="Century Gothic" panose="020B0502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2240" y="3810635"/>
            <a:ext cx="4254500" cy="507365"/>
          </a:xfrm>
        </p:spPr>
        <p:txBody>
          <a:bodyPr/>
          <a:lstStyle/>
          <a:p>
            <a:r>
              <a:rPr lang="zh-CN" altLang="en-US" dirty="0"/>
              <a:t>游戏中使用的主要技术</a:t>
            </a:r>
            <a:endParaRPr lang="zh-CN" altLang="en-US" dirty="0"/>
          </a:p>
        </p:txBody>
      </p:sp>
      <p:sp>
        <p:nvSpPr>
          <p:cNvPr id="3" name="文本框 2"/>
          <p:cNvSpPr txBox="1"/>
          <p:nvPr/>
        </p:nvSpPr>
        <p:spPr>
          <a:xfrm>
            <a:off x="5614988" y="1828800"/>
            <a:ext cx="928687" cy="1322070"/>
          </a:xfrm>
          <a:prstGeom prst="rect">
            <a:avLst/>
          </a:prstGeom>
          <a:noFill/>
        </p:spPr>
        <p:txBody>
          <a:bodyPr wrap="square" rtlCol="0">
            <a:spAutoFit/>
          </a:bodyPr>
          <a:lstStyle/>
          <a:p>
            <a:r>
              <a:rPr lang="en-US" altLang="zh-CN" sz="8000" b="1" dirty="0">
                <a:solidFill>
                  <a:schemeClr val="bg1"/>
                </a:solidFill>
              </a:rPr>
              <a:t>E</a:t>
            </a:r>
            <a:endParaRPr lang="en-US" altLang="zh-CN" sz="8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933450" y="493395"/>
            <a:ext cx="4133850" cy="419100"/>
          </a:xfrm>
        </p:spPr>
        <p:txBody>
          <a:bodyPr/>
          <a:lstStyle/>
          <a:p>
            <a:r>
              <a:rPr lang="zh-CN" altLang="en-US" dirty="0">
                <a:latin typeface="微软雅黑" panose="020B0503020204020204" pitchFamily="34" charset="-122"/>
                <a:ea typeface="微软雅黑" panose="020B0503020204020204" pitchFamily="34" charset="-122"/>
              </a:rPr>
              <a:t>游戏实现中使用的主要技术</a:t>
            </a: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3147346" y="3404705"/>
            <a:ext cx="885975" cy="885975"/>
          </a:xfrm>
          <a:custGeom>
            <a:avLst/>
            <a:gdLst>
              <a:gd name="connsiteX0" fmla="*/ 121947 w 920004"/>
              <a:gd name="connsiteY0" fmla="*/ 351810 h 920004"/>
              <a:gd name="connsiteX1" fmla="*/ 351810 w 920004"/>
              <a:gd name="connsiteY1" fmla="*/ 351810 h 920004"/>
              <a:gd name="connsiteX2" fmla="*/ 351810 w 920004"/>
              <a:gd name="connsiteY2" fmla="*/ 121947 h 920004"/>
              <a:gd name="connsiteX3" fmla="*/ 568194 w 920004"/>
              <a:gd name="connsiteY3" fmla="*/ 121947 h 920004"/>
              <a:gd name="connsiteX4" fmla="*/ 568194 w 920004"/>
              <a:gd name="connsiteY4" fmla="*/ 351810 h 920004"/>
              <a:gd name="connsiteX5" fmla="*/ 798057 w 920004"/>
              <a:gd name="connsiteY5" fmla="*/ 351810 h 920004"/>
              <a:gd name="connsiteX6" fmla="*/ 798057 w 920004"/>
              <a:gd name="connsiteY6" fmla="*/ 568194 h 920004"/>
              <a:gd name="connsiteX7" fmla="*/ 568194 w 920004"/>
              <a:gd name="connsiteY7" fmla="*/ 568194 h 920004"/>
              <a:gd name="connsiteX8" fmla="*/ 568194 w 920004"/>
              <a:gd name="connsiteY8" fmla="*/ 798057 h 920004"/>
              <a:gd name="connsiteX9" fmla="*/ 351810 w 920004"/>
              <a:gd name="connsiteY9" fmla="*/ 798057 h 920004"/>
              <a:gd name="connsiteX10" fmla="*/ 351810 w 920004"/>
              <a:gd name="connsiteY10" fmla="*/ 568194 h 920004"/>
              <a:gd name="connsiteX11" fmla="*/ 121947 w 920004"/>
              <a:gd name="connsiteY11" fmla="*/ 568194 h 920004"/>
              <a:gd name="connsiteX12" fmla="*/ 121947 w 920004"/>
              <a:gd name="connsiteY12" fmla="*/ 351810 h 92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004" h="920004">
                <a:moveTo>
                  <a:pt x="121947" y="351810"/>
                </a:moveTo>
                <a:lnTo>
                  <a:pt x="351810" y="351810"/>
                </a:lnTo>
                <a:lnTo>
                  <a:pt x="351810" y="121947"/>
                </a:lnTo>
                <a:lnTo>
                  <a:pt x="568194" y="121947"/>
                </a:lnTo>
                <a:lnTo>
                  <a:pt x="568194" y="351810"/>
                </a:lnTo>
                <a:lnTo>
                  <a:pt x="798057" y="351810"/>
                </a:lnTo>
                <a:lnTo>
                  <a:pt x="798057" y="568194"/>
                </a:lnTo>
                <a:lnTo>
                  <a:pt x="568194" y="568194"/>
                </a:lnTo>
                <a:lnTo>
                  <a:pt x="568194" y="798057"/>
                </a:lnTo>
                <a:lnTo>
                  <a:pt x="351810" y="798057"/>
                </a:lnTo>
                <a:lnTo>
                  <a:pt x="351810" y="568194"/>
                </a:lnTo>
                <a:lnTo>
                  <a:pt x="121947" y="568194"/>
                </a:lnTo>
                <a:lnTo>
                  <a:pt x="121947" y="351810"/>
                </a:lnTo>
                <a:close/>
              </a:path>
            </a:pathLst>
          </a:custGeom>
          <a:solidFill>
            <a:srgbClr val="37C7C4"/>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91460" tIns="263858" rIns="91460" bIns="263858" numCol="1" spcCol="953" anchor="ctr" anchorCtr="0">
            <a:noAutofit/>
          </a:bodyPr>
          <a:lstStyle/>
          <a:p>
            <a:pPr algn="ctr" defTabSz="500380">
              <a:lnSpc>
                <a:spcPct val="90000"/>
              </a:lnSpc>
              <a:spcBef>
                <a:spcPct val="0"/>
              </a:spcBef>
              <a:spcAft>
                <a:spcPct val="35000"/>
              </a:spcAft>
            </a:pPr>
            <a:endParaRPr lang="en-US" sz="1100">
              <a:solidFill>
                <a:sysClr val="window" lastClr="FFFFFF"/>
              </a:solidFill>
              <a:latin typeface="Calibri" panose="020F0502020204030204"/>
            </a:endParaRPr>
          </a:p>
        </p:txBody>
      </p:sp>
      <p:sp>
        <p:nvSpPr>
          <p:cNvPr id="7" name="任意多边形 6"/>
          <p:cNvSpPr/>
          <p:nvPr/>
        </p:nvSpPr>
        <p:spPr>
          <a:xfrm>
            <a:off x="5808942" y="3404705"/>
            <a:ext cx="885975" cy="885975"/>
          </a:xfrm>
          <a:custGeom>
            <a:avLst/>
            <a:gdLst>
              <a:gd name="connsiteX0" fmla="*/ 121947 w 920004"/>
              <a:gd name="connsiteY0" fmla="*/ 351810 h 920004"/>
              <a:gd name="connsiteX1" fmla="*/ 351810 w 920004"/>
              <a:gd name="connsiteY1" fmla="*/ 351810 h 920004"/>
              <a:gd name="connsiteX2" fmla="*/ 351810 w 920004"/>
              <a:gd name="connsiteY2" fmla="*/ 121947 h 920004"/>
              <a:gd name="connsiteX3" fmla="*/ 568194 w 920004"/>
              <a:gd name="connsiteY3" fmla="*/ 121947 h 920004"/>
              <a:gd name="connsiteX4" fmla="*/ 568194 w 920004"/>
              <a:gd name="connsiteY4" fmla="*/ 351810 h 920004"/>
              <a:gd name="connsiteX5" fmla="*/ 798057 w 920004"/>
              <a:gd name="connsiteY5" fmla="*/ 351810 h 920004"/>
              <a:gd name="connsiteX6" fmla="*/ 798057 w 920004"/>
              <a:gd name="connsiteY6" fmla="*/ 568194 h 920004"/>
              <a:gd name="connsiteX7" fmla="*/ 568194 w 920004"/>
              <a:gd name="connsiteY7" fmla="*/ 568194 h 920004"/>
              <a:gd name="connsiteX8" fmla="*/ 568194 w 920004"/>
              <a:gd name="connsiteY8" fmla="*/ 798057 h 920004"/>
              <a:gd name="connsiteX9" fmla="*/ 351810 w 920004"/>
              <a:gd name="connsiteY9" fmla="*/ 798057 h 920004"/>
              <a:gd name="connsiteX10" fmla="*/ 351810 w 920004"/>
              <a:gd name="connsiteY10" fmla="*/ 568194 h 920004"/>
              <a:gd name="connsiteX11" fmla="*/ 121947 w 920004"/>
              <a:gd name="connsiteY11" fmla="*/ 568194 h 920004"/>
              <a:gd name="connsiteX12" fmla="*/ 121947 w 920004"/>
              <a:gd name="connsiteY12" fmla="*/ 351810 h 92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0004" h="920004">
                <a:moveTo>
                  <a:pt x="121947" y="351810"/>
                </a:moveTo>
                <a:lnTo>
                  <a:pt x="351810" y="351810"/>
                </a:lnTo>
                <a:lnTo>
                  <a:pt x="351810" y="121947"/>
                </a:lnTo>
                <a:lnTo>
                  <a:pt x="568194" y="121947"/>
                </a:lnTo>
                <a:lnTo>
                  <a:pt x="568194" y="351810"/>
                </a:lnTo>
                <a:lnTo>
                  <a:pt x="798057" y="351810"/>
                </a:lnTo>
                <a:lnTo>
                  <a:pt x="798057" y="568194"/>
                </a:lnTo>
                <a:lnTo>
                  <a:pt x="568194" y="568194"/>
                </a:lnTo>
                <a:lnTo>
                  <a:pt x="568194" y="798057"/>
                </a:lnTo>
                <a:lnTo>
                  <a:pt x="351810" y="798057"/>
                </a:lnTo>
                <a:lnTo>
                  <a:pt x="351810" y="568194"/>
                </a:lnTo>
                <a:lnTo>
                  <a:pt x="121947" y="568194"/>
                </a:lnTo>
                <a:lnTo>
                  <a:pt x="121947" y="351810"/>
                </a:lnTo>
                <a:close/>
              </a:path>
            </a:pathLst>
          </a:custGeom>
          <a:solidFill>
            <a:srgbClr val="37C7C4"/>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91460" tIns="263858" rIns="91460" bIns="263858" numCol="1" spcCol="953" anchor="ctr" anchorCtr="0">
            <a:noAutofit/>
          </a:bodyPr>
          <a:lstStyle/>
          <a:p>
            <a:pPr algn="ctr" defTabSz="500380">
              <a:lnSpc>
                <a:spcPct val="90000"/>
              </a:lnSpc>
              <a:spcBef>
                <a:spcPct val="0"/>
              </a:spcBef>
              <a:spcAft>
                <a:spcPct val="35000"/>
              </a:spcAft>
            </a:pPr>
            <a:endParaRPr lang="en-US" sz="1100">
              <a:solidFill>
                <a:sysClr val="window" lastClr="FFFFFF"/>
              </a:solidFill>
              <a:latin typeface="Calibri" panose="020F0502020204030204"/>
            </a:endParaRPr>
          </a:p>
        </p:txBody>
      </p:sp>
      <p:sp>
        <p:nvSpPr>
          <p:cNvPr id="9" name="任意多边形 8"/>
          <p:cNvSpPr/>
          <p:nvPr/>
        </p:nvSpPr>
        <p:spPr>
          <a:xfrm>
            <a:off x="8470536" y="3404705"/>
            <a:ext cx="885975" cy="885975"/>
          </a:xfrm>
          <a:custGeom>
            <a:avLst/>
            <a:gdLst>
              <a:gd name="connsiteX0" fmla="*/ 121947 w 920004"/>
              <a:gd name="connsiteY0" fmla="*/ 189521 h 920004"/>
              <a:gd name="connsiteX1" fmla="*/ 798057 w 920004"/>
              <a:gd name="connsiteY1" fmla="*/ 189521 h 920004"/>
              <a:gd name="connsiteX2" fmla="*/ 798057 w 920004"/>
              <a:gd name="connsiteY2" fmla="*/ 405906 h 920004"/>
              <a:gd name="connsiteX3" fmla="*/ 121947 w 920004"/>
              <a:gd name="connsiteY3" fmla="*/ 405906 h 920004"/>
              <a:gd name="connsiteX4" fmla="*/ 121947 w 920004"/>
              <a:gd name="connsiteY4" fmla="*/ 189521 h 920004"/>
              <a:gd name="connsiteX5" fmla="*/ 121947 w 920004"/>
              <a:gd name="connsiteY5" fmla="*/ 514098 h 920004"/>
              <a:gd name="connsiteX6" fmla="*/ 798057 w 920004"/>
              <a:gd name="connsiteY6" fmla="*/ 514098 h 920004"/>
              <a:gd name="connsiteX7" fmla="*/ 798057 w 920004"/>
              <a:gd name="connsiteY7" fmla="*/ 730483 h 920004"/>
              <a:gd name="connsiteX8" fmla="*/ 121947 w 920004"/>
              <a:gd name="connsiteY8" fmla="*/ 730483 h 920004"/>
              <a:gd name="connsiteX9" fmla="*/ 121947 w 920004"/>
              <a:gd name="connsiteY9" fmla="*/ 514098 h 92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004" h="920004">
                <a:moveTo>
                  <a:pt x="121947" y="189521"/>
                </a:moveTo>
                <a:lnTo>
                  <a:pt x="798057" y="189521"/>
                </a:lnTo>
                <a:lnTo>
                  <a:pt x="798057" y="405906"/>
                </a:lnTo>
                <a:lnTo>
                  <a:pt x="121947" y="405906"/>
                </a:lnTo>
                <a:lnTo>
                  <a:pt x="121947" y="189521"/>
                </a:lnTo>
                <a:close/>
                <a:moveTo>
                  <a:pt x="121947" y="514098"/>
                </a:moveTo>
                <a:lnTo>
                  <a:pt x="798057" y="514098"/>
                </a:lnTo>
                <a:lnTo>
                  <a:pt x="798057" y="730483"/>
                </a:lnTo>
                <a:lnTo>
                  <a:pt x="121947" y="730483"/>
                </a:lnTo>
                <a:lnTo>
                  <a:pt x="121947" y="514098"/>
                </a:lnTo>
                <a:close/>
              </a:path>
            </a:pathLst>
          </a:custGeom>
          <a:solidFill>
            <a:srgbClr val="37C7C4"/>
          </a:solidFill>
          <a:ln>
            <a:noFill/>
          </a:ln>
          <a:effectLst/>
        </p:spPr>
        <p:style>
          <a:lnRef idx="0">
            <a:scrgbClr r="0" g="0" b="0"/>
          </a:lnRef>
          <a:fillRef idx="1">
            <a:scrgbClr r="0" g="0" b="0"/>
          </a:fillRef>
          <a:effectRef idx="0">
            <a:scrgbClr r="0" g="0" b="0"/>
          </a:effectRef>
          <a:fontRef idx="minor">
            <a:schemeClr val="lt1"/>
          </a:fontRef>
        </p:style>
        <p:txBody>
          <a:bodyPr spcFirstLastPara="0" vert="horz" wrap="square" lIns="91460" tIns="142141" rIns="91460" bIns="142141" numCol="1" spcCol="953" anchor="ctr" anchorCtr="0">
            <a:noAutofit/>
          </a:bodyPr>
          <a:lstStyle/>
          <a:p>
            <a:pPr algn="ctr" defTabSz="1266825">
              <a:lnSpc>
                <a:spcPct val="90000"/>
              </a:lnSpc>
              <a:spcBef>
                <a:spcPct val="0"/>
              </a:spcBef>
              <a:spcAft>
                <a:spcPct val="35000"/>
              </a:spcAft>
            </a:pPr>
            <a:endParaRPr lang="en-US" sz="2900">
              <a:solidFill>
                <a:sysClr val="window" lastClr="FFFFFF"/>
              </a:solidFill>
              <a:latin typeface="Calibri" panose="020F0502020204030204"/>
            </a:endParaRPr>
          </a:p>
        </p:txBody>
      </p:sp>
      <p:sp>
        <p:nvSpPr>
          <p:cNvPr id="15" name="文本框 14"/>
          <p:cNvSpPr txBox="1"/>
          <p:nvPr/>
        </p:nvSpPr>
        <p:spPr>
          <a:xfrm>
            <a:off x="1410008" y="2247682"/>
            <a:ext cx="2236146" cy="560705"/>
          </a:xfrm>
          <a:prstGeom prst="rect">
            <a:avLst/>
          </a:prstGeom>
          <a:noFill/>
        </p:spPr>
        <p:txBody>
          <a:bodyPr wrap="square" lIns="68580" tIns="34290" rIns="68580" bIns="34290" rtlCol="0">
            <a:spAutoFit/>
          </a:bodyPr>
          <a:lstStyle/>
          <a:p>
            <a:pPr lvl="0" defTabSz="457200"/>
            <a:r>
              <a:rPr lang="zh-CN" altLang="en-US" sz="1600" dirty="0">
                <a:solidFill>
                  <a:schemeClr val="bg1"/>
                </a:solidFill>
                <a:latin typeface="微软雅黑" panose="020B0503020204020204" pitchFamily="34" charset="-122"/>
                <a:ea typeface="微软雅黑" panose="020B0503020204020204" pitchFamily="34" charset="-122"/>
              </a:rPr>
              <a:t>数据库连接用于</a:t>
            </a:r>
            <a:endParaRPr lang="zh-CN" altLang="en-US" sz="1600" dirty="0">
              <a:solidFill>
                <a:schemeClr val="bg1"/>
              </a:solidFill>
              <a:latin typeface="微软雅黑" panose="020B0503020204020204" pitchFamily="34" charset="-122"/>
              <a:ea typeface="微软雅黑" panose="020B0503020204020204" pitchFamily="34" charset="-122"/>
            </a:endParaRPr>
          </a:p>
          <a:p>
            <a:pPr lvl="0" defTabSz="457200"/>
            <a:r>
              <a:rPr lang="zh-CN" altLang="en-US" sz="1600" dirty="0">
                <a:solidFill>
                  <a:schemeClr val="bg1"/>
                </a:solidFill>
                <a:latin typeface="微软雅黑" panose="020B0503020204020204" pitchFamily="34" charset="-122"/>
                <a:ea typeface="微软雅黑" panose="020B0503020204020204" pitchFamily="34" charset="-122"/>
              </a:rPr>
              <a:t>    登录面板</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615542" y="2370872"/>
            <a:ext cx="2236146" cy="314325"/>
          </a:xfrm>
          <a:prstGeom prst="rect">
            <a:avLst/>
          </a:prstGeom>
          <a:noFill/>
        </p:spPr>
        <p:txBody>
          <a:bodyPr wrap="square" lIns="68580" tIns="34290" rIns="68580" bIns="34290" rtlCol="0">
            <a:spAutoFit/>
          </a:bodyPr>
          <a:lstStyle/>
          <a:p>
            <a:pPr lvl="0" defTabSz="457200"/>
            <a:r>
              <a:rPr lang="zh-CN" altLang="en-US" sz="1600" dirty="0">
                <a:solidFill>
                  <a:schemeClr val="bg1"/>
                </a:solidFill>
                <a:latin typeface="微软雅黑" panose="020B0503020204020204" pitchFamily="34" charset="-122"/>
                <a:ea typeface="微软雅黑" panose="020B0503020204020204" pitchFamily="34" charset="-122"/>
              </a:rPr>
              <a:t>素材的制作或者修改</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495766" y="3083921"/>
            <a:ext cx="1527544" cy="1527544"/>
            <a:chOff x="1495766" y="3083921"/>
            <a:chExt cx="1527544" cy="1527544"/>
          </a:xfrm>
        </p:grpSpPr>
        <p:sp>
          <p:nvSpPr>
            <p:cNvPr id="4" name="任意多边形 3"/>
            <p:cNvSpPr/>
            <p:nvPr/>
          </p:nvSpPr>
          <p:spPr>
            <a:xfrm>
              <a:off x="1495766" y="3083921"/>
              <a:ext cx="1527544" cy="1527544"/>
            </a:xfrm>
            <a:custGeom>
              <a:avLst/>
              <a:gdLst>
                <a:gd name="connsiteX0" fmla="*/ 0 w 1586215"/>
                <a:gd name="connsiteY0" fmla="*/ 793108 h 1586215"/>
                <a:gd name="connsiteX1" fmla="*/ 793108 w 1586215"/>
                <a:gd name="connsiteY1" fmla="*/ 0 h 1586215"/>
                <a:gd name="connsiteX2" fmla="*/ 1586216 w 1586215"/>
                <a:gd name="connsiteY2" fmla="*/ 793108 h 1586215"/>
                <a:gd name="connsiteX3" fmla="*/ 793108 w 1586215"/>
                <a:gd name="connsiteY3" fmla="*/ 1586216 h 1586215"/>
                <a:gd name="connsiteX4" fmla="*/ 0 w 1586215"/>
                <a:gd name="connsiteY4" fmla="*/ 793108 h 15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15" h="1586215">
                  <a:moveTo>
                    <a:pt x="0" y="793108"/>
                  </a:moveTo>
                  <a:cubicBezTo>
                    <a:pt x="0" y="355087"/>
                    <a:pt x="355087" y="0"/>
                    <a:pt x="793108" y="0"/>
                  </a:cubicBezTo>
                  <a:cubicBezTo>
                    <a:pt x="1231129" y="0"/>
                    <a:pt x="1586216" y="355087"/>
                    <a:pt x="1586216" y="793108"/>
                  </a:cubicBezTo>
                  <a:cubicBezTo>
                    <a:pt x="1586216" y="1231129"/>
                    <a:pt x="1231129" y="1586216"/>
                    <a:pt x="793108" y="1586216"/>
                  </a:cubicBezTo>
                  <a:cubicBezTo>
                    <a:pt x="355087" y="1586216"/>
                    <a:pt x="0" y="1231129"/>
                    <a:pt x="0" y="793108"/>
                  </a:cubicBezTo>
                  <a:close/>
                </a:path>
              </a:pathLst>
            </a:custGeom>
            <a:solidFill>
              <a:schemeClr val="bg1"/>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a:p>
              <a:pPr algn="ctr"/>
              <a:endParaRPr lang="en-US" dirty="0"/>
            </a:p>
          </p:txBody>
        </p:sp>
        <p:sp>
          <p:nvSpPr>
            <p:cNvPr id="19" name="矩形 18"/>
            <p:cNvSpPr/>
            <p:nvPr/>
          </p:nvSpPr>
          <p:spPr>
            <a:xfrm>
              <a:off x="2009481" y="3647801"/>
              <a:ext cx="499745" cy="398780"/>
            </a:xfrm>
            <a:prstGeom prst="rect">
              <a:avLst/>
            </a:prstGeom>
          </p:spPr>
          <p:txBody>
            <a:bodyPr wrap="square">
              <a:spAutoFit/>
            </a:bodyPr>
            <a:lstStyle/>
            <a:p>
              <a:pPr lvl="0" algn="ctr"/>
              <a:endParaRPr lang="en-US" altLang="zh-CN" sz="2000" b="1" dirty="0"/>
            </a:p>
          </p:txBody>
        </p:sp>
      </p:grpSp>
      <p:sp>
        <p:nvSpPr>
          <p:cNvPr id="10" name="任意多边形 9"/>
          <p:cNvSpPr/>
          <p:nvPr/>
        </p:nvSpPr>
        <p:spPr>
          <a:xfrm>
            <a:off x="9480550" y="3084195"/>
            <a:ext cx="1527810" cy="1527810"/>
          </a:xfrm>
          <a:custGeom>
            <a:avLst/>
            <a:gdLst>
              <a:gd name="connsiteX0" fmla="*/ 0 w 1586215"/>
              <a:gd name="connsiteY0" fmla="*/ 793108 h 1586215"/>
              <a:gd name="connsiteX1" fmla="*/ 793108 w 1586215"/>
              <a:gd name="connsiteY1" fmla="*/ 0 h 1586215"/>
              <a:gd name="connsiteX2" fmla="*/ 1586216 w 1586215"/>
              <a:gd name="connsiteY2" fmla="*/ 793108 h 1586215"/>
              <a:gd name="connsiteX3" fmla="*/ 793108 w 1586215"/>
              <a:gd name="connsiteY3" fmla="*/ 1586216 h 1586215"/>
              <a:gd name="connsiteX4" fmla="*/ 0 w 1586215"/>
              <a:gd name="connsiteY4" fmla="*/ 793108 h 15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15" h="1586215">
                <a:moveTo>
                  <a:pt x="0" y="793108"/>
                </a:moveTo>
                <a:cubicBezTo>
                  <a:pt x="0" y="355087"/>
                  <a:pt x="355087" y="0"/>
                  <a:pt x="793108" y="0"/>
                </a:cubicBezTo>
                <a:cubicBezTo>
                  <a:pt x="1231129" y="0"/>
                  <a:pt x="1586216" y="355087"/>
                  <a:pt x="1586216" y="793108"/>
                </a:cubicBezTo>
                <a:cubicBezTo>
                  <a:pt x="1586216" y="1231129"/>
                  <a:pt x="1231129" y="1586216"/>
                  <a:pt x="793108" y="1586216"/>
                </a:cubicBezTo>
                <a:cubicBezTo>
                  <a:pt x="355087" y="1586216"/>
                  <a:pt x="0" y="1231129"/>
                  <a:pt x="0" y="793108"/>
                </a:cubicBezTo>
                <a:close/>
              </a:path>
            </a:pathLst>
          </a:custGeom>
          <a:solidFill>
            <a:schemeClr val="bg1"/>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dirty="0"/>
          </a:p>
          <a:p>
            <a:pPr algn="ctr"/>
            <a:endParaRPr lang="en-US" altLang="zh-CN" dirty="0"/>
          </a:p>
          <a:p>
            <a:pPr algn="ctr"/>
            <a:endParaRPr lang="en-US" altLang="zh-CN" dirty="0"/>
          </a:p>
        </p:txBody>
      </p:sp>
      <p:sp>
        <p:nvSpPr>
          <p:cNvPr id="8" name="任意多边形 7"/>
          <p:cNvSpPr/>
          <p:nvPr/>
        </p:nvSpPr>
        <p:spPr>
          <a:xfrm>
            <a:off x="6793230" y="3084830"/>
            <a:ext cx="1527810" cy="1527810"/>
          </a:xfrm>
          <a:custGeom>
            <a:avLst/>
            <a:gdLst>
              <a:gd name="connsiteX0" fmla="*/ 0 w 1586215"/>
              <a:gd name="connsiteY0" fmla="*/ 793108 h 1586215"/>
              <a:gd name="connsiteX1" fmla="*/ 793108 w 1586215"/>
              <a:gd name="connsiteY1" fmla="*/ 0 h 1586215"/>
              <a:gd name="connsiteX2" fmla="*/ 1586216 w 1586215"/>
              <a:gd name="connsiteY2" fmla="*/ 793108 h 1586215"/>
              <a:gd name="connsiteX3" fmla="*/ 793108 w 1586215"/>
              <a:gd name="connsiteY3" fmla="*/ 1586216 h 1586215"/>
              <a:gd name="connsiteX4" fmla="*/ 0 w 1586215"/>
              <a:gd name="connsiteY4" fmla="*/ 793108 h 15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15" h="1586215">
                <a:moveTo>
                  <a:pt x="0" y="793108"/>
                </a:moveTo>
                <a:cubicBezTo>
                  <a:pt x="0" y="355087"/>
                  <a:pt x="355087" y="0"/>
                  <a:pt x="793108" y="0"/>
                </a:cubicBezTo>
                <a:cubicBezTo>
                  <a:pt x="1231129" y="0"/>
                  <a:pt x="1586216" y="355087"/>
                  <a:pt x="1586216" y="793108"/>
                </a:cubicBezTo>
                <a:cubicBezTo>
                  <a:pt x="1586216" y="1231129"/>
                  <a:pt x="1231129" y="1586216"/>
                  <a:pt x="793108" y="1586216"/>
                </a:cubicBezTo>
                <a:cubicBezTo>
                  <a:pt x="355087" y="1586216"/>
                  <a:pt x="0" y="1231129"/>
                  <a:pt x="0" y="793108"/>
                </a:cubicBezTo>
                <a:close/>
              </a:path>
            </a:pathLst>
          </a:custGeom>
          <a:solidFill>
            <a:schemeClr val="bg1"/>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dirty="0"/>
          </a:p>
          <a:p>
            <a:pPr algn="ctr"/>
            <a:endParaRPr lang="en-US" altLang="zh-CN" dirty="0"/>
          </a:p>
        </p:txBody>
      </p:sp>
      <p:sp>
        <p:nvSpPr>
          <p:cNvPr id="6" name="任意多边形 5"/>
          <p:cNvSpPr/>
          <p:nvPr/>
        </p:nvSpPr>
        <p:spPr>
          <a:xfrm>
            <a:off x="4157345" y="3084195"/>
            <a:ext cx="1527810" cy="1527810"/>
          </a:xfrm>
          <a:custGeom>
            <a:avLst/>
            <a:gdLst>
              <a:gd name="connsiteX0" fmla="*/ 0 w 1586215"/>
              <a:gd name="connsiteY0" fmla="*/ 793108 h 1586215"/>
              <a:gd name="connsiteX1" fmla="*/ 793108 w 1586215"/>
              <a:gd name="connsiteY1" fmla="*/ 0 h 1586215"/>
              <a:gd name="connsiteX2" fmla="*/ 1586216 w 1586215"/>
              <a:gd name="connsiteY2" fmla="*/ 793108 h 1586215"/>
              <a:gd name="connsiteX3" fmla="*/ 793108 w 1586215"/>
              <a:gd name="connsiteY3" fmla="*/ 1586216 h 1586215"/>
              <a:gd name="connsiteX4" fmla="*/ 0 w 1586215"/>
              <a:gd name="connsiteY4" fmla="*/ 793108 h 1586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15" h="1586215">
                <a:moveTo>
                  <a:pt x="0" y="793108"/>
                </a:moveTo>
                <a:cubicBezTo>
                  <a:pt x="0" y="355087"/>
                  <a:pt x="355087" y="0"/>
                  <a:pt x="793108" y="0"/>
                </a:cubicBezTo>
                <a:cubicBezTo>
                  <a:pt x="1231129" y="0"/>
                  <a:pt x="1586216" y="355087"/>
                  <a:pt x="1586216" y="793108"/>
                </a:cubicBezTo>
                <a:cubicBezTo>
                  <a:pt x="1586216" y="1231129"/>
                  <a:pt x="1231129" y="1586216"/>
                  <a:pt x="793108" y="1586216"/>
                </a:cubicBezTo>
                <a:cubicBezTo>
                  <a:pt x="355087" y="1586216"/>
                  <a:pt x="0" y="1231129"/>
                  <a:pt x="0" y="793108"/>
                </a:cubicBezTo>
                <a:close/>
              </a:path>
            </a:pathLst>
          </a:custGeom>
          <a:solidFill>
            <a:schemeClr val="bg1"/>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ltLang="zh-CN" dirty="0"/>
          </a:p>
          <a:p>
            <a:pPr algn="ctr"/>
            <a:endParaRPr lang="en-US" altLang="zh-CN" dirty="0"/>
          </a:p>
        </p:txBody>
      </p:sp>
      <p:sp>
        <p:nvSpPr>
          <p:cNvPr id="29" name="文本框 28"/>
          <p:cNvSpPr txBox="1"/>
          <p:nvPr/>
        </p:nvSpPr>
        <p:spPr>
          <a:xfrm>
            <a:off x="1520825" y="3566795"/>
            <a:ext cx="1626235" cy="560705"/>
          </a:xfrm>
          <a:prstGeom prst="rect">
            <a:avLst/>
          </a:prstGeom>
          <a:noFill/>
        </p:spPr>
        <p:txBody>
          <a:bodyPr wrap="square" lIns="68580" tIns="34290" rIns="68580" bIns="34290" rtlCol="0">
            <a:spAutoFit/>
          </a:bodyPr>
          <a:p>
            <a:pPr lvl="0" defTabSz="457200"/>
            <a:r>
              <a:rPr lang="en-US" altLang="zh-CN"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JDBC</a:t>
            </a:r>
            <a:r>
              <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数据</a:t>
            </a:r>
            <a:endPar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lvl="0" defTabSz="457200"/>
            <a:r>
              <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库连接</a:t>
            </a:r>
            <a:endPar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0" name="文本框 29"/>
          <p:cNvSpPr txBox="1"/>
          <p:nvPr/>
        </p:nvSpPr>
        <p:spPr>
          <a:xfrm>
            <a:off x="4108450" y="3568065"/>
            <a:ext cx="1626235" cy="560705"/>
          </a:xfrm>
          <a:prstGeom prst="rect">
            <a:avLst/>
          </a:prstGeom>
          <a:noFill/>
        </p:spPr>
        <p:txBody>
          <a:bodyPr wrap="square" lIns="68580" tIns="34290" rIns="68580" bIns="34290" rtlCol="0">
            <a:spAutoFit/>
          </a:bodyPr>
          <a:p>
            <a:pPr lvl="0" defTabSz="457200"/>
            <a:r>
              <a:rPr lang="en-US" altLang="zh-CN"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Java</a:t>
            </a:r>
            <a:r>
              <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的</a:t>
            </a:r>
            <a:r>
              <a:rPr lang="en-US" altLang="zh-CN"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swing</a:t>
            </a:r>
            <a:endParaRPr lang="en-US" altLang="zh-CN"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lvl="0" defTabSz="457200"/>
            <a:r>
              <a:rPr lang="en-US" altLang="zh-CN"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GUI</a:t>
            </a:r>
            <a:r>
              <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编程</a:t>
            </a:r>
            <a:endPar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1" name="文本框 30"/>
          <p:cNvSpPr txBox="1"/>
          <p:nvPr/>
        </p:nvSpPr>
        <p:spPr>
          <a:xfrm>
            <a:off x="6920230" y="3689985"/>
            <a:ext cx="1626235" cy="314325"/>
          </a:xfrm>
          <a:prstGeom prst="rect">
            <a:avLst/>
          </a:prstGeom>
          <a:noFill/>
        </p:spPr>
        <p:txBody>
          <a:bodyPr wrap="square" lIns="68580" tIns="34290" rIns="68580" bIns="34290" rtlCol="0">
            <a:spAutoFit/>
          </a:bodyPr>
          <a:p>
            <a:pPr lvl="0" defTabSz="457200"/>
            <a:r>
              <a:rPr lang="en-US" altLang="zh-CN"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PS</a:t>
            </a:r>
            <a:r>
              <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修图</a:t>
            </a:r>
            <a:endPar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2" name="文本框 31"/>
          <p:cNvSpPr txBox="1"/>
          <p:nvPr/>
        </p:nvSpPr>
        <p:spPr>
          <a:xfrm>
            <a:off x="9382125" y="3568065"/>
            <a:ext cx="1626235" cy="560705"/>
          </a:xfrm>
          <a:prstGeom prst="rect">
            <a:avLst/>
          </a:prstGeom>
          <a:noFill/>
        </p:spPr>
        <p:txBody>
          <a:bodyPr wrap="square" lIns="68580" tIns="34290" rIns="68580" bIns="34290" rtlCol="0">
            <a:spAutoFit/>
          </a:bodyPr>
          <a:p>
            <a:pPr lvl="0" defTabSz="457200"/>
            <a:r>
              <a:rPr lang="en-US" altLang="zh-CN"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a:t>
            </a:r>
            <a:r>
              <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基于</a:t>
            </a:r>
            <a:r>
              <a:rPr lang="en-US" altLang="zh-CN"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Java</a:t>
            </a:r>
            <a:r>
              <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的飞 </a:t>
            </a:r>
            <a:endPar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a:p>
            <a:pPr lvl="0" defTabSz="457200"/>
            <a:r>
              <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rPr>
              <a:t>        机大战</a:t>
            </a:r>
            <a:endParaRPr lang="zh-CN" altLang="en-US" sz="16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endParaRPr>
          </a:p>
        </p:txBody>
      </p:sp>
      <p:sp>
        <p:nvSpPr>
          <p:cNvPr id="33" name="文本框 32"/>
          <p:cNvSpPr txBox="1"/>
          <p:nvPr/>
        </p:nvSpPr>
        <p:spPr>
          <a:xfrm>
            <a:off x="4033193" y="2370872"/>
            <a:ext cx="2236146" cy="314325"/>
          </a:xfrm>
          <a:prstGeom prst="rect">
            <a:avLst/>
          </a:prstGeom>
          <a:noFill/>
        </p:spPr>
        <p:txBody>
          <a:bodyPr wrap="square" lIns="68580" tIns="34290" rIns="68580" bIns="34290" rtlCol="0">
            <a:spAutoFit/>
          </a:bodyPr>
          <a:p>
            <a:pPr lvl="0" defTabSz="457200"/>
            <a:r>
              <a:rPr lang="zh-CN" altLang="en-US" sz="1600" dirty="0">
                <a:solidFill>
                  <a:schemeClr val="bg1"/>
                </a:solidFill>
                <a:latin typeface="微软雅黑" panose="020B0503020204020204" pitchFamily="34" charset="-122"/>
                <a:ea typeface="微软雅黑" panose="020B0503020204020204" pitchFamily="34" charset="-122"/>
              </a:rPr>
              <a:t>用于绘制游戏画面</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6862" y="3835939"/>
            <a:ext cx="1879600" cy="507462"/>
          </a:xfrm>
        </p:spPr>
        <p:txBody>
          <a:bodyPr/>
          <a:lstStyle/>
          <a:p>
            <a:r>
              <a:rPr lang="zh-CN" altLang="en-US" dirty="0"/>
              <a:t>总结</a:t>
            </a:r>
            <a:endParaRPr lang="zh-CN" altLang="en-US" dirty="0"/>
          </a:p>
        </p:txBody>
      </p:sp>
      <p:sp>
        <p:nvSpPr>
          <p:cNvPr id="3" name="文本框 2"/>
          <p:cNvSpPr txBox="1"/>
          <p:nvPr/>
        </p:nvSpPr>
        <p:spPr>
          <a:xfrm>
            <a:off x="5614988" y="1828800"/>
            <a:ext cx="928687" cy="1322070"/>
          </a:xfrm>
          <a:prstGeom prst="rect">
            <a:avLst/>
          </a:prstGeom>
          <a:noFill/>
        </p:spPr>
        <p:txBody>
          <a:bodyPr wrap="square" rtlCol="0">
            <a:spAutoFit/>
          </a:bodyPr>
          <a:lstStyle/>
          <a:p>
            <a:r>
              <a:rPr lang="en-US" altLang="zh-CN" sz="8000" b="1" dirty="0">
                <a:solidFill>
                  <a:schemeClr val="bg1"/>
                </a:solidFill>
              </a:rPr>
              <a:t>F</a:t>
            </a:r>
            <a:endParaRPr lang="en-US" altLang="zh-CN" sz="8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latin typeface="微软雅黑" panose="020B0503020204020204" pitchFamily="34" charset="-122"/>
                <a:ea typeface="微软雅黑" panose="020B0503020204020204" pitchFamily="34" charset="-122"/>
              </a:rPr>
              <a:t>总结</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1981200" y="2117090"/>
            <a:ext cx="8484235" cy="2891790"/>
          </a:xfrm>
          <a:prstGeom prst="rect">
            <a:avLst/>
          </a:prstGeom>
        </p:spPr>
        <p:txBody>
          <a:bodyPr wrap="square">
            <a:spAutoFit/>
          </a:bodyPr>
          <a:lstStyle/>
          <a:p>
            <a:pPr algn="l">
              <a:lnSpc>
                <a:spcPct val="130000"/>
              </a:lnSpc>
            </a:pPr>
            <a:r>
              <a:rPr lang="en-US" altLang="zh-CN" sz="2000" dirty="0">
                <a:solidFill>
                  <a:schemeClr val="bg1"/>
                </a:solidFill>
                <a:latin typeface="+mn-ea"/>
                <a:cs typeface="+mn-ea"/>
              </a:rPr>
              <a:t>       </a:t>
            </a:r>
            <a:r>
              <a:rPr lang="zh-CN" altLang="en-US" sz="2000" dirty="0">
                <a:solidFill>
                  <a:schemeClr val="bg1"/>
                </a:solidFill>
                <a:latin typeface="+mn-ea"/>
                <a:cs typeface="+mn-ea"/>
              </a:rPr>
              <a:t>本次课程设计，程序方法设计学，java面向对象编程，数据库设计三者的综合使用及实践，提高了我们对已学知识的综合实践应用能力，  深刻</a:t>
            </a:r>
            <a:r>
              <a:rPr lang="zh-CN" altLang="en-US" sz="2000" dirty="0">
                <a:solidFill>
                  <a:schemeClr val="bg1"/>
                </a:solidFill>
                <a:latin typeface="+mn-ea"/>
                <a:cs typeface="+mn-ea"/>
              </a:rPr>
              <a:t>理解面对对象编程思想。通过编写类和函数较多的实践案例能够真正提升我们对一个项目的认识高度，有助于未来对其他项目的开发。</a:t>
            </a:r>
            <a:endParaRPr lang="zh-CN" altLang="en-US" sz="2000" dirty="0">
              <a:solidFill>
                <a:schemeClr val="bg1"/>
              </a:solidFill>
              <a:latin typeface="+mn-ea"/>
              <a:cs typeface="+mn-ea"/>
            </a:endParaRPr>
          </a:p>
          <a:p>
            <a:pPr algn="l">
              <a:lnSpc>
                <a:spcPct val="130000"/>
              </a:lnSpc>
            </a:pPr>
            <a:r>
              <a:rPr lang="zh-CN" altLang="en-US" sz="2000" dirty="0">
                <a:solidFill>
                  <a:schemeClr val="bg1"/>
                </a:solidFill>
                <a:latin typeface="+mn-ea"/>
                <a:cs typeface="+mn-ea"/>
              </a:rPr>
              <a:t>       就业指导课程详细全面介绍了当前就业大环境以及我们当前所需学习的知识，有助于我们尽早地做好职业生涯规划，权衡利弊，现在最应该做的事情是努力提升自己的技术水平。为未来的就业等做好充足准备。</a:t>
            </a:r>
            <a:endParaRPr lang="zh-CN" altLang="en-US" sz="2000" dirty="0">
              <a:solidFill>
                <a:schemeClr val="bg1"/>
              </a:solidFill>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67869" y="2578783"/>
            <a:ext cx="1842163" cy="1446546"/>
          </a:xfrm>
          <a:prstGeom prst="rect">
            <a:avLst/>
          </a:prstGeom>
        </p:spPr>
        <p:txBody>
          <a:bodyPr wrap="none" lIns="91436" tIns="45718" rIns="91436" bIns="45718">
            <a:spAutoFit/>
          </a:bodyPr>
          <a:lstStyle/>
          <a:p>
            <a:pPr algn="ctr"/>
            <a:r>
              <a:rPr kumimoji="1" lang="en-US" altLang="zh-CN" sz="4400" b="1" dirty="0">
                <a:solidFill>
                  <a:schemeClr val="tx1">
                    <a:lumMod val="75000"/>
                    <a:lumOff val="25000"/>
                  </a:schemeClr>
                </a:solidFill>
              </a:rPr>
              <a:t>THANK</a:t>
            </a:r>
            <a:endParaRPr kumimoji="1" lang="en-US" altLang="zh-CN" sz="4400" b="1" dirty="0">
              <a:solidFill>
                <a:schemeClr val="tx1">
                  <a:lumMod val="75000"/>
                  <a:lumOff val="25000"/>
                </a:schemeClr>
              </a:solidFill>
            </a:endParaRPr>
          </a:p>
          <a:p>
            <a:pPr algn="ctr"/>
            <a:r>
              <a:rPr kumimoji="1" lang="en-US" altLang="zh-CN" sz="4400" b="1" dirty="0">
                <a:solidFill>
                  <a:schemeClr val="tx1">
                    <a:lumMod val="75000"/>
                    <a:lumOff val="25000"/>
                  </a:schemeClr>
                </a:solidFill>
              </a:rPr>
              <a:t>YOU</a:t>
            </a:r>
            <a:endParaRPr kumimoji="1" lang="en-US" altLang="zh-CN" sz="4400" b="1" dirty="0">
              <a:solidFill>
                <a:schemeClr val="tx1">
                  <a:lumMod val="75000"/>
                  <a:lumOff val="25000"/>
                </a:schemeClr>
              </a:solidFill>
            </a:endParaRPr>
          </a:p>
        </p:txBody>
      </p:sp>
      <p:sp>
        <p:nvSpPr>
          <p:cNvPr id="3" name="矩形 2"/>
          <p:cNvSpPr/>
          <p:nvPr/>
        </p:nvSpPr>
        <p:spPr>
          <a:xfrm>
            <a:off x="5183751" y="4644742"/>
            <a:ext cx="1781810" cy="367030"/>
          </a:xfrm>
          <a:prstGeom prst="rect">
            <a:avLst/>
          </a:prstGeom>
        </p:spPr>
        <p:txBody>
          <a:bodyPr wrap="none" lIns="91436" tIns="45718" rIns="91436" bIns="45718">
            <a:spAutoFit/>
          </a:bodyPr>
          <a:lstStyle/>
          <a:p>
            <a:pPr algn="ctr"/>
            <a:r>
              <a:rPr kumimoji="1" lang="zh-CN" altLang="en-US" dirty="0">
                <a:solidFill>
                  <a:schemeClr val="tx1">
                    <a:lumMod val="75000"/>
                    <a:lumOff val="25000"/>
                  </a:schemeClr>
                </a:solidFill>
              </a:rPr>
              <a:t>谢谢大家的聆听</a:t>
            </a:r>
            <a:endParaRPr kumimoji="1" lang="zh-CN" altLang="en-US"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6799" b="8102"/>
          <a:stretch>
            <a:fillRect/>
          </a:stretch>
        </p:blipFill>
        <p:spPr>
          <a:xfrm>
            <a:off x="0" y="-28575"/>
            <a:ext cx="12192000" cy="6915150"/>
          </a:xfrm>
          <a:prstGeom prst="rect">
            <a:avLst/>
          </a:prstGeom>
        </p:spPr>
      </p:pic>
      <p:sp>
        <p:nvSpPr>
          <p:cNvPr id="2" name="标题 1"/>
          <p:cNvSpPr>
            <a:spLocks noGrp="1"/>
          </p:cNvSpPr>
          <p:nvPr/>
        </p:nvSpPr>
        <p:spPr>
          <a:xfrm>
            <a:off x="4144010" y="2443480"/>
            <a:ext cx="5230495" cy="1742440"/>
          </a:xfrm>
          <a:prstGeom prst="rect">
            <a:avLst/>
          </a:prstGeom>
        </p:spPr>
        <p:txBody>
          <a:bodyPr>
            <a:noAutofit/>
          </a:bodyPr>
          <a:lst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a:lstStyle>
          <a:p>
            <a:r>
              <a:rPr lang="zh-CN" altLang="en-US" sz="2800" dirty="0">
                <a:solidFill>
                  <a:schemeClr val="bg1"/>
                </a:solidFill>
                <a:effectLst/>
              </a:rPr>
              <a:t>一、人员组成及分工</a:t>
            </a:r>
            <a:endParaRPr lang="zh-CN" altLang="en-US" sz="2800" dirty="0">
              <a:solidFill>
                <a:schemeClr val="bg1"/>
              </a:solidFill>
              <a:effectLst/>
            </a:endParaRPr>
          </a:p>
          <a:p>
            <a:r>
              <a:rPr lang="zh-CN" altLang="en-US" sz="2800" dirty="0">
                <a:solidFill>
                  <a:schemeClr val="bg1"/>
                </a:solidFill>
                <a:effectLst/>
              </a:rPr>
              <a:t>二、游戏功能</a:t>
            </a:r>
            <a:endParaRPr lang="zh-CN" altLang="en-US" sz="2800" dirty="0">
              <a:solidFill>
                <a:schemeClr val="bg1"/>
              </a:solidFill>
              <a:effectLst/>
            </a:endParaRPr>
          </a:p>
          <a:p>
            <a:r>
              <a:rPr lang="zh-CN" altLang="en-US" sz="2800" dirty="0">
                <a:solidFill>
                  <a:schemeClr val="bg1"/>
                </a:solidFill>
                <a:effectLst/>
              </a:rPr>
              <a:t>三、数据库存储</a:t>
            </a:r>
            <a:endParaRPr lang="en-US" altLang="zh-CN" sz="2800" dirty="0">
              <a:solidFill>
                <a:schemeClr val="bg1"/>
              </a:solidFill>
              <a:effectLst/>
            </a:endParaRPr>
          </a:p>
          <a:p>
            <a:r>
              <a:rPr lang="zh-CN" altLang="en-US" sz="2800" dirty="0">
                <a:solidFill>
                  <a:schemeClr val="bg1"/>
                </a:solidFill>
                <a:effectLst/>
              </a:rPr>
              <a:t>四、主要类图设计</a:t>
            </a:r>
            <a:endParaRPr lang="en-US" altLang="zh-CN" sz="2800" dirty="0">
              <a:solidFill>
                <a:schemeClr val="bg1"/>
              </a:solidFill>
              <a:effectLst/>
            </a:endParaRPr>
          </a:p>
          <a:p>
            <a:r>
              <a:rPr lang="zh-CN" altLang="en-US" sz="2800" dirty="0">
                <a:solidFill>
                  <a:schemeClr val="bg1"/>
                </a:solidFill>
                <a:effectLst/>
              </a:rPr>
              <a:t>五、游戏中使用的主要技术</a:t>
            </a:r>
            <a:endParaRPr lang="en-US" altLang="zh-CN" sz="2800" dirty="0">
              <a:solidFill>
                <a:schemeClr val="bg1"/>
              </a:solidFill>
              <a:effectLst/>
            </a:endParaRPr>
          </a:p>
          <a:p>
            <a:r>
              <a:rPr lang="zh-CN" altLang="en-US" sz="2800" dirty="0">
                <a:solidFill>
                  <a:schemeClr val="bg1"/>
                </a:solidFill>
                <a:effectLst/>
              </a:rPr>
              <a:t>六、总结</a:t>
            </a:r>
            <a:endParaRPr lang="zh-CN" altLang="en-US" sz="2800" dirty="0">
              <a:solidFill>
                <a:schemeClr val="bg1"/>
              </a:solidFill>
              <a:effectLst/>
            </a:endParaRPr>
          </a:p>
        </p:txBody>
      </p:sp>
      <p:sp>
        <p:nvSpPr>
          <p:cNvPr id="7" name="矩形 6"/>
          <p:cNvSpPr/>
          <p:nvPr/>
        </p:nvSpPr>
        <p:spPr>
          <a:xfrm>
            <a:off x="5128260" y="759460"/>
            <a:ext cx="1706880" cy="1014730"/>
          </a:xfrm>
          <a:prstGeom prst="rect">
            <a:avLst/>
          </a:prstGeom>
          <a:noFill/>
          <a:ln>
            <a:noFill/>
          </a:ln>
        </p:spPr>
        <p:txBody>
          <a:bodyPr wrap="none" rtlCol="0" anchor="t">
            <a:spAutoFit/>
          </a:bodyPr>
          <a:p>
            <a:pPr algn="ctr"/>
            <a:r>
              <a:rPr lang="zh-CN" altLang="en-US" sz="6000" b="1">
                <a:gradFill>
                  <a:gsLst>
                    <a:gs pos="21000">
                      <a:srgbClr val="53575C"/>
                    </a:gs>
                    <a:gs pos="88000">
                      <a:srgbClr val="C5C7CA"/>
                    </a:gs>
                  </a:gsLst>
                  <a:lin ang="5400000"/>
                </a:gradFill>
                <a:effectLst/>
              </a:rPr>
              <a:t>介绍</a:t>
            </a:r>
            <a:endParaRPr lang="zh-CN" altLang="en-US" sz="6000" b="1">
              <a:gradFill>
                <a:gsLst>
                  <a:gs pos="21000">
                    <a:srgbClr val="53575C"/>
                  </a:gs>
                  <a:gs pos="88000">
                    <a:srgbClr val="C5C7CA"/>
                  </a:gs>
                </a:gsLst>
                <a:lin ang="5400000"/>
              </a:gradFill>
              <a:effectLst/>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1510" y="3836035"/>
            <a:ext cx="3517265" cy="1742440"/>
          </a:xfrm>
        </p:spPr>
        <p:txBody>
          <a:bodyPr/>
          <a:lstStyle/>
          <a:p>
            <a:r>
              <a:rPr lang="zh-CN" altLang="en-US" dirty="0"/>
              <a:t>人员组成及</a:t>
            </a:r>
            <a:r>
              <a:rPr lang="zh-CN" altLang="en-US" dirty="0"/>
              <a:t>分工</a:t>
            </a:r>
            <a:endParaRPr lang="zh-CN" altLang="en-US" dirty="0"/>
          </a:p>
        </p:txBody>
      </p:sp>
      <p:sp>
        <p:nvSpPr>
          <p:cNvPr id="4" name="文本框 3"/>
          <p:cNvSpPr txBox="1"/>
          <p:nvPr/>
        </p:nvSpPr>
        <p:spPr>
          <a:xfrm>
            <a:off x="5614988" y="1828800"/>
            <a:ext cx="928687" cy="1323439"/>
          </a:xfrm>
          <a:prstGeom prst="rect">
            <a:avLst/>
          </a:prstGeom>
          <a:noFill/>
        </p:spPr>
        <p:txBody>
          <a:bodyPr wrap="square" rtlCol="0">
            <a:spAutoFit/>
          </a:bodyPr>
          <a:lstStyle/>
          <a:p>
            <a:r>
              <a:rPr lang="en-US" altLang="zh-CN" sz="8000" b="1" dirty="0">
                <a:solidFill>
                  <a:schemeClr val="bg1"/>
                </a:solidFill>
              </a:rPr>
              <a:t>A</a:t>
            </a:r>
            <a:endParaRPr lang="zh-CN" altLang="en-US" sz="8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933450" y="493395"/>
            <a:ext cx="2614930" cy="379730"/>
          </a:xfrm>
        </p:spPr>
        <p:txBody>
          <a:bodyPr/>
          <a:lstStyle/>
          <a:p>
            <a:r>
              <a:rPr lang="zh-CN" altLang="en-US" dirty="0"/>
              <a:t>人员组成及分工</a:t>
            </a:r>
            <a:endParaRPr lang="zh-CN" altLang="en-US" dirty="0"/>
          </a:p>
        </p:txBody>
      </p:sp>
      <p:sp>
        <p:nvSpPr>
          <p:cNvPr id="12" name="文本框 11"/>
          <p:cNvSpPr txBox="1"/>
          <p:nvPr/>
        </p:nvSpPr>
        <p:spPr>
          <a:xfrm>
            <a:off x="342900" y="1799590"/>
            <a:ext cx="1593850" cy="437515"/>
          </a:xfrm>
          <a:prstGeom prst="rect">
            <a:avLst/>
          </a:prstGeom>
          <a:noFill/>
        </p:spPr>
        <p:txBody>
          <a:bodyPr wrap="square" lIns="68580" tIns="34290" rIns="68580" bIns="34290" rtlCol="0">
            <a:spAutoFit/>
          </a:bodyPr>
          <a:lstStyle/>
          <a:p>
            <a:pPr algn="r"/>
            <a:r>
              <a:rPr lang="zh-CN" altLang="en-US" sz="2400" b="1" dirty="0">
                <a:solidFill>
                  <a:srgbClr val="37C7C4"/>
                </a:solidFill>
              </a:rPr>
              <a:t>曹庆</a:t>
            </a:r>
            <a:r>
              <a:rPr lang="zh-CN" altLang="en-US" sz="2400" b="1" dirty="0">
                <a:solidFill>
                  <a:srgbClr val="37C7C4"/>
                </a:solidFill>
              </a:rPr>
              <a:t>超</a:t>
            </a:r>
            <a:endParaRPr lang="zh-CN" altLang="en-US" sz="2400" b="1" dirty="0">
              <a:solidFill>
                <a:srgbClr val="37C7C4"/>
              </a:solidFill>
            </a:endParaRPr>
          </a:p>
        </p:txBody>
      </p:sp>
      <p:sp>
        <p:nvSpPr>
          <p:cNvPr id="13" name="文本框 12"/>
          <p:cNvSpPr txBox="1"/>
          <p:nvPr/>
        </p:nvSpPr>
        <p:spPr>
          <a:xfrm>
            <a:off x="4378903" y="1265022"/>
            <a:ext cx="1546298" cy="1506855"/>
          </a:xfrm>
          <a:prstGeom prst="rect">
            <a:avLst/>
          </a:prstGeom>
          <a:noFill/>
        </p:spPr>
        <p:txBody>
          <a:bodyPr wrap="square" lIns="68580" tIns="34290" rIns="68580" bIns="34290" rtlCol="0">
            <a:spAutoFit/>
          </a:bodyPr>
          <a:lstStyle/>
          <a:p>
            <a:pPr lvl="0" defTabSz="457200">
              <a:lnSpc>
                <a:spcPct val="130000"/>
              </a:lnSpc>
            </a:pPr>
            <a:r>
              <a:rPr lang="zh-CN" altLang="en-US" dirty="0">
                <a:solidFill>
                  <a:schemeClr val="bg1"/>
                </a:solidFill>
                <a:latin typeface="微软雅黑" panose="020B0503020204020204" pitchFamily="34" charset="-122"/>
                <a:ea typeface="微软雅黑" panose="020B0503020204020204" pitchFamily="34" charset="-122"/>
              </a:rPr>
              <a:t>登录面板的制作和连接数据库实现登录和注册功能模块</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153551" y="5058551"/>
            <a:ext cx="9939292" cy="823457"/>
            <a:chOff x="2775184" y="4710586"/>
            <a:chExt cx="6000750" cy="879890"/>
          </a:xfrm>
        </p:grpSpPr>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l="6145" t="13217" r="9825"/>
            <a:stretch>
              <a:fillRect/>
            </a:stretch>
          </p:blipFill>
          <p:spPr>
            <a:xfrm>
              <a:off x="2775184" y="4710586"/>
              <a:ext cx="6000750" cy="248959"/>
            </a:xfrm>
            <a:prstGeom prst="rect">
              <a:avLst/>
            </a:prstGeom>
          </p:spPr>
        </p:pic>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l="6145" t="13217" r="9825"/>
            <a:stretch>
              <a:fillRect/>
            </a:stretch>
          </p:blipFill>
          <p:spPr>
            <a:xfrm flipV="1">
              <a:off x="2775184" y="5341517"/>
              <a:ext cx="6000750" cy="248959"/>
            </a:xfrm>
            <a:prstGeom prst="rect">
              <a:avLst/>
            </a:prstGeom>
          </p:spPr>
        </p:pic>
      </p:grpSp>
      <p:grpSp>
        <p:nvGrpSpPr>
          <p:cNvPr id="32" name="组合 31"/>
          <p:cNvGrpSpPr/>
          <p:nvPr/>
        </p:nvGrpSpPr>
        <p:grpSpPr>
          <a:xfrm>
            <a:off x="3057730" y="1108940"/>
            <a:ext cx="1078234" cy="1819519"/>
            <a:chOff x="2469720" y="2382115"/>
            <a:chExt cx="1078234" cy="1819519"/>
          </a:xfrm>
        </p:grpSpPr>
        <p:sp>
          <p:nvSpPr>
            <p:cNvPr id="4" name="燕尾形 3"/>
            <p:cNvSpPr/>
            <p:nvPr/>
          </p:nvSpPr>
          <p:spPr>
            <a:xfrm>
              <a:off x="2469720" y="2382115"/>
              <a:ext cx="1078234" cy="1819519"/>
            </a:xfrm>
            <a:prstGeom prst="chevron">
              <a:avLst/>
            </a:prstGeom>
            <a:solidFill>
              <a:srgbClr val="37C7C4"/>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5" name="椭圆 4"/>
            <p:cNvSpPr/>
            <p:nvPr/>
          </p:nvSpPr>
          <p:spPr>
            <a:xfrm>
              <a:off x="2873869" y="2954927"/>
              <a:ext cx="673896" cy="673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sp>
        <p:nvSpPr>
          <p:cNvPr id="37" name="文本框 36"/>
          <p:cNvSpPr txBox="1"/>
          <p:nvPr/>
        </p:nvSpPr>
        <p:spPr>
          <a:xfrm>
            <a:off x="2541905" y="3724275"/>
            <a:ext cx="1593850" cy="437515"/>
          </a:xfrm>
          <a:prstGeom prst="rect">
            <a:avLst/>
          </a:prstGeom>
          <a:noFill/>
        </p:spPr>
        <p:txBody>
          <a:bodyPr wrap="square" lIns="68580" tIns="34290" rIns="68580" bIns="34290" rtlCol="0">
            <a:spAutoFit/>
          </a:bodyPr>
          <a:p>
            <a:pPr algn="r"/>
            <a:r>
              <a:rPr lang="zh-CN" altLang="en-US" sz="2400" b="1" dirty="0">
                <a:solidFill>
                  <a:srgbClr val="37C7C4"/>
                </a:solidFill>
              </a:rPr>
              <a:t>高洋洋</a:t>
            </a:r>
            <a:endParaRPr lang="zh-CN" altLang="en-US" sz="2400" b="1" dirty="0">
              <a:solidFill>
                <a:srgbClr val="37C7C4"/>
              </a:solidFill>
            </a:endParaRPr>
          </a:p>
        </p:txBody>
      </p:sp>
      <p:sp>
        <p:nvSpPr>
          <p:cNvPr id="38" name="文本框 37"/>
          <p:cNvSpPr txBox="1"/>
          <p:nvPr/>
        </p:nvSpPr>
        <p:spPr>
          <a:xfrm>
            <a:off x="5925185" y="1799590"/>
            <a:ext cx="1593850" cy="437515"/>
          </a:xfrm>
          <a:prstGeom prst="rect">
            <a:avLst/>
          </a:prstGeom>
          <a:noFill/>
        </p:spPr>
        <p:txBody>
          <a:bodyPr wrap="square" lIns="68580" tIns="34290" rIns="68580" bIns="34290" rtlCol="0">
            <a:spAutoFit/>
          </a:bodyPr>
          <a:lstStyle/>
          <a:p>
            <a:pPr algn="r"/>
            <a:r>
              <a:rPr lang="zh-CN" altLang="en-US" sz="2400" b="1" dirty="0">
                <a:solidFill>
                  <a:srgbClr val="37C7C4"/>
                </a:solidFill>
              </a:rPr>
              <a:t>焦宇珠</a:t>
            </a:r>
            <a:endParaRPr lang="zh-CN" altLang="en-US" sz="2400" b="1" dirty="0">
              <a:solidFill>
                <a:srgbClr val="37C7C4"/>
              </a:solidFill>
            </a:endParaRPr>
          </a:p>
        </p:txBody>
      </p:sp>
      <p:sp>
        <p:nvSpPr>
          <p:cNvPr id="39" name="文本框 38"/>
          <p:cNvSpPr txBox="1"/>
          <p:nvPr/>
        </p:nvSpPr>
        <p:spPr>
          <a:xfrm>
            <a:off x="9929438" y="1265022"/>
            <a:ext cx="1546298" cy="1506855"/>
          </a:xfrm>
          <a:prstGeom prst="rect">
            <a:avLst/>
          </a:prstGeom>
          <a:noFill/>
        </p:spPr>
        <p:txBody>
          <a:bodyPr wrap="square" lIns="68580" tIns="34290" rIns="68580" bIns="34290" rtlCol="0">
            <a:spAutoFit/>
          </a:bodyPr>
          <a:p>
            <a:pPr lvl="0" defTabSz="457200">
              <a:lnSpc>
                <a:spcPct val="130000"/>
              </a:lnSpc>
            </a:pPr>
            <a:r>
              <a:rPr lang="en-US" altLang="zh-CN" dirty="0">
                <a:solidFill>
                  <a:schemeClr val="bg1"/>
                </a:solidFill>
                <a:latin typeface="微软雅黑" panose="020B0503020204020204" pitchFamily="34" charset="-122"/>
                <a:ea typeface="微软雅黑" panose="020B0503020204020204" pitchFamily="34" charset="-122"/>
              </a:rPr>
              <a:t>BOSS</a:t>
            </a:r>
            <a:r>
              <a:rPr lang="zh-CN" altLang="en-US" dirty="0">
                <a:solidFill>
                  <a:schemeClr val="bg1"/>
                </a:solidFill>
                <a:latin typeface="微软雅黑" panose="020B0503020204020204" pitchFamily="34" charset="-122"/>
                <a:ea typeface="微软雅黑" panose="020B0503020204020204" pitchFamily="34" charset="-122"/>
              </a:rPr>
              <a:t>的相关模块，</a:t>
            </a:r>
            <a:r>
              <a:rPr lang="en-US" altLang="zh-CN" dirty="0">
                <a:solidFill>
                  <a:schemeClr val="bg1"/>
                </a:solidFill>
                <a:latin typeface="微软雅黑" panose="020B0503020204020204" pitchFamily="34" charset="-122"/>
                <a:ea typeface="微软雅黑" panose="020B0503020204020204" pitchFamily="34" charset="-122"/>
              </a:rPr>
              <a:t>BOSS</a:t>
            </a:r>
            <a:r>
              <a:rPr lang="zh-CN" altLang="en-US" dirty="0">
                <a:solidFill>
                  <a:schemeClr val="bg1"/>
                </a:solidFill>
                <a:latin typeface="微软雅黑" panose="020B0503020204020204" pitchFamily="34" charset="-122"/>
                <a:ea typeface="微软雅黑" panose="020B0503020204020204" pitchFamily="34" charset="-122"/>
              </a:rPr>
              <a:t>子弹的发射与碰撞等</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8641285" y="1108940"/>
            <a:ext cx="1078234" cy="1819519"/>
            <a:chOff x="2469720" y="2382115"/>
            <a:chExt cx="1078234" cy="1819519"/>
          </a:xfrm>
        </p:grpSpPr>
        <p:sp>
          <p:nvSpPr>
            <p:cNvPr id="41" name="燕尾形 40"/>
            <p:cNvSpPr/>
            <p:nvPr/>
          </p:nvSpPr>
          <p:spPr>
            <a:xfrm>
              <a:off x="2469720" y="2382115"/>
              <a:ext cx="1078234" cy="1819519"/>
            </a:xfrm>
            <a:prstGeom prst="chevron">
              <a:avLst/>
            </a:prstGeom>
            <a:solidFill>
              <a:srgbClr val="37C7C4"/>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solidFill>
                  <a:prstClr val="black"/>
                </a:solidFill>
              </a:endParaRPr>
            </a:p>
          </p:txBody>
        </p:sp>
        <p:sp>
          <p:nvSpPr>
            <p:cNvPr id="42" name="椭圆 41"/>
            <p:cNvSpPr/>
            <p:nvPr/>
          </p:nvSpPr>
          <p:spPr>
            <a:xfrm>
              <a:off x="2873869" y="2954927"/>
              <a:ext cx="673896" cy="673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solidFill>
                  <a:prstClr val="white"/>
                </a:solidFill>
              </a:endParaRPr>
            </a:p>
          </p:txBody>
        </p:sp>
      </p:grpSp>
      <p:sp>
        <p:nvSpPr>
          <p:cNvPr id="43" name="文本框 42"/>
          <p:cNvSpPr txBox="1"/>
          <p:nvPr/>
        </p:nvSpPr>
        <p:spPr>
          <a:xfrm>
            <a:off x="6661093" y="3369412"/>
            <a:ext cx="1546298" cy="1147445"/>
          </a:xfrm>
          <a:prstGeom prst="rect">
            <a:avLst/>
          </a:prstGeom>
          <a:noFill/>
        </p:spPr>
        <p:txBody>
          <a:bodyPr wrap="square" lIns="68580" tIns="34290" rIns="68580" bIns="34290" rtlCol="0">
            <a:spAutoFit/>
          </a:bodyPr>
          <a:lstStyle/>
          <a:p>
            <a:pPr lvl="0" defTabSz="457200">
              <a:lnSpc>
                <a:spcPct val="130000"/>
              </a:lnSpc>
            </a:pPr>
            <a:r>
              <a:rPr lang="zh-CN" altLang="en-US" dirty="0">
                <a:solidFill>
                  <a:schemeClr val="bg1"/>
                </a:solidFill>
                <a:latin typeface="微软雅黑" panose="020B0503020204020204" pitchFamily="34" charset="-122"/>
                <a:ea typeface="微软雅黑" panose="020B0503020204020204" pitchFamily="34" charset="-122"/>
              </a:rPr>
              <a:t>英雄机的技能和游戏加速和恢复模块</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382465" y="3129510"/>
            <a:ext cx="1078234" cy="1819519"/>
            <a:chOff x="2469720" y="2382115"/>
            <a:chExt cx="1078234" cy="1819519"/>
          </a:xfrm>
        </p:grpSpPr>
        <p:sp>
          <p:nvSpPr>
            <p:cNvPr id="45" name="燕尾形 44"/>
            <p:cNvSpPr/>
            <p:nvPr/>
          </p:nvSpPr>
          <p:spPr>
            <a:xfrm>
              <a:off x="2469720" y="2382115"/>
              <a:ext cx="1078234" cy="1819519"/>
            </a:xfrm>
            <a:prstGeom prst="chevron">
              <a:avLst/>
            </a:prstGeom>
            <a:solidFill>
              <a:srgbClr val="37C7C4"/>
            </a:solidFill>
            <a:ln>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black"/>
                </a:solidFill>
              </a:endParaRPr>
            </a:p>
          </p:txBody>
        </p:sp>
        <p:sp>
          <p:nvSpPr>
            <p:cNvPr id="46" name="椭圆 45"/>
            <p:cNvSpPr/>
            <p:nvPr/>
          </p:nvSpPr>
          <p:spPr>
            <a:xfrm>
              <a:off x="2873869" y="2954927"/>
              <a:ext cx="673896" cy="6738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grpSp>
      <p:grpSp>
        <p:nvGrpSpPr>
          <p:cNvPr id="51" name="组合 39"/>
          <p:cNvGrpSpPr/>
          <p:nvPr/>
        </p:nvGrpSpPr>
        <p:grpSpPr bwMode="auto">
          <a:xfrm>
            <a:off x="2093009" y="1582540"/>
            <a:ext cx="964857" cy="872083"/>
            <a:chOff x="4897736" y="4969417"/>
            <a:chExt cx="329426" cy="298526"/>
          </a:xfrm>
          <a:solidFill>
            <a:srgbClr val="37C7C4"/>
          </a:solidFill>
        </p:grpSpPr>
        <p:sp>
          <p:nvSpPr>
            <p:cNvPr id="52" name="饼形 4"/>
            <p:cNvSpPr/>
            <p:nvPr/>
          </p:nvSpPr>
          <p:spPr>
            <a:xfrm>
              <a:off x="4897736" y="5113917"/>
              <a:ext cx="329426" cy="154026"/>
            </a:xfrm>
            <a:custGeom>
              <a:avLst/>
              <a:gdLst/>
              <a:ahLst/>
              <a:cxnLst/>
              <a:rect l="l" t="t" r="r" b="b"/>
              <a:pathLst>
                <a:path w="329426" h="153821">
                  <a:moveTo>
                    <a:pt x="218661" y="0"/>
                  </a:moveTo>
                  <a:cubicBezTo>
                    <a:pt x="283412" y="20853"/>
                    <a:pt x="329426" y="81963"/>
                    <a:pt x="329426" y="153821"/>
                  </a:cubicBezTo>
                  <a:lnTo>
                    <a:pt x="173519" y="153821"/>
                  </a:lnTo>
                  <a:lnTo>
                    <a:pt x="187220" y="111291"/>
                  </a:lnTo>
                  <a:lnTo>
                    <a:pt x="168171" y="52162"/>
                  </a:lnTo>
                  <a:lnTo>
                    <a:pt x="186227" y="32667"/>
                  </a:lnTo>
                  <a:lnTo>
                    <a:pt x="173291" y="18700"/>
                  </a:lnTo>
                  <a:cubicBezTo>
                    <a:pt x="190726" y="18073"/>
                    <a:pt x="206485" y="11202"/>
                    <a:pt x="218661" y="0"/>
                  </a:cubicBezTo>
                  <a:close/>
                  <a:moveTo>
                    <a:pt x="110766" y="0"/>
                  </a:moveTo>
                  <a:cubicBezTo>
                    <a:pt x="122387" y="10691"/>
                    <a:pt x="137270" y="17437"/>
                    <a:pt x="153823" y="18290"/>
                  </a:cubicBezTo>
                  <a:lnTo>
                    <a:pt x="140508" y="32667"/>
                  </a:lnTo>
                  <a:lnTo>
                    <a:pt x="158040" y="51597"/>
                  </a:lnTo>
                  <a:lnTo>
                    <a:pt x="138808" y="111291"/>
                  </a:lnTo>
                  <a:lnTo>
                    <a:pt x="152510" y="153821"/>
                  </a:lnTo>
                  <a:lnTo>
                    <a:pt x="0" y="153821"/>
                  </a:lnTo>
                  <a:cubicBezTo>
                    <a:pt x="0" y="81963"/>
                    <a:pt x="46015" y="20853"/>
                    <a:pt x="11076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defRPr/>
              </a:pPr>
              <a:endParaRPr lang="zh-CN" altLang="en-US">
                <a:solidFill>
                  <a:prstClr val="white"/>
                </a:solidFill>
              </a:endParaRPr>
            </a:p>
          </p:txBody>
        </p:sp>
        <p:sp>
          <p:nvSpPr>
            <p:cNvPr id="53" name="椭圆 52"/>
            <p:cNvSpPr/>
            <p:nvPr/>
          </p:nvSpPr>
          <p:spPr>
            <a:xfrm>
              <a:off x="4984844" y="4969417"/>
              <a:ext cx="150458" cy="1508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defRPr/>
              </a:pPr>
              <a:endParaRPr lang="zh-CN" altLang="en-US">
                <a:solidFill>
                  <a:prstClr val="white"/>
                </a:solidFill>
              </a:endParaRPr>
            </a:p>
          </p:txBody>
        </p:sp>
      </p:grpSp>
      <p:grpSp>
        <p:nvGrpSpPr>
          <p:cNvPr id="54" name="组合 39"/>
          <p:cNvGrpSpPr/>
          <p:nvPr/>
        </p:nvGrpSpPr>
        <p:grpSpPr bwMode="auto">
          <a:xfrm>
            <a:off x="7676564" y="1582540"/>
            <a:ext cx="964857" cy="872083"/>
            <a:chOff x="4897736" y="4969417"/>
            <a:chExt cx="329426" cy="298526"/>
          </a:xfrm>
          <a:solidFill>
            <a:srgbClr val="37C7C4"/>
          </a:solidFill>
        </p:grpSpPr>
        <p:sp>
          <p:nvSpPr>
            <p:cNvPr id="55" name="饼形 4"/>
            <p:cNvSpPr/>
            <p:nvPr/>
          </p:nvSpPr>
          <p:spPr>
            <a:xfrm>
              <a:off x="4897736" y="5113917"/>
              <a:ext cx="329426" cy="154026"/>
            </a:xfrm>
            <a:custGeom>
              <a:avLst/>
              <a:gdLst/>
              <a:ahLst/>
              <a:cxnLst/>
              <a:rect l="l" t="t" r="r" b="b"/>
              <a:pathLst>
                <a:path w="329426" h="153821">
                  <a:moveTo>
                    <a:pt x="218661" y="0"/>
                  </a:moveTo>
                  <a:cubicBezTo>
                    <a:pt x="283412" y="20853"/>
                    <a:pt x="329426" y="81963"/>
                    <a:pt x="329426" y="153821"/>
                  </a:cubicBezTo>
                  <a:lnTo>
                    <a:pt x="173519" y="153821"/>
                  </a:lnTo>
                  <a:lnTo>
                    <a:pt x="187220" y="111291"/>
                  </a:lnTo>
                  <a:lnTo>
                    <a:pt x="168171" y="52162"/>
                  </a:lnTo>
                  <a:lnTo>
                    <a:pt x="186227" y="32667"/>
                  </a:lnTo>
                  <a:lnTo>
                    <a:pt x="173291" y="18700"/>
                  </a:lnTo>
                  <a:cubicBezTo>
                    <a:pt x="190726" y="18073"/>
                    <a:pt x="206485" y="11202"/>
                    <a:pt x="218661" y="0"/>
                  </a:cubicBezTo>
                  <a:close/>
                  <a:moveTo>
                    <a:pt x="110766" y="0"/>
                  </a:moveTo>
                  <a:cubicBezTo>
                    <a:pt x="122387" y="10691"/>
                    <a:pt x="137270" y="17437"/>
                    <a:pt x="153823" y="18290"/>
                  </a:cubicBezTo>
                  <a:lnTo>
                    <a:pt x="140508" y="32667"/>
                  </a:lnTo>
                  <a:lnTo>
                    <a:pt x="158040" y="51597"/>
                  </a:lnTo>
                  <a:lnTo>
                    <a:pt x="138808" y="111291"/>
                  </a:lnTo>
                  <a:lnTo>
                    <a:pt x="152510" y="153821"/>
                  </a:lnTo>
                  <a:lnTo>
                    <a:pt x="0" y="153821"/>
                  </a:lnTo>
                  <a:cubicBezTo>
                    <a:pt x="0" y="81963"/>
                    <a:pt x="46015" y="20853"/>
                    <a:pt x="11076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sp>
          <p:nvSpPr>
            <p:cNvPr id="56" name="椭圆 55"/>
            <p:cNvSpPr/>
            <p:nvPr/>
          </p:nvSpPr>
          <p:spPr>
            <a:xfrm>
              <a:off x="4984844" y="4969417"/>
              <a:ext cx="150458" cy="1508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prstClr val="white"/>
                </a:solidFill>
              </a:endParaRPr>
            </a:p>
          </p:txBody>
        </p:sp>
      </p:grpSp>
      <p:grpSp>
        <p:nvGrpSpPr>
          <p:cNvPr id="57" name="组合 39"/>
          <p:cNvGrpSpPr/>
          <p:nvPr/>
        </p:nvGrpSpPr>
        <p:grpSpPr bwMode="auto">
          <a:xfrm>
            <a:off x="4412664" y="3495160"/>
            <a:ext cx="964857" cy="872083"/>
            <a:chOff x="4897736" y="4969417"/>
            <a:chExt cx="329426" cy="298526"/>
          </a:xfrm>
          <a:solidFill>
            <a:srgbClr val="37C7C4"/>
          </a:solidFill>
        </p:grpSpPr>
        <p:sp>
          <p:nvSpPr>
            <p:cNvPr id="58" name="饼形 4"/>
            <p:cNvSpPr/>
            <p:nvPr/>
          </p:nvSpPr>
          <p:spPr>
            <a:xfrm>
              <a:off x="4897736" y="5113917"/>
              <a:ext cx="329426" cy="154026"/>
            </a:xfrm>
            <a:custGeom>
              <a:avLst/>
              <a:gdLst/>
              <a:ahLst/>
              <a:cxnLst/>
              <a:rect l="l" t="t" r="r" b="b"/>
              <a:pathLst>
                <a:path w="329426" h="153821">
                  <a:moveTo>
                    <a:pt x="218661" y="0"/>
                  </a:moveTo>
                  <a:cubicBezTo>
                    <a:pt x="283412" y="20853"/>
                    <a:pt x="329426" y="81963"/>
                    <a:pt x="329426" y="153821"/>
                  </a:cubicBezTo>
                  <a:lnTo>
                    <a:pt x="173519" y="153821"/>
                  </a:lnTo>
                  <a:lnTo>
                    <a:pt x="187220" y="111291"/>
                  </a:lnTo>
                  <a:lnTo>
                    <a:pt x="168171" y="52162"/>
                  </a:lnTo>
                  <a:lnTo>
                    <a:pt x="186227" y="32667"/>
                  </a:lnTo>
                  <a:lnTo>
                    <a:pt x="173291" y="18700"/>
                  </a:lnTo>
                  <a:cubicBezTo>
                    <a:pt x="190726" y="18073"/>
                    <a:pt x="206485" y="11202"/>
                    <a:pt x="218661" y="0"/>
                  </a:cubicBezTo>
                  <a:close/>
                  <a:moveTo>
                    <a:pt x="110766" y="0"/>
                  </a:moveTo>
                  <a:cubicBezTo>
                    <a:pt x="122387" y="10691"/>
                    <a:pt x="137270" y="17437"/>
                    <a:pt x="153823" y="18290"/>
                  </a:cubicBezTo>
                  <a:lnTo>
                    <a:pt x="140508" y="32667"/>
                  </a:lnTo>
                  <a:lnTo>
                    <a:pt x="158040" y="51597"/>
                  </a:lnTo>
                  <a:lnTo>
                    <a:pt x="138808" y="111291"/>
                  </a:lnTo>
                  <a:lnTo>
                    <a:pt x="152510" y="153821"/>
                  </a:lnTo>
                  <a:lnTo>
                    <a:pt x="0" y="153821"/>
                  </a:lnTo>
                  <a:cubicBezTo>
                    <a:pt x="0" y="81963"/>
                    <a:pt x="46015" y="20853"/>
                    <a:pt x="11076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defRPr/>
              </a:pPr>
              <a:endParaRPr lang="zh-CN" altLang="en-US">
                <a:solidFill>
                  <a:prstClr val="white"/>
                </a:solidFill>
              </a:endParaRPr>
            </a:p>
          </p:txBody>
        </p:sp>
        <p:sp>
          <p:nvSpPr>
            <p:cNvPr id="59" name="椭圆 58"/>
            <p:cNvSpPr/>
            <p:nvPr/>
          </p:nvSpPr>
          <p:spPr>
            <a:xfrm>
              <a:off x="4984844" y="4969417"/>
              <a:ext cx="150458" cy="1508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a:defRPr/>
              </a:pPr>
              <a:endParaRPr lang="zh-CN" altLang="en-US">
                <a:solidFill>
                  <a:prstClr val="white"/>
                </a:solidFill>
              </a:endParaRPr>
            </a:p>
          </p:txBody>
        </p:sp>
      </p:gr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6620" y="3797935"/>
            <a:ext cx="3212465" cy="507365"/>
          </a:xfrm>
        </p:spPr>
        <p:txBody>
          <a:bodyPr/>
          <a:lstStyle/>
          <a:p>
            <a:r>
              <a:rPr lang="zh-CN" altLang="en-US" dirty="0"/>
              <a:t>游戏功能介绍</a:t>
            </a:r>
            <a:endParaRPr lang="zh-CN" altLang="en-US" dirty="0"/>
          </a:p>
        </p:txBody>
      </p:sp>
      <p:sp>
        <p:nvSpPr>
          <p:cNvPr id="3" name="文本框 2"/>
          <p:cNvSpPr txBox="1"/>
          <p:nvPr/>
        </p:nvSpPr>
        <p:spPr>
          <a:xfrm>
            <a:off x="5614988" y="2074459"/>
            <a:ext cx="928687" cy="1323439"/>
          </a:xfrm>
          <a:prstGeom prst="rect">
            <a:avLst/>
          </a:prstGeom>
          <a:noFill/>
        </p:spPr>
        <p:txBody>
          <a:bodyPr wrap="square" rtlCol="0">
            <a:spAutoFit/>
          </a:bodyPr>
          <a:lstStyle/>
          <a:p>
            <a:r>
              <a:rPr lang="en-US" altLang="zh-CN" sz="8000" b="1" dirty="0">
                <a:solidFill>
                  <a:schemeClr val="bg1"/>
                </a:solidFill>
              </a:rPr>
              <a:t>B</a:t>
            </a:r>
            <a:endParaRPr lang="zh-CN" altLang="en-US" sz="8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933450" y="493395"/>
            <a:ext cx="2978150" cy="419100"/>
          </a:xfrm>
        </p:spPr>
        <p:txBody>
          <a:bodyPr/>
          <a:lstStyle/>
          <a:p>
            <a:r>
              <a:rPr lang="zh-CN" altLang="en-US" dirty="0"/>
              <a:t>游戏功能介绍</a:t>
            </a:r>
            <a:endParaRPr lang="zh-CN" altLang="en-US" dirty="0"/>
          </a:p>
        </p:txBody>
      </p:sp>
      <p:grpSp>
        <p:nvGrpSpPr>
          <p:cNvPr id="29" name="组合 28"/>
          <p:cNvGrpSpPr/>
          <p:nvPr/>
        </p:nvGrpSpPr>
        <p:grpSpPr>
          <a:xfrm>
            <a:off x="5326822" y="1980102"/>
            <a:ext cx="1674644" cy="1444918"/>
            <a:chOff x="5326822" y="1980102"/>
            <a:chExt cx="1674644" cy="1444918"/>
          </a:xfrm>
        </p:grpSpPr>
        <p:sp>
          <p:nvSpPr>
            <p:cNvPr id="4" name="六边形 3"/>
            <p:cNvSpPr/>
            <p:nvPr/>
          </p:nvSpPr>
          <p:spPr>
            <a:xfrm>
              <a:off x="5326822" y="1980102"/>
              <a:ext cx="1674644" cy="1444918"/>
            </a:xfrm>
            <a:prstGeom prst="hexagon">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endParaRPr>
            </a:p>
          </p:txBody>
        </p:sp>
        <p:sp>
          <p:nvSpPr>
            <p:cNvPr id="12" name="Rectangle 3"/>
            <p:cNvSpPr>
              <a:spLocks noChangeArrowheads="1"/>
            </p:cNvSpPr>
            <p:nvPr/>
          </p:nvSpPr>
          <p:spPr bwMode="auto">
            <a:xfrm>
              <a:off x="5992386" y="2458879"/>
              <a:ext cx="343517" cy="343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altLang="zh-CN" sz="6600" b="1" dirty="0">
                  <a:solidFill>
                    <a:srgbClr val="278D8B"/>
                  </a:solidFill>
                  <a:latin typeface="+mj-lt"/>
                </a:rPr>
                <a:t>2</a:t>
              </a:r>
              <a:endParaRPr lang="zh-CN" altLang="en-US" sz="6600" b="1" dirty="0">
                <a:solidFill>
                  <a:srgbClr val="278D8B"/>
                </a:solidFill>
                <a:latin typeface="+mj-lt"/>
              </a:endParaRPr>
            </a:p>
          </p:txBody>
        </p:sp>
      </p:grpSp>
      <p:grpSp>
        <p:nvGrpSpPr>
          <p:cNvPr id="28" name="组合 27"/>
          <p:cNvGrpSpPr/>
          <p:nvPr/>
        </p:nvGrpSpPr>
        <p:grpSpPr>
          <a:xfrm>
            <a:off x="5326901" y="3549427"/>
            <a:ext cx="1674644" cy="1442771"/>
            <a:chOff x="6741681" y="2776632"/>
            <a:chExt cx="1674644" cy="1442771"/>
          </a:xfrm>
        </p:grpSpPr>
        <p:sp>
          <p:nvSpPr>
            <p:cNvPr id="6" name="六边形 5"/>
            <p:cNvSpPr/>
            <p:nvPr/>
          </p:nvSpPr>
          <p:spPr>
            <a:xfrm>
              <a:off x="6741681" y="2776632"/>
              <a:ext cx="1674644" cy="1442771"/>
            </a:xfrm>
            <a:prstGeom prst="hexagon">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endParaRPr>
            </a:p>
          </p:txBody>
        </p:sp>
        <p:sp>
          <p:nvSpPr>
            <p:cNvPr id="13" name="Rectangle 3"/>
            <p:cNvSpPr>
              <a:spLocks noChangeArrowheads="1"/>
            </p:cNvSpPr>
            <p:nvPr/>
          </p:nvSpPr>
          <p:spPr bwMode="auto">
            <a:xfrm>
              <a:off x="7407245" y="3326259"/>
              <a:ext cx="343517" cy="343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altLang="zh-CN" sz="6600" b="1" dirty="0">
                  <a:solidFill>
                    <a:srgbClr val="278D8B"/>
                  </a:solidFill>
                  <a:latin typeface="+mj-lt"/>
                </a:rPr>
                <a:t>3</a:t>
              </a:r>
              <a:endParaRPr lang="zh-CN" altLang="en-US" sz="6600" b="1" dirty="0">
                <a:solidFill>
                  <a:srgbClr val="278D8B"/>
                </a:solidFill>
                <a:latin typeface="+mj-lt"/>
              </a:endParaRPr>
            </a:p>
          </p:txBody>
        </p:sp>
      </p:grpSp>
      <p:grpSp>
        <p:nvGrpSpPr>
          <p:cNvPr id="26" name="组合 25"/>
          <p:cNvGrpSpPr/>
          <p:nvPr/>
        </p:nvGrpSpPr>
        <p:grpSpPr>
          <a:xfrm>
            <a:off x="3911961" y="2761603"/>
            <a:ext cx="1674644" cy="1442771"/>
            <a:chOff x="3911961" y="2761603"/>
            <a:chExt cx="1674644" cy="1442771"/>
          </a:xfrm>
        </p:grpSpPr>
        <p:sp>
          <p:nvSpPr>
            <p:cNvPr id="7" name="六边形 6"/>
            <p:cNvSpPr/>
            <p:nvPr/>
          </p:nvSpPr>
          <p:spPr>
            <a:xfrm>
              <a:off x="3911961" y="2761603"/>
              <a:ext cx="1674644" cy="1442771"/>
            </a:xfrm>
            <a:prstGeom prst="hexagon">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endParaRPr>
            </a:p>
          </p:txBody>
        </p:sp>
        <p:sp>
          <p:nvSpPr>
            <p:cNvPr id="15" name="Rectangle 3"/>
            <p:cNvSpPr>
              <a:spLocks noChangeArrowheads="1"/>
            </p:cNvSpPr>
            <p:nvPr/>
          </p:nvSpPr>
          <p:spPr bwMode="auto">
            <a:xfrm>
              <a:off x="4596849" y="3311230"/>
              <a:ext cx="343517" cy="343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altLang="zh-CN" sz="6600" b="1" dirty="0">
                  <a:solidFill>
                    <a:srgbClr val="278D8B"/>
                  </a:solidFill>
                  <a:latin typeface="+mj-lt"/>
                </a:rPr>
                <a:t>1</a:t>
              </a:r>
              <a:endParaRPr lang="zh-CN" altLang="en-US" sz="6600" b="1" dirty="0">
                <a:solidFill>
                  <a:srgbClr val="278D8B"/>
                </a:solidFill>
                <a:latin typeface="+mj-lt"/>
              </a:endParaRPr>
            </a:p>
          </p:txBody>
        </p:sp>
      </p:grpSp>
      <p:grpSp>
        <p:nvGrpSpPr>
          <p:cNvPr id="32" name="组合 31"/>
          <p:cNvGrpSpPr/>
          <p:nvPr/>
        </p:nvGrpSpPr>
        <p:grpSpPr>
          <a:xfrm>
            <a:off x="6336030" y="1247140"/>
            <a:ext cx="4750435" cy="1405890"/>
            <a:chOff x="6715917" y="1980102"/>
            <a:chExt cx="2896277" cy="695622"/>
          </a:xfrm>
        </p:grpSpPr>
        <p:sp>
          <p:nvSpPr>
            <p:cNvPr id="8" name="平行四边形 7"/>
            <p:cNvSpPr/>
            <p:nvPr/>
          </p:nvSpPr>
          <p:spPr>
            <a:xfrm flipH="1">
              <a:off x="6715917" y="1980102"/>
              <a:ext cx="2896277" cy="695622"/>
            </a:xfrm>
            <a:prstGeom prst="parallelogram">
              <a:avLst>
                <a:gd name="adj" fmla="val 49802"/>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anchor="ctr"/>
            <a:lstStyle/>
            <a:p>
              <a:pPr algn="ctr" defTabSz="914400">
                <a:defRPr/>
              </a:pPr>
              <a:endParaRPr lang="zh-CN" altLang="en-US">
                <a:solidFill>
                  <a:prstClr val="black"/>
                </a:solidFill>
              </a:endParaRPr>
            </a:p>
          </p:txBody>
        </p:sp>
        <p:sp>
          <p:nvSpPr>
            <p:cNvPr id="16" name="矩形 7"/>
            <p:cNvSpPr>
              <a:spLocks noChangeArrowheads="1"/>
            </p:cNvSpPr>
            <p:nvPr/>
          </p:nvSpPr>
          <p:spPr bwMode="auto">
            <a:xfrm>
              <a:off x="7012200" y="2081011"/>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endParaRPr lang="zh-CN" altLang="en-US" sz="2000" b="1" dirty="0">
                <a:solidFill>
                  <a:srgbClr val="37C7C4"/>
                </a:solidFill>
                <a:latin typeface="Century Gothic" panose="020B0502020202020204" pitchFamily="34" charset="0"/>
              </a:endParaRPr>
            </a:p>
          </p:txBody>
        </p:sp>
      </p:grpSp>
      <p:grpSp>
        <p:nvGrpSpPr>
          <p:cNvPr id="33" name="组合 32"/>
          <p:cNvGrpSpPr/>
          <p:nvPr/>
        </p:nvGrpSpPr>
        <p:grpSpPr>
          <a:xfrm>
            <a:off x="6717665" y="3549650"/>
            <a:ext cx="2896235" cy="2610485"/>
            <a:chOff x="8139365" y="2774485"/>
            <a:chExt cx="2896275" cy="695622"/>
          </a:xfrm>
        </p:grpSpPr>
        <p:sp>
          <p:nvSpPr>
            <p:cNvPr id="9" name="平行四边形 30"/>
            <p:cNvSpPr>
              <a:spLocks noChangeArrowheads="1"/>
            </p:cNvSpPr>
            <p:nvPr/>
          </p:nvSpPr>
          <p:spPr bwMode="auto">
            <a:xfrm flipH="1">
              <a:off x="8139365" y="2774485"/>
              <a:ext cx="2896275" cy="695622"/>
            </a:xfrm>
            <a:prstGeom prst="parallelogram">
              <a:avLst>
                <a:gd name="adj" fmla="val 49828"/>
              </a:avLst>
            </a:prstGeom>
            <a:noFill/>
            <a:ln w="19050">
              <a:solidFill>
                <a:schemeClr val="bg1"/>
              </a:solidFill>
              <a:round/>
              <a:head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400" eaLnBrk="1" fontAlgn="base" hangingPunct="1">
                <a:spcBef>
                  <a:spcPct val="0"/>
                </a:spcBef>
                <a:spcAft>
                  <a:spcPct val="0"/>
                </a:spcAft>
              </a:pPr>
              <a:endParaRPr lang="zh-CN" altLang="en-US">
                <a:solidFill>
                  <a:prstClr val="black"/>
                </a:solidFill>
              </a:endParaRPr>
            </a:p>
          </p:txBody>
        </p:sp>
        <p:sp>
          <p:nvSpPr>
            <p:cNvPr id="17" name="矩形 7"/>
            <p:cNvSpPr>
              <a:spLocks noChangeArrowheads="1"/>
            </p:cNvSpPr>
            <p:nvPr/>
          </p:nvSpPr>
          <p:spPr bwMode="auto">
            <a:xfrm>
              <a:off x="8437795" y="2914039"/>
              <a:ext cx="309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endParaRPr lang="en-US" altLang="zh-CN" sz="2000" b="1" dirty="0">
                <a:solidFill>
                  <a:srgbClr val="37C7C4"/>
                </a:solidFill>
                <a:latin typeface="Century Gothic" panose="020B0502020202020204" pitchFamily="34" charset="0"/>
              </a:endParaRPr>
            </a:p>
          </p:txBody>
        </p:sp>
      </p:grpSp>
      <p:grpSp>
        <p:nvGrpSpPr>
          <p:cNvPr id="30" name="组合 29"/>
          <p:cNvGrpSpPr/>
          <p:nvPr/>
        </p:nvGrpSpPr>
        <p:grpSpPr>
          <a:xfrm>
            <a:off x="1296670" y="1899920"/>
            <a:ext cx="2896235" cy="2310765"/>
            <a:chOff x="1296940" y="3513046"/>
            <a:chExt cx="2896277" cy="697769"/>
          </a:xfrm>
        </p:grpSpPr>
        <p:sp>
          <p:nvSpPr>
            <p:cNvPr id="10" name="平行四边形 31"/>
            <p:cNvSpPr>
              <a:spLocks noChangeArrowheads="1"/>
            </p:cNvSpPr>
            <p:nvPr/>
          </p:nvSpPr>
          <p:spPr bwMode="auto">
            <a:xfrm flipH="1">
              <a:off x="1296940" y="3513046"/>
              <a:ext cx="2896277" cy="697769"/>
            </a:xfrm>
            <a:prstGeom prst="parallelogram">
              <a:avLst>
                <a:gd name="adj" fmla="val 49675"/>
              </a:avLst>
            </a:prstGeom>
            <a:noFill/>
            <a:ln w="19050">
              <a:solidFill>
                <a:schemeClr val="bg1"/>
              </a:solidFill>
              <a:round/>
              <a:head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defTabSz="914400" eaLnBrk="1" fontAlgn="base" hangingPunct="1">
                <a:spcBef>
                  <a:spcPct val="0"/>
                </a:spcBef>
                <a:spcAft>
                  <a:spcPct val="0"/>
                </a:spcAft>
              </a:pPr>
              <a:endParaRPr lang="zh-CN" altLang="en-US">
                <a:solidFill>
                  <a:prstClr val="black"/>
                </a:solidFill>
              </a:endParaRPr>
            </a:p>
          </p:txBody>
        </p:sp>
        <p:sp>
          <p:nvSpPr>
            <p:cNvPr id="19" name="矩形 7"/>
            <p:cNvSpPr>
              <a:spLocks noChangeArrowheads="1"/>
            </p:cNvSpPr>
            <p:nvPr/>
          </p:nvSpPr>
          <p:spPr bwMode="auto">
            <a:xfrm>
              <a:off x="1571753" y="3648306"/>
              <a:ext cx="2480310" cy="49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玩家信息登录</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与注册功能，</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每个玩家可以</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拥有自己的账            </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号</a:t>
              </a:r>
              <a:endParaRPr lang="zh-CN" altLang="en-US" sz="2000" b="1" dirty="0">
                <a:solidFill>
                  <a:srgbClr val="37C7C4"/>
                </a:solidFill>
                <a:latin typeface="Century Gothic" panose="020B0502020202020204" pitchFamily="34" charset="0"/>
              </a:endParaRPr>
            </a:p>
          </p:txBody>
        </p:sp>
      </p:grpSp>
      <p:sp>
        <p:nvSpPr>
          <p:cNvPr id="34" name="矩形 7"/>
          <p:cNvSpPr>
            <a:spLocks noChangeArrowheads="1"/>
          </p:cNvSpPr>
          <p:nvPr/>
        </p:nvSpPr>
        <p:spPr bwMode="auto">
          <a:xfrm>
            <a:off x="7329805" y="1450975"/>
            <a:ext cx="283591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游戏每</a:t>
            </a:r>
            <a:r>
              <a:rPr lang="en-US" altLang="zh-CN" sz="2000" b="1" dirty="0">
                <a:solidFill>
                  <a:srgbClr val="37C7C4"/>
                </a:solidFill>
                <a:latin typeface="Century Gothic" panose="020B0502020202020204" pitchFamily="34" charset="0"/>
              </a:rPr>
              <a:t>50S</a:t>
            </a:r>
            <a:r>
              <a:rPr lang="zh-CN" altLang="en-US" sz="2000" b="1" dirty="0">
                <a:solidFill>
                  <a:srgbClr val="37C7C4"/>
                </a:solidFill>
                <a:latin typeface="Century Gothic" panose="020B0502020202020204" pitchFamily="34" charset="0"/>
              </a:rPr>
              <a:t>产生一个</a:t>
            </a:r>
            <a:r>
              <a:rPr lang="en-US" altLang="zh-CN" sz="2000" b="1" dirty="0">
                <a:solidFill>
                  <a:srgbClr val="37C7C4"/>
                </a:solidFill>
                <a:latin typeface="Century Gothic" panose="020B0502020202020204" pitchFamily="34" charset="0"/>
              </a:rPr>
              <a:t>BOSS</a:t>
            </a:r>
            <a:r>
              <a:rPr lang="zh-CN" altLang="en-US" sz="2000" b="1" dirty="0">
                <a:solidFill>
                  <a:srgbClr val="37C7C4"/>
                </a:solidFill>
                <a:latin typeface="Century Gothic" panose="020B0502020202020204" pitchFamily="34" charset="0"/>
              </a:rPr>
              <a:t>，如果</a:t>
            </a:r>
            <a:r>
              <a:rPr lang="zh-CN" altLang="en-US" sz="2000" b="1" dirty="0">
                <a:solidFill>
                  <a:srgbClr val="37C7C4"/>
                </a:solidFill>
                <a:latin typeface="Century Gothic" panose="020B0502020202020204" pitchFamily="34" charset="0"/>
              </a:rPr>
              <a:t>你没成长起来它</a:t>
            </a:r>
            <a:r>
              <a:rPr lang="zh-CN" altLang="en-US" sz="2000" b="1" dirty="0">
                <a:solidFill>
                  <a:srgbClr val="37C7C4"/>
                </a:solidFill>
                <a:latin typeface="Century Gothic" panose="020B0502020202020204" pitchFamily="34" charset="0"/>
              </a:rPr>
              <a:t>绝对够刺激。</a:t>
            </a:r>
            <a:endParaRPr lang="zh-CN" altLang="en-US" sz="2000" b="1" dirty="0">
              <a:solidFill>
                <a:srgbClr val="37C7C4"/>
              </a:solidFill>
              <a:latin typeface="Century Gothic" panose="020B0502020202020204" pitchFamily="34" charset="0"/>
            </a:endParaRPr>
          </a:p>
        </p:txBody>
      </p:sp>
      <p:sp>
        <p:nvSpPr>
          <p:cNvPr id="35" name="矩形 7"/>
          <p:cNvSpPr>
            <a:spLocks noChangeArrowheads="1"/>
          </p:cNvSpPr>
          <p:nvPr/>
        </p:nvSpPr>
        <p:spPr bwMode="auto">
          <a:xfrm>
            <a:off x="7015901" y="3699647"/>
            <a:ext cx="208788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玩家的飞机</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可放技能，</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横扫一切，</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a:t>
            </a:r>
            <a:r>
              <a:rPr lang="en-US" altLang="zh-CN" sz="2000" b="1" dirty="0">
                <a:solidFill>
                  <a:srgbClr val="37C7C4"/>
                </a:solidFill>
                <a:latin typeface="Century Gothic" panose="020B0502020202020204" pitchFamily="34" charset="0"/>
              </a:rPr>
              <a:t>Boss</a:t>
            </a:r>
            <a:r>
              <a:rPr lang="zh-CN" altLang="en-US" sz="2000" b="1" dirty="0">
                <a:solidFill>
                  <a:srgbClr val="37C7C4"/>
                </a:solidFill>
                <a:latin typeface="Century Gothic" panose="020B0502020202020204" pitchFamily="34" charset="0"/>
              </a:rPr>
              <a:t>当我没</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说。更有加</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速功能加强</a:t>
            </a:r>
            <a:endParaRPr lang="zh-CN" altLang="en-US" sz="2000" b="1" dirty="0">
              <a:solidFill>
                <a:srgbClr val="37C7C4"/>
              </a:solidFill>
              <a:latin typeface="Century Gothic" panose="020B0502020202020204" pitchFamily="34" charset="0"/>
            </a:endParaRPr>
          </a:p>
          <a:p>
            <a:pPr defTabSz="914400" eaLnBrk="1" fontAlgn="base" hangingPunct="1">
              <a:spcBef>
                <a:spcPct val="0"/>
              </a:spcBef>
              <a:spcAft>
                <a:spcPct val="0"/>
              </a:spcAft>
            </a:pPr>
            <a:r>
              <a:rPr lang="zh-CN" altLang="en-US" sz="2000" b="1" dirty="0">
                <a:solidFill>
                  <a:srgbClr val="37C7C4"/>
                </a:solidFill>
                <a:latin typeface="Century Gothic" panose="020B0502020202020204" pitchFamily="34" charset="0"/>
              </a:rPr>
              <a:t>            难度。</a:t>
            </a:r>
            <a:endParaRPr lang="zh-CN" altLang="en-US" sz="2000" b="1" dirty="0">
              <a:solidFill>
                <a:srgbClr val="37C7C4"/>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16120" y="3836035"/>
            <a:ext cx="3987165" cy="507365"/>
          </a:xfrm>
        </p:spPr>
        <p:txBody>
          <a:bodyPr/>
          <a:lstStyle/>
          <a:p>
            <a:r>
              <a:rPr lang="zh-CN" altLang="en-US" dirty="0">
                <a:latin typeface="微软雅黑" panose="020B0503020204020204" pitchFamily="34" charset="-122"/>
                <a:ea typeface="微软雅黑" panose="020B0503020204020204" pitchFamily="34" charset="-122"/>
                <a:sym typeface="+mn-ea"/>
              </a:rPr>
              <a:t>数据库存储</a:t>
            </a:r>
            <a:r>
              <a:rPr lang="zh-CN" altLang="en-US" dirty="0">
                <a:latin typeface="微软雅黑" panose="020B0503020204020204" pitchFamily="34" charset="-122"/>
                <a:ea typeface="微软雅黑" panose="020B0503020204020204" pitchFamily="34" charset="-122"/>
                <a:sym typeface="+mn-ea"/>
              </a:rPr>
              <a:t>设计</a:t>
            </a:r>
            <a:endParaRPr lang="zh-CN" altLang="en-US" dirty="0"/>
          </a:p>
        </p:txBody>
      </p:sp>
      <p:sp>
        <p:nvSpPr>
          <p:cNvPr id="3" name="文本框 2"/>
          <p:cNvSpPr txBox="1"/>
          <p:nvPr/>
        </p:nvSpPr>
        <p:spPr>
          <a:xfrm>
            <a:off x="5614988" y="1828800"/>
            <a:ext cx="928687" cy="1323439"/>
          </a:xfrm>
          <a:prstGeom prst="rect">
            <a:avLst/>
          </a:prstGeom>
          <a:noFill/>
        </p:spPr>
        <p:txBody>
          <a:bodyPr wrap="square" rtlCol="0">
            <a:spAutoFit/>
          </a:bodyPr>
          <a:lstStyle/>
          <a:p>
            <a:r>
              <a:rPr lang="en-US" altLang="zh-CN" sz="8000" b="1" dirty="0">
                <a:solidFill>
                  <a:schemeClr val="bg1"/>
                </a:solidFill>
              </a:rPr>
              <a:t>C</a:t>
            </a:r>
            <a:endParaRPr lang="zh-CN" altLang="en-US" sz="8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743200" y="538932"/>
            <a:ext cx="1856096" cy="333375"/>
          </a:xfrm>
        </p:spPr>
        <p:txBody>
          <a:bodyPr/>
          <a:lstStyle/>
          <a:p>
            <a:endParaRPr lang="zh-CN" altLang="en-US" dirty="0"/>
          </a:p>
          <a:p>
            <a:endParaRPr lang="zh-CN" altLang="en-US" dirty="0"/>
          </a:p>
        </p:txBody>
      </p:sp>
      <p:sp>
        <p:nvSpPr>
          <p:cNvPr id="3" name="文本占位符 2"/>
          <p:cNvSpPr>
            <a:spLocks noGrp="1"/>
          </p:cNvSpPr>
          <p:nvPr>
            <p:ph type="body" sz="quarter" idx="11"/>
          </p:nvPr>
        </p:nvSpPr>
        <p:spPr>
          <a:xfrm>
            <a:off x="933450" y="493395"/>
            <a:ext cx="3565525" cy="419100"/>
          </a:xfrm>
        </p:spPr>
        <p:txBody>
          <a:bodyPr/>
          <a:lstStyle/>
          <a:p>
            <a:r>
              <a:rPr lang="zh-CN" altLang="en-US" dirty="0">
                <a:latin typeface="微软雅黑" panose="020B0503020204020204" pitchFamily="34" charset="-122"/>
                <a:ea typeface="微软雅黑" panose="020B0503020204020204" pitchFamily="34" charset="-122"/>
              </a:rPr>
              <a:t>数据库存储</a:t>
            </a:r>
            <a:r>
              <a:rPr lang="zh-CN" altLang="en-US" dirty="0">
                <a:latin typeface="微软雅黑" panose="020B0503020204020204" pitchFamily="34" charset="-122"/>
                <a:ea typeface="微软雅黑" panose="020B0503020204020204" pitchFamily="34" charset="-122"/>
              </a:rPr>
              <a:t>设计</a:t>
            </a:r>
            <a:endParaRPr lang="zh-CN" altLang="en-US" dirty="0">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1"/>
          <a:stretch>
            <a:fillRect/>
          </a:stretch>
        </p:blipFill>
        <p:spPr>
          <a:xfrm>
            <a:off x="4599305" y="1339850"/>
            <a:ext cx="6800215" cy="1716405"/>
          </a:xfrm>
          <a:prstGeom prst="rect">
            <a:avLst/>
          </a:prstGeom>
        </p:spPr>
      </p:pic>
      <p:sp>
        <p:nvSpPr>
          <p:cNvPr id="26" name="文本框 25"/>
          <p:cNvSpPr txBox="1"/>
          <p:nvPr/>
        </p:nvSpPr>
        <p:spPr>
          <a:xfrm>
            <a:off x="933450" y="1697355"/>
            <a:ext cx="2265680" cy="583565"/>
          </a:xfrm>
          <a:prstGeom prst="rect">
            <a:avLst/>
          </a:prstGeom>
          <a:noFill/>
        </p:spPr>
        <p:txBody>
          <a:bodyPr wrap="square" rtlCol="0">
            <a:spAutoFit/>
          </a:bodyPr>
          <a:p>
            <a:r>
              <a:rPr lang="zh-CN" altLang="en-US" sz="3200">
                <a:ln w="6600">
                  <a:solidFill>
                    <a:schemeClr val="accent2"/>
                  </a:solidFill>
                  <a:prstDash val="solid"/>
                </a:ln>
                <a:solidFill>
                  <a:srgbClr val="FFFFFF"/>
                </a:solidFill>
                <a:effectLst>
                  <a:outerShdw dist="38100" dir="2700000" algn="tl" rotWithShape="0">
                    <a:schemeClr val="accent2"/>
                  </a:outerShdw>
                </a:effectLst>
              </a:rPr>
              <a:t>数据库设计：</a:t>
            </a:r>
            <a:endParaRPr lang="zh-CN" altLang="en-US" sz="3200">
              <a:ln w="6600">
                <a:solidFill>
                  <a:schemeClr val="accent2"/>
                </a:solidFill>
                <a:prstDash val="solid"/>
              </a:ln>
              <a:solidFill>
                <a:srgbClr val="FFFFFF"/>
              </a:solidFill>
              <a:effectLst>
                <a:outerShdw dist="38100" dir="2700000" algn="tl" rotWithShape="0">
                  <a:schemeClr val="accent2"/>
                </a:outerShdw>
              </a:effectLst>
            </a:endParaRPr>
          </a:p>
        </p:txBody>
      </p:sp>
      <p:pic>
        <p:nvPicPr>
          <p:cNvPr id="27" name="图片 26"/>
          <p:cNvPicPr>
            <a:picLocks noChangeAspect="1"/>
          </p:cNvPicPr>
          <p:nvPr/>
        </p:nvPicPr>
        <p:blipFill>
          <a:blip r:embed="rId2"/>
          <a:stretch>
            <a:fillRect/>
          </a:stretch>
        </p:blipFill>
        <p:spPr>
          <a:xfrm>
            <a:off x="933450" y="3652520"/>
            <a:ext cx="3114040" cy="2083435"/>
          </a:xfrm>
          <a:prstGeom prst="rect">
            <a:avLst/>
          </a:prstGeom>
        </p:spPr>
      </p:pic>
      <p:pic>
        <p:nvPicPr>
          <p:cNvPr id="28" name="图片 27"/>
          <p:cNvPicPr>
            <a:picLocks noChangeAspect="1"/>
          </p:cNvPicPr>
          <p:nvPr/>
        </p:nvPicPr>
        <p:blipFill>
          <a:blip r:embed="rId3"/>
          <a:stretch>
            <a:fillRect/>
          </a:stretch>
        </p:blipFill>
        <p:spPr>
          <a:xfrm>
            <a:off x="4599305" y="3652520"/>
            <a:ext cx="3080385" cy="2053590"/>
          </a:xfrm>
          <a:prstGeom prst="rect">
            <a:avLst/>
          </a:prstGeom>
        </p:spPr>
      </p:pic>
      <p:pic>
        <p:nvPicPr>
          <p:cNvPr id="29" name="图片 28"/>
          <p:cNvPicPr>
            <a:picLocks noChangeAspect="1"/>
          </p:cNvPicPr>
          <p:nvPr/>
        </p:nvPicPr>
        <p:blipFill>
          <a:blip r:embed="rId4"/>
          <a:stretch>
            <a:fillRect/>
          </a:stretch>
        </p:blipFill>
        <p:spPr>
          <a:xfrm>
            <a:off x="8047355" y="3652520"/>
            <a:ext cx="2857500" cy="190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06620" y="3836035"/>
            <a:ext cx="3987165" cy="507365"/>
          </a:xfrm>
        </p:spPr>
        <p:txBody>
          <a:bodyPr/>
          <a:lstStyle/>
          <a:p>
            <a:r>
              <a:rPr lang="zh-CN" altLang="en-US" dirty="0"/>
              <a:t>主要类图设计</a:t>
            </a:r>
            <a:endParaRPr lang="zh-CN" altLang="en-US" dirty="0"/>
          </a:p>
        </p:txBody>
      </p:sp>
      <p:sp>
        <p:nvSpPr>
          <p:cNvPr id="3" name="文本框 2"/>
          <p:cNvSpPr txBox="1"/>
          <p:nvPr/>
        </p:nvSpPr>
        <p:spPr>
          <a:xfrm>
            <a:off x="5614988" y="1828800"/>
            <a:ext cx="928687" cy="1322070"/>
          </a:xfrm>
          <a:prstGeom prst="rect">
            <a:avLst/>
          </a:prstGeom>
          <a:noFill/>
        </p:spPr>
        <p:txBody>
          <a:bodyPr wrap="square" rtlCol="0">
            <a:spAutoFit/>
          </a:bodyPr>
          <a:lstStyle/>
          <a:p>
            <a:r>
              <a:rPr lang="en-US" altLang="zh-CN" sz="8000" b="1" dirty="0">
                <a:solidFill>
                  <a:schemeClr val="bg1"/>
                </a:solidFill>
              </a:rPr>
              <a:t>D</a:t>
            </a:r>
            <a:endParaRPr lang="en-US" altLang="zh-CN" sz="80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922</Words>
  <Application>WPS 演示</Application>
  <PresentationFormat>宽屏</PresentationFormat>
  <Paragraphs>135</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微软雅黑</vt:lpstr>
      <vt:lpstr>Segoe UI Light</vt:lpstr>
      <vt:lpstr>Segoe UI</vt:lpstr>
      <vt:lpstr>Calibri</vt:lpstr>
      <vt:lpstr>Century Gothic</vt:lpstr>
      <vt:lpstr>Yu Gothic UI</vt:lpstr>
      <vt:lpstr>Calibri</vt:lpstr>
      <vt:lpstr>Arial Unicode MS</vt:lpstr>
      <vt:lpstr>1_Office 主题</vt:lpstr>
      <vt:lpstr>PowerPoint 演示文稿</vt:lpstr>
      <vt:lpstr>PowerPoint 演示文稿</vt:lpstr>
      <vt:lpstr>人员组成及分工</vt:lpstr>
      <vt:lpstr>PowerPoint 演示文稿</vt:lpstr>
      <vt:lpstr>游戏功能介绍</vt:lpstr>
      <vt:lpstr>PowerPoint 演示文稿</vt:lpstr>
      <vt:lpstr>数据库存储设计</vt:lpstr>
      <vt:lpstr>PowerPoint 演示文稿</vt:lpstr>
      <vt:lpstr>主要类图设计</vt:lpstr>
      <vt:lpstr>PowerPoint 演示文稿</vt:lpstr>
      <vt:lpstr>PowerPoint 演示文稿</vt:lpstr>
      <vt:lpstr>游戏中使用的主要技术</vt:lpstr>
      <vt:lpstr>PowerPoint 演示文稿</vt:lpstr>
      <vt:lpstr>总结</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懒 φ 洋 洋</cp:lastModifiedBy>
  <cp:revision>37</cp:revision>
  <dcterms:created xsi:type="dcterms:W3CDTF">2015-07-23T02:26:00Z</dcterms:created>
  <dcterms:modified xsi:type="dcterms:W3CDTF">2019-07-10T01:12:55Z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2052-11.1.0.8808</vt:lpwstr>
  </property>
</Properties>
</file>