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89" r:id="rId8"/>
    <p:sldId id="262" r:id="rId9"/>
    <p:sldId id="288" r:id="rId10"/>
    <p:sldId id="263" r:id="rId11"/>
    <p:sldId id="273" r:id="rId12"/>
    <p:sldId id="265" r:id="rId13"/>
    <p:sldId id="266" r:id="rId14"/>
    <p:sldId id="267" r:id="rId15"/>
    <p:sldId id="274" r:id="rId16"/>
    <p:sldId id="278" r:id="rId17"/>
    <p:sldId id="268" r:id="rId18"/>
    <p:sldId id="279" r:id="rId19"/>
    <p:sldId id="269" r:id="rId20"/>
    <p:sldId id="275" r:id="rId21"/>
    <p:sldId id="270" r:id="rId22"/>
    <p:sldId id="271" r:id="rId23"/>
    <p:sldId id="276" r:id="rId24"/>
    <p:sldId id="290" r:id="rId25"/>
    <p:sldId id="272" r:id="rId26"/>
    <p:sldId id="291" r:id="rId27"/>
    <p:sldId id="277" r:id="rId28"/>
    <p:sldId id="282" r:id="rId29"/>
    <p:sldId id="283" r:id="rId30"/>
    <p:sldId id="284" r:id="rId31"/>
    <p:sldId id="280" r:id="rId32"/>
    <p:sldId id="286" r:id="rId33"/>
    <p:sldId id="287"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3"/>
    <p:restoredTop sz="94764"/>
  </p:normalViewPr>
  <p:slideViewPr>
    <p:cSldViewPr snapToGrid="0" snapToObjects="1">
      <p:cViewPr varScale="1">
        <p:scale>
          <a:sx n="125" d="100"/>
          <a:sy n="125"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D5E7-7C1B-654B-9451-4A628007C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DEFB76-B181-7D47-BFDE-8547F9A53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18EC25-BE5B-B74F-AD02-6AC102028F5B}"/>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5" name="Footer Placeholder 4">
            <a:extLst>
              <a:ext uri="{FF2B5EF4-FFF2-40B4-BE49-F238E27FC236}">
                <a16:creationId xmlns:a16="http://schemas.microsoft.com/office/drawing/2014/main" id="{6EE6AF18-0396-F24C-92EF-8BFC32013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696F0-B909-1C4A-89C0-C6DDA4040C7E}"/>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69665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51A3-D952-BE4C-95CB-791CEBFAAF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723BC-E5A4-004F-95E2-9D55B12773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8E3A9-A5C0-514C-A8FE-8B5E682D98B8}"/>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5" name="Footer Placeholder 4">
            <a:extLst>
              <a:ext uri="{FF2B5EF4-FFF2-40B4-BE49-F238E27FC236}">
                <a16:creationId xmlns:a16="http://schemas.microsoft.com/office/drawing/2014/main" id="{56165C04-979D-2F40-9ED9-CD6DDD80C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146CF-EBDB-534E-9EE5-9BD296CE2CA2}"/>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157925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63085-38D7-0740-A297-0744815084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27955C-37A2-EE49-ABF6-C62CB7A31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67BF7-ECAE-7642-A7B5-D9D0670248F8}"/>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5" name="Footer Placeholder 4">
            <a:extLst>
              <a:ext uri="{FF2B5EF4-FFF2-40B4-BE49-F238E27FC236}">
                <a16:creationId xmlns:a16="http://schemas.microsoft.com/office/drawing/2014/main" id="{9C5B75BB-49E8-0A41-89E5-0246FA0AA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C4730-009D-AC4A-B43F-EA750055B547}"/>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418049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FD18-6EAA-C947-B767-7B38E66A7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907D2-2F02-4942-9FCD-BC8B3CB1E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59036-86AD-7944-BFB4-5902ADB2BF1E}"/>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5" name="Footer Placeholder 4">
            <a:extLst>
              <a:ext uri="{FF2B5EF4-FFF2-40B4-BE49-F238E27FC236}">
                <a16:creationId xmlns:a16="http://schemas.microsoft.com/office/drawing/2014/main" id="{240BA092-8B71-344A-912C-4BEC46283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A90D1-7957-0645-85FB-74E15F319AC9}"/>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382892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B7DF-9AE6-D541-9BD1-88E93AF9C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2C35EA-240F-4B4D-8D6F-4EC8E14C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A8525-01FC-6D4F-9D50-91B059D53E49}"/>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5" name="Footer Placeholder 4">
            <a:extLst>
              <a:ext uri="{FF2B5EF4-FFF2-40B4-BE49-F238E27FC236}">
                <a16:creationId xmlns:a16="http://schemas.microsoft.com/office/drawing/2014/main" id="{1ABB2802-175D-6745-B320-62B18C7FF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F581D-E98A-9642-B64D-F0BC9708EA70}"/>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99391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2A0F-3783-6248-ABC9-E0D13A3CA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80454-9B7D-7F4D-98C6-9D716ECFBC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3C3C57-3BBF-904D-8CAD-5F833F1BD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07C526-F7BE-3E4E-BAD4-53D613A5F86C}"/>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6" name="Footer Placeholder 5">
            <a:extLst>
              <a:ext uri="{FF2B5EF4-FFF2-40B4-BE49-F238E27FC236}">
                <a16:creationId xmlns:a16="http://schemas.microsoft.com/office/drawing/2014/main" id="{44DDA203-7447-6A4A-AEE4-E4599C89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331B1-EE6F-FD4A-8EF1-00F103E6AFFB}"/>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317678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CC56-B66A-0B4C-8632-B82C444DD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55CC60-2439-944E-9E83-85175FBA5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95B77-E8C6-D741-9B7A-991F3F5566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379408-628D-B94E-96BB-70D3A1A49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6B2650-B120-EE41-A87D-3BDD9695F1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64E40-1556-4540-BF79-3F10966D6949}"/>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8" name="Footer Placeholder 7">
            <a:extLst>
              <a:ext uri="{FF2B5EF4-FFF2-40B4-BE49-F238E27FC236}">
                <a16:creationId xmlns:a16="http://schemas.microsoft.com/office/drawing/2014/main" id="{3814A660-3E36-9F4C-BDE4-F3236CB98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0B8237-BE3B-E24B-AA4C-50CD0D857695}"/>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302687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04BC-F1E5-C948-8A88-5E76586AF8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D14D05-291D-3D48-AF7B-2011AFF47E9B}"/>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4" name="Footer Placeholder 3">
            <a:extLst>
              <a:ext uri="{FF2B5EF4-FFF2-40B4-BE49-F238E27FC236}">
                <a16:creationId xmlns:a16="http://schemas.microsoft.com/office/drawing/2014/main" id="{61D1B004-8945-A04B-90AA-BA9B0C2FCA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9734D-C311-3C4E-BA82-94A2E95CD846}"/>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235054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C0A9F-4594-E64D-8A7A-907F76F60B82}"/>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3" name="Footer Placeholder 2">
            <a:extLst>
              <a:ext uri="{FF2B5EF4-FFF2-40B4-BE49-F238E27FC236}">
                <a16:creationId xmlns:a16="http://schemas.microsoft.com/office/drawing/2014/main" id="{85F1017B-6FB7-0D43-9167-4C4007318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35F812-D988-DE4C-A7D3-C8F3656AF862}"/>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16483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355C-EAA0-6B4F-9223-6DC1E60005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14477-75D9-924C-B2E3-CA991D319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F526D-6D95-424D-B597-5E801D102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55696-AA95-9045-A2FB-343410302875}"/>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6" name="Footer Placeholder 5">
            <a:extLst>
              <a:ext uri="{FF2B5EF4-FFF2-40B4-BE49-F238E27FC236}">
                <a16:creationId xmlns:a16="http://schemas.microsoft.com/office/drawing/2014/main" id="{C604CB36-4374-DF4B-9DD7-A7A8EC8F9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85263-232C-6B41-9E46-0DE7D45FB564}"/>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9991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E57-5D76-8749-8AB6-79D913BBC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C5DA7-0FDF-7A48-AD1D-13E279645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3714CC-69BF-6041-87ED-545D02B7D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E814E-EF95-E840-9184-63E7A5F9746C}"/>
              </a:ext>
            </a:extLst>
          </p:cNvPr>
          <p:cNvSpPr>
            <a:spLocks noGrp="1"/>
          </p:cNvSpPr>
          <p:nvPr>
            <p:ph type="dt" sz="half" idx="10"/>
          </p:nvPr>
        </p:nvSpPr>
        <p:spPr/>
        <p:txBody>
          <a:bodyPr/>
          <a:lstStyle/>
          <a:p>
            <a:fld id="{B32E68C7-BEE7-6043-B25B-A062D7946F56}" type="datetimeFigureOut">
              <a:rPr lang="en-US" smtClean="0"/>
              <a:t>2/2/21</a:t>
            </a:fld>
            <a:endParaRPr lang="en-US"/>
          </a:p>
        </p:txBody>
      </p:sp>
      <p:sp>
        <p:nvSpPr>
          <p:cNvPr id="6" name="Footer Placeholder 5">
            <a:extLst>
              <a:ext uri="{FF2B5EF4-FFF2-40B4-BE49-F238E27FC236}">
                <a16:creationId xmlns:a16="http://schemas.microsoft.com/office/drawing/2014/main" id="{644AE704-F308-6B43-897D-FDD6CCE30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052F1-F97E-CE45-88DD-7D136B34FA07}"/>
              </a:ext>
            </a:extLst>
          </p:cNvPr>
          <p:cNvSpPr>
            <a:spLocks noGrp="1"/>
          </p:cNvSpPr>
          <p:nvPr>
            <p:ph type="sldNum" sz="quarter" idx="12"/>
          </p:nvPr>
        </p:nvSpPr>
        <p:spPr/>
        <p:txBody>
          <a:bodyPr/>
          <a:lstStyle/>
          <a:p>
            <a:fld id="{79EED5F2-FBCD-B348-AF82-AFCDF4DDABDF}" type="slidenum">
              <a:rPr lang="en-US" smtClean="0"/>
              <a:t>‹#›</a:t>
            </a:fld>
            <a:endParaRPr lang="en-US"/>
          </a:p>
        </p:txBody>
      </p:sp>
    </p:spTree>
    <p:extLst>
      <p:ext uri="{BB962C8B-B14F-4D97-AF65-F5344CB8AC3E}">
        <p14:creationId xmlns:p14="http://schemas.microsoft.com/office/powerpoint/2010/main" val="188422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EB5B4-FF71-A84B-8CFA-08EE4DCA5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C9CF7D-6B31-B748-89C4-B4D4CAFB5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8D754-7DE9-C74E-8268-FB8CAEB75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E68C7-BEE7-6043-B25B-A062D7946F56}" type="datetimeFigureOut">
              <a:rPr lang="en-US" smtClean="0"/>
              <a:t>2/2/21</a:t>
            </a:fld>
            <a:endParaRPr lang="en-US"/>
          </a:p>
        </p:txBody>
      </p:sp>
      <p:sp>
        <p:nvSpPr>
          <p:cNvPr id="5" name="Footer Placeholder 4">
            <a:extLst>
              <a:ext uri="{FF2B5EF4-FFF2-40B4-BE49-F238E27FC236}">
                <a16:creationId xmlns:a16="http://schemas.microsoft.com/office/drawing/2014/main" id="{1352FF24-B5D7-3346-9403-37C921C06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6B4012-04D8-A747-96A9-5C945B4DF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ED5F2-FBCD-B348-AF82-AFCDF4DDABDF}" type="slidenum">
              <a:rPr lang="en-US" smtClean="0"/>
              <a:t>‹#›</a:t>
            </a:fld>
            <a:endParaRPr lang="en-US"/>
          </a:p>
        </p:txBody>
      </p:sp>
    </p:spTree>
    <p:extLst>
      <p:ext uri="{BB962C8B-B14F-4D97-AF65-F5344CB8AC3E}">
        <p14:creationId xmlns:p14="http://schemas.microsoft.com/office/powerpoint/2010/main" val="1360346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atplotlib.org/3.1.0/gallery/subplots_axes_and_figures/subplots_dem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na-seqblog.com/rpkm-fpkm-and-tpm-clearly-explaine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ensembl.org/biomar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hysiology.med.cornell.edu/faculty/skrabanek/lab/angsd/lecture_notes/STARmanual.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D3F2-CE56-B24C-AC55-56FE08A19B34}"/>
              </a:ext>
            </a:extLst>
          </p:cNvPr>
          <p:cNvSpPr>
            <a:spLocks noGrp="1"/>
          </p:cNvSpPr>
          <p:nvPr>
            <p:ph type="ctrTitle"/>
          </p:nvPr>
        </p:nvSpPr>
        <p:spPr/>
        <p:txBody>
          <a:bodyPr/>
          <a:lstStyle/>
          <a:p>
            <a:r>
              <a:rPr lang="en-US" b="1" dirty="0"/>
              <a:t>Stat 115 Lab 2</a:t>
            </a:r>
          </a:p>
        </p:txBody>
      </p:sp>
      <p:sp>
        <p:nvSpPr>
          <p:cNvPr id="3" name="Subtitle 2">
            <a:extLst>
              <a:ext uri="{FF2B5EF4-FFF2-40B4-BE49-F238E27FC236}">
                <a16:creationId xmlns:a16="http://schemas.microsoft.com/office/drawing/2014/main" id="{3B122D57-C0F7-C849-8A68-3C51B2B7096F}"/>
              </a:ext>
            </a:extLst>
          </p:cNvPr>
          <p:cNvSpPr>
            <a:spLocks noGrp="1"/>
          </p:cNvSpPr>
          <p:nvPr>
            <p:ph type="subTitle" idx="1"/>
          </p:nvPr>
        </p:nvSpPr>
        <p:spPr/>
        <p:txBody>
          <a:bodyPr/>
          <a:lstStyle/>
          <a:p>
            <a:r>
              <a:rPr lang="en-US" dirty="0"/>
              <a:t>Phillip Nicol </a:t>
            </a:r>
          </a:p>
        </p:txBody>
      </p:sp>
    </p:spTree>
    <p:extLst>
      <p:ext uri="{BB962C8B-B14F-4D97-AF65-F5344CB8AC3E}">
        <p14:creationId xmlns:p14="http://schemas.microsoft.com/office/powerpoint/2010/main" val="326762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CDD9-1FAC-F44B-AAF5-C97ED591FD38}"/>
              </a:ext>
            </a:extLst>
          </p:cNvPr>
          <p:cNvSpPr>
            <a:spLocks noGrp="1"/>
          </p:cNvSpPr>
          <p:nvPr>
            <p:ph type="title"/>
          </p:nvPr>
        </p:nvSpPr>
        <p:spPr/>
        <p:txBody>
          <a:bodyPr/>
          <a:lstStyle/>
          <a:p>
            <a:r>
              <a:rPr lang="en-US" b="1" dirty="0"/>
              <a:t>STAR Guide – 1. Start the job and load module</a:t>
            </a:r>
          </a:p>
        </p:txBody>
      </p:sp>
      <p:sp>
        <p:nvSpPr>
          <p:cNvPr id="3" name="Content Placeholder 2">
            <a:extLst>
              <a:ext uri="{FF2B5EF4-FFF2-40B4-BE49-F238E27FC236}">
                <a16:creationId xmlns:a16="http://schemas.microsoft.com/office/drawing/2014/main" id="{56D441D7-AEFF-0042-8E50-4C93EEDBE704}"/>
              </a:ext>
            </a:extLst>
          </p:cNvPr>
          <p:cNvSpPr>
            <a:spLocks noGrp="1"/>
          </p:cNvSpPr>
          <p:nvPr>
            <p:ph idx="1"/>
          </p:nvPr>
        </p:nvSpPr>
        <p:spPr/>
        <p:txBody>
          <a:bodyPr/>
          <a:lstStyle/>
          <a:p>
            <a:r>
              <a:rPr lang="en-US" dirty="0"/>
              <a:t>Start an interactive job with sufficient resources. Batch jobs are also possible but harder to troubleshoot. </a:t>
            </a:r>
          </a:p>
          <a:p>
            <a:r>
              <a:rPr lang="en-US" dirty="0"/>
              <a:t>Go to your home directory if you are not already there by typing </a:t>
            </a:r>
            <a:r>
              <a:rPr lang="en-US" dirty="0">
                <a:latin typeface="Andale Mono" panose="020B0509000000000004" pitchFamily="49" charset="0"/>
              </a:rPr>
              <a:t>cd ${HOME}</a:t>
            </a:r>
          </a:p>
          <a:p>
            <a:r>
              <a:rPr lang="en-US" dirty="0">
                <a:cs typeface="Times New Roman" panose="02020603050405020304" pitchFamily="18" charset="0"/>
              </a:rPr>
              <a:t>Load STAR with  </a:t>
            </a:r>
            <a:r>
              <a:rPr lang="en-US" dirty="0">
                <a:latin typeface="Andale Mono" panose="020B0509000000000004" pitchFamily="49" charset="0"/>
                <a:cs typeface="Times New Roman" panose="02020603050405020304" pitchFamily="18" charset="0"/>
              </a:rPr>
              <a:t>module load STAR/2.6.0c-fasrc01</a:t>
            </a:r>
          </a:p>
          <a:p>
            <a:endParaRPr lang="en-US" dirty="0">
              <a:latin typeface="Andale Mono" panose="020B0509000000000004" pitchFamily="49" charset="0"/>
              <a:cs typeface="Times New Roman" panose="02020603050405020304" pitchFamily="18" charset="0"/>
            </a:endParaRPr>
          </a:p>
          <a:p>
            <a:r>
              <a:rPr lang="en-US" dirty="0">
                <a:cs typeface="Times New Roman" panose="02020603050405020304" pitchFamily="18" charset="0"/>
              </a:rPr>
              <a:t>The basic command is </a:t>
            </a:r>
            <a:r>
              <a:rPr lang="en-US" dirty="0">
                <a:latin typeface="Andale Mono" panose="020B0509000000000004" pitchFamily="49" charset="0"/>
                <a:cs typeface="Times New Roman" panose="02020603050405020304" pitchFamily="18" charset="0"/>
              </a:rPr>
              <a:t>STAR </a:t>
            </a:r>
            <a:r>
              <a:rPr lang="en-US" dirty="0">
                <a:cs typeface="Times New Roman" panose="02020603050405020304" pitchFamily="18" charset="0"/>
              </a:rPr>
              <a:t>followed by a list of options. </a:t>
            </a:r>
          </a:p>
        </p:txBody>
      </p:sp>
    </p:spTree>
    <p:extLst>
      <p:ext uri="{BB962C8B-B14F-4D97-AF65-F5344CB8AC3E}">
        <p14:creationId xmlns:p14="http://schemas.microsoft.com/office/powerpoint/2010/main" val="302505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CDD9-1FAC-F44B-AAF5-C97ED591FD38}"/>
              </a:ext>
            </a:extLst>
          </p:cNvPr>
          <p:cNvSpPr>
            <a:spLocks noGrp="1"/>
          </p:cNvSpPr>
          <p:nvPr>
            <p:ph type="title"/>
          </p:nvPr>
        </p:nvSpPr>
        <p:spPr/>
        <p:txBody>
          <a:bodyPr>
            <a:normAutofit/>
          </a:bodyPr>
          <a:lstStyle/>
          <a:p>
            <a:r>
              <a:rPr lang="en-US" sz="3200" b="1" dirty="0"/>
              <a:t>STAR Guide – 2. Make the index (NOT REQUIRED FOR HW)</a:t>
            </a:r>
          </a:p>
        </p:txBody>
      </p:sp>
      <p:pic>
        <p:nvPicPr>
          <p:cNvPr id="5" name="Picture 4" descr="Text, letter&#10;&#10;Description automatically generated">
            <a:extLst>
              <a:ext uri="{FF2B5EF4-FFF2-40B4-BE49-F238E27FC236}">
                <a16:creationId xmlns:a16="http://schemas.microsoft.com/office/drawing/2014/main" id="{8204381A-180A-504E-B080-8C0AE10D20E0}"/>
              </a:ext>
            </a:extLst>
          </p:cNvPr>
          <p:cNvPicPr>
            <a:picLocks noChangeAspect="1"/>
          </p:cNvPicPr>
          <p:nvPr/>
        </p:nvPicPr>
        <p:blipFill rotWithShape="1">
          <a:blip r:embed="rId2"/>
          <a:srcRect r="3136"/>
          <a:stretch/>
        </p:blipFill>
        <p:spPr>
          <a:xfrm>
            <a:off x="0" y="1951085"/>
            <a:ext cx="11809658" cy="2398096"/>
          </a:xfrm>
          <a:prstGeom prst="rect">
            <a:avLst/>
          </a:prstGeom>
        </p:spPr>
      </p:pic>
      <p:sp>
        <p:nvSpPr>
          <p:cNvPr id="6" name="TextBox 5">
            <a:extLst>
              <a:ext uri="{FF2B5EF4-FFF2-40B4-BE49-F238E27FC236}">
                <a16:creationId xmlns:a16="http://schemas.microsoft.com/office/drawing/2014/main" id="{30567105-365D-3648-977E-E009BCD7D7E4}"/>
              </a:ext>
            </a:extLst>
          </p:cNvPr>
          <p:cNvSpPr txBox="1"/>
          <p:nvPr/>
        </p:nvSpPr>
        <p:spPr>
          <a:xfrm>
            <a:off x="838200" y="4609578"/>
            <a:ext cx="943209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We have already done this for you and have saved the output to </a:t>
            </a:r>
            <a:r>
              <a:rPr lang="en-US" sz="2400" dirty="0">
                <a:latin typeface="Andale Mono" panose="020B0509000000000004" pitchFamily="49" charset="0"/>
              </a:rPr>
              <a:t>/n/stat115/2021/HW1/index/star_hg38_index </a:t>
            </a:r>
          </a:p>
          <a:p>
            <a:pPr marL="285750" indent="-285750">
              <a:buFont typeface="Arial" panose="020B0604020202020204" pitchFamily="34" charset="0"/>
              <a:buChar char="•"/>
            </a:pPr>
            <a:r>
              <a:rPr lang="en-US" sz="2400" dirty="0">
                <a:cs typeface="Times New Roman" panose="02020603050405020304" pitchFamily="18" charset="0"/>
              </a:rPr>
              <a:t>If you want to try it yourself (in your home folder), the raw human genome sequence files are in </a:t>
            </a:r>
            <a:r>
              <a:rPr lang="en-US" sz="2400" dirty="0">
                <a:latin typeface="Andale Mono" panose="020B0509000000000004" pitchFamily="49" charset="0"/>
              </a:rPr>
              <a:t>/n/stat115/2021/HW1/index/hg38_raw </a:t>
            </a:r>
            <a:endParaRPr lang="en-US" sz="2400" dirty="0">
              <a:cs typeface="Times New Roman" panose="02020603050405020304" pitchFamily="18" charset="0"/>
            </a:endParaRPr>
          </a:p>
        </p:txBody>
      </p:sp>
    </p:spTree>
    <p:extLst>
      <p:ext uri="{BB962C8B-B14F-4D97-AF65-F5344CB8AC3E}">
        <p14:creationId xmlns:p14="http://schemas.microsoft.com/office/powerpoint/2010/main" val="398738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CDD9-1FAC-F44B-AAF5-C97ED591FD38}"/>
              </a:ext>
            </a:extLst>
          </p:cNvPr>
          <p:cNvSpPr>
            <a:spLocks noGrp="1"/>
          </p:cNvSpPr>
          <p:nvPr>
            <p:ph type="title"/>
          </p:nvPr>
        </p:nvSpPr>
        <p:spPr/>
        <p:txBody>
          <a:bodyPr/>
          <a:lstStyle/>
          <a:p>
            <a:r>
              <a:rPr lang="en-US" b="1" dirty="0"/>
              <a:t>STAR Guide – 3. Perform alignment</a:t>
            </a:r>
          </a:p>
        </p:txBody>
      </p:sp>
      <p:pic>
        <p:nvPicPr>
          <p:cNvPr id="5" name="Picture 4" descr="Text, letter&#10;&#10;Description automatically generated">
            <a:extLst>
              <a:ext uri="{FF2B5EF4-FFF2-40B4-BE49-F238E27FC236}">
                <a16:creationId xmlns:a16="http://schemas.microsoft.com/office/drawing/2014/main" id="{85339DC5-D597-B243-B238-65AA0700749D}"/>
              </a:ext>
            </a:extLst>
          </p:cNvPr>
          <p:cNvPicPr>
            <a:picLocks noChangeAspect="1"/>
          </p:cNvPicPr>
          <p:nvPr/>
        </p:nvPicPr>
        <p:blipFill>
          <a:blip r:embed="rId2"/>
          <a:stretch>
            <a:fillRect/>
          </a:stretch>
        </p:blipFill>
        <p:spPr>
          <a:xfrm>
            <a:off x="310156" y="2839104"/>
            <a:ext cx="10820400" cy="1765300"/>
          </a:xfrm>
          <a:prstGeom prst="rect">
            <a:avLst/>
          </a:prstGeom>
        </p:spPr>
      </p:pic>
      <p:sp>
        <p:nvSpPr>
          <p:cNvPr id="6" name="TextBox 5">
            <a:extLst>
              <a:ext uri="{FF2B5EF4-FFF2-40B4-BE49-F238E27FC236}">
                <a16:creationId xmlns:a16="http://schemas.microsoft.com/office/drawing/2014/main" id="{418BEF08-5FC0-3640-99C0-9863E12BFA5A}"/>
              </a:ext>
            </a:extLst>
          </p:cNvPr>
          <p:cNvSpPr txBox="1"/>
          <p:nvPr/>
        </p:nvSpPr>
        <p:spPr>
          <a:xfrm>
            <a:off x="838200" y="1884265"/>
            <a:ext cx="10698271" cy="369332"/>
          </a:xfrm>
          <a:prstGeom prst="rect">
            <a:avLst/>
          </a:prstGeom>
          <a:noFill/>
        </p:spPr>
        <p:txBody>
          <a:bodyPr wrap="square" rtlCol="0">
            <a:spAutoFit/>
          </a:bodyPr>
          <a:lstStyle/>
          <a:p>
            <a:r>
              <a:rPr lang="en-US" dirty="0">
                <a:latin typeface="Andale Mono" panose="020B0509000000000004" pitchFamily="49" charset="0"/>
              </a:rPr>
              <a:t>STAR –-</a:t>
            </a:r>
            <a:r>
              <a:rPr lang="en-US" dirty="0" err="1">
                <a:latin typeface="Andale Mono" panose="020B0509000000000004" pitchFamily="49" charset="0"/>
              </a:rPr>
              <a:t>genomeDir</a:t>
            </a:r>
            <a:r>
              <a:rPr lang="en-US" dirty="0">
                <a:latin typeface="Andale Mono" panose="020B0509000000000004" pitchFamily="49" charset="0"/>
              </a:rPr>
              <a:t> &lt;INDEX PATH&gt; --</a:t>
            </a:r>
            <a:r>
              <a:rPr lang="en-US" dirty="0" err="1">
                <a:latin typeface="Andale Mono" panose="020B0509000000000004" pitchFamily="49" charset="0"/>
              </a:rPr>
              <a:t>readFilesIn</a:t>
            </a:r>
            <a:r>
              <a:rPr lang="en-US" dirty="0">
                <a:latin typeface="Andale Mono" panose="020B0509000000000004" pitchFamily="49" charset="0"/>
              </a:rPr>
              <a:t> &lt;FASTQ FILES&gt; --</a:t>
            </a:r>
            <a:r>
              <a:rPr lang="en-US" dirty="0" err="1">
                <a:latin typeface="Andale Mono" panose="020B0509000000000004" pitchFamily="49" charset="0"/>
              </a:rPr>
              <a:t>runThreadN</a:t>
            </a:r>
            <a:r>
              <a:rPr lang="en-US" dirty="0">
                <a:latin typeface="Andale Mono" panose="020B0509000000000004" pitchFamily="49" charset="0"/>
              </a:rPr>
              <a:t> 8 </a:t>
            </a:r>
          </a:p>
        </p:txBody>
      </p:sp>
      <p:sp>
        <p:nvSpPr>
          <p:cNvPr id="7" name="TextBox 6">
            <a:extLst>
              <a:ext uri="{FF2B5EF4-FFF2-40B4-BE49-F238E27FC236}">
                <a16:creationId xmlns:a16="http://schemas.microsoft.com/office/drawing/2014/main" id="{DD4D6485-4CAF-1F40-88F5-2C7483E88225}"/>
              </a:ext>
            </a:extLst>
          </p:cNvPr>
          <p:cNvSpPr txBox="1"/>
          <p:nvPr/>
        </p:nvSpPr>
        <p:spPr>
          <a:xfrm>
            <a:off x="838200" y="4955054"/>
            <a:ext cx="7082118" cy="523220"/>
          </a:xfrm>
          <a:prstGeom prst="rect">
            <a:avLst/>
          </a:prstGeom>
          <a:noFill/>
        </p:spPr>
        <p:txBody>
          <a:bodyPr wrap="square" rtlCol="0">
            <a:spAutoFit/>
          </a:bodyPr>
          <a:lstStyle/>
          <a:p>
            <a:r>
              <a:rPr lang="en-US" sz="2800" dirty="0"/>
              <a:t>Run time is around 15 minutes. </a:t>
            </a:r>
          </a:p>
        </p:txBody>
      </p:sp>
    </p:spTree>
    <p:extLst>
      <p:ext uri="{BB962C8B-B14F-4D97-AF65-F5344CB8AC3E}">
        <p14:creationId xmlns:p14="http://schemas.microsoft.com/office/powerpoint/2010/main" val="303573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CDD9-1FAC-F44B-AAF5-C97ED591FD38}"/>
              </a:ext>
            </a:extLst>
          </p:cNvPr>
          <p:cNvSpPr>
            <a:spLocks noGrp="1"/>
          </p:cNvSpPr>
          <p:nvPr>
            <p:ph type="title"/>
          </p:nvPr>
        </p:nvSpPr>
        <p:spPr/>
        <p:txBody>
          <a:bodyPr/>
          <a:lstStyle/>
          <a:p>
            <a:r>
              <a:rPr lang="en-US" b="1" dirty="0"/>
              <a:t>STAR Guide – 4. View the results </a:t>
            </a:r>
          </a:p>
        </p:txBody>
      </p:sp>
      <p:sp>
        <p:nvSpPr>
          <p:cNvPr id="3" name="Content Placeholder 2">
            <a:extLst>
              <a:ext uri="{FF2B5EF4-FFF2-40B4-BE49-F238E27FC236}">
                <a16:creationId xmlns:a16="http://schemas.microsoft.com/office/drawing/2014/main" id="{56D441D7-AEFF-0042-8E50-4C93EEDBE704}"/>
              </a:ext>
            </a:extLst>
          </p:cNvPr>
          <p:cNvSpPr>
            <a:spLocks noGrp="1"/>
          </p:cNvSpPr>
          <p:nvPr>
            <p:ph idx="1"/>
          </p:nvPr>
        </p:nvSpPr>
        <p:spPr/>
        <p:txBody>
          <a:bodyPr/>
          <a:lstStyle/>
          <a:p>
            <a:r>
              <a:rPr lang="en-US" dirty="0">
                <a:cs typeface="Times New Roman" panose="02020603050405020304" pitchFamily="18" charset="0"/>
              </a:rPr>
              <a:t>STAR will create some output files that will be useful for answering problem 1 on the homework. What is the fastest way to view the contents of a file? </a:t>
            </a:r>
          </a:p>
        </p:txBody>
      </p:sp>
    </p:spTree>
    <p:extLst>
      <p:ext uri="{BB962C8B-B14F-4D97-AF65-F5344CB8AC3E}">
        <p14:creationId xmlns:p14="http://schemas.microsoft.com/office/powerpoint/2010/main" val="372550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CDD9-1FAC-F44B-AAF5-C97ED591FD38}"/>
              </a:ext>
            </a:extLst>
          </p:cNvPr>
          <p:cNvSpPr>
            <a:spLocks noGrp="1"/>
          </p:cNvSpPr>
          <p:nvPr>
            <p:ph type="title"/>
          </p:nvPr>
        </p:nvSpPr>
        <p:spPr/>
        <p:txBody>
          <a:bodyPr/>
          <a:lstStyle/>
          <a:p>
            <a:r>
              <a:rPr lang="en-US" b="1" dirty="0"/>
              <a:t>STAR Guide – 4. View the results </a:t>
            </a:r>
          </a:p>
        </p:txBody>
      </p:sp>
      <p:sp>
        <p:nvSpPr>
          <p:cNvPr id="3" name="Content Placeholder 2">
            <a:extLst>
              <a:ext uri="{FF2B5EF4-FFF2-40B4-BE49-F238E27FC236}">
                <a16:creationId xmlns:a16="http://schemas.microsoft.com/office/drawing/2014/main" id="{56D441D7-AEFF-0042-8E50-4C93EEDBE704}"/>
              </a:ext>
            </a:extLst>
          </p:cNvPr>
          <p:cNvSpPr>
            <a:spLocks noGrp="1"/>
          </p:cNvSpPr>
          <p:nvPr>
            <p:ph idx="1"/>
          </p:nvPr>
        </p:nvSpPr>
        <p:spPr/>
        <p:txBody>
          <a:bodyPr/>
          <a:lstStyle/>
          <a:p>
            <a:r>
              <a:rPr lang="en-US" dirty="0">
                <a:cs typeface="Times New Roman" panose="02020603050405020304" pitchFamily="18" charset="0"/>
              </a:rPr>
              <a:t>STAR will create some output files that will be useful for answering problem 1 on the homework. What is the fastest way to view the contents of a file? </a:t>
            </a:r>
          </a:p>
          <a:p>
            <a:r>
              <a:rPr lang="en-US" dirty="0">
                <a:latin typeface="Andale Mono" panose="020B0509000000000004" pitchFamily="49" charset="0"/>
                <a:cs typeface="Times New Roman" panose="02020603050405020304" pitchFamily="18" charset="0"/>
              </a:rPr>
              <a:t>cat &lt;filename&gt; </a:t>
            </a:r>
          </a:p>
        </p:txBody>
      </p:sp>
    </p:spTree>
    <p:extLst>
      <p:ext uri="{BB962C8B-B14F-4D97-AF65-F5344CB8AC3E}">
        <p14:creationId xmlns:p14="http://schemas.microsoft.com/office/powerpoint/2010/main" val="62189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CDD9-1FAC-F44B-AAF5-C97ED591FD38}"/>
              </a:ext>
            </a:extLst>
          </p:cNvPr>
          <p:cNvSpPr>
            <a:spLocks noGrp="1"/>
          </p:cNvSpPr>
          <p:nvPr>
            <p:ph type="title"/>
          </p:nvPr>
        </p:nvSpPr>
        <p:spPr/>
        <p:txBody>
          <a:bodyPr/>
          <a:lstStyle/>
          <a:p>
            <a:r>
              <a:rPr lang="en-US" b="1" dirty="0"/>
              <a:t>STAR Guide – 4. View the results </a:t>
            </a:r>
          </a:p>
        </p:txBody>
      </p:sp>
      <p:sp>
        <p:nvSpPr>
          <p:cNvPr id="3" name="Content Placeholder 2">
            <a:extLst>
              <a:ext uri="{FF2B5EF4-FFF2-40B4-BE49-F238E27FC236}">
                <a16:creationId xmlns:a16="http://schemas.microsoft.com/office/drawing/2014/main" id="{56D441D7-AEFF-0042-8E50-4C93EEDBE704}"/>
              </a:ext>
            </a:extLst>
          </p:cNvPr>
          <p:cNvSpPr>
            <a:spLocks noGrp="1"/>
          </p:cNvSpPr>
          <p:nvPr>
            <p:ph idx="1"/>
          </p:nvPr>
        </p:nvSpPr>
        <p:spPr/>
        <p:txBody>
          <a:bodyPr/>
          <a:lstStyle/>
          <a:p>
            <a:r>
              <a:rPr lang="en-US" dirty="0">
                <a:cs typeface="Times New Roman" panose="02020603050405020304" pitchFamily="18" charset="0"/>
              </a:rPr>
              <a:t>STAR will create some output files that will be useful for answering problem 1 on the homework. What is the fastest way to view the contents of a file? </a:t>
            </a:r>
          </a:p>
          <a:p>
            <a:r>
              <a:rPr lang="en-US" dirty="0">
                <a:latin typeface="Andale Mono" panose="020B0509000000000004" pitchFamily="49" charset="0"/>
                <a:cs typeface="Times New Roman" panose="02020603050405020304" pitchFamily="18" charset="0"/>
              </a:rPr>
              <a:t>cat &lt;filename&gt; </a:t>
            </a:r>
          </a:p>
          <a:p>
            <a:r>
              <a:rPr lang="en-US" dirty="0">
                <a:cs typeface="Times New Roman" panose="02020603050405020304" pitchFamily="18" charset="0"/>
              </a:rPr>
              <a:t>For Problem 1, please include the relevant parts of the output file as well as the commands that you used to generate the results.</a:t>
            </a:r>
          </a:p>
        </p:txBody>
      </p:sp>
    </p:spTree>
    <p:extLst>
      <p:ext uri="{BB962C8B-B14F-4D97-AF65-F5344CB8AC3E}">
        <p14:creationId xmlns:p14="http://schemas.microsoft.com/office/powerpoint/2010/main" val="401225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CC56-4266-3346-80B7-DFFBF0992A88}"/>
              </a:ext>
            </a:extLst>
          </p:cNvPr>
          <p:cNvSpPr>
            <a:spLocks noGrp="1"/>
          </p:cNvSpPr>
          <p:nvPr>
            <p:ph type="title"/>
          </p:nvPr>
        </p:nvSpPr>
        <p:spPr/>
        <p:txBody>
          <a:bodyPr/>
          <a:lstStyle/>
          <a:p>
            <a:r>
              <a:rPr lang="en-US" b="1" dirty="0"/>
              <a:t>Common mistakes on homework</a:t>
            </a:r>
          </a:p>
        </p:txBody>
      </p:sp>
      <p:sp>
        <p:nvSpPr>
          <p:cNvPr id="3" name="Content Placeholder 2">
            <a:extLst>
              <a:ext uri="{FF2B5EF4-FFF2-40B4-BE49-F238E27FC236}">
                <a16:creationId xmlns:a16="http://schemas.microsoft.com/office/drawing/2014/main" id="{B8D769C3-AFC4-484D-90C5-BBBF8DB68B64}"/>
              </a:ext>
            </a:extLst>
          </p:cNvPr>
          <p:cNvSpPr>
            <a:spLocks noGrp="1"/>
          </p:cNvSpPr>
          <p:nvPr>
            <p:ph idx="1"/>
          </p:nvPr>
        </p:nvSpPr>
        <p:spPr/>
        <p:txBody>
          <a:bodyPr/>
          <a:lstStyle/>
          <a:p>
            <a:r>
              <a:rPr lang="en-US" dirty="0"/>
              <a:t>Not specifying adequate time for the job (default is 5 minutes, you will want to specify at least 30 minutes, probably more).</a:t>
            </a:r>
          </a:p>
          <a:p>
            <a:r>
              <a:rPr lang="en-US" dirty="0"/>
              <a:t>Choosing </a:t>
            </a:r>
            <a:r>
              <a:rPr lang="en-US" dirty="0" err="1">
                <a:latin typeface="Andale Mono" panose="020B0509000000000004" pitchFamily="49" charset="0"/>
              </a:rPr>
              <a:t>runThreadN</a:t>
            </a:r>
            <a:r>
              <a:rPr lang="en-US" dirty="0">
                <a:latin typeface="Andale Mono" panose="020B0509000000000004" pitchFamily="49" charset="0"/>
              </a:rPr>
              <a:t> </a:t>
            </a:r>
            <a:r>
              <a:rPr lang="en-US" dirty="0"/>
              <a:t>to be larger than --</a:t>
            </a:r>
            <a:r>
              <a:rPr lang="en-US" dirty="0" err="1">
                <a:latin typeface="Andale Mono" panose="020B0509000000000004" pitchFamily="49" charset="0"/>
              </a:rPr>
              <a:t>cpus</a:t>
            </a:r>
            <a:r>
              <a:rPr lang="en-US" dirty="0">
                <a:latin typeface="Andale Mono" panose="020B0509000000000004" pitchFamily="49" charset="0"/>
              </a:rPr>
              <a:t>-per-task </a:t>
            </a:r>
            <a:r>
              <a:rPr lang="en-US" dirty="0"/>
              <a:t>(I normally choose threads to be half of the number of </a:t>
            </a:r>
            <a:r>
              <a:rPr lang="en-US" dirty="0" err="1"/>
              <a:t>cpus</a:t>
            </a:r>
            <a:r>
              <a:rPr lang="en-US" dirty="0"/>
              <a:t> I’ve requested). </a:t>
            </a:r>
          </a:p>
          <a:p>
            <a:r>
              <a:rPr lang="en-US" dirty="0"/>
              <a:t>Saving the output to </a:t>
            </a:r>
            <a:r>
              <a:rPr lang="en-US" dirty="0">
                <a:latin typeface="Andale Mono" panose="020B0509000000000004" pitchFamily="49" charset="0"/>
              </a:rPr>
              <a:t>/n/stat115 </a:t>
            </a:r>
            <a:r>
              <a:rPr lang="en-US" dirty="0"/>
              <a:t>(Save the output to your home folder, we will delete any output saved to Stat 115). </a:t>
            </a:r>
          </a:p>
        </p:txBody>
      </p:sp>
    </p:spTree>
    <p:extLst>
      <p:ext uri="{BB962C8B-B14F-4D97-AF65-F5344CB8AC3E}">
        <p14:creationId xmlns:p14="http://schemas.microsoft.com/office/powerpoint/2010/main" val="348666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7D1C-9C10-024E-8C31-1EF441162087}"/>
              </a:ext>
            </a:extLst>
          </p:cNvPr>
          <p:cNvSpPr>
            <a:spLocks noGrp="1"/>
          </p:cNvSpPr>
          <p:nvPr>
            <p:ph type="title"/>
          </p:nvPr>
        </p:nvSpPr>
        <p:spPr/>
        <p:txBody>
          <a:bodyPr/>
          <a:lstStyle/>
          <a:p>
            <a:r>
              <a:rPr lang="en-US" b="1" dirty="0" err="1"/>
              <a:t>RSeQC</a:t>
            </a:r>
            <a:r>
              <a:rPr lang="en-US" b="1" dirty="0"/>
              <a:t> </a:t>
            </a:r>
          </a:p>
        </p:txBody>
      </p:sp>
      <p:sp>
        <p:nvSpPr>
          <p:cNvPr id="3" name="Content Placeholder 2">
            <a:extLst>
              <a:ext uri="{FF2B5EF4-FFF2-40B4-BE49-F238E27FC236}">
                <a16:creationId xmlns:a16="http://schemas.microsoft.com/office/drawing/2014/main" id="{3C2803AA-61E2-0A4F-999A-84C4C6072EE5}"/>
              </a:ext>
            </a:extLst>
          </p:cNvPr>
          <p:cNvSpPr>
            <a:spLocks noGrp="1"/>
          </p:cNvSpPr>
          <p:nvPr>
            <p:ph idx="1"/>
          </p:nvPr>
        </p:nvSpPr>
        <p:spPr/>
        <p:txBody>
          <a:bodyPr/>
          <a:lstStyle/>
          <a:p>
            <a:r>
              <a:rPr lang="en-US" dirty="0"/>
              <a:t>mRNA is an unstable molecule. It is important to check if your sample has been degraded before performing further analysis. </a:t>
            </a:r>
          </a:p>
          <a:p>
            <a:r>
              <a:rPr lang="en-US" dirty="0" err="1">
                <a:latin typeface="Andale Mono" panose="020B0509000000000004" pitchFamily="49" charset="0"/>
              </a:rPr>
              <a:t>RSeQC</a:t>
            </a:r>
            <a:r>
              <a:rPr lang="en-US" dirty="0">
                <a:latin typeface="Andale Mono" panose="020B0509000000000004" pitchFamily="49" charset="0"/>
              </a:rPr>
              <a:t> </a:t>
            </a:r>
            <a:r>
              <a:rPr lang="en-US" dirty="0"/>
              <a:t>is a Python package (collection of scripts) that provides some measures of sample/transcript quality:</a:t>
            </a:r>
          </a:p>
          <a:p>
            <a:pPr lvl="1"/>
            <a:r>
              <a:rPr lang="en-US" dirty="0" err="1">
                <a:latin typeface="Andale Mono" panose="020B0509000000000004" pitchFamily="49" charset="0"/>
              </a:rPr>
              <a:t>tin.py</a:t>
            </a:r>
            <a:r>
              <a:rPr lang="en-US" dirty="0">
                <a:latin typeface="Andale Mono" panose="020B0509000000000004" pitchFamily="49" charset="0"/>
              </a:rPr>
              <a:t> </a:t>
            </a:r>
            <a:r>
              <a:rPr lang="en-US" dirty="0"/>
              <a:t>computes the Transcript Integrity Number (TIN), which is a measure of quality for each transcript. </a:t>
            </a:r>
            <a:r>
              <a:rPr lang="en-US" dirty="0" err="1"/>
              <a:t>MedTIN</a:t>
            </a:r>
            <a:r>
              <a:rPr lang="en-US" dirty="0"/>
              <a:t> takes the median transcripts across samples. </a:t>
            </a:r>
          </a:p>
          <a:p>
            <a:pPr lvl="1"/>
            <a:r>
              <a:rPr lang="en-US" dirty="0" err="1">
                <a:latin typeface="Andale Mono" panose="020B0509000000000004" pitchFamily="49" charset="0"/>
              </a:rPr>
              <a:t>geneBody_coverage.py</a:t>
            </a:r>
            <a:r>
              <a:rPr lang="en-US" dirty="0">
                <a:latin typeface="Andale Mono" panose="020B0509000000000004" pitchFamily="49" charset="0"/>
              </a:rPr>
              <a:t> </a:t>
            </a:r>
            <a:r>
              <a:rPr lang="en-US" dirty="0"/>
              <a:t>makes a gene body coverage plot. </a:t>
            </a:r>
            <a:endParaRPr lang="en-US" dirty="0">
              <a:latin typeface="Andale Mono" panose="020B0509000000000004" pitchFamily="49" charset="0"/>
            </a:endParaRPr>
          </a:p>
          <a:p>
            <a:pPr lvl="1"/>
            <a:endParaRPr lang="en-US" dirty="0">
              <a:latin typeface="Andale Mono" panose="020B0509000000000004" pitchFamily="49" charset="0"/>
            </a:endParaRPr>
          </a:p>
          <a:p>
            <a:pPr lvl="1"/>
            <a:endParaRPr lang="en-US" dirty="0"/>
          </a:p>
        </p:txBody>
      </p:sp>
    </p:spTree>
    <p:extLst>
      <p:ext uri="{BB962C8B-B14F-4D97-AF65-F5344CB8AC3E}">
        <p14:creationId xmlns:p14="http://schemas.microsoft.com/office/powerpoint/2010/main" val="52686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7D1C-9C10-024E-8C31-1EF441162087}"/>
              </a:ext>
            </a:extLst>
          </p:cNvPr>
          <p:cNvSpPr>
            <a:spLocks noGrp="1"/>
          </p:cNvSpPr>
          <p:nvPr>
            <p:ph type="title"/>
          </p:nvPr>
        </p:nvSpPr>
        <p:spPr/>
        <p:txBody>
          <a:bodyPr/>
          <a:lstStyle/>
          <a:p>
            <a:r>
              <a:rPr lang="en-US" b="1" dirty="0"/>
              <a:t>Gene Body Coverage</a:t>
            </a:r>
          </a:p>
        </p:txBody>
      </p:sp>
      <p:sp>
        <p:nvSpPr>
          <p:cNvPr id="3" name="Content Placeholder 2">
            <a:extLst>
              <a:ext uri="{FF2B5EF4-FFF2-40B4-BE49-F238E27FC236}">
                <a16:creationId xmlns:a16="http://schemas.microsoft.com/office/drawing/2014/main" id="{3C2803AA-61E2-0A4F-999A-84C4C6072EE5}"/>
              </a:ext>
            </a:extLst>
          </p:cNvPr>
          <p:cNvSpPr>
            <a:spLocks noGrp="1"/>
          </p:cNvSpPr>
          <p:nvPr>
            <p:ph idx="1"/>
          </p:nvPr>
        </p:nvSpPr>
        <p:spPr/>
        <p:txBody>
          <a:bodyPr/>
          <a:lstStyle/>
          <a:p>
            <a:pPr lvl="1"/>
            <a:endParaRPr lang="en-US" dirty="0">
              <a:latin typeface="Andale Mono" panose="020B0509000000000004" pitchFamily="49" charset="0"/>
            </a:endParaRPr>
          </a:p>
          <a:p>
            <a:pPr lvl="1"/>
            <a:endParaRPr lang="en-US" dirty="0"/>
          </a:p>
        </p:txBody>
      </p:sp>
      <p:pic>
        <p:nvPicPr>
          <p:cNvPr id="5" name="Picture 4" descr="Diagram, histogram&#10;&#10;Description automatically generated">
            <a:extLst>
              <a:ext uri="{FF2B5EF4-FFF2-40B4-BE49-F238E27FC236}">
                <a16:creationId xmlns:a16="http://schemas.microsoft.com/office/drawing/2014/main" id="{E08DFD91-A7CC-B94F-808D-4C036B192DA1}"/>
              </a:ext>
            </a:extLst>
          </p:cNvPr>
          <p:cNvPicPr>
            <a:picLocks noChangeAspect="1"/>
          </p:cNvPicPr>
          <p:nvPr/>
        </p:nvPicPr>
        <p:blipFill>
          <a:blip r:embed="rId2"/>
          <a:stretch>
            <a:fillRect/>
          </a:stretch>
        </p:blipFill>
        <p:spPr>
          <a:xfrm>
            <a:off x="4472944" y="1464902"/>
            <a:ext cx="5901628" cy="5393098"/>
          </a:xfrm>
          <a:prstGeom prst="rect">
            <a:avLst/>
          </a:prstGeom>
        </p:spPr>
      </p:pic>
      <p:sp>
        <p:nvSpPr>
          <p:cNvPr id="6" name="TextBox 5">
            <a:extLst>
              <a:ext uri="{FF2B5EF4-FFF2-40B4-BE49-F238E27FC236}">
                <a16:creationId xmlns:a16="http://schemas.microsoft.com/office/drawing/2014/main" id="{B7BEA736-98BC-5B4E-B7C9-81143CE4CD55}"/>
              </a:ext>
            </a:extLst>
          </p:cNvPr>
          <p:cNvSpPr txBox="1"/>
          <p:nvPr/>
        </p:nvSpPr>
        <p:spPr>
          <a:xfrm>
            <a:off x="724283" y="2185412"/>
            <a:ext cx="3231715" cy="1815882"/>
          </a:xfrm>
          <a:prstGeom prst="rect">
            <a:avLst/>
          </a:prstGeom>
          <a:noFill/>
        </p:spPr>
        <p:txBody>
          <a:bodyPr wrap="square" rtlCol="0">
            <a:spAutoFit/>
          </a:bodyPr>
          <a:lstStyle/>
          <a:p>
            <a:r>
              <a:rPr lang="en-US" sz="2800" dirty="0"/>
              <a:t>According to this plot, which samples may have been degraded and why? </a:t>
            </a:r>
          </a:p>
        </p:txBody>
      </p:sp>
    </p:spTree>
    <p:extLst>
      <p:ext uri="{BB962C8B-B14F-4D97-AF65-F5344CB8AC3E}">
        <p14:creationId xmlns:p14="http://schemas.microsoft.com/office/powerpoint/2010/main" val="735085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4303-E311-BC4B-9E96-27C562173CF8}"/>
              </a:ext>
            </a:extLst>
          </p:cNvPr>
          <p:cNvSpPr>
            <a:spLocks noGrp="1"/>
          </p:cNvSpPr>
          <p:nvPr>
            <p:ph type="title"/>
          </p:nvPr>
        </p:nvSpPr>
        <p:spPr/>
        <p:txBody>
          <a:bodyPr/>
          <a:lstStyle/>
          <a:p>
            <a:r>
              <a:rPr lang="en-US" b="1" dirty="0"/>
              <a:t>How to install </a:t>
            </a:r>
            <a:r>
              <a:rPr lang="en-US" b="1" dirty="0" err="1"/>
              <a:t>RseQC</a:t>
            </a:r>
            <a:r>
              <a:rPr lang="en-US" b="1" dirty="0"/>
              <a:t> </a:t>
            </a:r>
          </a:p>
        </p:txBody>
      </p:sp>
      <p:sp>
        <p:nvSpPr>
          <p:cNvPr id="3" name="Content Placeholder 2">
            <a:extLst>
              <a:ext uri="{FF2B5EF4-FFF2-40B4-BE49-F238E27FC236}">
                <a16:creationId xmlns:a16="http://schemas.microsoft.com/office/drawing/2014/main" id="{559E7BE0-794A-6847-8565-C01EEB04430E}"/>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relevant python files are then contained in </a:t>
            </a:r>
            <a:r>
              <a:rPr lang="en-US" dirty="0">
                <a:latin typeface="Andale Mono" panose="020B0509000000000004" pitchFamily="49" charset="0"/>
              </a:rPr>
              <a:t>${HOME}/.</a:t>
            </a:r>
            <a:r>
              <a:rPr lang="en-US" dirty="0" err="1">
                <a:latin typeface="Andale Mono" panose="020B0509000000000004" pitchFamily="49" charset="0"/>
              </a:rPr>
              <a:t>conda</a:t>
            </a:r>
            <a:r>
              <a:rPr lang="en-US" dirty="0">
                <a:latin typeface="Andale Mono" panose="020B0509000000000004" pitchFamily="49" charset="0"/>
              </a:rPr>
              <a:t>/</a:t>
            </a:r>
            <a:r>
              <a:rPr lang="en-US" dirty="0" err="1">
                <a:latin typeface="Andale Mono" panose="020B0509000000000004" pitchFamily="49" charset="0"/>
              </a:rPr>
              <a:t>envs</a:t>
            </a:r>
            <a:r>
              <a:rPr lang="en-US" dirty="0">
                <a:latin typeface="Andale Mono" panose="020B0509000000000004" pitchFamily="49" charset="0"/>
              </a:rPr>
              <a:t>/</a:t>
            </a:r>
            <a:r>
              <a:rPr lang="en-US" dirty="0">
                <a:solidFill>
                  <a:srgbClr val="FF0000"/>
                </a:solidFill>
                <a:latin typeface="Andale Mono" panose="020B0509000000000004" pitchFamily="49" charset="0"/>
              </a:rPr>
              <a:t>&lt;</a:t>
            </a:r>
            <a:r>
              <a:rPr lang="en-US" dirty="0" err="1">
                <a:solidFill>
                  <a:srgbClr val="FF0000"/>
                </a:solidFill>
                <a:latin typeface="Andale Mono" panose="020B0509000000000004" pitchFamily="49" charset="0"/>
              </a:rPr>
              <a:t>env_name</a:t>
            </a:r>
            <a:r>
              <a:rPr lang="en-US" dirty="0">
                <a:solidFill>
                  <a:srgbClr val="FF0000"/>
                </a:solidFill>
                <a:latin typeface="Andale Mono" panose="020B0509000000000004" pitchFamily="49" charset="0"/>
              </a:rPr>
              <a:t>&gt;</a:t>
            </a:r>
            <a:r>
              <a:rPr lang="en-US" dirty="0">
                <a:latin typeface="Andale Mono" panose="020B0509000000000004" pitchFamily="49" charset="0"/>
              </a:rPr>
              <a:t>/bin</a:t>
            </a:r>
          </a:p>
          <a:p>
            <a:endParaRPr lang="en-US" dirty="0"/>
          </a:p>
        </p:txBody>
      </p:sp>
      <p:pic>
        <p:nvPicPr>
          <p:cNvPr id="5" name="Picture 4" descr="Graphical user interface, text&#10;&#10;Description automatically generated with medium confidence">
            <a:extLst>
              <a:ext uri="{FF2B5EF4-FFF2-40B4-BE49-F238E27FC236}">
                <a16:creationId xmlns:a16="http://schemas.microsoft.com/office/drawing/2014/main" id="{34053B57-4D67-D944-BC0E-73B1F963CAEC}"/>
              </a:ext>
            </a:extLst>
          </p:cNvPr>
          <p:cNvPicPr>
            <a:picLocks noChangeAspect="1"/>
          </p:cNvPicPr>
          <p:nvPr/>
        </p:nvPicPr>
        <p:blipFill rotWithShape="1">
          <a:blip r:embed="rId2"/>
          <a:srcRect r="19375"/>
          <a:stretch/>
        </p:blipFill>
        <p:spPr>
          <a:xfrm>
            <a:off x="416859" y="1690688"/>
            <a:ext cx="9829800" cy="2896047"/>
          </a:xfrm>
          <a:prstGeom prst="rect">
            <a:avLst/>
          </a:prstGeom>
        </p:spPr>
      </p:pic>
    </p:spTree>
    <p:extLst>
      <p:ext uri="{BB962C8B-B14F-4D97-AF65-F5344CB8AC3E}">
        <p14:creationId xmlns:p14="http://schemas.microsoft.com/office/powerpoint/2010/main" val="12760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E254-8602-9B4B-977A-C3ABE4F1BE56}"/>
              </a:ext>
            </a:extLst>
          </p:cNvPr>
          <p:cNvSpPr>
            <a:spLocks noGrp="1"/>
          </p:cNvSpPr>
          <p:nvPr>
            <p:ph type="title"/>
          </p:nvPr>
        </p:nvSpPr>
        <p:spPr/>
        <p:txBody>
          <a:bodyPr/>
          <a:lstStyle/>
          <a:p>
            <a:r>
              <a:rPr lang="en-US" b="1" dirty="0"/>
              <a:t>Outline </a:t>
            </a:r>
          </a:p>
        </p:txBody>
      </p:sp>
      <p:sp>
        <p:nvSpPr>
          <p:cNvPr id="3" name="Content Placeholder 2">
            <a:extLst>
              <a:ext uri="{FF2B5EF4-FFF2-40B4-BE49-F238E27FC236}">
                <a16:creationId xmlns:a16="http://schemas.microsoft.com/office/drawing/2014/main" id="{6A2111A0-0138-0148-B269-C102E7745C9C}"/>
              </a:ext>
            </a:extLst>
          </p:cNvPr>
          <p:cNvSpPr>
            <a:spLocks noGrp="1"/>
          </p:cNvSpPr>
          <p:nvPr>
            <p:ph idx="1"/>
          </p:nvPr>
        </p:nvSpPr>
        <p:spPr/>
        <p:txBody>
          <a:bodyPr/>
          <a:lstStyle/>
          <a:p>
            <a:r>
              <a:rPr lang="en-US" dirty="0"/>
              <a:t>STAR and SLURM </a:t>
            </a:r>
          </a:p>
          <a:p>
            <a:r>
              <a:rPr lang="en-US" dirty="0" err="1"/>
              <a:t>RseQC</a:t>
            </a:r>
            <a:r>
              <a:rPr lang="en-US" dirty="0"/>
              <a:t> </a:t>
            </a:r>
          </a:p>
          <a:p>
            <a:r>
              <a:rPr lang="en-US" dirty="0"/>
              <a:t>RSEM and Salmon </a:t>
            </a:r>
          </a:p>
          <a:p>
            <a:endParaRPr lang="en-US" dirty="0"/>
          </a:p>
          <a:p>
            <a:endParaRPr lang="en-US" dirty="0"/>
          </a:p>
          <a:p>
            <a:endParaRPr lang="en-US" dirty="0"/>
          </a:p>
          <a:p>
            <a:r>
              <a:rPr lang="en-US" dirty="0"/>
              <a:t>Feel free to download slides on Canvas and login to Cannon. </a:t>
            </a:r>
          </a:p>
          <a:p>
            <a:pPr marL="0" indent="0">
              <a:buNone/>
            </a:pPr>
            <a:endParaRPr lang="en-US" dirty="0"/>
          </a:p>
        </p:txBody>
      </p:sp>
    </p:spTree>
    <p:extLst>
      <p:ext uri="{BB962C8B-B14F-4D97-AF65-F5344CB8AC3E}">
        <p14:creationId xmlns:p14="http://schemas.microsoft.com/office/powerpoint/2010/main" val="75596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4303-E311-BC4B-9E96-27C562173CF8}"/>
              </a:ext>
            </a:extLst>
          </p:cNvPr>
          <p:cNvSpPr>
            <a:spLocks noGrp="1"/>
          </p:cNvSpPr>
          <p:nvPr>
            <p:ph type="title"/>
          </p:nvPr>
        </p:nvSpPr>
        <p:spPr/>
        <p:txBody>
          <a:bodyPr/>
          <a:lstStyle/>
          <a:p>
            <a:r>
              <a:rPr lang="en-US" b="1" dirty="0"/>
              <a:t>How to run </a:t>
            </a:r>
            <a:r>
              <a:rPr lang="en-US" b="1" dirty="0" err="1"/>
              <a:t>RseQC</a:t>
            </a:r>
            <a:r>
              <a:rPr lang="en-US" b="1" dirty="0"/>
              <a:t> </a:t>
            </a:r>
          </a:p>
        </p:txBody>
      </p:sp>
      <p:sp>
        <p:nvSpPr>
          <p:cNvPr id="3" name="Content Placeholder 2">
            <a:extLst>
              <a:ext uri="{FF2B5EF4-FFF2-40B4-BE49-F238E27FC236}">
                <a16:creationId xmlns:a16="http://schemas.microsoft.com/office/drawing/2014/main" id="{559E7BE0-794A-6847-8565-C01EEB04430E}"/>
              </a:ext>
            </a:extLst>
          </p:cNvPr>
          <p:cNvSpPr>
            <a:spLocks noGrp="1"/>
          </p:cNvSpPr>
          <p:nvPr>
            <p:ph idx="1"/>
          </p:nvPr>
        </p:nvSpPr>
        <p:spPr/>
        <p:txBody>
          <a:bodyPr>
            <a:normAutofit/>
          </a:bodyPr>
          <a:lstStyle/>
          <a:p>
            <a:r>
              <a:rPr lang="en-US" dirty="0"/>
              <a:t>As usual, go to a compute node. Then  </a:t>
            </a:r>
            <a:r>
              <a:rPr lang="en-US" dirty="0">
                <a:latin typeface="Andale Mono" panose="020B0509000000000004" pitchFamily="49" charset="0"/>
              </a:rPr>
              <a:t>module load Anaconda/5.0.1-fasrc02 </a:t>
            </a:r>
            <a:r>
              <a:rPr lang="en-US" dirty="0"/>
              <a:t>and </a:t>
            </a:r>
            <a:r>
              <a:rPr lang="en-US" dirty="0">
                <a:latin typeface="Andale Mono" panose="020B0509000000000004" pitchFamily="49" charset="0"/>
              </a:rPr>
              <a:t>source activate </a:t>
            </a:r>
            <a:r>
              <a:rPr lang="en-US" dirty="0">
                <a:solidFill>
                  <a:srgbClr val="FF0000"/>
                </a:solidFill>
                <a:latin typeface="Andale Mono" panose="020B0509000000000004" pitchFamily="49" charset="0"/>
              </a:rPr>
              <a:t>&lt;</a:t>
            </a:r>
            <a:r>
              <a:rPr lang="en-US" dirty="0" err="1">
                <a:solidFill>
                  <a:srgbClr val="FF0000"/>
                </a:solidFill>
                <a:latin typeface="Andale Mono" panose="020B0509000000000004" pitchFamily="49" charset="0"/>
              </a:rPr>
              <a:t>env_name</a:t>
            </a:r>
            <a:r>
              <a:rPr lang="en-US" dirty="0">
                <a:solidFill>
                  <a:srgbClr val="FF0000"/>
                </a:solidFill>
                <a:latin typeface="Andale Mono" panose="020B0509000000000004" pitchFamily="49" charset="0"/>
              </a:rPr>
              <a:t>&gt; </a:t>
            </a:r>
            <a:endParaRPr lang="en-US" dirty="0"/>
          </a:p>
        </p:txBody>
      </p:sp>
    </p:spTree>
    <p:extLst>
      <p:ext uri="{BB962C8B-B14F-4D97-AF65-F5344CB8AC3E}">
        <p14:creationId xmlns:p14="http://schemas.microsoft.com/office/powerpoint/2010/main" val="216730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3D16-1641-7440-9773-9B4F51A8100C}"/>
              </a:ext>
            </a:extLst>
          </p:cNvPr>
          <p:cNvSpPr>
            <a:spLocks noGrp="1"/>
          </p:cNvSpPr>
          <p:nvPr>
            <p:ph type="title"/>
          </p:nvPr>
        </p:nvSpPr>
        <p:spPr/>
        <p:txBody>
          <a:bodyPr/>
          <a:lstStyle/>
          <a:p>
            <a:r>
              <a:rPr lang="en-US" b="1" dirty="0"/>
              <a:t>Running </a:t>
            </a:r>
            <a:r>
              <a:rPr lang="en-US" b="1" dirty="0" err="1"/>
              <a:t>tin.py</a:t>
            </a:r>
            <a:endParaRPr lang="en-US" b="1"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304AB991-178A-624E-A555-921A69D8A3B7}"/>
              </a:ext>
            </a:extLst>
          </p:cNvPr>
          <p:cNvPicPr>
            <a:picLocks noGrp="1" noChangeAspect="1"/>
          </p:cNvPicPr>
          <p:nvPr>
            <p:ph idx="1"/>
          </p:nvPr>
        </p:nvPicPr>
        <p:blipFill rotWithShape="1">
          <a:blip r:embed="rId2"/>
          <a:srcRect t="22960" b="28112"/>
          <a:stretch/>
        </p:blipFill>
        <p:spPr>
          <a:xfrm>
            <a:off x="1092054" y="1990165"/>
            <a:ext cx="8699869" cy="2407024"/>
          </a:xfrm>
        </p:spPr>
      </p:pic>
      <p:sp>
        <p:nvSpPr>
          <p:cNvPr id="6" name="TextBox 5">
            <a:extLst>
              <a:ext uri="{FF2B5EF4-FFF2-40B4-BE49-F238E27FC236}">
                <a16:creationId xmlns:a16="http://schemas.microsoft.com/office/drawing/2014/main" id="{C6F6D95F-62BC-464B-A0F4-3151BB9CE685}"/>
              </a:ext>
            </a:extLst>
          </p:cNvPr>
          <p:cNvSpPr txBox="1"/>
          <p:nvPr/>
        </p:nvSpPr>
        <p:spPr>
          <a:xfrm>
            <a:off x="1092054" y="4935070"/>
            <a:ext cx="7687235" cy="1384995"/>
          </a:xfrm>
          <a:prstGeom prst="rect">
            <a:avLst/>
          </a:prstGeom>
          <a:noFill/>
        </p:spPr>
        <p:txBody>
          <a:bodyPr wrap="square" rtlCol="0">
            <a:spAutoFit/>
          </a:bodyPr>
          <a:lstStyle/>
          <a:p>
            <a:r>
              <a:rPr lang="en-US" sz="2800" dirty="0"/>
              <a:t>Housekeeping genes are stored in the raw_data2 folder, please use these for reference genes. Runtime is approximately 30 minutes. </a:t>
            </a:r>
          </a:p>
        </p:txBody>
      </p:sp>
    </p:spTree>
    <p:extLst>
      <p:ext uri="{BB962C8B-B14F-4D97-AF65-F5344CB8AC3E}">
        <p14:creationId xmlns:p14="http://schemas.microsoft.com/office/powerpoint/2010/main" val="349320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06C-6302-5442-A0A9-EC215E711374}"/>
              </a:ext>
            </a:extLst>
          </p:cNvPr>
          <p:cNvSpPr>
            <a:spLocks noGrp="1"/>
          </p:cNvSpPr>
          <p:nvPr>
            <p:ph type="title"/>
          </p:nvPr>
        </p:nvSpPr>
        <p:spPr/>
        <p:txBody>
          <a:bodyPr/>
          <a:lstStyle/>
          <a:p>
            <a:r>
              <a:rPr lang="en-US" b="1" dirty="0"/>
              <a:t>Running </a:t>
            </a:r>
            <a:r>
              <a:rPr lang="en-US" b="1" dirty="0" err="1"/>
              <a:t>geneBodyCoverage.py</a:t>
            </a:r>
            <a:r>
              <a:rPr lang="en-US" b="1" dirty="0"/>
              <a:t>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FBD02E09-E56D-D04F-ADE2-E8408FD25B23}"/>
              </a:ext>
            </a:extLst>
          </p:cNvPr>
          <p:cNvPicPr>
            <a:picLocks noGrp="1" noChangeAspect="1"/>
          </p:cNvPicPr>
          <p:nvPr>
            <p:ph idx="1"/>
          </p:nvPr>
        </p:nvPicPr>
        <p:blipFill>
          <a:blip r:embed="rId2"/>
          <a:stretch>
            <a:fillRect/>
          </a:stretch>
        </p:blipFill>
        <p:spPr>
          <a:xfrm>
            <a:off x="838200" y="1321967"/>
            <a:ext cx="10414000" cy="3771900"/>
          </a:xfrm>
        </p:spPr>
      </p:pic>
      <p:sp>
        <p:nvSpPr>
          <p:cNvPr id="6" name="TextBox 5">
            <a:extLst>
              <a:ext uri="{FF2B5EF4-FFF2-40B4-BE49-F238E27FC236}">
                <a16:creationId xmlns:a16="http://schemas.microsoft.com/office/drawing/2014/main" id="{F4BEB48C-E72E-6F4A-91C1-D0E4DBBB3FD8}"/>
              </a:ext>
            </a:extLst>
          </p:cNvPr>
          <p:cNvSpPr txBox="1"/>
          <p:nvPr/>
        </p:nvSpPr>
        <p:spPr>
          <a:xfrm>
            <a:off x="838200" y="5446059"/>
            <a:ext cx="9341224" cy="830997"/>
          </a:xfrm>
          <a:prstGeom prst="rect">
            <a:avLst/>
          </a:prstGeom>
          <a:noFill/>
        </p:spPr>
        <p:txBody>
          <a:bodyPr wrap="square" rtlCol="0">
            <a:spAutoFit/>
          </a:bodyPr>
          <a:lstStyle/>
          <a:p>
            <a:r>
              <a:rPr lang="en-US" sz="2400" dirty="0"/>
              <a:t>Also run  </a:t>
            </a:r>
            <a:r>
              <a:rPr lang="en-US" sz="2400" dirty="0">
                <a:latin typeface="Andale Mono" panose="020B0509000000000004" pitchFamily="49" charset="0"/>
              </a:rPr>
              <a:t>module load R </a:t>
            </a:r>
            <a:r>
              <a:rPr lang="en-US" sz="2400" dirty="0"/>
              <a:t>before calling this script, since it will automatically  make plots for you. </a:t>
            </a:r>
            <a:r>
              <a:rPr lang="en-US" sz="2400" dirty="0">
                <a:latin typeface="Andale Mono" panose="020B0509000000000004" pitchFamily="49" charset="0"/>
              </a:rPr>
              <a:t>  </a:t>
            </a:r>
            <a:endParaRPr lang="en-US" sz="2400" dirty="0"/>
          </a:p>
        </p:txBody>
      </p:sp>
    </p:spTree>
    <p:extLst>
      <p:ext uri="{BB962C8B-B14F-4D97-AF65-F5344CB8AC3E}">
        <p14:creationId xmlns:p14="http://schemas.microsoft.com/office/powerpoint/2010/main" val="207258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89A3-2B97-0D47-97A8-A2F194E989BE}"/>
              </a:ext>
            </a:extLst>
          </p:cNvPr>
          <p:cNvSpPr>
            <a:spLocks noGrp="1"/>
          </p:cNvSpPr>
          <p:nvPr>
            <p:ph type="title"/>
          </p:nvPr>
        </p:nvSpPr>
        <p:spPr/>
        <p:txBody>
          <a:bodyPr/>
          <a:lstStyle/>
          <a:p>
            <a:r>
              <a:rPr lang="en-US" b="1" dirty="0"/>
              <a:t>Transferring files from Cannon to your computer</a:t>
            </a:r>
          </a:p>
        </p:txBody>
      </p:sp>
      <p:sp>
        <p:nvSpPr>
          <p:cNvPr id="3" name="Content Placeholder 2">
            <a:extLst>
              <a:ext uri="{FF2B5EF4-FFF2-40B4-BE49-F238E27FC236}">
                <a16:creationId xmlns:a16="http://schemas.microsoft.com/office/drawing/2014/main" id="{5570ECCF-A4B6-0348-A621-A3F902D96881}"/>
              </a:ext>
            </a:extLst>
          </p:cNvPr>
          <p:cNvSpPr>
            <a:spLocks noGrp="1"/>
          </p:cNvSpPr>
          <p:nvPr>
            <p:ph idx="1"/>
          </p:nvPr>
        </p:nvSpPr>
        <p:spPr/>
        <p:txBody>
          <a:bodyPr/>
          <a:lstStyle/>
          <a:p>
            <a:r>
              <a:rPr lang="en-US" dirty="0"/>
              <a:t>To do problem 2 and 3, you  may want to transfer the files to your local computer so that you can make plots easier. </a:t>
            </a:r>
          </a:p>
          <a:p>
            <a:r>
              <a:rPr lang="en-US" dirty="0"/>
              <a:t>(This probably only works for Mac OS/Linux users): from the terminal of </a:t>
            </a:r>
            <a:r>
              <a:rPr lang="en-US" b="1" dirty="0"/>
              <a:t>my computer, </a:t>
            </a:r>
            <a:r>
              <a:rPr lang="en-US" dirty="0"/>
              <a:t>I can type </a:t>
            </a:r>
          </a:p>
          <a:p>
            <a:r>
              <a:rPr lang="en-US" dirty="0" err="1">
                <a:latin typeface="Andale Mono" panose="020B0509000000000004" pitchFamily="49" charset="0"/>
              </a:rPr>
              <a:t>scp</a:t>
            </a:r>
            <a:r>
              <a:rPr lang="en-US" dirty="0">
                <a:latin typeface="Andale Mono" panose="020B0509000000000004" pitchFamily="49" charset="0"/>
              </a:rPr>
              <a:t> </a:t>
            </a:r>
            <a:r>
              <a:rPr lang="en-US" dirty="0" err="1">
                <a:latin typeface="Andale Mono" panose="020B0509000000000004" pitchFamily="49" charset="0"/>
              </a:rPr>
              <a:t>pnicol@login.rc.fas.harvard.edu</a:t>
            </a:r>
            <a:r>
              <a:rPr lang="en-US" dirty="0">
                <a:latin typeface="Andale Mono" panose="020B0509000000000004" pitchFamily="49" charset="0"/>
              </a:rPr>
              <a:t>:&lt;PATH TO FILE ON CANNON&gt; &lt;DESTINATION_PATH&gt; </a:t>
            </a:r>
          </a:p>
          <a:p>
            <a:pPr marL="0" indent="0">
              <a:buNone/>
            </a:pPr>
            <a:endParaRPr lang="en-US" dirty="0"/>
          </a:p>
          <a:p>
            <a:endParaRPr lang="en-US" dirty="0">
              <a:latin typeface="Andale Mono" panose="020B0509000000000004" pitchFamily="49" charset="0"/>
            </a:endParaRPr>
          </a:p>
        </p:txBody>
      </p:sp>
    </p:spTree>
    <p:extLst>
      <p:ext uri="{BB962C8B-B14F-4D97-AF65-F5344CB8AC3E}">
        <p14:creationId xmlns:p14="http://schemas.microsoft.com/office/powerpoint/2010/main" val="4571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3DF0-FEA9-A44A-A466-DB292CF805F0}"/>
              </a:ext>
            </a:extLst>
          </p:cNvPr>
          <p:cNvSpPr>
            <a:spLocks noGrp="1"/>
          </p:cNvSpPr>
          <p:nvPr>
            <p:ph type="title"/>
          </p:nvPr>
        </p:nvSpPr>
        <p:spPr/>
        <p:txBody>
          <a:bodyPr/>
          <a:lstStyle/>
          <a:p>
            <a:r>
              <a:rPr lang="en-US" b="1" dirty="0"/>
              <a:t>Tips for Problem 3 (Python)</a:t>
            </a:r>
          </a:p>
        </p:txBody>
      </p:sp>
      <p:sp>
        <p:nvSpPr>
          <p:cNvPr id="3" name="Content Placeholder 2">
            <a:extLst>
              <a:ext uri="{FF2B5EF4-FFF2-40B4-BE49-F238E27FC236}">
                <a16:creationId xmlns:a16="http://schemas.microsoft.com/office/drawing/2014/main" id="{AE07D933-B3D8-7544-A1B1-B48B1CF0BBC2}"/>
              </a:ext>
            </a:extLst>
          </p:cNvPr>
          <p:cNvSpPr>
            <a:spLocks noGrp="1"/>
          </p:cNvSpPr>
          <p:nvPr>
            <p:ph idx="1"/>
          </p:nvPr>
        </p:nvSpPr>
        <p:spPr/>
        <p:txBody>
          <a:bodyPr/>
          <a:lstStyle/>
          <a:p>
            <a:r>
              <a:rPr lang="en-US" dirty="0"/>
              <a:t>The values in the text file output by </a:t>
            </a:r>
            <a:r>
              <a:rPr lang="en-US" dirty="0" err="1"/>
              <a:t>geneBody_coverage.py</a:t>
            </a:r>
            <a:r>
              <a:rPr lang="en-US" dirty="0"/>
              <a:t> are not standardized to be between 0 and 1. You should divide by the maximum coverage in each sample. </a:t>
            </a:r>
          </a:p>
          <a:p>
            <a:r>
              <a:rPr lang="en-US" dirty="0"/>
              <a:t>Creating subplots in Python: </a:t>
            </a:r>
            <a:r>
              <a:rPr lang="en-US" dirty="0">
                <a:hlinkClick r:id="rId2"/>
              </a:rPr>
              <a:t>https://matplotlib.org/3.1.0/gallery/subplots_axes_and_figures/subplots_demo.html</a:t>
            </a:r>
            <a:endParaRPr lang="en-US" dirty="0"/>
          </a:p>
          <a:p>
            <a:pPr marL="0" indent="0">
              <a:buNone/>
            </a:pPr>
            <a:endParaRPr lang="en-US" dirty="0"/>
          </a:p>
        </p:txBody>
      </p:sp>
    </p:spTree>
    <p:extLst>
      <p:ext uri="{BB962C8B-B14F-4D97-AF65-F5344CB8AC3E}">
        <p14:creationId xmlns:p14="http://schemas.microsoft.com/office/powerpoint/2010/main" val="74121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32F1-8112-4C44-A0B8-3DBED927808B}"/>
              </a:ext>
            </a:extLst>
          </p:cNvPr>
          <p:cNvSpPr>
            <a:spLocks noGrp="1"/>
          </p:cNvSpPr>
          <p:nvPr>
            <p:ph type="title"/>
          </p:nvPr>
        </p:nvSpPr>
        <p:spPr/>
        <p:txBody>
          <a:bodyPr/>
          <a:lstStyle/>
          <a:p>
            <a:r>
              <a:rPr lang="en-US" b="1" dirty="0"/>
              <a:t>Salmon and RSEM </a:t>
            </a:r>
          </a:p>
        </p:txBody>
      </p:sp>
      <p:sp>
        <p:nvSpPr>
          <p:cNvPr id="3" name="Content Placeholder 2">
            <a:extLst>
              <a:ext uri="{FF2B5EF4-FFF2-40B4-BE49-F238E27FC236}">
                <a16:creationId xmlns:a16="http://schemas.microsoft.com/office/drawing/2014/main" id="{1442FEC1-1DE2-7D4F-BD2A-7CADC29602EA}"/>
              </a:ext>
            </a:extLst>
          </p:cNvPr>
          <p:cNvSpPr>
            <a:spLocks noGrp="1"/>
          </p:cNvSpPr>
          <p:nvPr>
            <p:ph idx="1"/>
          </p:nvPr>
        </p:nvSpPr>
        <p:spPr/>
        <p:txBody>
          <a:bodyPr/>
          <a:lstStyle/>
          <a:p>
            <a:r>
              <a:rPr lang="en-US" dirty="0"/>
              <a:t>Salmon and RSEM are algorithms for RNA-seq quantification. </a:t>
            </a:r>
          </a:p>
          <a:p>
            <a:r>
              <a:rPr lang="en-US" dirty="0"/>
              <a:t>What are two confounders of read count?</a:t>
            </a:r>
          </a:p>
        </p:txBody>
      </p:sp>
    </p:spTree>
    <p:extLst>
      <p:ext uri="{BB962C8B-B14F-4D97-AF65-F5344CB8AC3E}">
        <p14:creationId xmlns:p14="http://schemas.microsoft.com/office/powerpoint/2010/main" val="98407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32F1-8112-4C44-A0B8-3DBED927808B}"/>
              </a:ext>
            </a:extLst>
          </p:cNvPr>
          <p:cNvSpPr>
            <a:spLocks noGrp="1"/>
          </p:cNvSpPr>
          <p:nvPr>
            <p:ph type="title"/>
          </p:nvPr>
        </p:nvSpPr>
        <p:spPr/>
        <p:txBody>
          <a:bodyPr/>
          <a:lstStyle/>
          <a:p>
            <a:r>
              <a:rPr lang="en-US" b="1" dirty="0"/>
              <a:t>Salmon and RSEM </a:t>
            </a:r>
          </a:p>
        </p:txBody>
      </p:sp>
      <p:sp>
        <p:nvSpPr>
          <p:cNvPr id="3" name="Content Placeholder 2">
            <a:extLst>
              <a:ext uri="{FF2B5EF4-FFF2-40B4-BE49-F238E27FC236}">
                <a16:creationId xmlns:a16="http://schemas.microsoft.com/office/drawing/2014/main" id="{1442FEC1-1DE2-7D4F-BD2A-7CADC29602EA}"/>
              </a:ext>
            </a:extLst>
          </p:cNvPr>
          <p:cNvSpPr>
            <a:spLocks noGrp="1"/>
          </p:cNvSpPr>
          <p:nvPr>
            <p:ph idx="1"/>
          </p:nvPr>
        </p:nvSpPr>
        <p:spPr/>
        <p:txBody>
          <a:bodyPr>
            <a:normAutofit lnSpcReduction="10000"/>
          </a:bodyPr>
          <a:lstStyle/>
          <a:p>
            <a:r>
              <a:rPr lang="en-US" dirty="0"/>
              <a:t>Salmon and RSEM are algorithms for RNA-seq quantification. </a:t>
            </a:r>
          </a:p>
          <a:p>
            <a:r>
              <a:rPr lang="en-US" dirty="0"/>
              <a:t>What are two confounders of read counts?</a:t>
            </a:r>
          </a:p>
          <a:p>
            <a:r>
              <a:rPr lang="en-US" dirty="0"/>
              <a:t>Counts are influenced by gene length and the number of reads per sample. </a:t>
            </a:r>
          </a:p>
          <a:p>
            <a:r>
              <a:rPr lang="en-US" dirty="0"/>
              <a:t>Normalization methods such as CPM (Counts per million), RPKM (Reads per kilobase million), FPKM (Fragments per kilobase million), TPM (Transcripts per million) are commonly used for accurate quantification of gene expression. </a:t>
            </a:r>
          </a:p>
          <a:p>
            <a:r>
              <a:rPr lang="en-US" dirty="0"/>
              <a:t>RNA-seq blog (from lecture): </a:t>
            </a:r>
            <a:r>
              <a:rPr lang="en-US" dirty="0">
                <a:hlinkClick r:id="rId2"/>
              </a:rPr>
              <a:t>https://rna-seqblog.com/rpkm-fpkm-and-tpm-clearly-explained/</a:t>
            </a:r>
            <a:r>
              <a:rPr lang="en-US" dirty="0"/>
              <a:t> </a:t>
            </a:r>
          </a:p>
        </p:txBody>
      </p:sp>
    </p:spTree>
    <p:extLst>
      <p:ext uri="{BB962C8B-B14F-4D97-AF65-F5344CB8AC3E}">
        <p14:creationId xmlns:p14="http://schemas.microsoft.com/office/powerpoint/2010/main" val="220991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0EC7-7DB3-B344-9C8B-91ADEB356AB7}"/>
              </a:ext>
            </a:extLst>
          </p:cNvPr>
          <p:cNvSpPr>
            <a:spLocks noGrp="1"/>
          </p:cNvSpPr>
          <p:nvPr>
            <p:ph type="title"/>
          </p:nvPr>
        </p:nvSpPr>
        <p:spPr/>
        <p:txBody>
          <a:bodyPr/>
          <a:lstStyle/>
          <a:p>
            <a:r>
              <a:rPr lang="en-US" b="1" dirty="0"/>
              <a:t>Running Salmon</a:t>
            </a:r>
          </a:p>
        </p:txBody>
      </p:sp>
      <p:sp>
        <p:nvSpPr>
          <p:cNvPr id="3" name="Content Placeholder 2">
            <a:extLst>
              <a:ext uri="{FF2B5EF4-FFF2-40B4-BE49-F238E27FC236}">
                <a16:creationId xmlns:a16="http://schemas.microsoft.com/office/drawing/2014/main" id="{C0F72B1D-B9DA-4341-BC8C-BEE256D984AD}"/>
              </a:ext>
            </a:extLst>
          </p:cNvPr>
          <p:cNvSpPr>
            <a:spLocks noGrp="1"/>
          </p:cNvSpPr>
          <p:nvPr>
            <p:ph idx="1"/>
          </p:nvPr>
        </p:nvSpPr>
        <p:spPr/>
        <p:txBody>
          <a:bodyPr/>
          <a:lstStyle/>
          <a:p>
            <a:r>
              <a:rPr lang="en-US" dirty="0"/>
              <a:t>We can use the .</a:t>
            </a:r>
            <a:r>
              <a:rPr lang="en-US" dirty="0" err="1"/>
              <a:t>fastq</a:t>
            </a:r>
            <a:r>
              <a:rPr lang="en-US" dirty="0"/>
              <a:t> file as input. </a:t>
            </a:r>
          </a:p>
          <a:p>
            <a:r>
              <a:rPr lang="en-US" dirty="0"/>
              <a:t>Start a job. </a:t>
            </a:r>
          </a:p>
          <a:p>
            <a:r>
              <a:rPr lang="en-US" dirty="0">
                <a:latin typeface="Andale Mono" panose="020B0509000000000004" pitchFamily="49" charset="0"/>
              </a:rPr>
              <a:t>module load salmon/0.12.0-fasrc01</a:t>
            </a:r>
          </a:p>
          <a:p>
            <a:r>
              <a:rPr lang="en-US" dirty="0"/>
              <a:t>The main command is </a:t>
            </a:r>
            <a:r>
              <a:rPr lang="en-US" dirty="0">
                <a:latin typeface="Andale Mono" panose="020B0509000000000004" pitchFamily="49" charset="0"/>
              </a:rPr>
              <a:t>salmon quant </a:t>
            </a:r>
          </a:p>
          <a:p>
            <a:pPr lvl="1"/>
            <a:r>
              <a:rPr lang="en-US" dirty="0">
                <a:latin typeface="Andale Mono" panose="020B0509000000000004" pitchFamily="49" charset="0"/>
              </a:rPr>
              <a:t>-</a:t>
            </a:r>
            <a:r>
              <a:rPr lang="en-US" dirty="0" err="1">
                <a:latin typeface="Andale Mono" panose="020B0509000000000004" pitchFamily="49" charset="0"/>
              </a:rPr>
              <a:t>i</a:t>
            </a:r>
            <a:r>
              <a:rPr lang="en-US" dirty="0">
                <a:latin typeface="Andale Mono" panose="020B0509000000000004" pitchFamily="49" charset="0"/>
              </a:rPr>
              <a:t> </a:t>
            </a:r>
            <a:r>
              <a:rPr lang="en-US" dirty="0"/>
              <a:t>Path to index (in Stat 115 index folder) </a:t>
            </a:r>
          </a:p>
          <a:p>
            <a:pPr lvl="1"/>
            <a:r>
              <a:rPr lang="en-US" dirty="0">
                <a:latin typeface="Andale Mono" panose="020B0509000000000004" pitchFamily="49" charset="0"/>
              </a:rPr>
              <a:t>-r </a:t>
            </a:r>
            <a:r>
              <a:rPr lang="en-US" dirty="0"/>
              <a:t>Path to Input reads (as </a:t>
            </a:r>
            <a:r>
              <a:rPr lang="en-US" dirty="0" err="1"/>
              <a:t>FastQ</a:t>
            </a:r>
            <a:r>
              <a:rPr lang="en-US" dirty="0"/>
              <a:t>) </a:t>
            </a:r>
          </a:p>
          <a:p>
            <a:pPr lvl="1"/>
            <a:r>
              <a:rPr lang="en-US" dirty="0">
                <a:latin typeface="Andale Mono" panose="020B0509000000000004" pitchFamily="49" charset="0"/>
              </a:rPr>
              <a:t>-p </a:t>
            </a:r>
            <a:r>
              <a:rPr lang="en-US" dirty="0"/>
              <a:t>Number of threads </a:t>
            </a:r>
            <a:endParaRPr lang="en-US" dirty="0">
              <a:latin typeface="Andale Mono" panose="020B0509000000000004" pitchFamily="49" charset="0"/>
            </a:endParaRPr>
          </a:p>
          <a:p>
            <a:pPr lvl="1"/>
            <a:r>
              <a:rPr lang="en-US" dirty="0">
                <a:latin typeface="Andale Mono" panose="020B0509000000000004" pitchFamily="49" charset="0"/>
              </a:rPr>
              <a:t>-l A  </a:t>
            </a:r>
            <a:r>
              <a:rPr lang="en-US" dirty="0"/>
              <a:t>Automatically detect if input data is paired-end or single-end </a:t>
            </a:r>
          </a:p>
          <a:p>
            <a:pPr lvl="1"/>
            <a:r>
              <a:rPr lang="en-US" dirty="0">
                <a:latin typeface="Andale Mono" panose="020B0509000000000004" pitchFamily="49" charset="0"/>
              </a:rPr>
              <a:t>-o </a:t>
            </a:r>
            <a:r>
              <a:rPr lang="en-US" dirty="0"/>
              <a:t>Name of output directory (your choice)</a:t>
            </a:r>
            <a:endParaRPr lang="en-US" dirty="0">
              <a:latin typeface="Andale Mono" panose="020B0509000000000004" pitchFamily="49" charset="0"/>
            </a:endParaRPr>
          </a:p>
          <a:p>
            <a:pPr lvl="1"/>
            <a:endParaRPr lang="en-US" dirty="0">
              <a:latin typeface="Andale Mono" panose="020B0509000000000004" pitchFamily="49" charset="0"/>
            </a:endParaRPr>
          </a:p>
        </p:txBody>
      </p:sp>
    </p:spTree>
    <p:extLst>
      <p:ext uri="{BB962C8B-B14F-4D97-AF65-F5344CB8AC3E}">
        <p14:creationId xmlns:p14="http://schemas.microsoft.com/office/powerpoint/2010/main" val="3300005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DA6D-F7EE-AA45-9BF1-41F654800289}"/>
              </a:ext>
            </a:extLst>
          </p:cNvPr>
          <p:cNvSpPr>
            <a:spLocks noGrp="1"/>
          </p:cNvSpPr>
          <p:nvPr>
            <p:ph type="title"/>
          </p:nvPr>
        </p:nvSpPr>
        <p:spPr/>
        <p:txBody>
          <a:bodyPr/>
          <a:lstStyle/>
          <a:p>
            <a:r>
              <a:rPr lang="en-US" b="1" dirty="0"/>
              <a:t>Salmon output </a:t>
            </a:r>
          </a:p>
        </p:txBody>
      </p:sp>
      <p:sp>
        <p:nvSpPr>
          <p:cNvPr id="3" name="Content Placeholder 2">
            <a:extLst>
              <a:ext uri="{FF2B5EF4-FFF2-40B4-BE49-F238E27FC236}">
                <a16:creationId xmlns:a16="http://schemas.microsoft.com/office/drawing/2014/main" id="{3571248C-5CB0-374D-AEB8-0D4A420D3325}"/>
              </a:ext>
            </a:extLst>
          </p:cNvPr>
          <p:cNvSpPr>
            <a:spLocks noGrp="1"/>
          </p:cNvSpPr>
          <p:nvPr>
            <p:ph idx="1"/>
          </p:nvPr>
        </p:nvSpPr>
        <p:spPr/>
        <p:txBody>
          <a:bodyPr/>
          <a:lstStyle/>
          <a:p>
            <a:r>
              <a:rPr lang="en-US" dirty="0"/>
              <a:t>The file </a:t>
            </a:r>
            <a:r>
              <a:rPr lang="en-US" dirty="0" err="1">
                <a:latin typeface="Andale Mono" panose="020B0509000000000004" pitchFamily="49" charset="0"/>
              </a:rPr>
              <a:t>quant.sf</a:t>
            </a:r>
            <a:r>
              <a:rPr lang="en-US" dirty="0">
                <a:latin typeface="Andale Mono" panose="020B0509000000000004" pitchFamily="49" charset="0"/>
              </a:rPr>
              <a:t> </a:t>
            </a:r>
            <a:r>
              <a:rPr lang="en-US" dirty="0"/>
              <a:t>contains the expression levels (TPM, effective length, read counts). </a:t>
            </a:r>
          </a:p>
          <a:p>
            <a:r>
              <a:rPr lang="en-US" dirty="0"/>
              <a:t>You will have to compute FPKM (for problem 6). Alternatively, you could install a newer version of Salmon (using </a:t>
            </a:r>
            <a:r>
              <a:rPr lang="en-US" dirty="0" err="1"/>
              <a:t>bioconda</a:t>
            </a:r>
            <a:r>
              <a:rPr lang="en-US" dirty="0"/>
              <a:t>), where it seems like FPKM is given automatically. </a:t>
            </a:r>
          </a:p>
          <a:p>
            <a:r>
              <a:rPr lang="en-US" dirty="0"/>
              <a:t>The file </a:t>
            </a:r>
            <a:r>
              <a:rPr lang="en-US" dirty="0" err="1">
                <a:latin typeface="Andale Mono" panose="020B0509000000000004" pitchFamily="49" charset="0"/>
              </a:rPr>
              <a:t>quant.sf</a:t>
            </a:r>
            <a:r>
              <a:rPr lang="en-US" dirty="0">
                <a:latin typeface="Andale Mono" panose="020B0509000000000004" pitchFamily="49" charset="0"/>
              </a:rPr>
              <a:t> </a:t>
            </a:r>
            <a:r>
              <a:rPr lang="en-US" dirty="0"/>
              <a:t>is large, type </a:t>
            </a:r>
            <a:r>
              <a:rPr lang="en-US" dirty="0">
                <a:latin typeface="Andale Mono" panose="020B0509000000000004" pitchFamily="49" charset="0"/>
              </a:rPr>
              <a:t>head –10 </a:t>
            </a:r>
            <a:r>
              <a:rPr lang="en-US" dirty="0" err="1">
                <a:latin typeface="Andale Mono" panose="020B0509000000000004" pitchFamily="49" charset="0"/>
              </a:rPr>
              <a:t>quant.sf</a:t>
            </a:r>
            <a:r>
              <a:rPr lang="en-US" dirty="0">
                <a:latin typeface="Andale Mono" panose="020B0509000000000004" pitchFamily="49" charset="0"/>
              </a:rPr>
              <a:t> </a:t>
            </a:r>
            <a:r>
              <a:rPr lang="en-US" dirty="0"/>
              <a:t>to see the first 10 lines </a:t>
            </a:r>
          </a:p>
        </p:txBody>
      </p:sp>
    </p:spTree>
    <p:extLst>
      <p:ext uri="{BB962C8B-B14F-4D97-AF65-F5344CB8AC3E}">
        <p14:creationId xmlns:p14="http://schemas.microsoft.com/office/powerpoint/2010/main" val="357023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712D-936F-7D47-B6F4-9A3338453A19}"/>
              </a:ext>
            </a:extLst>
          </p:cNvPr>
          <p:cNvSpPr>
            <a:spLocks noGrp="1"/>
          </p:cNvSpPr>
          <p:nvPr>
            <p:ph type="title"/>
          </p:nvPr>
        </p:nvSpPr>
        <p:spPr/>
        <p:txBody>
          <a:bodyPr/>
          <a:lstStyle/>
          <a:p>
            <a:r>
              <a:rPr lang="en-US" dirty="0"/>
              <a:t>Salmon output </a:t>
            </a:r>
          </a:p>
        </p:txBody>
      </p:sp>
      <p:pic>
        <p:nvPicPr>
          <p:cNvPr id="5" name="Content Placeholder 4" descr="Calendar&#10;&#10;Description automatically generated with medium confidence">
            <a:extLst>
              <a:ext uri="{FF2B5EF4-FFF2-40B4-BE49-F238E27FC236}">
                <a16:creationId xmlns:a16="http://schemas.microsoft.com/office/drawing/2014/main" id="{863A88BD-7518-8D4C-9A92-527E704C444D}"/>
              </a:ext>
            </a:extLst>
          </p:cNvPr>
          <p:cNvPicPr>
            <a:picLocks noGrp="1" noChangeAspect="1"/>
          </p:cNvPicPr>
          <p:nvPr>
            <p:ph idx="1"/>
          </p:nvPr>
        </p:nvPicPr>
        <p:blipFill rotWithShape="1">
          <a:blip r:embed="rId2"/>
          <a:srcRect b="5662"/>
          <a:stretch/>
        </p:blipFill>
        <p:spPr>
          <a:xfrm>
            <a:off x="1807454" y="1558795"/>
            <a:ext cx="7946932" cy="2799845"/>
          </a:xfrm>
        </p:spPr>
      </p:pic>
      <p:sp>
        <p:nvSpPr>
          <p:cNvPr id="7" name="TextBox 6">
            <a:extLst>
              <a:ext uri="{FF2B5EF4-FFF2-40B4-BE49-F238E27FC236}">
                <a16:creationId xmlns:a16="http://schemas.microsoft.com/office/drawing/2014/main" id="{07E1B4F7-6C18-FA42-B2CF-0ED2D1608317}"/>
              </a:ext>
            </a:extLst>
          </p:cNvPr>
          <p:cNvSpPr txBox="1"/>
          <p:nvPr/>
        </p:nvSpPr>
        <p:spPr>
          <a:xfrm>
            <a:off x="838200" y="4978270"/>
            <a:ext cx="10195560" cy="830997"/>
          </a:xfrm>
          <a:prstGeom prst="rect">
            <a:avLst/>
          </a:prstGeom>
          <a:noFill/>
        </p:spPr>
        <p:txBody>
          <a:bodyPr wrap="square" rtlCol="0">
            <a:spAutoFit/>
          </a:bodyPr>
          <a:lstStyle/>
          <a:p>
            <a:r>
              <a:rPr lang="en-US" sz="2400" dirty="0"/>
              <a:t>Part of the problem asks you to identify the gene with the highest expression. However, the output here is in ENSEMBL Transcript ID </a:t>
            </a:r>
          </a:p>
        </p:txBody>
      </p:sp>
    </p:spTree>
    <p:extLst>
      <p:ext uri="{BB962C8B-B14F-4D97-AF65-F5344CB8AC3E}">
        <p14:creationId xmlns:p14="http://schemas.microsoft.com/office/powerpoint/2010/main" val="243742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6D8C-D676-7C46-90E3-1D642A71BE2D}"/>
              </a:ext>
            </a:extLst>
          </p:cNvPr>
          <p:cNvSpPr>
            <a:spLocks noGrp="1"/>
          </p:cNvSpPr>
          <p:nvPr>
            <p:ph type="title"/>
          </p:nvPr>
        </p:nvSpPr>
        <p:spPr/>
        <p:txBody>
          <a:bodyPr>
            <a:normAutofit/>
          </a:bodyPr>
          <a:lstStyle/>
          <a:p>
            <a:r>
              <a:rPr lang="en-US" sz="3600" b="1" dirty="0"/>
              <a:t>STAR (Spliced Transcripts Alignment to a Reference) </a:t>
            </a:r>
          </a:p>
        </p:txBody>
      </p:sp>
      <p:pic>
        <p:nvPicPr>
          <p:cNvPr id="4" name="Picture 3" descr="Diagram&#10;&#10;Description automatically generated">
            <a:extLst>
              <a:ext uri="{FF2B5EF4-FFF2-40B4-BE49-F238E27FC236}">
                <a16:creationId xmlns:a16="http://schemas.microsoft.com/office/drawing/2014/main" id="{7C076D8A-B0FD-6E4D-849A-B63099964379}"/>
              </a:ext>
            </a:extLst>
          </p:cNvPr>
          <p:cNvPicPr>
            <a:picLocks noChangeAspect="1"/>
          </p:cNvPicPr>
          <p:nvPr/>
        </p:nvPicPr>
        <p:blipFill>
          <a:blip r:embed="rId2"/>
          <a:stretch>
            <a:fillRect/>
          </a:stretch>
        </p:blipFill>
        <p:spPr>
          <a:xfrm>
            <a:off x="193040" y="3006908"/>
            <a:ext cx="5613400" cy="3695700"/>
          </a:xfrm>
          <a:prstGeom prst="rect">
            <a:avLst/>
          </a:prstGeom>
        </p:spPr>
      </p:pic>
      <p:pic>
        <p:nvPicPr>
          <p:cNvPr id="6" name="Picture 5" descr="Diagram&#10;&#10;Description automatically generated">
            <a:extLst>
              <a:ext uri="{FF2B5EF4-FFF2-40B4-BE49-F238E27FC236}">
                <a16:creationId xmlns:a16="http://schemas.microsoft.com/office/drawing/2014/main" id="{9C809DA2-DA13-2045-B833-09827BAF64C6}"/>
              </a:ext>
            </a:extLst>
          </p:cNvPr>
          <p:cNvPicPr>
            <a:picLocks noChangeAspect="1"/>
          </p:cNvPicPr>
          <p:nvPr/>
        </p:nvPicPr>
        <p:blipFill>
          <a:blip r:embed="rId3"/>
          <a:stretch>
            <a:fillRect/>
          </a:stretch>
        </p:blipFill>
        <p:spPr>
          <a:xfrm>
            <a:off x="5603240" y="3538290"/>
            <a:ext cx="5896909" cy="3319710"/>
          </a:xfrm>
          <a:prstGeom prst="rect">
            <a:avLst/>
          </a:prstGeom>
        </p:spPr>
      </p:pic>
      <p:sp>
        <p:nvSpPr>
          <p:cNvPr id="7" name="TextBox 6">
            <a:extLst>
              <a:ext uri="{FF2B5EF4-FFF2-40B4-BE49-F238E27FC236}">
                <a16:creationId xmlns:a16="http://schemas.microsoft.com/office/drawing/2014/main" id="{02397466-F708-0148-B1A3-E8523FBD6284}"/>
              </a:ext>
            </a:extLst>
          </p:cNvPr>
          <p:cNvSpPr txBox="1"/>
          <p:nvPr/>
        </p:nvSpPr>
        <p:spPr>
          <a:xfrm>
            <a:off x="838200" y="1644992"/>
            <a:ext cx="10011032" cy="830997"/>
          </a:xfrm>
          <a:prstGeom prst="rect">
            <a:avLst/>
          </a:prstGeom>
          <a:noFill/>
        </p:spPr>
        <p:txBody>
          <a:bodyPr wrap="square" rtlCol="0">
            <a:spAutoFit/>
          </a:bodyPr>
          <a:lstStyle/>
          <a:p>
            <a:r>
              <a:rPr lang="en-US" sz="2400" dirty="0"/>
              <a:t>In RNA-seq, reads come from non-contiguous locations in the genome (due to splicing). An aligner must be aware of this. </a:t>
            </a:r>
          </a:p>
        </p:txBody>
      </p:sp>
    </p:spTree>
    <p:extLst>
      <p:ext uri="{BB962C8B-B14F-4D97-AF65-F5344CB8AC3E}">
        <p14:creationId xmlns:p14="http://schemas.microsoft.com/office/powerpoint/2010/main" val="404520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844B-24DC-194E-9D96-177AA5E78482}"/>
              </a:ext>
            </a:extLst>
          </p:cNvPr>
          <p:cNvSpPr>
            <a:spLocks noGrp="1"/>
          </p:cNvSpPr>
          <p:nvPr>
            <p:ph type="title"/>
          </p:nvPr>
        </p:nvSpPr>
        <p:spPr/>
        <p:txBody>
          <a:bodyPr/>
          <a:lstStyle/>
          <a:p>
            <a:r>
              <a:rPr lang="en-US" b="1" dirty="0"/>
              <a:t>Use </a:t>
            </a:r>
            <a:r>
              <a:rPr lang="en-US" b="1" dirty="0" err="1"/>
              <a:t>BioMart</a:t>
            </a:r>
            <a:r>
              <a:rPr lang="en-US" b="1" dirty="0"/>
              <a:t> to get gene symbol from Transcript ID </a:t>
            </a:r>
          </a:p>
        </p:txBody>
      </p:sp>
      <p:sp>
        <p:nvSpPr>
          <p:cNvPr id="3" name="Content Placeholder 2">
            <a:extLst>
              <a:ext uri="{FF2B5EF4-FFF2-40B4-BE49-F238E27FC236}">
                <a16:creationId xmlns:a16="http://schemas.microsoft.com/office/drawing/2014/main" id="{49741003-84FF-C746-B4A5-47F0EB843445}"/>
              </a:ext>
            </a:extLst>
          </p:cNvPr>
          <p:cNvSpPr>
            <a:spLocks noGrp="1"/>
          </p:cNvSpPr>
          <p:nvPr>
            <p:ph idx="1"/>
          </p:nvPr>
        </p:nvSpPr>
        <p:spPr/>
        <p:txBody>
          <a:bodyPr/>
          <a:lstStyle/>
          <a:p>
            <a:r>
              <a:rPr lang="en-US" dirty="0" err="1"/>
              <a:t>BioMart</a:t>
            </a:r>
            <a:r>
              <a:rPr lang="en-US" dirty="0"/>
              <a:t>: </a:t>
            </a:r>
            <a:r>
              <a:rPr lang="en-US" dirty="0">
                <a:hlinkClick r:id="rId2"/>
              </a:rPr>
              <a:t>https://m.ensembl.org/biomart</a:t>
            </a:r>
            <a:r>
              <a:rPr lang="en-US" dirty="0"/>
              <a:t> </a:t>
            </a:r>
          </a:p>
          <a:p>
            <a:r>
              <a:rPr lang="en-US" dirty="0"/>
              <a:t>For example, the first transcript ID on the last slide is ENST00000415118.  </a:t>
            </a:r>
          </a:p>
        </p:txBody>
      </p:sp>
      <p:pic>
        <p:nvPicPr>
          <p:cNvPr id="5" name="Picture 4">
            <a:extLst>
              <a:ext uri="{FF2B5EF4-FFF2-40B4-BE49-F238E27FC236}">
                <a16:creationId xmlns:a16="http://schemas.microsoft.com/office/drawing/2014/main" id="{269BCF12-876B-A446-B3B2-24B3C530C0E8}"/>
              </a:ext>
            </a:extLst>
          </p:cNvPr>
          <p:cNvPicPr>
            <a:picLocks noChangeAspect="1"/>
          </p:cNvPicPr>
          <p:nvPr/>
        </p:nvPicPr>
        <p:blipFill>
          <a:blip r:embed="rId3"/>
          <a:stretch>
            <a:fillRect/>
          </a:stretch>
        </p:blipFill>
        <p:spPr>
          <a:xfrm>
            <a:off x="1903695" y="3286615"/>
            <a:ext cx="7658100" cy="736600"/>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6F5C8BE3-2A96-6B45-B913-B96324600D7D}"/>
              </a:ext>
            </a:extLst>
          </p:cNvPr>
          <p:cNvPicPr>
            <a:picLocks noChangeAspect="1"/>
          </p:cNvPicPr>
          <p:nvPr/>
        </p:nvPicPr>
        <p:blipFill>
          <a:blip r:embed="rId4"/>
          <a:stretch>
            <a:fillRect/>
          </a:stretch>
        </p:blipFill>
        <p:spPr>
          <a:xfrm>
            <a:off x="1300445" y="4379305"/>
            <a:ext cx="8864600" cy="2209800"/>
          </a:xfrm>
          <a:prstGeom prst="rect">
            <a:avLst/>
          </a:prstGeom>
        </p:spPr>
      </p:pic>
    </p:spTree>
    <p:extLst>
      <p:ext uri="{BB962C8B-B14F-4D97-AF65-F5344CB8AC3E}">
        <p14:creationId xmlns:p14="http://schemas.microsoft.com/office/powerpoint/2010/main" val="1957347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7A3-C0CF-424E-8FD1-40EFCFE494EA}"/>
              </a:ext>
            </a:extLst>
          </p:cNvPr>
          <p:cNvSpPr>
            <a:spLocks noGrp="1"/>
          </p:cNvSpPr>
          <p:nvPr>
            <p:ph type="title"/>
          </p:nvPr>
        </p:nvSpPr>
        <p:spPr/>
        <p:txBody>
          <a:bodyPr/>
          <a:lstStyle/>
          <a:p>
            <a:r>
              <a:rPr lang="en-US" b="1" dirty="0"/>
              <a:t>Running RSEM </a:t>
            </a:r>
          </a:p>
        </p:txBody>
      </p:sp>
      <p:sp>
        <p:nvSpPr>
          <p:cNvPr id="3" name="Content Placeholder 2">
            <a:extLst>
              <a:ext uri="{FF2B5EF4-FFF2-40B4-BE49-F238E27FC236}">
                <a16:creationId xmlns:a16="http://schemas.microsoft.com/office/drawing/2014/main" id="{AFBA6FA8-853E-344F-B301-267B30994D05}"/>
              </a:ext>
            </a:extLst>
          </p:cNvPr>
          <p:cNvSpPr>
            <a:spLocks noGrp="1"/>
          </p:cNvSpPr>
          <p:nvPr>
            <p:ph idx="1"/>
          </p:nvPr>
        </p:nvSpPr>
        <p:spPr/>
        <p:txBody>
          <a:bodyPr/>
          <a:lstStyle/>
          <a:p>
            <a:r>
              <a:rPr lang="en-US" dirty="0"/>
              <a:t>For RSEM, you should first run STAR on the </a:t>
            </a:r>
            <a:r>
              <a:rPr lang="en-US" dirty="0" err="1"/>
              <a:t>fastQ</a:t>
            </a:r>
            <a:r>
              <a:rPr lang="en-US" dirty="0"/>
              <a:t> file to get a BAM file containing the alignment. </a:t>
            </a:r>
          </a:p>
          <a:p>
            <a:r>
              <a:rPr lang="en-US" dirty="0">
                <a:latin typeface="Andale Mono" panose="020B0509000000000004" pitchFamily="49" charset="0"/>
              </a:rPr>
              <a:t>STAR *Other parameters* --</a:t>
            </a:r>
            <a:r>
              <a:rPr lang="en-US" dirty="0" err="1">
                <a:latin typeface="Andale Mono" panose="020B0509000000000004" pitchFamily="49" charset="0"/>
              </a:rPr>
              <a:t>quantMode</a:t>
            </a:r>
            <a:r>
              <a:rPr lang="en-US" dirty="0">
                <a:latin typeface="Andale Mono" panose="020B0509000000000004" pitchFamily="49" charset="0"/>
              </a:rPr>
              <a:t> </a:t>
            </a:r>
            <a:r>
              <a:rPr lang="en-US" dirty="0" err="1">
                <a:latin typeface="Andale Mono" panose="020B0509000000000004" pitchFamily="49" charset="0"/>
              </a:rPr>
              <a:t>transcriptomeSAM</a:t>
            </a:r>
            <a:r>
              <a:rPr lang="en-US" dirty="0">
                <a:latin typeface="Andale Mono" panose="020B0509000000000004" pitchFamily="49" charset="0"/>
              </a:rPr>
              <a:t> --</a:t>
            </a:r>
            <a:r>
              <a:rPr lang="en-US" dirty="0" err="1">
                <a:latin typeface="Andale Mono" panose="020B0509000000000004" pitchFamily="49" charset="0"/>
              </a:rPr>
              <a:t>outSAMtype</a:t>
            </a:r>
            <a:r>
              <a:rPr lang="en-US" dirty="0">
                <a:latin typeface="Andale Mono" panose="020B0509000000000004" pitchFamily="49" charset="0"/>
              </a:rPr>
              <a:t> BAM </a:t>
            </a:r>
            <a:r>
              <a:rPr lang="en-US" dirty="0" err="1">
                <a:latin typeface="Andale Mono" panose="020B0509000000000004" pitchFamily="49" charset="0"/>
              </a:rPr>
              <a:t>SortedByCoordinate</a:t>
            </a:r>
            <a:endParaRPr lang="en-US" dirty="0">
              <a:latin typeface="Andale Mono" panose="020B0509000000000004" pitchFamily="49" charset="0"/>
            </a:endParaRPr>
          </a:p>
          <a:p>
            <a:r>
              <a:rPr lang="en-US" dirty="0">
                <a:cs typeface="Times New Roman" panose="02020603050405020304" pitchFamily="18" charset="0"/>
              </a:rPr>
              <a:t>This creates a file </a:t>
            </a:r>
            <a:r>
              <a:rPr lang="en-US" dirty="0" err="1">
                <a:latin typeface="Andale Mono" panose="020B0509000000000004" pitchFamily="49" charset="0"/>
                <a:cs typeface="Times New Roman" panose="02020603050405020304" pitchFamily="18" charset="0"/>
              </a:rPr>
              <a:t>Aligned.toTranscriptome.out.bam</a:t>
            </a:r>
            <a:r>
              <a:rPr lang="en-US" dirty="0">
                <a:latin typeface="Andale Mono" panose="020B0509000000000004" pitchFamily="49" charset="0"/>
                <a:cs typeface="Times New Roman" panose="02020603050405020304" pitchFamily="18" charset="0"/>
              </a:rPr>
              <a:t> </a:t>
            </a:r>
            <a:r>
              <a:rPr lang="en-US" dirty="0">
                <a:cs typeface="Times New Roman" panose="02020603050405020304" pitchFamily="18" charset="0"/>
              </a:rPr>
              <a:t>that can be used as input to RSEM. </a:t>
            </a:r>
          </a:p>
        </p:txBody>
      </p:sp>
    </p:spTree>
    <p:extLst>
      <p:ext uri="{BB962C8B-B14F-4D97-AF65-F5344CB8AC3E}">
        <p14:creationId xmlns:p14="http://schemas.microsoft.com/office/powerpoint/2010/main" val="3414506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7A3-C0CF-424E-8FD1-40EFCFE494EA}"/>
              </a:ext>
            </a:extLst>
          </p:cNvPr>
          <p:cNvSpPr>
            <a:spLocks noGrp="1"/>
          </p:cNvSpPr>
          <p:nvPr>
            <p:ph type="title"/>
          </p:nvPr>
        </p:nvSpPr>
        <p:spPr/>
        <p:txBody>
          <a:bodyPr/>
          <a:lstStyle/>
          <a:p>
            <a:r>
              <a:rPr lang="en-US" b="1" dirty="0"/>
              <a:t>Running RSEM </a:t>
            </a:r>
          </a:p>
        </p:txBody>
      </p:sp>
      <p:sp>
        <p:nvSpPr>
          <p:cNvPr id="3" name="Content Placeholder 2">
            <a:extLst>
              <a:ext uri="{FF2B5EF4-FFF2-40B4-BE49-F238E27FC236}">
                <a16:creationId xmlns:a16="http://schemas.microsoft.com/office/drawing/2014/main" id="{AFBA6FA8-853E-344F-B301-267B30994D05}"/>
              </a:ext>
            </a:extLst>
          </p:cNvPr>
          <p:cNvSpPr>
            <a:spLocks noGrp="1"/>
          </p:cNvSpPr>
          <p:nvPr>
            <p:ph idx="1"/>
          </p:nvPr>
        </p:nvSpPr>
        <p:spPr/>
        <p:txBody>
          <a:bodyPr/>
          <a:lstStyle/>
          <a:p>
            <a:r>
              <a:rPr lang="en-US" dirty="0">
                <a:cs typeface="Times New Roman" panose="02020603050405020304" pitchFamily="18" charset="0"/>
              </a:rPr>
              <a:t>The main command for RSEM (load the module first) is </a:t>
            </a:r>
            <a:r>
              <a:rPr lang="en-US" dirty="0" err="1">
                <a:latin typeface="Andale Mono" panose="020B0509000000000004" pitchFamily="49" charset="0"/>
                <a:cs typeface="Times New Roman" panose="02020603050405020304" pitchFamily="18" charset="0"/>
              </a:rPr>
              <a:t>rsem</a:t>
            </a:r>
            <a:r>
              <a:rPr lang="en-US" dirty="0">
                <a:latin typeface="Andale Mono" panose="020B0509000000000004" pitchFamily="49" charset="0"/>
                <a:cs typeface="Times New Roman" panose="02020603050405020304" pitchFamily="18" charset="0"/>
              </a:rPr>
              <a:t>-calculate-expression </a:t>
            </a:r>
          </a:p>
          <a:p>
            <a:pPr lvl="1"/>
            <a:r>
              <a:rPr lang="en-US" dirty="0">
                <a:latin typeface="Andale Mono" panose="020B0509000000000004" pitchFamily="49" charset="0"/>
                <a:cs typeface="Times New Roman" panose="02020603050405020304" pitchFamily="18" charset="0"/>
              </a:rPr>
              <a:t>--no-bam-output</a:t>
            </a:r>
          </a:p>
          <a:p>
            <a:pPr lvl="1"/>
            <a:r>
              <a:rPr lang="en-US" dirty="0">
                <a:latin typeface="Andale Mono" panose="020B0509000000000004" pitchFamily="49" charset="0"/>
                <a:cs typeface="Times New Roman" panose="02020603050405020304" pitchFamily="18" charset="0"/>
              </a:rPr>
              <a:t>--time </a:t>
            </a:r>
            <a:r>
              <a:rPr lang="en-US" dirty="0">
                <a:cs typeface="Times New Roman" panose="02020603050405020304" pitchFamily="18" charset="0"/>
              </a:rPr>
              <a:t>Output a .time file giving the runtime (useful for Problem 5).</a:t>
            </a:r>
            <a:endParaRPr lang="en-US" dirty="0">
              <a:latin typeface="Andale Mono" panose="020B0509000000000004" pitchFamily="49" charset="0"/>
              <a:cs typeface="Times New Roman" panose="02020603050405020304" pitchFamily="18" charset="0"/>
            </a:endParaRPr>
          </a:p>
          <a:p>
            <a:pPr lvl="1"/>
            <a:r>
              <a:rPr lang="en-US" dirty="0">
                <a:latin typeface="Andale Mono" panose="020B0509000000000004" pitchFamily="49" charset="0"/>
                <a:cs typeface="Times New Roman" panose="02020603050405020304" pitchFamily="18" charset="0"/>
              </a:rPr>
              <a:t>--bam </a:t>
            </a:r>
            <a:r>
              <a:rPr lang="en-US" dirty="0">
                <a:cs typeface="Times New Roman" panose="02020603050405020304" pitchFamily="18" charset="0"/>
              </a:rPr>
              <a:t>Input is a bam file </a:t>
            </a:r>
            <a:endParaRPr lang="en-US" dirty="0">
              <a:latin typeface="Andale Mono" panose="020B0509000000000004" pitchFamily="49" charset="0"/>
              <a:cs typeface="Times New Roman" panose="02020603050405020304" pitchFamily="18" charset="0"/>
            </a:endParaRPr>
          </a:p>
          <a:p>
            <a:pPr lvl="1"/>
            <a:r>
              <a:rPr lang="en-US" dirty="0">
                <a:latin typeface="Andale Mono" panose="020B0509000000000004" pitchFamily="49" charset="0"/>
                <a:cs typeface="Times New Roman" panose="02020603050405020304" pitchFamily="18" charset="0"/>
              </a:rPr>
              <a:t>-p  </a:t>
            </a:r>
            <a:r>
              <a:rPr lang="en-US" dirty="0">
                <a:cs typeface="Times New Roman" panose="02020603050405020304" pitchFamily="18" charset="0"/>
              </a:rPr>
              <a:t>Number of threads </a:t>
            </a:r>
            <a:endParaRPr lang="en-US" dirty="0">
              <a:latin typeface="Andale Mono" panose="020B0509000000000004" pitchFamily="49" charset="0"/>
              <a:cs typeface="Times New Roman" panose="02020603050405020304" pitchFamily="18" charset="0"/>
            </a:endParaRPr>
          </a:p>
          <a:p>
            <a:pPr lvl="1"/>
            <a:r>
              <a:rPr lang="en-US" dirty="0">
                <a:latin typeface="Andale Mono" panose="020B0509000000000004" pitchFamily="49" charset="0"/>
                <a:cs typeface="Times New Roman" panose="02020603050405020304" pitchFamily="18" charset="0"/>
              </a:rPr>
              <a:t>[input file] </a:t>
            </a:r>
            <a:r>
              <a:rPr lang="en-US" dirty="0">
                <a:cs typeface="Times New Roman" panose="02020603050405020304" pitchFamily="18" charset="0"/>
              </a:rPr>
              <a:t>Name of input file </a:t>
            </a:r>
            <a:endParaRPr lang="en-US" dirty="0">
              <a:latin typeface="Andale Mono" panose="020B0509000000000004" pitchFamily="49" charset="0"/>
              <a:cs typeface="Times New Roman" panose="02020603050405020304" pitchFamily="18" charset="0"/>
            </a:endParaRPr>
          </a:p>
          <a:p>
            <a:pPr lvl="1"/>
            <a:r>
              <a:rPr lang="en-US" dirty="0">
                <a:latin typeface="Andale Mono" panose="020B0509000000000004" pitchFamily="49" charset="0"/>
                <a:cs typeface="Times New Roman" panose="02020603050405020304" pitchFamily="18" charset="0"/>
              </a:rPr>
              <a:t>[</a:t>
            </a:r>
            <a:r>
              <a:rPr lang="en-US" dirty="0" err="1">
                <a:latin typeface="Andale Mono" panose="020B0509000000000004" pitchFamily="49" charset="0"/>
                <a:cs typeface="Times New Roman" panose="02020603050405020304" pitchFamily="18" charset="0"/>
              </a:rPr>
              <a:t>reference_name</a:t>
            </a:r>
            <a:r>
              <a:rPr lang="en-US" dirty="0">
                <a:latin typeface="Andale Mono" panose="020B0509000000000004" pitchFamily="49" charset="0"/>
                <a:cs typeface="Times New Roman" panose="02020603050405020304" pitchFamily="18" charset="0"/>
              </a:rPr>
              <a:t>] </a:t>
            </a:r>
            <a:r>
              <a:rPr lang="en-US" dirty="0">
                <a:cs typeface="Times New Roman" panose="02020603050405020304" pitchFamily="18" charset="0"/>
              </a:rPr>
              <a:t>Reference (in Stat115 index folder)</a:t>
            </a:r>
            <a:endParaRPr lang="en-US" dirty="0">
              <a:latin typeface="Andale Mono" panose="020B0509000000000004" pitchFamily="49" charset="0"/>
              <a:cs typeface="Times New Roman" panose="02020603050405020304" pitchFamily="18" charset="0"/>
            </a:endParaRPr>
          </a:p>
          <a:p>
            <a:pPr lvl="1"/>
            <a:r>
              <a:rPr lang="en-US" dirty="0">
                <a:latin typeface="Andale Mono" panose="020B0509000000000004" pitchFamily="49" charset="0"/>
                <a:cs typeface="Times New Roman" panose="02020603050405020304" pitchFamily="18" charset="0"/>
              </a:rPr>
              <a:t>[</a:t>
            </a:r>
            <a:r>
              <a:rPr lang="en-US" dirty="0" err="1">
                <a:latin typeface="Andale Mono" panose="020B0509000000000004" pitchFamily="49" charset="0"/>
                <a:cs typeface="Times New Roman" panose="02020603050405020304" pitchFamily="18" charset="0"/>
              </a:rPr>
              <a:t>sample_name</a:t>
            </a:r>
            <a:r>
              <a:rPr lang="en-US" dirty="0">
                <a:latin typeface="Andale Mono" panose="020B0509000000000004" pitchFamily="49" charset="0"/>
                <a:cs typeface="Times New Roman" panose="02020603050405020304" pitchFamily="18" charset="0"/>
              </a:rPr>
              <a:t>] </a:t>
            </a:r>
            <a:r>
              <a:rPr lang="en-US" dirty="0">
                <a:cs typeface="Times New Roman" panose="02020603050405020304" pitchFamily="18" charset="0"/>
              </a:rPr>
              <a:t>Name of the sample (for output) </a:t>
            </a:r>
            <a:endParaRPr lang="en-US" dirty="0">
              <a:latin typeface="Andale Mono" panose="020B0509000000000004" pitchFamily="49" charset="0"/>
              <a:cs typeface="Times New Roman" panose="02020603050405020304" pitchFamily="18" charset="0"/>
            </a:endParaRPr>
          </a:p>
          <a:p>
            <a:pPr marL="457200" lvl="1" indent="0">
              <a:buNone/>
            </a:pPr>
            <a:endParaRPr lang="en-US" dirty="0">
              <a:latin typeface="Andale Mono" panose="020B0509000000000004" pitchFamily="49" charset="0"/>
              <a:cs typeface="Times New Roman" panose="02020603050405020304" pitchFamily="18" charset="0"/>
            </a:endParaRPr>
          </a:p>
          <a:p>
            <a:pPr lvl="1"/>
            <a:endParaRPr lang="en-US" dirty="0">
              <a:cs typeface="Times New Roman" panose="02020603050405020304" pitchFamily="18" charset="0"/>
            </a:endParaRPr>
          </a:p>
        </p:txBody>
      </p:sp>
      <p:pic>
        <p:nvPicPr>
          <p:cNvPr id="5" name="Picture 4">
            <a:extLst>
              <a:ext uri="{FF2B5EF4-FFF2-40B4-BE49-F238E27FC236}">
                <a16:creationId xmlns:a16="http://schemas.microsoft.com/office/drawing/2014/main" id="{5BC37E22-B978-734C-93C2-A54EC2E63755}"/>
              </a:ext>
            </a:extLst>
          </p:cNvPr>
          <p:cNvPicPr>
            <a:picLocks noChangeAspect="1"/>
          </p:cNvPicPr>
          <p:nvPr/>
        </p:nvPicPr>
        <p:blipFill>
          <a:blip r:embed="rId2"/>
          <a:stretch>
            <a:fillRect/>
          </a:stretch>
        </p:blipFill>
        <p:spPr>
          <a:xfrm>
            <a:off x="1024349" y="5797402"/>
            <a:ext cx="9046675" cy="379561"/>
          </a:xfrm>
          <a:prstGeom prst="rect">
            <a:avLst/>
          </a:prstGeom>
        </p:spPr>
      </p:pic>
    </p:spTree>
    <p:extLst>
      <p:ext uri="{BB962C8B-B14F-4D97-AF65-F5344CB8AC3E}">
        <p14:creationId xmlns:p14="http://schemas.microsoft.com/office/powerpoint/2010/main" val="755247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8640-6BF1-F648-B539-C92E063CE7DF}"/>
              </a:ext>
            </a:extLst>
          </p:cNvPr>
          <p:cNvSpPr>
            <a:spLocks noGrp="1"/>
          </p:cNvSpPr>
          <p:nvPr>
            <p:ph type="title"/>
          </p:nvPr>
        </p:nvSpPr>
        <p:spPr/>
        <p:txBody>
          <a:bodyPr/>
          <a:lstStyle/>
          <a:p>
            <a:r>
              <a:rPr lang="en-US" b="1" dirty="0"/>
              <a:t>RSEM output </a:t>
            </a:r>
          </a:p>
        </p:txBody>
      </p:sp>
      <p:sp>
        <p:nvSpPr>
          <p:cNvPr id="3" name="Content Placeholder 2">
            <a:extLst>
              <a:ext uri="{FF2B5EF4-FFF2-40B4-BE49-F238E27FC236}">
                <a16:creationId xmlns:a16="http://schemas.microsoft.com/office/drawing/2014/main" id="{69DBFFE3-F4AB-5547-A094-4E3616881C2F}"/>
              </a:ext>
            </a:extLst>
          </p:cNvPr>
          <p:cNvSpPr>
            <a:spLocks noGrp="1"/>
          </p:cNvSpPr>
          <p:nvPr>
            <p:ph idx="1"/>
          </p:nvPr>
        </p:nvSpPr>
        <p:spPr/>
        <p:txBody>
          <a:bodyPr/>
          <a:lstStyle/>
          <a:p>
            <a:r>
              <a:rPr lang="en-US" dirty="0"/>
              <a:t>Output is in a file ending with </a:t>
            </a:r>
            <a:r>
              <a:rPr lang="en-US" dirty="0">
                <a:latin typeface="Andale Mono" panose="020B0509000000000004" pitchFamily="49" charset="0"/>
              </a:rPr>
              <a:t>.</a:t>
            </a:r>
            <a:r>
              <a:rPr lang="en-US" dirty="0" err="1">
                <a:latin typeface="Andale Mono" panose="020B0509000000000004" pitchFamily="49" charset="0"/>
              </a:rPr>
              <a:t>isoforms.results</a:t>
            </a:r>
            <a:endParaRPr lang="en-US" dirty="0"/>
          </a:p>
        </p:txBody>
      </p:sp>
      <p:pic>
        <p:nvPicPr>
          <p:cNvPr id="5" name="Picture 4" descr="A picture containing text, calculator, scoreboard, keyboard&#10;&#10;Description automatically generated">
            <a:extLst>
              <a:ext uri="{FF2B5EF4-FFF2-40B4-BE49-F238E27FC236}">
                <a16:creationId xmlns:a16="http://schemas.microsoft.com/office/drawing/2014/main" id="{0DE10D81-5A26-254B-8645-6EF2CA00CAEB}"/>
              </a:ext>
            </a:extLst>
          </p:cNvPr>
          <p:cNvPicPr>
            <a:picLocks noChangeAspect="1"/>
          </p:cNvPicPr>
          <p:nvPr/>
        </p:nvPicPr>
        <p:blipFill>
          <a:blip r:embed="rId2"/>
          <a:stretch>
            <a:fillRect/>
          </a:stretch>
        </p:blipFill>
        <p:spPr>
          <a:xfrm>
            <a:off x="838200" y="2865329"/>
            <a:ext cx="8902700" cy="1828800"/>
          </a:xfrm>
          <a:prstGeom prst="rect">
            <a:avLst/>
          </a:prstGeom>
        </p:spPr>
      </p:pic>
    </p:spTree>
    <p:extLst>
      <p:ext uri="{BB962C8B-B14F-4D97-AF65-F5344CB8AC3E}">
        <p14:creationId xmlns:p14="http://schemas.microsoft.com/office/powerpoint/2010/main" val="3286317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2C1E-0C3D-0241-9E34-ACA903BBCC97}"/>
              </a:ext>
            </a:extLst>
          </p:cNvPr>
          <p:cNvSpPr>
            <a:spLocks noGrp="1"/>
          </p:cNvSpPr>
          <p:nvPr>
            <p:ph type="title"/>
          </p:nvPr>
        </p:nvSpPr>
        <p:spPr/>
        <p:txBody>
          <a:bodyPr/>
          <a:lstStyle/>
          <a:p>
            <a:r>
              <a:rPr lang="en-US" b="1" dirty="0"/>
              <a:t>How to answer Problem 6? </a:t>
            </a:r>
          </a:p>
        </p:txBody>
      </p:sp>
      <p:sp>
        <p:nvSpPr>
          <p:cNvPr id="3" name="Content Placeholder 2">
            <a:extLst>
              <a:ext uri="{FF2B5EF4-FFF2-40B4-BE49-F238E27FC236}">
                <a16:creationId xmlns:a16="http://schemas.microsoft.com/office/drawing/2014/main" id="{7BE11E62-67C3-134D-9937-60A445F4F4B2}"/>
              </a:ext>
            </a:extLst>
          </p:cNvPr>
          <p:cNvSpPr>
            <a:spLocks noGrp="1"/>
          </p:cNvSpPr>
          <p:nvPr>
            <p:ph idx="1"/>
          </p:nvPr>
        </p:nvSpPr>
        <p:spPr/>
        <p:txBody>
          <a:bodyPr/>
          <a:lstStyle/>
          <a:p>
            <a:r>
              <a:rPr lang="en-US" dirty="0"/>
              <a:t>It is open ended, but answering the following questions (with plots) is one possible way</a:t>
            </a:r>
          </a:p>
          <a:p>
            <a:pPr lvl="1"/>
            <a:r>
              <a:rPr lang="en-US" dirty="0"/>
              <a:t>Are the metrics for gene expression (TPM, FPKM, </a:t>
            </a:r>
            <a:r>
              <a:rPr lang="en-US" dirty="0" err="1"/>
              <a:t>etc</a:t>
            </a:r>
            <a:r>
              <a:rPr lang="en-US" dirty="0"/>
              <a:t>) correlated?</a:t>
            </a:r>
          </a:p>
          <a:p>
            <a:pPr lvl="1"/>
            <a:r>
              <a:rPr lang="en-US" dirty="0"/>
              <a:t>Do the outputs of RSEM and Salmon agree? </a:t>
            </a:r>
          </a:p>
          <a:p>
            <a:r>
              <a:rPr lang="en-US" dirty="0"/>
              <a:t>A heatmap showing correlations between the metrics could be a good idea. </a:t>
            </a:r>
          </a:p>
          <a:p>
            <a:pPr marL="0" indent="0">
              <a:buNone/>
            </a:pPr>
            <a:endParaRPr lang="en-US" dirty="0"/>
          </a:p>
        </p:txBody>
      </p:sp>
    </p:spTree>
    <p:extLst>
      <p:ext uri="{BB962C8B-B14F-4D97-AF65-F5344CB8AC3E}">
        <p14:creationId xmlns:p14="http://schemas.microsoft.com/office/powerpoint/2010/main" val="132742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672E-2734-1B43-8425-BA61D9C2A168}"/>
              </a:ext>
            </a:extLst>
          </p:cNvPr>
          <p:cNvSpPr>
            <a:spLocks noGrp="1"/>
          </p:cNvSpPr>
          <p:nvPr>
            <p:ph type="title"/>
          </p:nvPr>
        </p:nvSpPr>
        <p:spPr/>
        <p:txBody>
          <a:bodyPr/>
          <a:lstStyle/>
          <a:p>
            <a:r>
              <a:rPr lang="en-US" b="1" dirty="0"/>
              <a:t>STAR </a:t>
            </a:r>
          </a:p>
        </p:txBody>
      </p:sp>
      <p:sp>
        <p:nvSpPr>
          <p:cNvPr id="3" name="Content Placeholder 2">
            <a:extLst>
              <a:ext uri="{FF2B5EF4-FFF2-40B4-BE49-F238E27FC236}">
                <a16:creationId xmlns:a16="http://schemas.microsoft.com/office/drawing/2014/main" id="{8DBED1E6-BFF8-4042-849A-953C8F221D64}"/>
              </a:ext>
            </a:extLst>
          </p:cNvPr>
          <p:cNvSpPr>
            <a:spLocks noGrp="1"/>
          </p:cNvSpPr>
          <p:nvPr>
            <p:ph idx="1"/>
          </p:nvPr>
        </p:nvSpPr>
        <p:spPr/>
        <p:txBody>
          <a:bodyPr/>
          <a:lstStyle/>
          <a:p>
            <a:r>
              <a:rPr lang="en-US" dirty="0"/>
              <a:t>Fast at the expense of being memory intensive (~30GB of RAM required for alignment human genome). </a:t>
            </a:r>
          </a:p>
          <a:p>
            <a:r>
              <a:rPr lang="en-US" dirty="0"/>
              <a:t>Therefore, the computation needs to be done on Cannon.</a:t>
            </a:r>
          </a:p>
          <a:p>
            <a:endParaRPr lang="en-US" dirty="0"/>
          </a:p>
          <a:p>
            <a:endParaRPr lang="en-US" dirty="0"/>
          </a:p>
          <a:p>
            <a:pPr marL="0" indent="0">
              <a:buNone/>
            </a:pPr>
            <a:endParaRPr lang="en-US" dirty="0"/>
          </a:p>
          <a:p>
            <a:r>
              <a:rPr lang="en-US" dirty="0"/>
              <a:t>STAR Reference manual: </a:t>
            </a:r>
            <a:r>
              <a:rPr lang="en-US" dirty="0">
                <a:hlinkClick r:id="rId2"/>
              </a:rPr>
              <a:t>https://physiology.med.cornell.edu/faculty/skrabanek/lab/angsd/lecture_notes/STARmanual.pdf</a:t>
            </a:r>
            <a:endParaRPr lang="en-US" dirty="0"/>
          </a:p>
          <a:p>
            <a:endParaRPr lang="en-US" dirty="0"/>
          </a:p>
        </p:txBody>
      </p:sp>
    </p:spTree>
    <p:extLst>
      <p:ext uri="{BB962C8B-B14F-4D97-AF65-F5344CB8AC3E}">
        <p14:creationId xmlns:p14="http://schemas.microsoft.com/office/powerpoint/2010/main" val="74860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0430-9497-1C46-BB2F-852FDD9814F3}"/>
              </a:ext>
            </a:extLst>
          </p:cNvPr>
          <p:cNvSpPr>
            <a:spLocks noGrp="1"/>
          </p:cNvSpPr>
          <p:nvPr>
            <p:ph type="title"/>
          </p:nvPr>
        </p:nvSpPr>
        <p:spPr/>
        <p:txBody>
          <a:bodyPr/>
          <a:lstStyle/>
          <a:p>
            <a:r>
              <a:rPr lang="en-US" b="1" dirty="0"/>
              <a:t>Cannon </a:t>
            </a:r>
          </a:p>
        </p:txBody>
      </p:sp>
      <p:sp>
        <p:nvSpPr>
          <p:cNvPr id="3" name="Content Placeholder 2">
            <a:extLst>
              <a:ext uri="{FF2B5EF4-FFF2-40B4-BE49-F238E27FC236}">
                <a16:creationId xmlns:a16="http://schemas.microsoft.com/office/drawing/2014/main" id="{8B0D6287-5E3D-E842-9027-04FF02372ADC}"/>
              </a:ext>
            </a:extLst>
          </p:cNvPr>
          <p:cNvSpPr>
            <a:spLocks noGrp="1"/>
          </p:cNvSpPr>
          <p:nvPr>
            <p:ph idx="1"/>
          </p:nvPr>
        </p:nvSpPr>
        <p:spPr/>
        <p:txBody>
          <a:bodyPr/>
          <a:lstStyle/>
          <a:p>
            <a:r>
              <a:rPr lang="en-US" dirty="0"/>
              <a:t>Simple version: Cannon is a lot of small computers (nodes) combined to be one giant computer. </a:t>
            </a:r>
          </a:p>
          <a:p>
            <a:r>
              <a:rPr lang="en-US" b="1" dirty="0"/>
              <a:t>Login nodes </a:t>
            </a:r>
            <a:r>
              <a:rPr lang="en-US" dirty="0"/>
              <a:t>are for logging on to the cluster and browsing files. </a:t>
            </a:r>
            <a:r>
              <a:rPr lang="en-US" i="1" dirty="0"/>
              <a:t>No intensive computations should (can) be run on login nodes. </a:t>
            </a:r>
          </a:p>
          <a:p>
            <a:r>
              <a:rPr lang="en-US" b="1" dirty="0"/>
              <a:t>Compute nodes </a:t>
            </a:r>
            <a:r>
              <a:rPr lang="en-US" dirty="0"/>
              <a:t>are for doing intensive computations (like STAR). </a:t>
            </a:r>
            <a:endParaRPr lang="en-US" b="1" dirty="0"/>
          </a:p>
        </p:txBody>
      </p:sp>
      <p:pic>
        <p:nvPicPr>
          <p:cNvPr id="5" name="Picture 4">
            <a:extLst>
              <a:ext uri="{FF2B5EF4-FFF2-40B4-BE49-F238E27FC236}">
                <a16:creationId xmlns:a16="http://schemas.microsoft.com/office/drawing/2014/main" id="{9AC4833E-27A0-7749-9BD8-CBF583C68979}"/>
              </a:ext>
            </a:extLst>
          </p:cNvPr>
          <p:cNvPicPr>
            <a:picLocks noChangeAspect="1"/>
          </p:cNvPicPr>
          <p:nvPr/>
        </p:nvPicPr>
        <p:blipFill>
          <a:blip r:embed="rId2"/>
          <a:stretch>
            <a:fillRect/>
          </a:stretch>
        </p:blipFill>
        <p:spPr>
          <a:xfrm>
            <a:off x="1353594" y="4960307"/>
            <a:ext cx="8310704" cy="850270"/>
          </a:xfrm>
          <a:prstGeom prst="rect">
            <a:avLst/>
          </a:prstGeom>
        </p:spPr>
      </p:pic>
    </p:spTree>
    <p:extLst>
      <p:ext uri="{BB962C8B-B14F-4D97-AF65-F5344CB8AC3E}">
        <p14:creationId xmlns:p14="http://schemas.microsoft.com/office/powerpoint/2010/main" val="148216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25C2-33F6-2C48-91F1-A293CFDA01E0}"/>
              </a:ext>
            </a:extLst>
          </p:cNvPr>
          <p:cNvSpPr>
            <a:spLocks noGrp="1"/>
          </p:cNvSpPr>
          <p:nvPr>
            <p:ph type="title"/>
          </p:nvPr>
        </p:nvSpPr>
        <p:spPr/>
        <p:txBody>
          <a:bodyPr/>
          <a:lstStyle/>
          <a:p>
            <a:r>
              <a:rPr lang="en-US" b="1" dirty="0"/>
              <a:t>SLURM </a:t>
            </a:r>
          </a:p>
        </p:txBody>
      </p:sp>
      <p:sp>
        <p:nvSpPr>
          <p:cNvPr id="3" name="Content Placeholder 2">
            <a:extLst>
              <a:ext uri="{FF2B5EF4-FFF2-40B4-BE49-F238E27FC236}">
                <a16:creationId xmlns:a16="http://schemas.microsoft.com/office/drawing/2014/main" id="{D20EC0D6-CCF3-3A49-84AD-41ECAECAE117}"/>
              </a:ext>
            </a:extLst>
          </p:cNvPr>
          <p:cNvSpPr>
            <a:spLocks noGrp="1"/>
          </p:cNvSpPr>
          <p:nvPr>
            <p:ph idx="1"/>
          </p:nvPr>
        </p:nvSpPr>
        <p:spPr/>
        <p:txBody>
          <a:bodyPr/>
          <a:lstStyle/>
          <a:p>
            <a:r>
              <a:rPr lang="en-US" dirty="0"/>
              <a:t>How do I get from the login node to a compute node? </a:t>
            </a:r>
          </a:p>
          <a:p>
            <a:r>
              <a:rPr lang="en-US" dirty="0"/>
              <a:t>You need to specify what you need (RAM, CPUs). Other users are also asking for resources.</a:t>
            </a:r>
          </a:p>
          <a:p>
            <a:r>
              <a:rPr lang="en-US" b="1" dirty="0"/>
              <a:t>SLURM </a:t>
            </a:r>
            <a:r>
              <a:rPr lang="en-US" dirty="0"/>
              <a:t>(Simple Linux Utility for Resource Management) manages user requests on Cannon. </a:t>
            </a:r>
          </a:p>
        </p:txBody>
      </p:sp>
    </p:spTree>
    <p:extLst>
      <p:ext uri="{BB962C8B-B14F-4D97-AF65-F5344CB8AC3E}">
        <p14:creationId xmlns:p14="http://schemas.microsoft.com/office/powerpoint/2010/main" val="417519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25C2-33F6-2C48-91F1-A293CFDA01E0}"/>
              </a:ext>
            </a:extLst>
          </p:cNvPr>
          <p:cNvSpPr>
            <a:spLocks noGrp="1"/>
          </p:cNvSpPr>
          <p:nvPr>
            <p:ph type="title"/>
          </p:nvPr>
        </p:nvSpPr>
        <p:spPr/>
        <p:txBody>
          <a:bodyPr/>
          <a:lstStyle/>
          <a:p>
            <a:r>
              <a:rPr lang="en-US" b="1" dirty="0"/>
              <a:t>SLURM </a:t>
            </a:r>
          </a:p>
        </p:txBody>
      </p:sp>
      <p:sp>
        <p:nvSpPr>
          <p:cNvPr id="3" name="Content Placeholder 2">
            <a:extLst>
              <a:ext uri="{FF2B5EF4-FFF2-40B4-BE49-F238E27FC236}">
                <a16:creationId xmlns:a16="http://schemas.microsoft.com/office/drawing/2014/main" id="{D20EC0D6-CCF3-3A49-84AD-41ECAECAE117}"/>
              </a:ext>
            </a:extLst>
          </p:cNvPr>
          <p:cNvSpPr>
            <a:spLocks noGrp="1"/>
          </p:cNvSpPr>
          <p:nvPr>
            <p:ph idx="1"/>
          </p:nvPr>
        </p:nvSpPr>
        <p:spPr/>
        <p:txBody>
          <a:bodyPr/>
          <a:lstStyle/>
          <a:p>
            <a:r>
              <a:rPr lang="en-US" dirty="0"/>
              <a:t>For STAR, I might want to ask for 64GB of RAM and 16 CPUs for 2 hours </a:t>
            </a:r>
          </a:p>
          <a:p>
            <a:r>
              <a:rPr lang="en-US" dirty="0" err="1">
                <a:latin typeface="Andale Mono" panose="020B0509000000000004" pitchFamily="49" charset="0"/>
              </a:rPr>
              <a:t>srun</a:t>
            </a:r>
            <a:r>
              <a:rPr lang="en-US" dirty="0">
                <a:latin typeface="Andale Mono" panose="020B0509000000000004" pitchFamily="49" charset="0"/>
              </a:rPr>
              <a:t> --nodes=1 --</a:t>
            </a:r>
            <a:r>
              <a:rPr lang="en-US" dirty="0" err="1">
                <a:latin typeface="Andale Mono" panose="020B0509000000000004" pitchFamily="49" charset="0"/>
              </a:rPr>
              <a:t>ntasks</a:t>
            </a:r>
            <a:r>
              <a:rPr lang="en-US" dirty="0">
                <a:latin typeface="Andale Mono" panose="020B0509000000000004" pitchFamily="49" charset="0"/>
              </a:rPr>
              <a:t>-per-node=1 --mem=64G --</a:t>
            </a:r>
            <a:r>
              <a:rPr lang="en-US" dirty="0" err="1">
                <a:latin typeface="Andale Mono" panose="020B0509000000000004" pitchFamily="49" charset="0"/>
              </a:rPr>
              <a:t>cpus</a:t>
            </a:r>
            <a:r>
              <a:rPr lang="en-US" dirty="0">
                <a:latin typeface="Andale Mono" panose="020B0509000000000004" pitchFamily="49" charset="0"/>
              </a:rPr>
              <a:t>-per-task=8 --time=02:00:00 --</a:t>
            </a:r>
            <a:r>
              <a:rPr lang="en-US" dirty="0" err="1">
                <a:latin typeface="Andale Mono" panose="020B0509000000000004" pitchFamily="49" charset="0"/>
              </a:rPr>
              <a:t>pty</a:t>
            </a:r>
            <a:r>
              <a:rPr lang="en-US" dirty="0">
                <a:latin typeface="Andale Mono" panose="020B0509000000000004" pitchFamily="49" charset="0"/>
              </a:rPr>
              <a:t> bash -</a:t>
            </a:r>
            <a:r>
              <a:rPr lang="en-US" dirty="0" err="1">
                <a:latin typeface="Andale Mono" panose="020B0509000000000004" pitchFamily="49" charset="0"/>
              </a:rPr>
              <a:t>i</a:t>
            </a:r>
            <a:endParaRPr lang="en-US" dirty="0">
              <a:latin typeface="Andale Mono" panose="020B0509000000000004" pitchFamily="49" charset="0"/>
            </a:endParaRPr>
          </a:p>
          <a:p>
            <a:endParaRPr lang="en-US" dirty="0">
              <a:latin typeface="Andale Mono" panose="020B0509000000000004" pitchFamily="49" charset="0"/>
            </a:endParaRPr>
          </a:p>
        </p:txBody>
      </p:sp>
    </p:spTree>
    <p:extLst>
      <p:ext uri="{BB962C8B-B14F-4D97-AF65-F5344CB8AC3E}">
        <p14:creationId xmlns:p14="http://schemas.microsoft.com/office/powerpoint/2010/main" val="359520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25C2-33F6-2C48-91F1-A293CFDA01E0}"/>
              </a:ext>
            </a:extLst>
          </p:cNvPr>
          <p:cNvSpPr>
            <a:spLocks noGrp="1"/>
          </p:cNvSpPr>
          <p:nvPr>
            <p:ph type="title"/>
          </p:nvPr>
        </p:nvSpPr>
        <p:spPr/>
        <p:txBody>
          <a:bodyPr/>
          <a:lstStyle/>
          <a:p>
            <a:r>
              <a:rPr lang="en-US" b="1" dirty="0"/>
              <a:t>SLURM </a:t>
            </a:r>
          </a:p>
        </p:txBody>
      </p:sp>
      <p:sp>
        <p:nvSpPr>
          <p:cNvPr id="3" name="Content Placeholder 2">
            <a:extLst>
              <a:ext uri="{FF2B5EF4-FFF2-40B4-BE49-F238E27FC236}">
                <a16:creationId xmlns:a16="http://schemas.microsoft.com/office/drawing/2014/main" id="{D20EC0D6-CCF3-3A49-84AD-41ECAECAE117}"/>
              </a:ext>
            </a:extLst>
          </p:cNvPr>
          <p:cNvSpPr>
            <a:spLocks noGrp="1"/>
          </p:cNvSpPr>
          <p:nvPr>
            <p:ph idx="1"/>
          </p:nvPr>
        </p:nvSpPr>
        <p:spPr/>
        <p:txBody>
          <a:bodyPr/>
          <a:lstStyle/>
          <a:p>
            <a:r>
              <a:rPr lang="en-US" dirty="0"/>
              <a:t>For STAR, I might want to ask for 64GB of RAM and 16 CPUs for 2 hours </a:t>
            </a:r>
          </a:p>
          <a:p>
            <a:r>
              <a:rPr lang="en-US" dirty="0" err="1">
                <a:latin typeface="Andale Mono" panose="020B0509000000000004" pitchFamily="49" charset="0"/>
              </a:rPr>
              <a:t>srun</a:t>
            </a:r>
            <a:r>
              <a:rPr lang="en-US" dirty="0">
                <a:latin typeface="Andale Mono" panose="020B0509000000000004" pitchFamily="49" charset="0"/>
              </a:rPr>
              <a:t> --nodes=1 --</a:t>
            </a:r>
            <a:r>
              <a:rPr lang="en-US" dirty="0" err="1">
                <a:latin typeface="Andale Mono" panose="020B0509000000000004" pitchFamily="49" charset="0"/>
              </a:rPr>
              <a:t>ntasks</a:t>
            </a:r>
            <a:r>
              <a:rPr lang="en-US" dirty="0">
                <a:latin typeface="Andale Mono" panose="020B0509000000000004" pitchFamily="49" charset="0"/>
              </a:rPr>
              <a:t>-per-node=1 --mem=64G --</a:t>
            </a:r>
            <a:r>
              <a:rPr lang="en-US" dirty="0" err="1">
                <a:latin typeface="Andale Mono" panose="020B0509000000000004" pitchFamily="49" charset="0"/>
              </a:rPr>
              <a:t>cpus</a:t>
            </a:r>
            <a:r>
              <a:rPr lang="en-US" dirty="0">
                <a:latin typeface="Andale Mono" panose="020B0509000000000004" pitchFamily="49" charset="0"/>
              </a:rPr>
              <a:t>-per-task=8 --time=02:00:00 --</a:t>
            </a:r>
            <a:r>
              <a:rPr lang="en-US" dirty="0" err="1">
                <a:latin typeface="Andale Mono" panose="020B0509000000000004" pitchFamily="49" charset="0"/>
              </a:rPr>
              <a:t>pty</a:t>
            </a:r>
            <a:r>
              <a:rPr lang="en-US" dirty="0">
                <a:latin typeface="Andale Mono" panose="020B0509000000000004" pitchFamily="49" charset="0"/>
              </a:rPr>
              <a:t> bash -</a:t>
            </a:r>
            <a:r>
              <a:rPr lang="en-US" dirty="0" err="1">
                <a:latin typeface="Andale Mono" panose="020B0509000000000004" pitchFamily="49" charset="0"/>
              </a:rPr>
              <a:t>i</a:t>
            </a:r>
            <a:endParaRPr lang="en-US" dirty="0">
              <a:latin typeface="Andale Mono" panose="020B0509000000000004" pitchFamily="49" charset="0"/>
            </a:endParaRPr>
          </a:p>
          <a:p>
            <a:endParaRPr lang="en-US" dirty="0">
              <a:latin typeface="Andale Mono" panose="020B0509000000000004" pitchFamily="49" charset="0"/>
            </a:endParaRPr>
          </a:p>
        </p:txBody>
      </p:sp>
      <p:pic>
        <p:nvPicPr>
          <p:cNvPr id="5" name="Picture 4" descr="Text&#10;&#10;Description automatically generated">
            <a:extLst>
              <a:ext uri="{FF2B5EF4-FFF2-40B4-BE49-F238E27FC236}">
                <a16:creationId xmlns:a16="http://schemas.microsoft.com/office/drawing/2014/main" id="{1366FC56-43DC-CE4A-AC5A-8194B74648C5}"/>
              </a:ext>
            </a:extLst>
          </p:cNvPr>
          <p:cNvPicPr>
            <a:picLocks noChangeAspect="1"/>
          </p:cNvPicPr>
          <p:nvPr/>
        </p:nvPicPr>
        <p:blipFill>
          <a:blip r:embed="rId2"/>
          <a:stretch>
            <a:fillRect/>
          </a:stretch>
        </p:blipFill>
        <p:spPr>
          <a:xfrm>
            <a:off x="1008277" y="4646140"/>
            <a:ext cx="8193576" cy="1151882"/>
          </a:xfrm>
          <a:prstGeom prst="rect">
            <a:avLst/>
          </a:prstGeom>
        </p:spPr>
      </p:pic>
    </p:spTree>
    <p:extLst>
      <p:ext uri="{BB962C8B-B14F-4D97-AF65-F5344CB8AC3E}">
        <p14:creationId xmlns:p14="http://schemas.microsoft.com/office/powerpoint/2010/main" val="331691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25C2-33F6-2C48-91F1-A293CFDA01E0}"/>
              </a:ext>
            </a:extLst>
          </p:cNvPr>
          <p:cNvSpPr>
            <a:spLocks noGrp="1"/>
          </p:cNvSpPr>
          <p:nvPr>
            <p:ph type="title"/>
          </p:nvPr>
        </p:nvSpPr>
        <p:spPr/>
        <p:txBody>
          <a:bodyPr/>
          <a:lstStyle/>
          <a:p>
            <a:r>
              <a:rPr lang="en-US" b="1" dirty="0"/>
              <a:t>SLURM </a:t>
            </a:r>
          </a:p>
        </p:txBody>
      </p:sp>
      <p:sp>
        <p:nvSpPr>
          <p:cNvPr id="3" name="Content Placeholder 2">
            <a:extLst>
              <a:ext uri="{FF2B5EF4-FFF2-40B4-BE49-F238E27FC236}">
                <a16:creationId xmlns:a16="http://schemas.microsoft.com/office/drawing/2014/main" id="{D20EC0D6-CCF3-3A49-84AD-41ECAECAE117}"/>
              </a:ext>
            </a:extLst>
          </p:cNvPr>
          <p:cNvSpPr>
            <a:spLocks noGrp="1"/>
          </p:cNvSpPr>
          <p:nvPr>
            <p:ph idx="1"/>
          </p:nvPr>
        </p:nvSpPr>
        <p:spPr/>
        <p:txBody>
          <a:bodyPr/>
          <a:lstStyle/>
          <a:p>
            <a:r>
              <a:rPr lang="en-US" dirty="0"/>
              <a:t>The more resources you ask for, the longer it takes. Try to run the following small job now:</a:t>
            </a:r>
          </a:p>
          <a:p>
            <a:r>
              <a:rPr lang="en-US" dirty="0" err="1">
                <a:latin typeface="Andale Mono" panose="020B0509000000000004" pitchFamily="49" charset="0"/>
              </a:rPr>
              <a:t>srun</a:t>
            </a:r>
            <a:r>
              <a:rPr lang="en-US" dirty="0">
                <a:latin typeface="Andale Mono" panose="020B0509000000000004" pitchFamily="49" charset="0"/>
              </a:rPr>
              <a:t> --nodes=1 --</a:t>
            </a:r>
            <a:r>
              <a:rPr lang="en-US" dirty="0" err="1">
                <a:latin typeface="Andale Mono" panose="020B0509000000000004" pitchFamily="49" charset="0"/>
              </a:rPr>
              <a:t>ntasks</a:t>
            </a:r>
            <a:r>
              <a:rPr lang="en-US" dirty="0">
                <a:latin typeface="Andale Mono" panose="020B0509000000000004" pitchFamily="49" charset="0"/>
              </a:rPr>
              <a:t>-per-node=1 --mem=8G --</a:t>
            </a:r>
            <a:r>
              <a:rPr lang="en-US" dirty="0" err="1">
                <a:latin typeface="Andale Mono" panose="020B0509000000000004" pitchFamily="49" charset="0"/>
              </a:rPr>
              <a:t>cpus</a:t>
            </a:r>
            <a:r>
              <a:rPr lang="en-US" dirty="0">
                <a:latin typeface="Andale Mono" panose="020B0509000000000004" pitchFamily="49" charset="0"/>
              </a:rPr>
              <a:t>-per-task=1 --time=00:10:00 --</a:t>
            </a:r>
            <a:r>
              <a:rPr lang="en-US" dirty="0" err="1">
                <a:latin typeface="Andale Mono" panose="020B0509000000000004" pitchFamily="49" charset="0"/>
              </a:rPr>
              <a:t>pty</a:t>
            </a:r>
            <a:r>
              <a:rPr lang="en-US" dirty="0">
                <a:latin typeface="Andale Mono" panose="020B0509000000000004" pitchFamily="49" charset="0"/>
              </a:rPr>
              <a:t> bash -</a:t>
            </a:r>
            <a:r>
              <a:rPr lang="en-US" dirty="0" err="1">
                <a:latin typeface="Andale Mono" panose="020B0509000000000004" pitchFamily="49" charset="0"/>
              </a:rPr>
              <a:t>i</a:t>
            </a:r>
            <a:endParaRPr lang="en-US" dirty="0">
              <a:latin typeface="Andale Mono" panose="020B0509000000000004" pitchFamily="49" charset="0"/>
            </a:endParaRPr>
          </a:p>
          <a:p>
            <a:endParaRPr lang="en-US" dirty="0"/>
          </a:p>
          <a:p>
            <a:endParaRPr lang="en-US" dirty="0"/>
          </a:p>
          <a:p>
            <a:r>
              <a:rPr lang="en-US" dirty="0"/>
              <a:t>Type </a:t>
            </a:r>
            <a:r>
              <a:rPr lang="en-US" dirty="0">
                <a:latin typeface="Andale Mono" panose="020B0509000000000004" pitchFamily="49" charset="0"/>
              </a:rPr>
              <a:t>exit </a:t>
            </a:r>
            <a:r>
              <a:rPr lang="en-US" dirty="0"/>
              <a:t>to go back to the login node. </a:t>
            </a:r>
          </a:p>
        </p:txBody>
      </p:sp>
    </p:spTree>
    <p:extLst>
      <p:ext uri="{BB962C8B-B14F-4D97-AF65-F5344CB8AC3E}">
        <p14:creationId xmlns:p14="http://schemas.microsoft.com/office/powerpoint/2010/main" val="234438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1653</Words>
  <Application>Microsoft Macintosh PowerPoint</Application>
  <PresentationFormat>Widescreen</PresentationFormat>
  <Paragraphs>141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Andale Mono</vt:lpstr>
      <vt:lpstr>Arial</vt:lpstr>
      <vt:lpstr>Calibri</vt:lpstr>
      <vt:lpstr>Calibri Light</vt:lpstr>
      <vt:lpstr>Office Theme</vt:lpstr>
      <vt:lpstr>Stat 115 Lab 2</vt:lpstr>
      <vt:lpstr>Outline </vt:lpstr>
      <vt:lpstr>STAR (Spliced Transcripts Alignment to a Reference) </vt:lpstr>
      <vt:lpstr>STAR </vt:lpstr>
      <vt:lpstr>Cannon </vt:lpstr>
      <vt:lpstr>SLURM </vt:lpstr>
      <vt:lpstr>SLURM </vt:lpstr>
      <vt:lpstr>SLURM </vt:lpstr>
      <vt:lpstr>SLURM </vt:lpstr>
      <vt:lpstr>STAR Guide – 1. Start the job and load module</vt:lpstr>
      <vt:lpstr>STAR Guide – 2. Make the index (NOT REQUIRED FOR HW)</vt:lpstr>
      <vt:lpstr>STAR Guide – 3. Perform alignment</vt:lpstr>
      <vt:lpstr>STAR Guide – 4. View the results </vt:lpstr>
      <vt:lpstr>STAR Guide – 4. View the results </vt:lpstr>
      <vt:lpstr>STAR Guide – 4. View the results </vt:lpstr>
      <vt:lpstr>Common mistakes on homework</vt:lpstr>
      <vt:lpstr>RSeQC </vt:lpstr>
      <vt:lpstr>Gene Body Coverage</vt:lpstr>
      <vt:lpstr>How to install RseQC </vt:lpstr>
      <vt:lpstr>How to run RseQC </vt:lpstr>
      <vt:lpstr>Running tin.py</vt:lpstr>
      <vt:lpstr>Running geneBodyCoverage.py </vt:lpstr>
      <vt:lpstr>Transferring files from Cannon to your computer</vt:lpstr>
      <vt:lpstr>Tips for Problem 3 (Python)</vt:lpstr>
      <vt:lpstr>Salmon and RSEM </vt:lpstr>
      <vt:lpstr>Salmon and RSEM </vt:lpstr>
      <vt:lpstr>Running Salmon</vt:lpstr>
      <vt:lpstr>Salmon output </vt:lpstr>
      <vt:lpstr>Salmon output </vt:lpstr>
      <vt:lpstr>Use BioMart to get gene symbol from Transcript ID </vt:lpstr>
      <vt:lpstr>Running RSEM </vt:lpstr>
      <vt:lpstr>Running RSEM </vt:lpstr>
      <vt:lpstr>RSEM output </vt:lpstr>
      <vt:lpstr>How to answer Problem 6?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115 Week 2 Lab </dc:title>
  <dc:creator>Nicol, Phillip</dc:creator>
  <cp:lastModifiedBy>Nicol, Phillip</cp:lastModifiedBy>
  <cp:revision>42</cp:revision>
  <dcterms:created xsi:type="dcterms:W3CDTF">2021-02-02T00:15:46Z</dcterms:created>
  <dcterms:modified xsi:type="dcterms:W3CDTF">2021-02-03T00:39:57Z</dcterms:modified>
</cp:coreProperties>
</file>