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D0AD0-3F74-4309-90F2-13A1986C47A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75DD7-00A0-48FE-9875-7FB9A3298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2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4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0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75DD7-00A0-48FE-9875-7FB9A3298A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1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8367-63FC-4597-AADF-8003E364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60EB2-A7C5-4415-A38F-F1B182EC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21A53-C53B-40F2-B7D4-B759B387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4CE55-7139-4A4C-9821-795D8BBF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43899-7371-411F-BE19-08749BB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9129-0781-4BF3-B8D3-E8386F1C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BE47F-49AC-402A-A917-FC7B2664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D1262-2187-4B33-9F8C-CBA87BDE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198D2-8CD6-447F-B599-8C8EC34D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6F38A-CC9B-4FBF-8D48-E2A40488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1AF86A-20E0-48D9-94C6-A86D419B3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B32A8-3F80-44B3-B5F3-BC47D60A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09F8A-9FC7-4D15-99A1-A4DFC77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A93B9-CD13-4ACD-8504-4CB36878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A33D-931B-43A5-B3A3-F830AE3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8507-4D51-49E4-B118-B1297202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4B41F-A430-46D7-BA52-AF11CAA9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75AEF-BEDB-43E7-B807-A7C6F7F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00923-BE9D-47B4-8E18-2EFFF1A0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8DFA2-476F-4ED2-BEF6-E2CBDE3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66DEA-73F0-483B-8424-BE88074D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4BE0F-E280-4CB7-AE4F-642B3593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0E46C-B3CC-4B7C-8CDA-CFC26C59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5F96A-2427-408E-9ABD-2759F680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D8256-C1B0-4075-ABB9-B38E466F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1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A477A-86CA-4D65-BD42-3FEE9129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C3437-3B4E-4422-A746-CAE2766E7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07B91-9107-49B1-89AD-62F412FC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6DEDD-FEAE-45E1-B3F5-EF7D252F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8E10-2F10-47FB-B6AD-9AC45D4A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D0403-2C25-4779-A3D0-5007BC8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3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66105-5046-4C91-9235-3AB10E14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A9BE1-4673-4EE9-812B-E366D7D3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DD55B-5EC9-4618-94D3-FEA463C7B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9CC84-F6EA-458F-8BEE-37F03D9D0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97908-A48D-44C3-AE88-2306400A3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3E3E9-F7FD-481B-9090-D0FD7806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CD23EF-C594-48A2-8533-48E2640C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EFD53-74A3-4AA1-8B8F-54672829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87CCB-B3EC-4E85-BD10-8659D184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FDE71F-7118-4ED4-8176-84BB2072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D529C-32BE-4F97-880D-0E718C74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31E0C-ACC9-47A0-8028-549FCEAD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C8474-A9ED-48A3-B92E-E390410F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79A64-D610-4B07-82EF-61C3D69F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C8C39-B2AB-4F82-8059-2F608D90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7643-93D1-4D76-84DA-BB1CA6F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1B8D0-AD76-4DFB-B450-7B77EB9E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C406F-8455-4A11-8530-1972F2D6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E99A8-7766-49B8-8B05-32ECB63F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0535E-3B0D-4364-BAD9-0AD83C3A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4CBA0-AF62-4C3B-9461-75E1FDF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F533A-C428-447B-84D7-ECF8FE8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F7FD68-6C61-4364-ADF3-74D5F0008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30A0B-7CB3-455D-9316-58B4DAED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6CA3B-7AF1-4BCA-81F6-F9ED187F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769F4-E995-4958-9301-3F69898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B4582-691D-4D01-9E67-B8EADABF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0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66A7B3-66EF-4CE4-9215-53B2A05F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B3E31-ABE1-4BF0-BE68-274304A8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219B4-6C4D-4C1D-A0DD-ED9D51946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8084-C38F-47FF-AF4A-27900599F5E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6D613-E6E8-4E4A-8897-6906ABF0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10973-E029-4039-834B-09A645821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5008-AAD6-4E21-B22B-A025FF50C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gdc.cancer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dc.cancer.gov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deng/FirebrowseR/blob/master/vignettes/Firebrows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B33E-2C41-410D-8D29-D6CE1D5A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STAT115 Lab10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213CCA-EFD2-4235-8E59-5D5836FCB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Jack Kang</a:t>
            </a:r>
          </a:p>
          <a:p>
            <a:r>
              <a:rPr lang="en-US" altLang="zh-CN" dirty="0"/>
              <a:t>04/13/2021</a:t>
            </a:r>
          </a:p>
          <a:p>
            <a:r>
              <a:rPr lang="en-US" altLang="zh-CN" dirty="0"/>
              <a:t>* Slides largely recycled from last year’s lab by Qian Xiao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II Q1: GBM data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85192" y="1312506"/>
            <a:ext cx="11476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Processed microarray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60 tumor samples and 10 normal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is log2-transformed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K-means clustering (K=3) to determine whether different GBM subtypes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Using (1) all genes and (2) top 2000 variable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Recommended parameter: </a:t>
            </a:r>
            <a:r>
              <a:rPr lang="en-US" altLang="zh-CN" dirty="0" err="1"/>
              <a:t>nstart</a:t>
            </a:r>
            <a:r>
              <a:rPr lang="en-US" altLang="zh-CN" dirty="0"/>
              <a:t>=10, </a:t>
            </a:r>
            <a:r>
              <a:rPr lang="en-US" altLang="zh-CN" dirty="0" err="1"/>
              <a:t>iter.max</a:t>
            </a:r>
            <a:r>
              <a:rPr lang="en-US" altLang="zh-CN" dirty="0"/>
              <a:t>=100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5AE449-1CEF-4CFD-BB69-BAC93C56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55" y="3429000"/>
            <a:ext cx="10093012" cy="29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Q2: Differential expression using LIMMA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LIMMA fits a linear model for each gene: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</a:t>
            </a:r>
            <a:r>
              <a:rPr lang="en-US" altLang="zh-CN" baseline="-25000" dirty="0" err="1"/>
              <a:t>ij</a:t>
            </a:r>
            <a:r>
              <a:rPr lang="en-US" altLang="zh-CN" dirty="0"/>
              <a:t> = β</a:t>
            </a:r>
            <a:r>
              <a:rPr lang="en-US" altLang="zh-CN" baseline="-25000" dirty="0"/>
              <a:t>0</a:t>
            </a:r>
            <a:r>
              <a:rPr lang="en-US" altLang="zh-CN" dirty="0"/>
              <a:t> + β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</a:t>
            </a:r>
            <a:r>
              <a:rPr lang="en-US" altLang="zh-CN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is the expression value for gene j in sample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β</a:t>
            </a:r>
            <a:r>
              <a:rPr lang="en-US" altLang="zh-CN" baseline="-25000" dirty="0"/>
              <a:t>0  </a:t>
            </a:r>
            <a:r>
              <a:rPr lang="en-US" altLang="zh-CN" dirty="0"/>
              <a:t>is the baseline expression of gene 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 is the covariate for sample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β</a:t>
            </a:r>
            <a:r>
              <a:rPr lang="en-US" altLang="zh-CN" baseline="-25000" dirty="0"/>
              <a:t>j</a:t>
            </a:r>
            <a:r>
              <a:rPr lang="en-US" altLang="zh-CN" dirty="0"/>
              <a:t> is the change in expression value of gene j for one unit increase in X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B2B1C-88C0-49CB-A4ED-012CAC56C004}"/>
              </a:ext>
            </a:extLst>
          </p:cNvPr>
          <p:cNvSpPr txBox="1"/>
          <p:nvPr/>
        </p:nvSpPr>
        <p:spPr>
          <a:xfrm>
            <a:off x="466530" y="3378923"/>
            <a:ext cx="114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p-values obtained to call differentially expressed genes</a:t>
            </a:r>
          </a:p>
        </p:txBody>
      </p:sp>
    </p:spTree>
    <p:extLst>
      <p:ext uri="{BB962C8B-B14F-4D97-AF65-F5344CB8AC3E}">
        <p14:creationId xmlns:p14="http://schemas.microsoft.com/office/powerpoint/2010/main" val="228585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Q2: Setting up LIMMA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LIMMA fits a linear model for each gene: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</a:t>
            </a:r>
            <a:r>
              <a:rPr lang="en-US" altLang="zh-CN" baseline="-25000" dirty="0" err="1"/>
              <a:t>ij</a:t>
            </a:r>
            <a:r>
              <a:rPr lang="en-US" altLang="zh-CN" dirty="0"/>
              <a:t> = β</a:t>
            </a:r>
            <a:r>
              <a:rPr lang="en-US" altLang="zh-CN" baseline="-25000" dirty="0"/>
              <a:t>0</a:t>
            </a:r>
            <a:r>
              <a:rPr lang="en-US" altLang="zh-CN" dirty="0"/>
              <a:t> + β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 log2 expression of gene j in one subtype: β</a:t>
            </a:r>
            <a:r>
              <a:rPr lang="en-US" altLang="zh-CN" baseline="-25000" dirty="0"/>
              <a:t>0</a:t>
            </a:r>
            <a:r>
              <a:rPr lang="en-US" altLang="zh-CN" dirty="0"/>
              <a:t> + β</a:t>
            </a:r>
            <a:r>
              <a:rPr lang="en-US" altLang="zh-CN" baseline="-25000" dirty="0"/>
              <a:t>j</a:t>
            </a:r>
            <a:r>
              <a:rPr lang="en-US" altLang="zh-C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 log2 expression of gene j in the reference subtype: β</a:t>
            </a:r>
            <a:r>
              <a:rPr lang="en-US" altLang="zh-CN" baseline="-25000" dirty="0"/>
              <a:t>0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Need the expression data and a design matrix to run LIMMA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model.matrix</a:t>
            </a:r>
            <a:r>
              <a:rPr lang="en-US" altLang="zh-CN" dirty="0"/>
              <a:t>() to create a design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Obtain summary statistics from LIMMA model 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DE: FDR &lt; 0.05 and abs(</a:t>
            </a:r>
            <a:r>
              <a:rPr lang="en-US" altLang="zh-CN" dirty="0" err="1"/>
              <a:t>logFC</a:t>
            </a:r>
            <a:r>
              <a:rPr lang="en-US" altLang="zh-CN" dirty="0"/>
              <a:t>) &gt; 1.5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2E54C-22A4-4332-AB8C-6574B692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5045"/>
            <a:ext cx="6853339" cy="20094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7CA4E5-BC28-4B9B-9B03-AA29794E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19" y="4155045"/>
            <a:ext cx="2671351" cy="18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Q3: methylation vs. expression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357673" y="1064856"/>
            <a:ext cx="114766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Methylation data 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 all samples have methylation data. Need to extract subtype information from Q1 result for samples with methylation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Since the methylation data ranges from 0 to 1, need to first logit transform it to range from –Inf to Inf before running LIMMA.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Use LIMMA in a similar way as Q2 to get differentially methylated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Same cutoff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intersect() to find genes that are both differentially methylated and differentially expressed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Is DNA methylation associated with higher or lower expression of these genes?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Choose your own approach to answer this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possible approach: for each gene you get from intersect(), calculate the association between methylation and expression, is the majority of the association is positive or negative?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Another approach: for genes you get from intersect(), plot methylation </a:t>
            </a:r>
            <a:r>
              <a:rPr lang="en-US" altLang="zh-CN" dirty="0" err="1"/>
              <a:t>logFC</a:t>
            </a:r>
            <a:r>
              <a:rPr lang="en-US" altLang="zh-CN" dirty="0"/>
              <a:t> against expression </a:t>
            </a:r>
            <a:r>
              <a:rPr lang="en-US" altLang="zh-CN" dirty="0" err="1"/>
              <a:t>logFC</a:t>
            </a:r>
            <a:r>
              <a:rPr lang="en-US" altLang="zh-CN" dirty="0"/>
              <a:t>, calculate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Differentially expressed genes with epigenetic 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many among the genes you get from intersect() have opposite differential expression and methylation direction?</a:t>
            </a:r>
          </a:p>
        </p:txBody>
      </p:sp>
    </p:spTree>
    <p:extLst>
      <p:ext uri="{BB962C8B-B14F-4D97-AF65-F5344CB8AC3E}">
        <p14:creationId xmlns:p14="http://schemas.microsoft.com/office/powerpoint/2010/main" val="188455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Q4: Survival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unique challenge in survival analysis is that survival time is subject to censoring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: the time to event for individual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en-US" altLang="zh-CN" dirty="0"/>
              <a:t>: the corresponding censoring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Observation Y</a:t>
            </a:r>
            <a:r>
              <a:rPr lang="en-US" altLang="zh-CN" baseline="-25000" dirty="0"/>
              <a:t>i</a:t>
            </a:r>
            <a:r>
              <a:rPr lang="en-US" altLang="zh-CN" dirty="0"/>
              <a:t> = min(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, C</a:t>
            </a:r>
            <a:r>
              <a:rPr lang="en-US" altLang="zh-CN" baseline="-25000" dirty="0"/>
              <a:t>i</a:t>
            </a:r>
            <a:r>
              <a:rPr lang="en-US" altLang="zh-CN" dirty="0"/>
              <a:t>) and </a:t>
            </a:r>
            <a:r>
              <a:rPr lang="en-US" altLang="zh-CN" dirty="0" err="1"/>
              <a:t>δ</a:t>
            </a:r>
            <a:r>
              <a:rPr lang="en-US" altLang="zh-CN" baseline="-25000" dirty="0" err="1"/>
              <a:t>i</a:t>
            </a:r>
            <a:r>
              <a:rPr lang="en-US" altLang="zh-CN" dirty="0"/>
              <a:t> = I(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≤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Covariate X</a:t>
            </a:r>
            <a:r>
              <a:rPr lang="en-US" altLang="zh-CN" baseline="-25000" dirty="0"/>
              <a:t>i</a:t>
            </a:r>
            <a:r>
              <a:rPr lang="en-US" altLang="zh-CN" dirty="0"/>
              <a:t> for each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Survival function: S(t) = P(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＞</a:t>
            </a:r>
            <a:r>
              <a:rPr lang="en-US" altLang="zh-CN" dirty="0"/>
              <a:t>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8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Q4: Survival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D90F7-80AA-4C85-9F05-B2593F192D80}"/>
              </a:ext>
            </a:extLst>
          </p:cNvPr>
          <p:cNvSpPr txBox="1"/>
          <p:nvPr/>
        </p:nvSpPr>
        <p:spPr>
          <a:xfrm>
            <a:off x="466531" y="1312506"/>
            <a:ext cx="1147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Survival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First format the samples names. Should be consistent with previous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Plotting Kaplan-Meier curve: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First create a survival object using 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Fit the survival curve by </a:t>
            </a:r>
            <a:r>
              <a:rPr lang="en-US" altLang="zh-CN" dirty="0" err="1"/>
              <a:t>survfit</a:t>
            </a:r>
            <a:r>
              <a:rPr lang="en-US" altLang="zh-CN" dirty="0"/>
              <a:t>(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)~X</a:t>
            </a:r>
            <a:r>
              <a:rPr lang="en-US" altLang="zh-CN" baseline="-25000" dirty="0"/>
              <a:t>i</a:t>
            </a:r>
            <a:r>
              <a:rPr lang="en-US" altLang="zh-CN" dirty="0"/>
              <a:t>, data=</a:t>
            </a:r>
            <a:r>
              <a:rPr lang="en-US" altLang="zh-CN" dirty="0" err="1"/>
              <a:t>data_frame</a:t>
            </a:r>
            <a:r>
              <a:rPr lang="en-US" altLang="zh-CN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ggsurvplot</a:t>
            </a:r>
            <a:r>
              <a:rPr lang="en-US" altLang="zh-CN" dirty="0"/>
              <a:t>() for 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logrank</a:t>
            </a:r>
            <a:r>
              <a:rPr lang="en-US" altLang="zh-CN" dirty="0"/>
              <a:t> test to determine whether the survival curves are significantly different across the two levels of covariate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10656-D027-44D8-BF50-898A245A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01" y="3628614"/>
            <a:ext cx="4667781" cy="3106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BD8C9B-2629-43DC-AB75-139670B6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69" y="3732245"/>
            <a:ext cx="6195234" cy="26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Q5: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38808" y="1306286"/>
            <a:ext cx="10761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Cox regression models the hazard ratio against a set of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Hazard function λ(t) is defined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is actually the instantaneous rate of event at time t, given no event prior to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Cox proportional hazard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λ</a:t>
            </a:r>
            <a:r>
              <a:rPr lang="en-US" altLang="zh-CN" baseline="-25000" dirty="0"/>
              <a:t>0</a:t>
            </a:r>
            <a:r>
              <a:rPr lang="en-US" altLang="zh-CN" dirty="0"/>
              <a:t>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): baseline </a:t>
            </a:r>
            <a:r>
              <a:rPr lang="en-US" altLang="zh-CN" dirty="0" err="1"/>
              <a:t>harzard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Harvard ratio is not a function of t. This is the basic assumption of Cox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exp(β</a:t>
            </a:r>
            <a:r>
              <a:rPr lang="en-US" altLang="zh-CN" dirty="0" err="1"/>
              <a:t>i</a:t>
            </a:r>
            <a:r>
              <a:rPr lang="en-US" altLang="zh-CN" dirty="0"/>
              <a:t>) is the hazard ratio for one unit increase in X</a:t>
            </a:r>
            <a:r>
              <a:rPr lang="en-US" altLang="zh-CN" baseline="-25000" dirty="0"/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0AF172-60F9-4C5A-8F76-952E7DC0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79" y="2139601"/>
            <a:ext cx="5896547" cy="7334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CF1A9F-04F9-4480-9B7B-CCA216C5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33" y="3800534"/>
            <a:ext cx="5483690" cy="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Q5: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38808" y="1306286"/>
            <a:ext cx="1076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Fitting Cox regression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Coxph</a:t>
            </a:r>
            <a:r>
              <a:rPr lang="en-US" altLang="zh-CN" dirty="0"/>
              <a:t>(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)~X</a:t>
            </a:r>
            <a:r>
              <a:rPr lang="en-US" altLang="zh-CN" baseline="-25000" dirty="0"/>
              <a:t>i</a:t>
            </a:r>
            <a:r>
              <a:rPr lang="en-US" altLang="zh-CN" dirty="0"/>
              <a:t>, data=</a:t>
            </a:r>
            <a:r>
              <a:rPr lang="en-US" altLang="zh-CN" dirty="0" err="1"/>
              <a:t>data_frame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summary() to get model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C3D58F-8EC1-4CEF-82C7-B26E2B09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905"/>
            <a:ext cx="12192000" cy="31273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B1597C-EF71-4EAB-812E-8320081CDE9B}"/>
              </a:ext>
            </a:extLst>
          </p:cNvPr>
          <p:cNvSpPr txBox="1"/>
          <p:nvPr/>
        </p:nvSpPr>
        <p:spPr>
          <a:xfrm>
            <a:off x="1038808" y="5551714"/>
            <a:ext cx="1076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likelihood ratio/Score/Wald test output shows the predictive power of the model, compared to a null model without any covariates.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Significant p-values indicate that the model is better than the null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57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Q5: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38808" y="1306286"/>
            <a:ext cx="10761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differential genes as covariates for Cox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Too many genes compared to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Need to shrink the number of genes used to build Cox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Recall machine learning lectures: LASSO can be used as a variable selection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First need to rearrange data to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LASSO on this dataset, use cross validation to determine the best lambda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cv.glmnet</a:t>
            </a:r>
            <a:r>
              <a:rPr lang="en-US" altLang="zh-CN" dirty="0"/>
              <a:t>(</a:t>
            </a:r>
            <a:r>
              <a:rPr lang="en-US" altLang="zh-CN" dirty="0" err="1"/>
              <a:t>covariate_matrix</a:t>
            </a:r>
            <a:r>
              <a:rPr lang="en-US" altLang="zh-CN" dirty="0"/>
              <a:t>, </a:t>
            </a:r>
            <a:r>
              <a:rPr lang="en-US" altLang="zh-CN" dirty="0" err="1"/>
              <a:t>Surv</a:t>
            </a:r>
            <a:r>
              <a:rPr lang="en-US" altLang="zh-CN" dirty="0"/>
              <a:t>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,δ</a:t>
            </a:r>
            <a:r>
              <a:rPr lang="en-US" altLang="zh-CN" baseline="-25000" dirty="0" err="1"/>
              <a:t>i</a:t>
            </a:r>
            <a:r>
              <a:rPr lang="en-US" altLang="zh-CN" dirty="0"/>
              <a:t>), family=“cox”, alpha=1)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genes with non-zero coefficients under the base lambda to run Cox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Take a look at model summary statistics to determine if the model has significant predictive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BB3368F-067B-4D3D-8431-01EC3F84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42922"/>
              </p:ext>
            </p:extLst>
          </p:nvPr>
        </p:nvGraphicFramePr>
        <p:xfrm>
          <a:off x="1913813" y="3149929"/>
          <a:ext cx="874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496233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65792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7198283"/>
                    </a:ext>
                  </a:extLst>
                </a:gridCol>
                <a:gridCol w="1351901">
                  <a:extLst>
                    <a:ext uri="{9D8B030D-6E8A-4147-A177-3AD203B41FA5}">
                      <a16:colId xmlns:a16="http://schemas.microsoft.com/office/drawing/2014/main" val="661746944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1156967722"/>
                    </a:ext>
                  </a:extLst>
                </a:gridCol>
                <a:gridCol w="1356049">
                  <a:extLst>
                    <a:ext uri="{9D8B030D-6E8A-4147-A177-3AD203B41FA5}">
                      <a16:colId xmlns:a16="http://schemas.microsoft.com/office/drawing/2014/main" val="3850836109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173623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Diff_gene1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Diff_gene2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Diff_gene3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7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4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4" y="123252"/>
            <a:ext cx="11276587" cy="1325563"/>
          </a:xfrm>
        </p:spPr>
        <p:txBody>
          <a:bodyPr/>
          <a:lstStyle/>
          <a:p>
            <a:pPr algn="ctr"/>
            <a:r>
              <a:rPr lang="en-US" altLang="zh-CN" dirty="0"/>
              <a:t>Part II Q6: Cox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2325-BCAE-4FB7-A049-2135463102A7}"/>
              </a:ext>
            </a:extLst>
          </p:cNvPr>
          <p:cNvSpPr txBox="1"/>
          <p:nvPr/>
        </p:nvSpPr>
        <p:spPr>
          <a:xfrm>
            <a:off x="1048644" y="1194318"/>
            <a:ext cx="107613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 differential gene signatures perform better than random genes?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Randomly select a few genes 100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 number should be equal to that of the model in Q5 so that results are comparable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Cox model 100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best way to compare model predictive performance is to use cross 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Computationally heavy for this problem, but you are welcome to try for better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Could consider model statistics such as AIC, BIC, adjusted R</a:t>
            </a:r>
            <a:r>
              <a:rPr lang="en-US" altLang="zh-CN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AIC = -2log(L) + 2k; BIC = -2log(L) + </a:t>
            </a:r>
            <a:r>
              <a:rPr lang="en-US" altLang="zh-CN" dirty="0" err="1"/>
              <a:t>klog</a:t>
            </a:r>
            <a:r>
              <a:rPr lang="en-US" altLang="zh-CN" dirty="0"/>
              <a:t>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log(L): log likelihood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k: number of predictors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n: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AIC and BIC penalizes model for including more predictors. Strikes a balance between model likelihood and model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 AIC/BIC of Q5 model to that of the 100 random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Any random model with lower AIC/BIC compared to Q5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72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Announcements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Homework 6 due Tuesday April 27 @ 11:59pm</a:t>
            </a:r>
          </a:p>
          <a:p>
            <a:r>
              <a:rPr lang="en-US" altLang="zh-CN" sz="2400" dirty="0"/>
              <a:t>OHs: Friday April 9/16 4-5:30 pm, Sat April 10/17 10:30am-12:00pm </a:t>
            </a:r>
          </a:p>
          <a:p>
            <a:r>
              <a:rPr lang="en-US" altLang="zh-CN" sz="2400" dirty="0"/>
              <a:t>Some sample codes provided in a sperate file. This lab will focus on the main idea for each problem</a:t>
            </a:r>
          </a:p>
        </p:txBody>
      </p:sp>
    </p:spTree>
    <p:extLst>
      <p:ext uri="{BB962C8B-B14F-4D97-AF65-F5344CB8AC3E}">
        <p14:creationId xmlns:p14="http://schemas.microsoft.com/office/powerpoint/2010/main" val="21442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Glioblastoma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Aggressive brain cancer</a:t>
            </a:r>
          </a:p>
          <a:p>
            <a:r>
              <a:rPr lang="en-US" altLang="zh-CN" sz="2000" dirty="0"/>
              <a:t>Starts in astrocytes</a:t>
            </a:r>
          </a:p>
          <a:p>
            <a:r>
              <a:rPr lang="en-US" altLang="zh-CN" sz="2000" dirty="0"/>
              <a:t>Difficult to treat, no easy cure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397DDF-865B-4B80-BC76-1E0AEF3B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01" y="1825625"/>
            <a:ext cx="5301842" cy="40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8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Q1: TCGA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95" y="13824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https://portal.gdc.cancer.gov/</a:t>
            </a:r>
            <a:endParaRPr lang="en-US" altLang="zh-CN" sz="2000" dirty="0"/>
          </a:p>
          <a:p>
            <a:r>
              <a:rPr lang="en-US" altLang="zh-CN" sz="2000" dirty="0"/>
              <a:t>The Cancer Genome Atlas (TCGA) is a comprehensive project that contains raw data of &gt; 10K tumors samples in 33 cancer types</a:t>
            </a:r>
          </a:p>
          <a:p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EF9597-B1D5-4D8B-9E45-FF32E07D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7001"/>
            <a:ext cx="12192000" cy="30168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6DA2D82-8322-4A0C-A810-0DBF138237C5}"/>
              </a:ext>
            </a:extLst>
          </p:cNvPr>
          <p:cNvSpPr/>
          <p:nvPr/>
        </p:nvSpPr>
        <p:spPr>
          <a:xfrm>
            <a:off x="94390" y="3049966"/>
            <a:ext cx="353961" cy="23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A49C1B7-1B3B-48E6-8C66-6702C725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383"/>
            <a:ext cx="12192000" cy="38051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Q1: TCGA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95" y="13824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3"/>
              </a:rPr>
              <a:t>https://portal.gdc.cancer.gov/</a:t>
            </a:r>
            <a:endParaRPr lang="en-US" altLang="zh-CN" sz="2000" dirty="0"/>
          </a:p>
          <a:p>
            <a:r>
              <a:rPr lang="en-US" altLang="zh-CN" sz="2000" dirty="0"/>
              <a:t>The Cancer Genome Atlas (TCGA) is a comprehensive project that contains raw data of &gt; 10K tumors samples in 33 cancer types</a:t>
            </a:r>
          </a:p>
          <a:p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DA2D82-8322-4A0C-A810-0DBF138237C5}"/>
              </a:ext>
            </a:extLst>
          </p:cNvPr>
          <p:cNvSpPr/>
          <p:nvPr/>
        </p:nvSpPr>
        <p:spPr>
          <a:xfrm>
            <a:off x="471948" y="3044067"/>
            <a:ext cx="371659" cy="241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F7AD-C63D-49F9-B334-3C018E08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95" y="13824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Extract processed data from Broad Firehose (http://firebrowse.org/) </a:t>
            </a:r>
          </a:p>
          <a:p>
            <a:r>
              <a:rPr lang="en-US" altLang="zh-CN" sz="2000" dirty="0"/>
              <a:t>Install the package “</a:t>
            </a:r>
            <a:r>
              <a:rPr lang="en-US" altLang="zh-CN" sz="2000" dirty="0" err="1"/>
              <a:t>FirebrowseR</a:t>
            </a:r>
            <a:r>
              <a:rPr lang="en-US" altLang="zh-CN" sz="2000" dirty="0"/>
              <a:t>”</a:t>
            </a:r>
          </a:p>
          <a:p>
            <a:pPr lvl="1"/>
            <a:r>
              <a:rPr lang="en-US" altLang="zh-CN" sz="1800" dirty="0"/>
              <a:t>Facilitate efficient download of processed data</a:t>
            </a:r>
          </a:p>
          <a:p>
            <a:pPr lvl="1"/>
            <a:r>
              <a:rPr lang="en-US" altLang="zh-CN" sz="1800" dirty="0"/>
              <a:t>Install </a:t>
            </a:r>
            <a:r>
              <a:rPr lang="en-US" altLang="zh-CN" sz="1800" dirty="0" err="1"/>
              <a:t>devtools</a:t>
            </a:r>
            <a:r>
              <a:rPr lang="en-US" altLang="zh-CN" sz="1800" dirty="0"/>
              <a:t> via </a:t>
            </a:r>
            <a:r>
              <a:rPr lang="en-US" altLang="zh-CN" sz="1800" dirty="0" err="1"/>
              <a:t>install.packages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devtools</a:t>
            </a:r>
            <a:r>
              <a:rPr lang="en-US" altLang="zh-CN" sz="1800" dirty="0"/>
              <a:t>”)</a:t>
            </a:r>
          </a:p>
          <a:p>
            <a:pPr lvl="1"/>
            <a:r>
              <a:rPr lang="en-US" altLang="zh-CN" sz="1800" dirty="0" err="1"/>
              <a:t>devtools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install_github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mariodeng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FirebrowseR</a:t>
            </a:r>
            <a:r>
              <a:rPr lang="en-US" altLang="zh-CN" sz="1800" dirty="0"/>
              <a:t>”)</a:t>
            </a:r>
          </a:p>
          <a:p>
            <a:pPr lvl="1"/>
            <a:r>
              <a:rPr lang="en-US" altLang="zh-CN" sz="1800" dirty="0"/>
              <a:t>Vignette: </a:t>
            </a:r>
            <a:r>
              <a:rPr lang="en-US" altLang="zh-CN" sz="1800" dirty="0">
                <a:hlinkClick r:id="rId2"/>
              </a:rPr>
              <a:t>https://github.com/mariodeng/FirebrowseR/blob/master/vignettes/FirebrowseR.html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256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9F213-4F13-4AC9-AA56-947CAE97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353"/>
            <a:ext cx="12192000" cy="23761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0352EA-3D83-475E-B2D2-C52F94B319A5}"/>
              </a:ext>
            </a:extLst>
          </p:cNvPr>
          <p:cNvSpPr txBox="1"/>
          <p:nvPr/>
        </p:nvSpPr>
        <p:spPr>
          <a:xfrm>
            <a:off x="581608" y="6130628"/>
            <a:ext cx="1102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way you just get 150 patients because we are allowed to download 150 patients at a time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F6CEF-B6BD-4312-B11A-FAB720D6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3879299"/>
            <a:ext cx="12192000" cy="21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 Q2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C7504-16C7-4C87-A6E7-6BF8F9AC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284"/>
            <a:ext cx="12192000" cy="35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71E387-9646-4534-8AD4-92301CDB1029}"/>
              </a:ext>
            </a:extLst>
          </p:cNvPr>
          <p:cNvSpPr txBox="1"/>
          <p:nvPr/>
        </p:nvSpPr>
        <p:spPr>
          <a:xfrm>
            <a:off x="1648408" y="5094514"/>
            <a:ext cx="923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final data frame should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Patient in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 measures in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the column corresponding to average diagnosed age and calculate the mean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0769-157B-4599-9776-E1EC611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5" y="1232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Part II: Microarray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88F70-75A6-43EF-8A70-189A247A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695"/>
            <a:ext cx="6207853" cy="44126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5FFF0C-F942-4365-A1FC-B877DBFA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94106"/>
            <a:ext cx="6096000" cy="29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1308</Words>
  <Application>Microsoft Office PowerPoint</Application>
  <PresentationFormat>宽屏</PresentationFormat>
  <Paragraphs>175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STAT115 Lab10</vt:lpstr>
      <vt:lpstr>Announcements</vt:lpstr>
      <vt:lpstr>Glioblastoma</vt:lpstr>
      <vt:lpstr>Part I Q1: TCGA exploration</vt:lpstr>
      <vt:lpstr>Part I Q1: TCGA exploration</vt:lpstr>
      <vt:lpstr>Part I Q2</vt:lpstr>
      <vt:lpstr>Part I Q2</vt:lpstr>
      <vt:lpstr>Part I Q2</vt:lpstr>
      <vt:lpstr>Part II: Microarray</vt:lpstr>
      <vt:lpstr>Part II Q1: GBM data analysis</vt:lpstr>
      <vt:lpstr>Part II Q2: Differential expression using LIMMA</vt:lpstr>
      <vt:lpstr>Part II Q2: Setting up LIMMA</vt:lpstr>
      <vt:lpstr>Part II Q3: methylation vs. expression</vt:lpstr>
      <vt:lpstr>Part II Q4: Survival analysis</vt:lpstr>
      <vt:lpstr>Part II Q4: Survival analysis</vt:lpstr>
      <vt:lpstr>Part II Q5: Cox regression</vt:lpstr>
      <vt:lpstr>Part II Q5: Cox regression</vt:lpstr>
      <vt:lpstr>Part II Q5: Cox regression</vt:lpstr>
      <vt:lpstr>Part II Q6: Cox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STAT115 Lab11</dc:title>
  <dc:creator>康 佳锦龙</dc:creator>
  <cp:lastModifiedBy>康 佳锦龙</cp:lastModifiedBy>
  <cp:revision>421</cp:revision>
  <dcterms:created xsi:type="dcterms:W3CDTF">2021-04-05T20:46:04Z</dcterms:created>
  <dcterms:modified xsi:type="dcterms:W3CDTF">2021-04-13T01:53:38Z</dcterms:modified>
</cp:coreProperties>
</file>