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2" r:id="rId3"/>
    <p:sldId id="259" r:id="rId4"/>
    <p:sldId id="260" r:id="rId5"/>
    <p:sldId id="263" r:id="rId6"/>
    <p:sldId id="264" r:id="rId7"/>
    <p:sldId id="261" r:id="rId8"/>
    <p:sldId id="265" r:id="rId9"/>
    <p:sldId id="266" r:id="rId10"/>
    <p:sldId id="267" r:id="rId11"/>
    <p:sldId id="278" r:id="rId12"/>
    <p:sldId id="269" r:id="rId13"/>
    <p:sldId id="270" r:id="rId14"/>
    <p:sldId id="271" r:id="rId15"/>
    <p:sldId id="272" r:id="rId16"/>
    <p:sldId id="273" r:id="rId17"/>
    <p:sldId id="274" r:id="rId18"/>
    <p:sldId id="275" r:id="rId19"/>
    <p:sldId id="276" r:id="rId20"/>
    <p:sldId id="277"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E1D41-DDE1-4AD7-97E4-487D23238D6A}"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6515A-B172-4134-BCE5-7F7312F8DA99}" type="slidenum">
              <a:rPr lang="zh-CN" altLang="en-US" smtClean="0"/>
              <a:t>‹#›</a:t>
            </a:fld>
            <a:endParaRPr lang="zh-CN" altLang="en-US"/>
          </a:p>
        </p:txBody>
      </p:sp>
    </p:spTree>
    <p:extLst>
      <p:ext uri="{BB962C8B-B14F-4D97-AF65-F5344CB8AC3E}">
        <p14:creationId xmlns:p14="http://schemas.microsoft.com/office/powerpoint/2010/main" val="316006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12</a:t>
            </a:fld>
            <a:endParaRPr lang="zh-CN" altLang="en-US"/>
          </a:p>
        </p:txBody>
      </p:sp>
    </p:spTree>
    <p:extLst>
      <p:ext uri="{BB962C8B-B14F-4D97-AF65-F5344CB8AC3E}">
        <p14:creationId xmlns:p14="http://schemas.microsoft.com/office/powerpoint/2010/main" val="255694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13</a:t>
            </a:fld>
            <a:endParaRPr lang="zh-CN" altLang="en-US"/>
          </a:p>
        </p:txBody>
      </p:sp>
    </p:spTree>
    <p:extLst>
      <p:ext uri="{BB962C8B-B14F-4D97-AF65-F5344CB8AC3E}">
        <p14:creationId xmlns:p14="http://schemas.microsoft.com/office/powerpoint/2010/main" val="126414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14</a:t>
            </a:fld>
            <a:endParaRPr lang="zh-CN" altLang="en-US"/>
          </a:p>
        </p:txBody>
      </p:sp>
    </p:spTree>
    <p:extLst>
      <p:ext uri="{BB962C8B-B14F-4D97-AF65-F5344CB8AC3E}">
        <p14:creationId xmlns:p14="http://schemas.microsoft.com/office/powerpoint/2010/main" val="341625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15</a:t>
            </a:fld>
            <a:endParaRPr lang="zh-CN" altLang="en-US"/>
          </a:p>
        </p:txBody>
      </p:sp>
    </p:spTree>
    <p:extLst>
      <p:ext uri="{BB962C8B-B14F-4D97-AF65-F5344CB8AC3E}">
        <p14:creationId xmlns:p14="http://schemas.microsoft.com/office/powerpoint/2010/main" val="2084625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16</a:t>
            </a:fld>
            <a:endParaRPr lang="zh-CN" altLang="en-US"/>
          </a:p>
        </p:txBody>
      </p:sp>
    </p:spTree>
    <p:extLst>
      <p:ext uri="{BB962C8B-B14F-4D97-AF65-F5344CB8AC3E}">
        <p14:creationId xmlns:p14="http://schemas.microsoft.com/office/powerpoint/2010/main" val="123775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17</a:t>
            </a:fld>
            <a:endParaRPr lang="zh-CN" altLang="en-US"/>
          </a:p>
        </p:txBody>
      </p:sp>
    </p:spTree>
    <p:extLst>
      <p:ext uri="{BB962C8B-B14F-4D97-AF65-F5344CB8AC3E}">
        <p14:creationId xmlns:p14="http://schemas.microsoft.com/office/powerpoint/2010/main" val="295155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18</a:t>
            </a:fld>
            <a:endParaRPr lang="zh-CN" altLang="en-US"/>
          </a:p>
        </p:txBody>
      </p:sp>
    </p:spTree>
    <p:extLst>
      <p:ext uri="{BB962C8B-B14F-4D97-AF65-F5344CB8AC3E}">
        <p14:creationId xmlns:p14="http://schemas.microsoft.com/office/powerpoint/2010/main" val="133461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19</a:t>
            </a:fld>
            <a:endParaRPr lang="zh-CN" altLang="en-US"/>
          </a:p>
        </p:txBody>
      </p:sp>
    </p:spTree>
    <p:extLst>
      <p:ext uri="{BB962C8B-B14F-4D97-AF65-F5344CB8AC3E}">
        <p14:creationId xmlns:p14="http://schemas.microsoft.com/office/powerpoint/2010/main" val="300110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6515A-B172-4134-BCE5-7F7312F8DA99}" type="slidenum">
              <a:rPr lang="zh-CN" altLang="en-US" smtClean="0"/>
              <a:t>20</a:t>
            </a:fld>
            <a:endParaRPr lang="zh-CN" altLang="en-US"/>
          </a:p>
        </p:txBody>
      </p:sp>
    </p:spTree>
    <p:extLst>
      <p:ext uri="{BB962C8B-B14F-4D97-AF65-F5344CB8AC3E}">
        <p14:creationId xmlns:p14="http://schemas.microsoft.com/office/powerpoint/2010/main" val="111264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44D2C-2B55-4AB7-A343-732B72858B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EB3DD0-B8B0-4EB3-A62D-34996624A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9BD13E-D4FD-4757-B43F-5EA79D5CC8F3}"/>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F19D7DC8-0C6B-45C6-8786-EEC4B5F633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A745A-A3DB-4986-9641-A95F96295D00}"/>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65295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93230-9F41-4F25-9464-CB47DA72DB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7849FC-97DD-40BD-B817-4CE77FD4168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2E4077-2F1C-4E89-B282-4C993690A0A6}"/>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254A75FC-6D45-4D69-882F-A0D0DEAE61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3988E7-1DF4-470F-8965-5A69B1D6484B}"/>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390316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A48798-1ED1-41CD-9D39-041E2C4A59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67DD3F-4F6C-4B97-B9D4-47C2F6EF56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89322A-949A-460F-8B6D-A53C1BC2A99D}"/>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4D16B101-5FE3-433A-82A8-AD2987697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928019-2E66-49DD-8CF2-DDFFAE2183C7}"/>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185695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D9C53-2592-4C10-B9AD-15957FBA10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D8EDC-B4E7-4034-8964-D440648277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EE8A1-CAB6-45AC-B501-DFE403296CA5}"/>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5FE89772-2BF3-4D18-BA34-92FEEAE0CF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9FB56-51F7-4FD8-A0D0-0521D250D2A2}"/>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2977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6C2AC-05AA-4FA3-B143-14306894BA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C97498-47DA-4040-982C-998A1E6EC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63427E-42EB-4A0B-983B-064B3E77B47A}"/>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B23EA286-2BF5-405B-89A9-491F4D591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E59AE-3BF5-4E79-8DFC-11FE567DC81A}"/>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282161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B9130-6983-40FA-BA20-9434DAA484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4CE6BF-EEFB-4B2E-90C6-85A6C40B90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E15881-060A-41CE-93E5-550743B616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2E6D27-44B3-4F23-9CDE-01BE71EB0042}"/>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6" name="页脚占位符 5">
            <a:extLst>
              <a:ext uri="{FF2B5EF4-FFF2-40B4-BE49-F238E27FC236}">
                <a16:creationId xmlns:a16="http://schemas.microsoft.com/office/drawing/2014/main" id="{8370B91C-BA0A-4FD9-98A1-3FA4BE73FC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7DA80E-17E7-44CE-BA90-8FF52796861A}"/>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15961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24339-6026-4204-BD70-4E0D7529D3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397745-5C20-41EB-930A-8C85810F3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83DBCC1-3D39-4081-88B3-F6598752F3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1FCDC99-5D27-4C1E-8FF1-FAC54FAFD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2EFB44-D753-40DB-B65B-6C1CCBE392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353537-659C-45F1-BC8C-ABB961B747A6}"/>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8" name="页脚占位符 7">
            <a:extLst>
              <a:ext uri="{FF2B5EF4-FFF2-40B4-BE49-F238E27FC236}">
                <a16:creationId xmlns:a16="http://schemas.microsoft.com/office/drawing/2014/main" id="{9DB276AF-5E5D-4A08-B479-4BB20D4050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C129-2E1A-4AEB-BD40-6C5AE7D3566E}"/>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198588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02D6D-63D3-413F-8789-01B886C563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2B64CD-FC0F-4A47-884B-4294FF0CEAC4}"/>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4" name="页脚占位符 3">
            <a:extLst>
              <a:ext uri="{FF2B5EF4-FFF2-40B4-BE49-F238E27FC236}">
                <a16:creationId xmlns:a16="http://schemas.microsoft.com/office/drawing/2014/main" id="{40D80409-8F42-4374-AEB8-2E1B6CD9DC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4DF629-DDC9-4FED-9A2D-DF3EFC215A30}"/>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41399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A4F8D5-6365-4C60-AC8A-98CA3AECA796}"/>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3" name="页脚占位符 2">
            <a:extLst>
              <a:ext uri="{FF2B5EF4-FFF2-40B4-BE49-F238E27FC236}">
                <a16:creationId xmlns:a16="http://schemas.microsoft.com/office/drawing/2014/main" id="{A09341F9-D496-4B96-9BF5-67839B7287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838610-235B-4EE5-992C-47C687F4D11F}"/>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30399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7F1C0-919A-4D8D-B89C-FBD8F1C7D9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B71FC1-A12E-4859-8B9F-B6375CB16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6C9339-D7C2-4508-99C1-2D25A3B37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8423D0-B75A-43EC-8FAB-453F00F2C422}"/>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6" name="页脚占位符 5">
            <a:extLst>
              <a:ext uri="{FF2B5EF4-FFF2-40B4-BE49-F238E27FC236}">
                <a16:creationId xmlns:a16="http://schemas.microsoft.com/office/drawing/2014/main" id="{0B4646EA-6D89-48FE-93A5-925CA37674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1CF5DC-F5EF-4095-8038-B5EB7743B4C8}"/>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289623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A9490-8BE6-4378-A1FD-740C409A41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DAC682-E003-490C-BC74-17B907860F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85A63B-8C03-4137-9642-4F1BD6093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A46DF8-0599-44EC-81F3-4DE5EA2D7F6D}"/>
              </a:ext>
            </a:extLst>
          </p:cNvPr>
          <p:cNvSpPr>
            <a:spLocks noGrp="1"/>
          </p:cNvSpPr>
          <p:nvPr>
            <p:ph type="dt" sz="half" idx="10"/>
          </p:nvPr>
        </p:nvSpPr>
        <p:spPr/>
        <p:txBody>
          <a:bodyPr/>
          <a:lstStyle/>
          <a:p>
            <a:fld id="{801E914B-6A99-4F24-A9B2-7575C00E96DA}" type="datetimeFigureOut">
              <a:rPr lang="zh-CN" altLang="en-US" smtClean="0"/>
              <a:t>2021/4/19</a:t>
            </a:fld>
            <a:endParaRPr lang="zh-CN" altLang="en-US"/>
          </a:p>
        </p:txBody>
      </p:sp>
      <p:sp>
        <p:nvSpPr>
          <p:cNvPr id="6" name="页脚占位符 5">
            <a:extLst>
              <a:ext uri="{FF2B5EF4-FFF2-40B4-BE49-F238E27FC236}">
                <a16:creationId xmlns:a16="http://schemas.microsoft.com/office/drawing/2014/main" id="{C6D28D92-719B-485F-9ED7-6A87323408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7A19E7-AE97-4C67-A456-0DE76819FAD2}"/>
              </a:ext>
            </a:extLst>
          </p:cNvPr>
          <p:cNvSpPr>
            <a:spLocks noGrp="1"/>
          </p:cNvSpPr>
          <p:nvPr>
            <p:ph type="sldNum" sz="quarter" idx="12"/>
          </p:nvPr>
        </p:nvSpPr>
        <p:spPr/>
        <p:txBody>
          <a:body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380936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75718-D252-42E8-9643-503FAF64F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552067-7F46-46D5-9F02-C861D5FE3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9117EB-77C1-448D-9118-A1FD61B10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E914B-6A99-4F24-A9B2-7575C00E96DA}" type="datetimeFigureOut">
              <a:rPr lang="zh-CN" altLang="en-US" smtClean="0"/>
              <a:t>2021/4/19</a:t>
            </a:fld>
            <a:endParaRPr lang="zh-CN" altLang="en-US"/>
          </a:p>
        </p:txBody>
      </p:sp>
      <p:sp>
        <p:nvSpPr>
          <p:cNvPr id="5" name="页脚占位符 4">
            <a:extLst>
              <a:ext uri="{FF2B5EF4-FFF2-40B4-BE49-F238E27FC236}">
                <a16:creationId xmlns:a16="http://schemas.microsoft.com/office/drawing/2014/main" id="{F868D0E2-2840-47A7-83A4-B14957B9B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165AB5-5EF3-4B67-9C1C-6F6B5874B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C9AE-1CA8-4A08-AF32-F1ECB4ACEF23}" type="slidenum">
              <a:rPr lang="zh-CN" altLang="en-US" smtClean="0"/>
              <a:t>‹#›</a:t>
            </a:fld>
            <a:endParaRPr lang="zh-CN" altLang="en-US"/>
          </a:p>
        </p:txBody>
      </p:sp>
    </p:spTree>
    <p:extLst>
      <p:ext uri="{BB962C8B-B14F-4D97-AF65-F5344CB8AC3E}">
        <p14:creationId xmlns:p14="http://schemas.microsoft.com/office/powerpoint/2010/main" val="155343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urceforge.net/p/mageck/wiki/outpu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ourceforge.net/p/mageck/wiki/outpu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oasis-genomic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dgidb.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www.cbioportal.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linicaltrials.go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BB33E-2C41-410D-8D29-D6CE1D5AC473}"/>
              </a:ext>
            </a:extLst>
          </p:cNvPr>
          <p:cNvSpPr>
            <a:spLocks noGrp="1"/>
          </p:cNvSpPr>
          <p:nvPr>
            <p:ph type="ctrTitle"/>
          </p:nvPr>
        </p:nvSpPr>
        <p:spPr/>
        <p:txBody>
          <a:bodyPr/>
          <a:lstStyle/>
          <a:p>
            <a:r>
              <a:rPr lang="en-US" altLang="zh-CN" dirty="0"/>
              <a:t>STAT115 Lab11</a:t>
            </a:r>
            <a:endParaRPr lang="zh-CN" altLang="en-US" dirty="0"/>
          </a:p>
        </p:txBody>
      </p:sp>
      <p:sp>
        <p:nvSpPr>
          <p:cNvPr id="3" name="副标题 2">
            <a:extLst>
              <a:ext uri="{FF2B5EF4-FFF2-40B4-BE49-F238E27FC236}">
                <a16:creationId xmlns:a16="http://schemas.microsoft.com/office/drawing/2014/main" id="{10213CCA-EFD2-4235-8E59-5D5836FCB30A}"/>
              </a:ext>
            </a:extLst>
          </p:cNvPr>
          <p:cNvSpPr>
            <a:spLocks noGrp="1"/>
          </p:cNvSpPr>
          <p:nvPr>
            <p:ph type="subTitle" idx="1"/>
          </p:nvPr>
        </p:nvSpPr>
        <p:spPr/>
        <p:txBody>
          <a:bodyPr/>
          <a:lstStyle/>
          <a:p>
            <a:r>
              <a:rPr lang="en-US" altLang="zh-CN" dirty="0"/>
              <a:t>Jack Kang</a:t>
            </a:r>
          </a:p>
          <a:p>
            <a:r>
              <a:rPr lang="en-US" altLang="zh-CN" dirty="0"/>
              <a:t>04/20/2021</a:t>
            </a:r>
          </a:p>
          <a:p>
            <a:r>
              <a:rPr lang="en-US" altLang="zh-CN" dirty="0"/>
              <a:t>* Slides largely recycled from last year’s lab by Qian Xiao</a:t>
            </a:r>
          </a:p>
          <a:p>
            <a:endParaRPr lang="zh-CN" altLang="en-US" dirty="0"/>
          </a:p>
        </p:txBody>
      </p:sp>
    </p:spTree>
    <p:extLst>
      <p:ext uri="{BB962C8B-B14F-4D97-AF65-F5344CB8AC3E}">
        <p14:creationId xmlns:p14="http://schemas.microsoft.com/office/powerpoint/2010/main" val="351688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CRISPR screens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69850" y="1557992"/>
            <a:ext cx="10515600" cy="4351338"/>
          </a:xfrm>
        </p:spPr>
        <p:txBody>
          <a:bodyPr>
            <a:normAutofit/>
          </a:bodyPr>
          <a:lstStyle/>
          <a:p>
            <a:pPr marL="0" indent="0">
              <a:buNone/>
            </a:pPr>
            <a:r>
              <a:rPr lang="en-US" altLang="zh-CN" sz="1600" dirty="0"/>
              <a:t>• sgRNA library to transduce cells</a:t>
            </a:r>
          </a:p>
          <a:p>
            <a:pPr marL="0" indent="0">
              <a:buNone/>
            </a:pPr>
            <a:r>
              <a:rPr lang="en-US" altLang="zh-CN" sz="1600" dirty="0"/>
              <a:t>• Genome-wide knock-outs(KOs)</a:t>
            </a:r>
          </a:p>
          <a:p>
            <a:pPr marL="0" indent="0">
              <a:buNone/>
            </a:pPr>
            <a:r>
              <a:rPr lang="en-US" altLang="zh-CN" sz="1600" dirty="0"/>
              <a:t>• Positive or negative selection</a:t>
            </a:r>
          </a:p>
          <a:p>
            <a:pPr marL="0" indent="0">
              <a:buNone/>
            </a:pPr>
            <a:r>
              <a:rPr lang="en-US" altLang="zh-CN" sz="1600" dirty="0"/>
              <a:t>  • Positive: KOs lead to cell survival</a:t>
            </a:r>
          </a:p>
          <a:p>
            <a:pPr marL="0" indent="0">
              <a:buNone/>
            </a:pPr>
            <a:r>
              <a:rPr lang="en-US" altLang="zh-CN" sz="1600" dirty="0"/>
              <a:t>      • Cells expressing sgRNAs for these genes will be enriched</a:t>
            </a:r>
          </a:p>
          <a:p>
            <a:pPr marL="0" indent="0">
              <a:buNone/>
            </a:pPr>
            <a:r>
              <a:rPr lang="en-US" altLang="zh-CN" sz="1600" dirty="0"/>
              <a:t>      • Used to find drug resistance mechanism</a:t>
            </a:r>
          </a:p>
          <a:p>
            <a:pPr marL="0" indent="0">
              <a:buNone/>
            </a:pPr>
            <a:r>
              <a:rPr lang="en-US" altLang="zh-CN" sz="1600" dirty="0"/>
              <a:t>  • Negative: KOs lead to cell death</a:t>
            </a:r>
          </a:p>
          <a:p>
            <a:pPr marL="0" indent="0">
              <a:buNone/>
            </a:pPr>
            <a:r>
              <a:rPr lang="en-US" altLang="zh-CN" sz="1600" dirty="0"/>
              <a:t>      • Cells expressing sgRNAs for these genes will be depleted</a:t>
            </a:r>
          </a:p>
          <a:p>
            <a:pPr marL="0" indent="0">
              <a:buNone/>
            </a:pPr>
            <a:r>
              <a:rPr lang="en-US" altLang="zh-CN" sz="1600" dirty="0"/>
              <a:t>      • Used to find survival-essential genes</a:t>
            </a:r>
            <a:endParaRPr lang="zh-CN" altLang="en-US" sz="1600" dirty="0"/>
          </a:p>
        </p:txBody>
      </p:sp>
      <p:pic>
        <p:nvPicPr>
          <p:cNvPr id="6" name="图片 5">
            <a:extLst>
              <a:ext uri="{FF2B5EF4-FFF2-40B4-BE49-F238E27FC236}">
                <a16:creationId xmlns:a16="http://schemas.microsoft.com/office/drawing/2014/main" id="{291B99DC-F025-4DDA-987F-0A43FE6DE057}"/>
              </a:ext>
            </a:extLst>
          </p:cNvPr>
          <p:cNvPicPr>
            <a:picLocks noChangeAspect="1"/>
          </p:cNvPicPr>
          <p:nvPr/>
        </p:nvPicPr>
        <p:blipFill>
          <a:blip r:embed="rId2"/>
          <a:stretch>
            <a:fillRect/>
          </a:stretch>
        </p:blipFill>
        <p:spPr>
          <a:xfrm>
            <a:off x="5480807" y="1221840"/>
            <a:ext cx="6711193" cy="4781725"/>
          </a:xfrm>
          <a:prstGeom prst="rect">
            <a:avLst/>
          </a:prstGeom>
        </p:spPr>
      </p:pic>
    </p:spTree>
    <p:extLst>
      <p:ext uri="{BB962C8B-B14F-4D97-AF65-F5344CB8AC3E}">
        <p14:creationId xmlns:p14="http://schemas.microsoft.com/office/powerpoint/2010/main" val="368394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CRISPR screens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Analyzing CRISPR Screen Data with </a:t>
            </a:r>
            <a:r>
              <a:rPr lang="en-US" altLang="zh-CN" sz="2000" dirty="0" err="1"/>
              <a:t>MAGeCK</a:t>
            </a:r>
            <a:endParaRPr lang="en-US" altLang="zh-CN" sz="2000" dirty="0"/>
          </a:p>
          <a:p>
            <a:r>
              <a:rPr lang="en-US" altLang="zh-CN" sz="2000" dirty="0"/>
              <a:t>Activate </a:t>
            </a:r>
            <a:r>
              <a:rPr lang="en-US" altLang="zh-CN" sz="2000" dirty="0" err="1"/>
              <a:t>MAGeCK</a:t>
            </a:r>
            <a:r>
              <a:rPr lang="en-US" altLang="zh-CN" sz="2000" dirty="0"/>
              <a:t> environment on Cannon:</a:t>
            </a:r>
          </a:p>
          <a:p>
            <a:pPr lvl="1"/>
            <a:r>
              <a:rPr lang="en-US" altLang="zh-CN" sz="1600" dirty="0"/>
              <a:t>module load Anaconda</a:t>
            </a:r>
          </a:p>
          <a:p>
            <a:pPr lvl="1"/>
            <a:r>
              <a:rPr lang="en-US" altLang="zh-CN" sz="1600" dirty="0"/>
              <a:t>source activate /n/stat115/2021/HW6_env/</a:t>
            </a:r>
            <a:r>
              <a:rPr lang="en-US" altLang="zh-CN" sz="1600" dirty="0" err="1"/>
              <a:t>mageckenv</a:t>
            </a:r>
            <a:endParaRPr lang="en-US" altLang="zh-CN" sz="1600" dirty="0"/>
          </a:p>
          <a:p>
            <a:pPr lvl="1"/>
            <a:r>
              <a:rPr lang="en-US" altLang="zh-CN" sz="1600" dirty="0"/>
              <a:t>test that the command works with </a:t>
            </a:r>
            <a:r>
              <a:rPr lang="en-US" altLang="zh-CN" sz="1600" dirty="0" err="1"/>
              <a:t>mageck</a:t>
            </a:r>
            <a:r>
              <a:rPr lang="en-US" altLang="zh-CN" sz="1600" dirty="0"/>
              <a:t> –help</a:t>
            </a:r>
          </a:p>
          <a:p>
            <a:r>
              <a:rPr lang="en-US" altLang="zh-CN" sz="2000" dirty="0"/>
              <a:t>Data stored at /n/stat115/2021/HW6/data/</a:t>
            </a:r>
            <a:r>
              <a:rPr lang="en-US" altLang="zh-CN" sz="2000" dirty="0" err="1"/>
              <a:t>crispr_data</a:t>
            </a:r>
            <a:endParaRPr lang="zh-CN" altLang="en-US" sz="2000" dirty="0"/>
          </a:p>
        </p:txBody>
      </p:sp>
    </p:spTree>
    <p:extLst>
      <p:ext uri="{BB962C8B-B14F-4D97-AF65-F5344CB8AC3E}">
        <p14:creationId xmlns:p14="http://schemas.microsoft.com/office/powerpoint/2010/main" val="213411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a:t>
            </a:r>
            <a:r>
              <a:rPr lang="en-US" altLang="zh-CN" dirty="0" err="1"/>
              <a:t>MAGeCK</a:t>
            </a:r>
            <a:r>
              <a:rPr lang="en-US" altLang="zh-CN" dirty="0"/>
              <a:t> tutorial</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6" y="906236"/>
            <a:ext cx="10515600" cy="6364514"/>
          </a:xfrm>
        </p:spPr>
        <p:txBody>
          <a:bodyPr>
            <a:normAutofit/>
          </a:bodyPr>
          <a:lstStyle/>
          <a:p>
            <a:r>
              <a:rPr lang="en-US" altLang="zh-CN" sz="2000" dirty="0"/>
              <a:t>Convert </a:t>
            </a:r>
            <a:r>
              <a:rPr lang="en-US" altLang="zh-CN" sz="2000" dirty="0" err="1"/>
              <a:t>fastq</a:t>
            </a:r>
            <a:r>
              <a:rPr lang="en-US" altLang="zh-CN" sz="2000" dirty="0"/>
              <a:t> files to counts</a:t>
            </a:r>
          </a:p>
          <a:p>
            <a:endParaRPr lang="en-US" altLang="zh-CN" sz="2000" dirty="0"/>
          </a:p>
          <a:p>
            <a:endParaRPr lang="en-US" altLang="zh-CN" sz="2000" dirty="0"/>
          </a:p>
          <a:p>
            <a:r>
              <a:rPr lang="en-US" altLang="zh-CN" sz="2000" dirty="0"/>
              <a:t>-l: sgRNA library information, including the sgRNA id, the sequence, and the gene it is targeting</a:t>
            </a:r>
          </a:p>
          <a:p>
            <a:r>
              <a:rPr lang="en-US" altLang="zh-CN" sz="2000" dirty="0"/>
              <a:t>Replicates separated by comma, samples under different conditions separated by space</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Test</a:t>
            </a:r>
            <a:r>
              <a:rPr lang="zh-CN" altLang="en-US" sz="2000" dirty="0"/>
              <a:t> </a:t>
            </a:r>
            <a:r>
              <a:rPr lang="en-US" altLang="zh-CN" sz="2000" dirty="0"/>
              <a:t>if</a:t>
            </a:r>
            <a:r>
              <a:rPr lang="zh-CN" altLang="en-US" sz="2000" dirty="0"/>
              <a:t> </a:t>
            </a:r>
            <a:r>
              <a:rPr lang="en-US" altLang="zh-CN" sz="2000" dirty="0"/>
              <a:t>the</a:t>
            </a:r>
            <a:r>
              <a:rPr lang="zh-CN" altLang="en-US" sz="2000" dirty="0"/>
              <a:t> </a:t>
            </a:r>
            <a:r>
              <a:rPr lang="en-US" altLang="zh-CN" sz="2000" dirty="0"/>
              <a:t>genes are positively or negatively selected across conditions</a:t>
            </a:r>
          </a:p>
          <a:p>
            <a:endParaRPr lang="en-US" altLang="zh-CN" sz="2000" dirty="0"/>
          </a:p>
          <a:p>
            <a:r>
              <a:rPr lang="en-US" altLang="zh-CN" sz="2000" dirty="0"/>
              <a:t>Labels need to match when running </a:t>
            </a:r>
            <a:r>
              <a:rPr lang="en-US" altLang="zh-CN" sz="2000" dirty="0" err="1"/>
              <a:t>mageck</a:t>
            </a:r>
            <a:r>
              <a:rPr lang="en-US" altLang="zh-CN" sz="2000" dirty="0"/>
              <a:t> test</a:t>
            </a:r>
          </a:p>
          <a:p>
            <a:r>
              <a:rPr lang="en-US" altLang="zh-CN" sz="2000" dirty="0"/>
              <a:t>Output files: </a:t>
            </a:r>
            <a:r>
              <a:rPr lang="en-US" altLang="zh-CN" sz="2000" dirty="0">
                <a:hlinkClick r:id="rId3"/>
              </a:rPr>
              <a:t>https://sourceforge.net/p/mageck/wiki/output/</a:t>
            </a:r>
            <a:endParaRPr lang="en-US" altLang="zh-CN" sz="2000" dirty="0"/>
          </a:p>
        </p:txBody>
      </p:sp>
      <p:pic>
        <p:nvPicPr>
          <p:cNvPr id="7" name="图片 6">
            <a:extLst>
              <a:ext uri="{FF2B5EF4-FFF2-40B4-BE49-F238E27FC236}">
                <a16:creationId xmlns:a16="http://schemas.microsoft.com/office/drawing/2014/main" id="{6B991449-D6D4-4D2A-8304-C9F4A1B50374}"/>
              </a:ext>
            </a:extLst>
          </p:cNvPr>
          <p:cNvPicPr>
            <a:picLocks noChangeAspect="1"/>
          </p:cNvPicPr>
          <p:nvPr/>
        </p:nvPicPr>
        <p:blipFill>
          <a:blip r:embed="rId4"/>
          <a:stretch>
            <a:fillRect/>
          </a:stretch>
        </p:blipFill>
        <p:spPr>
          <a:xfrm>
            <a:off x="668122" y="3154130"/>
            <a:ext cx="10855755" cy="2039122"/>
          </a:xfrm>
          <a:prstGeom prst="rect">
            <a:avLst/>
          </a:prstGeom>
        </p:spPr>
      </p:pic>
      <p:pic>
        <p:nvPicPr>
          <p:cNvPr id="16" name="图片 15">
            <a:extLst>
              <a:ext uri="{FF2B5EF4-FFF2-40B4-BE49-F238E27FC236}">
                <a16:creationId xmlns:a16="http://schemas.microsoft.com/office/drawing/2014/main" id="{34F01467-22BC-41E9-A6B3-03EE2870D56A}"/>
              </a:ext>
            </a:extLst>
          </p:cNvPr>
          <p:cNvPicPr>
            <a:picLocks noChangeAspect="1"/>
          </p:cNvPicPr>
          <p:nvPr/>
        </p:nvPicPr>
        <p:blipFill>
          <a:blip r:embed="rId5"/>
          <a:stretch>
            <a:fillRect/>
          </a:stretch>
        </p:blipFill>
        <p:spPr>
          <a:xfrm>
            <a:off x="0" y="1207837"/>
            <a:ext cx="12192000" cy="729090"/>
          </a:xfrm>
          <a:prstGeom prst="rect">
            <a:avLst/>
          </a:prstGeom>
        </p:spPr>
      </p:pic>
      <p:pic>
        <p:nvPicPr>
          <p:cNvPr id="18" name="图片 17">
            <a:extLst>
              <a:ext uri="{FF2B5EF4-FFF2-40B4-BE49-F238E27FC236}">
                <a16:creationId xmlns:a16="http://schemas.microsoft.com/office/drawing/2014/main" id="{58BF95B5-2956-4C1C-8249-A89A4822077B}"/>
              </a:ext>
            </a:extLst>
          </p:cNvPr>
          <p:cNvPicPr>
            <a:picLocks noChangeAspect="1"/>
          </p:cNvPicPr>
          <p:nvPr/>
        </p:nvPicPr>
        <p:blipFill>
          <a:blip r:embed="rId6"/>
          <a:stretch>
            <a:fillRect/>
          </a:stretch>
        </p:blipFill>
        <p:spPr>
          <a:xfrm>
            <a:off x="-1" y="5548699"/>
            <a:ext cx="12192000" cy="535801"/>
          </a:xfrm>
          <a:prstGeom prst="rect">
            <a:avLst/>
          </a:prstGeom>
        </p:spPr>
      </p:pic>
    </p:spTree>
    <p:extLst>
      <p:ext uri="{BB962C8B-B14F-4D97-AF65-F5344CB8AC3E}">
        <p14:creationId xmlns:p14="http://schemas.microsoft.com/office/powerpoint/2010/main" val="399022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a:t>
            </a:r>
            <a:r>
              <a:rPr lang="en-US" altLang="zh-CN" dirty="0" err="1"/>
              <a:t>MAGeCK</a:t>
            </a:r>
            <a:r>
              <a:rPr lang="en-US" altLang="zh-CN" dirty="0"/>
              <a:t> tutorial</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lstStyle/>
          <a:p>
            <a:r>
              <a:rPr lang="en-US" altLang="zh-CN" dirty="0"/>
              <a:t>Sample </a:t>
            </a:r>
            <a:r>
              <a:rPr lang="en-US" altLang="zh-CN" dirty="0" err="1"/>
              <a:t>Slrum</a:t>
            </a:r>
            <a:r>
              <a:rPr lang="en-US" altLang="zh-CN" dirty="0"/>
              <a:t> script</a:t>
            </a:r>
            <a:endParaRPr lang="zh-CN" altLang="en-US" dirty="0"/>
          </a:p>
        </p:txBody>
      </p:sp>
      <p:pic>
        <p:nvPicPr>
          <p:cNvPr id="10" name="图片 9">
            <a:extLst>
              <a:ext uri="{FF2B5EF4-FFF2-40B4-BE49-F238E27FC236}">
                <a16:creationId xmlns:a16="http://schemas.microsoft.com/office/drawing/2014/main" id="{1C8373A8-68EB-4D68-BC38-DEE56125B058}"/>
              </a:ext>
            </a:extLst>
          </p:cNvPr>
          <p:cNvPicPr>
            <a:picLocks noChangeAspect="1"/>
          </p:cNvPicPr>
          <p:nvPr/>
        </p:nvPicPr>
        <p:blipFill>
          <a:blip r:embed="rId3"/>
          <a:stretch>
            <a:fillRect/>
          </a:stretch>
        </p:blipFill>
        <p:spPr>
          <a:xfrm>
            <a:off x="0" y="2039099"/>
            <a:ext cx="12192000" cy="3463176"/>
          </a:xfrm>
          <a:prstGeom prst="rect">
            <a:avLst/>
          </a:prstGeom>
        </p:spPr>
      </p:pic>
    </p:spTree>
    <p:extLst>
      <p:ext uri="{BB962C8B-B14F-4D97-AF65-F5344CB8AC3E}">
        <p14:creationId xmlns:p14="http://schemas.microsoft.com/office/powerpoint/2010/main" val="43829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Q1: QC metrics</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r>
              <a:rPr lang="en-US" altLang="zh-CN" sz="2000" dirty="0"/>
              <a:t>QC metrics are in countsummary.txt. Check </a:t>
            </a:r>
            <a:r>
              <a:rPr lang="en-US" altLang="zh-CN" sz="2000" dirty="0">
                <a:hlinkClick r:id="rId3"/>
              </a:rPr>
              <a:t>https://sourceforge.net/p/mageck/wiki/output/</a:t>
            </a:r>
            <a:r>
              <a:rPr lang="en-US" altLang="zh-CN" sz="2000" dirty="0"/>
              <a:t> for QC guidance</a:t>
            </a:r>
          </a:p>
          <a:p>
            <a:r>
              <a:rPr lang="en-US" altLang="zh-CN" sz="2000" dirty="0"/>
              <a:t>Need to check:</a:t>
            </a:r>
          </a:p>
          <a:p>
            <a:pPr lvl="1"/>
            <a:r>
              <a:rPr lang="en-US" altLang="zh-CN" sz="1600" dirty="0"/>
              <a:t>Whether percentage of mapped reads is above 0.6</a:t>
            </a:r>
          </a:p>
          <a:p>
            <a:pPr lvl="1"/>
            <a:r>
              <a:rPr lang="en-US" altLang="zh-CN" sz="1600" dirty="0"/>
              <a:t>Whether zero count is less than 0.1</a:t>
            </a:r>
          </a:p>
          <a:p>
            <a:pPr lvl="1"/>
            <a:r>
              <a:rPr lang="en-US" altLang="zh-CN" sz="1600" dirty="0"/>
              <a:t>Whether Gini index is less than 0.1</a:t>
            </a:r>
          </a:p>
          <a:p>
            <a:r>
              <a:rPr lang="en-US" altLang="zh-CN" sz="2000" dirty="0"/>
              <a:t>Ribosomal genes</a:t>
            </a:r>
          </a:p>
          <a:p>
            <a:pPr lvl="1"/>
            <a:r>
              <a:rPr lang="en-US" altLang="zh-CN" sz="1600" dirty="0"/>
              <a:t>Vital for survival. KOs will result in cell death. Used as negative controls</a:t>
            </a:r>
          </a:p>
          <a:p>
            <a:pPr lvl="1"/>
            <a:r>
              <a:rPr lang="en-US" altLang="zh-CN" sz="1600" dirty="0"/>
              <a:t>genesummary.txt contains genes ranked by how negatively they are selected</a:t>
            </a:r>
          </a:p>
          <a:p>
            <a:pPr lvl="1"/>
            <a:r>
              <a:rPr lang="en-US" altLang="zh-CN" sz="1600" dirty="0"/>
              <a:t>Ribosomal genes should rank high</a:t>
            </a:r>
          </a:p>
          <a:p>
            <a:pPr lvl="1"/>
            <a:r>
              <a:rPr lang="en-US" altLang="zh-CN" sz="1600" dirty="0"/>
              <a:t>How to select rows corresponding to ribosomal genes? Hint: ribosomal gene names start with “RP”. Try </a:t>
            </a:r>
            <a:r>
              <a:rPr lang="en-US" altLang="zh-CN" sz="1600" dirty="0" err="1"/>
              <a:t>grepl</a:t>
            </a:r>
            <a:r>
              <a:rPr lang="en-US" altLang="zh-CN" sz="1600" dirty="0"/>
              <a:t>()</a:t>
            </a:r>
            <a:endParaRPr lang="zh-CN" altLang="en-US" sz="1600" dirty="0"/>
          </a:p>
        </p:txBody>
      </p:sp>
    </p:spTree>
    <p:extLst>
      <p:ext uri="{BB962C8B-B14F-4D97-AF65-F5344CB8AC3E}">
        <p14:creationId xmlns:p14="http://schemas.microsoft.com/office/powerpoint/2010/main" val="394527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Q1: Replicate consistency</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r>
              <a:rPr lang="en-US" altLang="zh-CN" sz="2000" dirty="0"/>
              <a:t>Count each replicate separately (How?)</a:t>
            </a:r>
          </a:p>
          <a:p>
            <a:endParaRPr lang="en-US" altLang="zh-CN" sz="2000" dirty="0"/>
          </a:p>
          <a:p>
            <a:r>
              <a:rPr lang="en-US" altLang="zh-CN" sz="2000" dirty="0"/>
              <a:t>Count_normalized.txt file will have one column for each of the four samples</a:t>
            </a:r>
          </a:p>
          <a:p>
            <a:endParaRPr lang="en-US" altLang="zh-CN" sz="2000" dirty="0"/>
          </a:p>
          <a:p>
            <a:r>
              <a:rPr lang="en-US" altLang="zh-CN" sz="2000" dirty="0"/>
              <a:t>Plot Rep1 vs. Rep2 and check correlation, or plot heatmap of correlation</a:t>
            </a:r>
            <a:endParaRPr lang="zh-CN" altLang="en-US" sz="1600" dirty="0"/>
          </a:p>
        </p:txBody>
      </p:sp>
      <p:graphicFrame>
        <p:nvGraphicFramePr>
          <p:cNvPr id="3" name="表格 3">
            <a:extLst>
              <a:ext uri="{FF2B5EF4-FFF2-40B4-BE49-F238E27FC236}">
                <a16:creationId xmlns:a16="http://schemas.microsoft.com/office/drawing/2014/main" id="{CF09B37E-C38C-4A6C-8E2F-69E67715DD89}"/>
              </a:ext>
            </a:extLst>
          </p:cNvPr>
          <p:cNvGraphicFramePr>
            <a:graphicFrameLocks noGrp="1"/>
          </p:cNvGraphicFramePr>
          <p:nvPr>
            <p:extLst>
              <p:ext uri="{D42A27DB-BD31-4B8C-83A1-F6EECF244321}">
                <p14:modId xmlns:p14="http://schemas.microsoft.com/office/powerpoint/2010/main" val="1339252685"/>
              </p:ext>
            </p:extLst>
          </p:nvPr>
        </p:nvGraphicFramePr>
        <p:xfrm>
          <a:off x="1581150" y="3531394"/>
          <a:ext cx="8420100"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17898273"/>
                    </a:ext>
                  </a:extLst>
                </a:gridCol>
                <a:gridCol w="1354667">
                  <a:extLst>
                    <a:ext uri="{9D8B030D-6E8A-4147-A177-3AD203B41FA5}">
                      <a16:colId xmlns:a16="http://schemas.microsoft.com/office/drawing/2014/main" val="680221551"/>
                    </a:ext>
                  </a:extLst>
                </a:gridCol>
                <a:gridCol w="1354667">
                  <a:extLst>
                    <a:ext uri="{9D8B030D-6E8A-4147-A177-3AD203B41FA5}">
                      <a16:colId xmlns:a16="http://schemas.microsoft.com/office/drawing/2014/main" val="3434149823"/>
                    </a:ext>
                  </a:extLst>
                </a:gridCol>
                <a:gridCol w="1354667">
                  <a:extLst>
                    <a:ext uri="{9D8B030D-6E8A-4147-A177-3AD203B41FA5}">
                      <a16:colId xmlns:a16="http://schemas.microsoft.com/office/drawing/2014/main" val="1576157134"/>
                    </a:ext>
                  </a:extLst>
                </a:gridCol>
                <a:gridCol w="1515532">
                  <a:extLst>
                    <a:ext uri="{9D8B030D-6E8A-4147-A177-3AD203B41FA5}">
                      <a16:colId xmlns:a16="http://schemas.microsoft.com/office/drawing/2014/main" val="3393256900"/>
                    </a:ext>
                  </a:extLst>
                </a:gridCol>
                <a:gridCol w="1485900">
                  <a:extLst>
                    <a:ext uri="{9D8B030D-6E8A-4147-A177-3AD203B41FA5}">
                      <a16:colId xmlns:a16="http://schemas.microsoft.com/office/drawing/2014/main" val="3806592588"/>
                    </a:ext>
                  </a:extLst>
                </a:gridCol>
              </a:tblGrid>
              <a:tr h="370840">
                <a:tc>
                  <a:txBody>
                    <a:bodyPr/>
                    <a:lstStyle/>
                    <a:p>
                      <a:pPr algn="ctr"/>
                      <a:r>
                        <a:rPr lang="en-US" altLang="zh-CN" dirty="0"/>
                        <a:t>sgRNA</a:t>
                      </a:r>
                      <a:endParaRPr lang="zh-CN" altLang="en-US" dirty="0"/>
                    </a:p>
                  </a:txBody>
                  <a:tcPr/>
                </a:tc>
                <a:tc>
                  <a:txBody>
                    <a:bodyPr/>
                    <a:lstStyle/>
                    <a:p>
                      <a:pPr algn="ctr"/>
                      <a:r>
                        <a:rPr lang="en-US" altLang="zh-CN" dirty="0"/>
                        <a:t>Gene</a:t>
                      </a:r>
                      <a:endParaRPr lang="zh-CN" altLang="en-US" dirty="0"/>
                    </a:p>
                  </a:txBody>
                  <a:tcPr/>
                </a:tc>
                <a:tc>
                  <a:txBody>
                    <a:bodyPr/>
                    <a:lstStyle/>
                    <a:p>
                      <a:pPr algn="ctr"/>
                      <a:r>
                        <a:rPr lang="en-US" altLang="zh-CN" dirty="0"/>
                        <a:t>Day0_Rep1</a:t>
                      </a:r>
                      <a:endParaRPr lang="zh-CN" altLang="en-US" dirty="0"/>
                    </a:p>
                  </a:txBody>
                  <a:tcPr/>
                </a:tc>
                <a:tc>
                  <a:txBody>
                    <a:bodyPr/>
                    <a:lstStyle/>
                    <a:p>
                      <a:pPr algn="ctr"/>
                      <a:r>
                        <a:rPr lang="en-US" altLang="zh-CN" dirty="0"/>
                        <a:t>Day0_Rep2</a:t>
                      </a:r>
                      <a:endParaRPr lang="zh-CN" altLang="en-US" dirty="0"/>
                    </a:p>
                  </a:txBody>
                  <a:tcPr/>
                </a:tc>
                <a:tc>
                  <a:txBody>
                    <a:bodyPr/>
                    <a:lstStyle/>
                    <a:p>
                      <a:pPr algn="ctr"/>
                      <a:r>
                        <a:rPr lang="en-US" altLang="zh-CN" dirty="0"/>
                        <a:t>Day23_Rep1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Day23_Rep2</a:t>
                      </a:r>
                      <a:endParaRPr lang="zh-CN" altLang="en-US" dirty="0"/>
                    </a:p>
                  </a:txBody>
                  <a:tcPr/>
                </a:tc>
                <a:extLst>
                  <a:ext uri="{0D108BD9-81ED-4DB2-BD59-A6C34878D82A}">
                    <a16:rowId xmlns:a16="http://schemas.microsoft.com/office/drawing/2014/main" val="131126886"/>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836043329"/>
                  </a:ext>
                </a:extLst>
              </a:tr>
            </a:tbl>
          </a:graphicData>
        </a:graphic>
      </p:graphicFrame>
    </p:spTree>
    <p:extLst>
      <p:ext uri="{BB962C8B-B14F-4D97-AF65-F5344CB8AC3E}">
        <p14:creationId xmlns:p14="http://schemas.microsoft.com/office/powerpoint/2010/main" val="72425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314754" y="148652"/>
            <a:ext cx="11750246" cy="1325563"/>
          </a:xfrm>
        </p:spPr>
        <p:txBody>
          <a:bodyPr/>
          <a:lstStyle/>
          <a:p>
            <a:pPr algn="ctr"/>
            <a:r>
              <a:rPr lang="en-US" altLang="zh-CN" dirty="0"/>
              <a:t>Part IV Q2: Positive and negative selection genes</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r>
              <a:rPr lang="en-US" altLang="zh-CN" sz="2000" dirty="0"/>
              <a:t>genesummary.txt: </a:t>
            </a:r>
          </a:p>
          <a:p>
            <a:pPr lvl="1"/>
            <a:r>
              <a:rPr lang="en-US" altLang="zh-CN" sz="1600" dirty="0"/>
              <a:t>Read in using </a:t>
            </a:r>
            <a:r>
              <a:rPr lang="en-US" altLang="zh-CN" sz="1600" dirty="0" err="1"/>
              <a:t>ReadRRA</a:t>
            </a:r>
            <a:r>
              <a:rPr lang="en-US" altLang="zh-CN" sz="1600" dirty="0"/>
              <a:t>()</a:t>
            </a:r>
          </a:p>
          <a:p>
            <a:pPr lvl="1"/>
            <a:r>
              <a:rPr lang="en-US" altLang="zh-CN" sz="1600" dirty="0"/>
              <a:t>use Score to determine direction of selection and FDR &lt; 0.05 to determine significance</a:t>
            </a:r>
          </a:p>
          <a:p>
            <a:endParaRPr lang="en-US" altLang="zh-CN" sz="2000" dirty="0"/>
          </a:p>
          <a:p>
            <a:r>
              <a:rPr lang="en-US" altLang="zh-CN" sz="2000" dirty="0"/>
              <a:t>DAVID/GSEA in HW2 to get enriched pathways</a:t>
            </a:r>
            <a:endParaRPr lang="zh-CN" altLang="en-US" sz="1600" dirty="0"/>
          </a:p>
        </p:txBody>
      </p:sp>
    </p:spTree>
    <p:extLst>
      <p:ext uri="{BB962C8B-B14F-4D97-AF65-F5344CB8AC3E}">
        <p14:creationId xmlns:p14="http://schemas.microsoft.com/office/powerpoint/2010/main" val="379105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314754" y="148652"/>
            <a:ext cx="11750246" cy="1325563"/>
          </a:xfrm>
        </p:spPr>
        <p:txBody>
          <a:bodyPr/>
          <a:lstStyle/>
          <a:p>
            <a:pPr algn="ctr"/>
            <a:r>
              <a:rPr lang="en-US" altLang="zh-CN" dirty="0"/>
              <a:t>Part IV Q3: Drug target</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r>
              <a:rPr lang="en-US" altLang="zh-CN" sz="2000" dirty="0"/>
              <a:t>Negative selection genes are vital for GBM cancer cell survival and can potentially be drug targets</a:t>
            </a:r>
          </a:p>
          <a:p>
            <a:endParaRPr lang="en-US" altLang="zh-CN" sz="2000" dirty="0"/>
          </a:p>
          <a:p>
            <a:r>
              <a:rPr lang="en-US" altLang="zh-CN" sz="2000" dirty="0"/>
              <a:t>But, what if they are also negatively selected for normal cells. Need to consider collateral damage</a:t>
            </a:r>
          </a:p>
          <a:p>
            <a:endParaRPr lang="en-US" altLang="zh-CN" sz="2000" dirty="0"/>
          </a:p>
          <a:p>
            <a:r>
              <a:rPr lang="en-US" altLang="zh-CN" sz="2000" dirty="0"/>
              <a:t>Visualize Expression vs Dependency across many cell lines:</a:t>
            </a:r>
          </a:p>
          <a:p>
            <a:pPr lvl="1"/>
            <a:r>
              <a:rPr lang="en-US" altLang="zh-CN" sz="1600" dirty="0"/>
              <a:t>More negative dependency: more depleted in CRISPR screen</a:t>
            </a:r>
          </a:p>
          <a:p>
            <a:pPr lvl="1"/>
            <a:r>
              <a:rPr lang="en-US" altLang="zh-CN" sz="1600" dirty="0"/>
              <a:t>Expression highly correlated with dependency:  alteration of expression will affect the survival of many cells</a:t>
            </a:r>
          </a:p>
          <a:p>
            <a:endParaRPr lang="en-US" altLang="zh-CN" sz="2000" dirty="0"/>
          </a:p>
          <a:p>
            <a:r>
              <a:rPr lang="en-US" altLang="zh-CN" sz="2000" dirty="0"/>
              <a:t>Sometimes you may not find the gene you get on the website, try using its alias.</a:t>
            </a:r>
          </a:p>
          <a:p>
            <a:pPr lvl="1"/>
            <a:endParaRPr lang="en-US" altLang="zh-CN" sz="1600" dirty="0"/>
          </a:p>
          <a:p>
            <a:endParaRPr lang="en-US" altLang="zh-CN" sz="2000" dirty="0"/>
          </a:p>
          <a:p>
            <a:endParaRPr lang="zh-CN" altLang="en-US" sz="1600" dirty="0"/>
          </a:p>
        </p:txBody>
      </p:sp>
    </p:spTree>
    <p:extLst>
      <p:ext uri="{BB962C8B-B14F-4D97-AF65-F5344CB8AC3E}">
        <p14:creationId xmlns:p14="http://schemas.microsoft.com/office/powerpoint/2010/main" val="69847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314754" y="148652"/>
            <a:ext cx="11750246" cy="1325563"/>
          </a:xfrm>
        </p:spPr>
        <p:txBody>
          <a:bodyPr/>
          <a:lstStyle/>
          <a:p>
            <a:pPr algn="ctr"/>
            <a:r>
              <a:rPr lang="en-US" altLang="zh-CN" dirty="0"/>
              <a:t>Part IV Q4: Druggable genes</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r>
              <a:rPr lang="en-US" altLang="zh-CN" sz="2000" dirty="0"/>
              <a:t>Remove genes in PanEssential.txt from negatively selected genes in Q2.</a:t>
            </a:r>
          </a:p>
          <a:p>
            <a:endParaRPr lang="en-US" altLang="zh-CN" sz="2000" dirty="0"/>
          </a:p>
          <a:p>
            <a:r>
              <a:rPr lang="en-US" altLang="zh-CN" sz="2000" dirty="0"/>
              <a:t>Get top 10 genes by sorting FDR</a:t>
            </a:r>
          </a:p>
          <a:p>
            <a:endParaRPr lang="en-US" altLang="zh-CN" sz="2000" dirty="0"/>
          </a:p>
          <a:p>
            <a:r>
              <a:rPr lang="en-US" altLang="zh-CN" sz="2000" dirty="0"/>
              <a:t>Go to  </a:t>
            </a:r>
            <a:r>
              <a:rPr lang="en-US" altLang="zh-CN" sz="2000" dirty="0">
                <a:hlinkClick r:id="rId3"/>
              </a:rPr>
              <a:t>http://www.oasis-genomics.org/</a:t>
            </a:r>
            <a:r>
              <a:rPr lang="en-US" altLang="zh-CN" sz="2000" dirty="0"/>
              <a:t> and remember to select GBM</a:t>
            </a:r>
          </a:p>
          <a:p>
            <a:pPr lvl="1"/>
            <a:r>
              <a:rPr lang="en-US" altLang="zh-CN" sz="1600" dirty="0"/>
              <a:t>If the above website cannot be opened, try </a:t>
            </a:r>
            <a:r>
              <a:rPr lang="en-US" altLang="zh-CN" sz="1600" dirty="0">
                <a:hlinkClick r:id="rId4"/>
              </a:rPr>
              <a:t>https://www.dgidb.org/</a:t>
            </a:r>
            <a:endParaRPr lang="en-US" altLang="zh-CN" sz="1600" dirty="0"/>
          </a:p>
          <a:p>
            <a:pPr lvl="1"/>
            <a:endParaRPr lang="en-US" altLang="zh-CN" sz="1600" dirty="0"/>
          </a:p>
          <a:p>
            <a:endParaRPr lang="en-US" altLang="zh-CN" sz="2000" dirty="0"/>
          </a:p>
          <a:p>
            <a:endParaRPr lang="zh-CN" altLang="en-US" sz="1600" dirty="0"/>
          </a:p>
        </p:txBody>
      </p:sp>
    </p:spTree>
    <p:extLst>
      <p:ext uri="{BB962C8B-B14F-4D97-AF65-F5344CB8AC3E}">
        <p14:creationId xmlns:p14="http://schemas.microsoft.com/office/powerpoint/2010/main" val="259650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314754" y="148652"/>
            <a:ext cx="11750246" cy="1325563"/>
          </a:xfrm>
        </p:spPr>
        <p:txBody>
          <a:bodyPr/>
          <a:lstStyle/>
          <a:p>
            <a:pPr algn="ctr"/>
            <a:r>
              <a:rPr lang="en-US" altLang="zh-CN" dirty="0"/>
              <a:t>Part V: Cancer immunology and immunotherapy</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pPr lvl="1"/>
            <a:endParaRPr lang="en-US" altLang="zh-CN" sz="1600" dirty="0"/>
          </a:p>
          <a:p>
            <a:endParaRPr lang="en-US" altLang="zh-CN" sz="2000" dirty="0"/>
          </a:p>
          <a:p>
            <a:endParaRPr lang="zh-CN" altLang="en-US" sz="1600" dirty="0"/>
          </a:p>
        </p:txBody>
      </p:sp>
      <p:pic>
        <p:nvPicPr>
          <p:cNvPr id="4" name="图片 3">
            <a:extLst>
              <a:ext uri="{FF2B5EF4-FFF2-40B4-BE49-F238E27FC236}">
                <a16:creationId xmlns:a16="http://schemas.microsoft.com/office/drawing/2014/main" id="{AED9D5C4-4C85-4026-B42C-4CDC38235B34}"/>
              </a:ext>
            </a:extLst>
          </p:cNvPr>
          <p:cNvPicPr>
            <a:picLocks noChangeAspect="1"/>
          </p:cNvPicPr>
          <p:nvPr/>
        </p:nvPicPr>
        <p:blipFill>
          <a:blip r:embed="rId3"/>
          <a:stretch>
            <a:fillRect/>
          </a:stretch>
        </p:blipFill>
        <p:spPr>
          <a:xfrm>
            <a:off x="720254" y="3429001"/>
            <a:ext cx="6331609" cy="3107538"/>
          </a:xfrm>
          <a:prstGeom prst="rect">
            <a:avLst/>
          </a:prstGeom>
        </p:spPr>
      </p:pic>
      <p:pic>
        <p:nvPicPr>
          <p:cNvPr id="8" name="图片 7">
            <a:extLst>
              <a:ext uri="{FF2B5EF4-FFF2-40B4-BE49-F238E27FC236}">
                <a16:creationId xmlns:a16="http://schemas.microsoft.com/office/drawing/2014/main" id="{DA6C8686-7337-4370-84A3-7A1EB81305C9}"/>
              </a:ext>
            </a:extLst>
          </p:cNvPr>
          <p:cNvPicPr>
            <a:picLocks noChangeAspect="1"/>
          </p:cNvPicPr>
          <p:nvPr/>
        </p:nvPicPr>
        <p:blipFill>
          <a:blip r:embed="rId4"/>
          <a:stretch>
            <a:fillRect/>
          </a:stretch>
        </p:blipFill>
        <p:spPr>
          <a:xfrm>
            <a:off x="7322216" y="3277993"/>
            <a:ext cx="4387184" cy="3502526"/>
          </a:xfrm>
          <a:prstGeom prst="rect">
            <a:avLst/>
          </a:prstGeom>
        </p:spPr>
      </p:pic>
      <p:sp>
        <p:nvSpPr>
          <p:cNvPr id="9" name="文本框 8">
            <a:extLst>
              <a:ext uri="{FF2B5EF4-FFF2-40B4-BE49-F238E27FC236}">
                <a16:creationId xmlns:a16="http://schemas.microsoft.com/office/drawing/2014/main" id="{C2F9C279-525F-428B-AA1E-DA719722C84D}"/>
              </a:ext>
            </a:extLst>
          </p:cNvPr>
          <p:cNvSpPr txBox="1"/>
          <p:nvPr/>
        </p:nvSpPr>
        <p:spPr>
          <a:xfrm>
            <a:off x="1301750" y="1422400"/>
            <a:ext cx="1011555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Tumor microenvironment</a:t>
            </a:r>
          </a:p>
          <a:p>
            <a:pPr marL="285750" indent="-285750">
              <a:buFont typeface="Arial" panose="020B0604020202020204" pitchFamily="34" charset="0"/>
              <a:buChar char="•"/>
            </a:pPr>
            <a:r>
              <a:rPr lang="en-US" altLang="zh-CN" dirty="0"/>
              <a:t>Immune suppression</a:t>
            </a:r>
          </a:p>
          <a:p>
            <a:pPr marL="742950" lvl="1" indent="-285750">
              <a:buFont typeface="Arial" panose="020B0604020202020204" pitchFamily="34" charset="0"/>
              <a:buChar char="•"/>
            </a:pPr>
            <a:r>
              <a:rPr lang="en-US" altLang="zh-CN" dirty="0"/>
              <a:t>Immune checkpoints: PD1-PDL1, CTLA4, </a:t>
            </a:r>
            <a:r>
              <a:rPr lang="en-US" altLang="zh-CN" dirty="0" err="1"/>
              <a:t>etc</a:t>
            </a:r>
            <a:endParaRPr lang="en-US" altLang="zh-CN" dirty="0"/>
          </a:p>
          <a:p>
            <a:pPr marL="742950" lvl="1" indent="-285750">
              <a:buFont typeface="Arial" panose="020B0604020202020204" pitchFamily="34" charset="0"/>
              <a:buChar char="•"/>
            </a:pPr>
            <a:r>
              <a:rPr lang="en-US" altLang="zh-CN" dirty="0"/>
              <a:t>Immune checkpoint inhibitor to prevent immune suppression</a:t>
            </a:r>
            <a:endParaRPr lang="zh-CN" altLang="en-US" dirty="0"/>
          </a:p>
        </p:txBody>
      </p:sp>
    </p:spTree>
    <p:extLst>
      <p:ext uri="{BB962C8B-B14F-4D97-AF65-F5344CB8AC3E}">
        <p14:creationId xmlns:p14="http://schemas.microsoft.com/office/powerpoint/2010/main" val="344197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HW6 recap</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Glioblastoma microarray data</a:t>
            </a:r>
          </a:p>
          <a:p>
            <a:r>
              <a:rPr lang="en-US" altLang="zh-CN" sz="2000" dirty="0"/>
              <a:t>2 subtypes identified by K-means clustering</a:t>
            </a:r>
          </a:p>
          <a:p>
            <a:r>
              <a:rPr lang="en-US" altLang="zh-CN" sz="2000" dirty="0"/>
              <a:t>Differentially expressed genes and methylated genes using LIMMA</a:t>
            </a:r>
          </a:p>
          <a:p>
            <a:r>
              <a:rPr lang="en-US" altLang="zh-CN" sz="2000" dirty="0"/>
              <a:t>Survival analysis and Cox regression</a:t>
            </a:r>
            <a:endParaRPr lang="zh-CN" altLang="en-US" sz="2000" dirty="0"/>
          </a:p>
        </p:txBody>
      </p:sp>
    </p:spTree>
    <p:extLst>
      <p:ext uri="{BB962C8B-B14F-4D97-AF65-F5344CB8AC3E}">
        <p14:creationId xmlns:p14="http://schemas.microsoft.com/office/powerpoint/2010/main" val="70499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314754" y="148652"/>
            <a:ext cx="11750246" cy="1325563"/>
          </a:xfrm>
        </p:spPr>
        <p:txBody>
          <a:bodyPr/>
          <a:lstStyle/>
          <a:p>
            <a:pPr algn="ctr"/>
            <a:r>
              <a:rPr lang="en-US" altLang="zh-CN" dirty="0"/>
              <a:t>Part V: Cancer immunology and immunotherapy</a:t>
            </a:r>
            <a:endParaRPr lang="zh-CN" altLang="en-US" dirty="0"/>
          </a:p>
        </p:txBody>
      </p:sp>
      <p:sp>
        <p:nvSpPr>
          <p:cNvPr id="6" name="内容占位符 5">
            <a:extLst>
              <a:ext uri="{FF2B5EF4-FFF2-40B4-BE49-F238E27FC236}">
                <a16:creationId xmlns:a16="http://schemas.microsoft.com/office/drawing/2014/main" id="{C6454401-C36F-4729-88F4-0441EAEB88C7}"/>
              </a:ext>
            </a:extLst>
          </p:cNvPr>
          <p:cNvSpPr>
            <a:spLocks noGrp="1"/>
          </p:cNvSpPr>
          <p:nvPr>
            <p:ph idx="1"/>
          </p:nvPr>
        </p:nvSpPr>
        <p:spPr>
          <a:xfrm>
            <a:off x="838200" y="1355725"/>
            <a:ext cx="10515600" cy="4351338"/>
          </a:xfrm>
        </p:spPr>
        <p:txBody>
          <a:bodyPr>
            <a:normAutofit/>
          </a:bodyPr>
          <a:lstStyle/>
          <a:p>
            <a:pPr lvl="1"/>
            <a:endParaRPr lang="en-US" altLang="zh-CN" sz="1600" dirty="0"/>
          </a:p>
          <a:p>
            <a:endParaRPr lang="en-US" altLang="zh-CN" sz="2000" dirty="0"/>
          </a:p>
          <a:p>
            <a:endParaRPr lang="zh-CN" altLang="en-US" sz="1600" dirty="0"/>
          </a:p>
        </p:txBody>
      </p:sp>
      <p:sp>
        <p:nvSpPr>
          <p:cNvPr id="9" name="文本框 8">
            <a:extLst>
              <a:ext uri="{FF2B5EF4-FFF2-40B4-BE49-F238E27FC236}">
                <a16:creationId xmlns:a16="http://schemas.microsoft.com/office/drawing/2014/main" id="{C2F9C279-525F-428B-AA1E-DA719722C84D}"/>
              </a:ext>
            </a:extLst>
          </p:cNvPr>
          <p:cNvSpPr txBox="1"/>
          <p:nvPr/>
        </p:nvSpPr>
        <p:spPr>
          <a:xfrm>
            <a:off x="1238250" y="1474215"/>
            <a:ext cx="10115550"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Q1: Compared infiltration level of CD8T cells in GBM vs. SKCM</a:t>
            </a:r>
          </a:p>
          <a:p>
            <a:pPr marL="742950" lvl="1" indent="-285750">
              <a:buFont typeface="Arial" panose="020B0604020202020204" pitchFamily="34" charset="0"/>
              <a:buChar char="•"/>
            </a:pPr>
            <a:r>
              <a:rPr lang="en-US" altLang="zh-CN" dirty="0"/>
              <a:t>Select “</a:t>
            </a:r>
            <a:r>
              <a:rPr lang="en-US" altLang="zh-CN" dirty="0" err="1"/>
              <a:t>Gene_DE</a:t>
            </a:r>
            <a:r>
              <a:rPr lang="en-US" altLang="zh-CN" dirty="0"/>
              <a:t>” under “Exploration” tab, input CD8A/CD8B</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Q2: Check the association between immune checkpoint expression and CD8T cell infiltration in GBM and SKCM</a:t>
            </a:r>
          </a:p>
          <a:p>
            <a:pPr marL="742950" lvl="1" indent="-285750">
              <a:buFont typeface="Arial" panose="020B0604020202020204" pitchFamily="34" charset="0"/>
              <a:buChar char="•"/>
            </a:pPr>
            <a:r>
              <a:rPr lang="en-US" altLang="zh-CN" dirty="0"/>
              <a:t>Use “Gene” under “Immune” tab. Include only T cell CD8+ as immune infiltrates</a:t>
            </a:r>
          </a:p>
          <a:p>
            <a:pPr marL="742950" lvl="1" indent="-285750">
              <a:buFont typeface="Arial" panose="020B0604020202020204" pitchFamily="34" charset="0"/>
              <a:buChar char="•"/>
            </a:pPr>
            <a:r>
              <a:rPr lang="en-US" altLang="zh-CN" dirty="0"/>
              <a:t>PD1 = PDCD1; PD1L = CD274</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Q3: Whether CD8T cell infiltration affect survival in GBM and SKCM</a:t>
            </a:r>
          </a:p>
          <a:p>
            <a:pPr marL="742950" lvl="1" indent="-285750">
              <a:buFont typeface="Arial" panose="020B0604020202020204" pitchFamily="34" charset="0"/>
              <a:buChar char="•"/>
            </a:pPr>
            <a:r>
              <a:rPr lang="en-US" altLang="zh-CN" dirty="0"/>
              <a:t>Use “Outcome” under “Immune” tab</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Q4: for grads, explain using results from Q1-Q3 why check point inhibitors do not work well in GBM</a:t>
            </a:r>
          </a:p>
        </p:txBody>
      </p:sp>
    </p:spTree>
    <p:extLst>
      <p:ext uri="{BB962C8B-B14F-4D97-AF65-F5344CB8AC3E}">
        <p14:creationId xmlns:p14="http://schemas.microsoft.com/office/powerpoint/2010/main" val="415692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CRISPR screens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Analyzing CRISPR Screen Data with </a:t>
            </a:r>
            <a:r>
              <a:rPr lang="en-US" altLang="zh-CN" sz="2000" dirty="0" err="1"/>
              <a:t>MAGeCK</a:t>
            </a:r>
            <a:endParaRPr lang="en-US" altLang="zh-CN" sz="2000" dirty="0"/>
          </a:p>
          <a:p>
            <a:r>
              <a:rPr lang="en-US" altLang="zh-CN" sz="2000" dirty="0"/>
              <a:t>Installation on Cannon:</a:t>
            </a:r>
          </a:p>
          <a:p>
            <a:pPr lvl="1"/>
            <a:r>
              <a:rPr lang="en-US" altLang="zh-CN" sz="1600" dirty="0"/>
              <a:t>Copy the folder /n/stat115/2021/HW6/mageck-0.5.8 to your home directory</a:t>
            </a:r>
          </a:p>
          <a:p>
            <a:pPr lvl="2"/>
            <a:r>
              <a:rPr lang="en-US" altLang="zh-CN" sz="1200" dirty="0"/>
              <a:t>cp -r /n/stat115/2021/HW6/data/mageck-0.5.8 ~</a:t>
            </a:r>
          </a:p>
          <a:p>
            <a:pPr lvl="1"/>
            <a:r>
              <a:rPr lang="en-US" altLang="zh-CN" sz="1600" dirty="0"/>
              <a:t>cd ~/mageck-0.5.8</a:t>
            </a:r>
          </a:p>
          <a:p>
            <a:pPr lvl="1"/>
            <a:r>
              <a:rPr lang="en-US" altLang="zh-CN" sz="1600" dirty="0"/>
              <a:t>module load Anaconda/5.0.1-fasrc01</a:t>
            </a:r>
          </a:p>
          <a:p>
            <a:pPr lvl="1"/>
            <a:r>
              <a:rPr lang="en-US" altLang="zh-CN" sz="1600" dirty="0"/>
              <a:t>python setup.py install –user</a:t>
            </a:r>
          </a:p>
          <a:p>
            <a:pPr lvl="1"/>
            <a:r>
              <a:rPr lang="en-US" altLang="zh-CN" sz="1600" dirty="0"/>
              <a:t>test that the command works with </a:t>
            </a:r>
            <a:r>
              <a:rPr lang="en-US" altLang="zh-CN" sz="1600" dirty="0" err="1"/>
              <a:t>mageck</a:t>
            </a:r>
            <a:r>
              <a:rPr lang="en-US" altLang="zh-CN" sz="1600" dirty="0"/>
              <a:t> –help</a:t>
            </a:r>
          </a:p>
          <a:p>
            <a:r>
              <a:rPr lang="en-US" altLang="zh-CN" sz="2000" dirty="0"/>
              <a:t>Data stored at /n/stat115/2021/HW6</a:t>
            </a:r>
            <a:r>
              <a:rPr lang="en-US" altLang="zh-CN" sz="2000"/>
              <a:t>/data/crispr</a:t>
            </a:r>
            <a:r>
              <a:rPr lang="en-US" altLang="zh-CN" sz="2000" dirty="0" err="1"/>
              <a:t>_data</a:t>
            </a:r>
            <a:endParaRPr lang="zh-CN" altLang="en-US" sz="2000" dirty="0"/>
          </a:p>
        </p:txBody>
      </p:sp>
    </p:spTree>
    <p:extLst>
      <p:ext uri="{BB962C8B-B14F-4D97-AF65-F5344CB8AC3E}">
        <p14:creationId xmlns:p14="http://schemas.microsoft.com/office/powerpoint/2010/main" val="427074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Part III Q1 &amp; Q2: Mutations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The MAF files contain the mutations of each tumor compared to the normal DNA in the patient blood</a:t>
            </a:r>
          </a:p>
          <a:p>
            <a:r>
              <a:rPr lang="en-US" altLang="zh-CN" sz="2000" dirty="0"/>
              <a:t>We are interested in the genes with mutations and the protein change in a mutation</a:t>
            </a:r>
          </a:p>
          <a:p>
            <a:r>
              <a:rPr lang="en-US" altLang="zh-CN" sz="2000" dirty="0"/>
              <a:t>Count the times a gene is mutated (Q1) combing the two subtypes </a:t>
            </a:r>
          </a:p>
          <a:p>
            <a:r>
              <a:rPr lang="en-US" altLang="zh-CN" sz="2000" dirty="0"/>
              <a:t>Count the occurrence of each gene-protein change pair (Q2) combing the two subtypes and in each subtype separately, the mutation that is specifically prevalent in one subtype might be the genetic factor that distinguishes the two subtypes</a:t>
            </a:r>
            <a:endParaRPr lang="zh-CN" altLang="en-US" sz="2000" dirty="0"/>
          </a:p>
        </p:txBody>
      </p:sp>
      <p:pic>
        <p:nvPicPr>
          <p:cNvPr id="5" name="图片 4">
            <a:extLst>
              <a:ext uri="{FF2B5EF4-FFF2-40B4-BE49-F238E27FC236}">
                <a16:creationId xmlns:a16="http://schemas.microsoft.com/office/drawing/2014/main" id="{BFB519C5-BBF1-4D97-9B39-6A606C0FC3D0}"/>
              </a:ext>
            </a:extLst>
          </p:cNvPr>
          <p:cNvPicPr>
            <a:picLocks noChangeAspect="1"/>
          </p:cNvPicPr>
          <p:nvPr/>
        </p:nvPicPr>
        <p:blipFill>
          <a:blip r:embed="rId2"/>
          <a:stretch>
            <a:fillRect/>
          </a:stretch>
        </p:blipFill>
        <p:spPr>
          <a:xfrm>
            <a:off x="318491" y="3846184"/>
            <a:ext cx="5206009" cy="2963075"/>
          </a:xfrm>
          <a:prstGeom prst="rect">
            <a:avLst/>
          </a:prstGeom>
        </p:spPr>
      </p:pic>
      <p:graphicFrame>
        <p:nvGraphicFramePr>
          <p:cNvPr id="6" name="表格 6">
            <a:extLst>
              <a:ext uri="{FF2B5EF4-FFF2-40B4-BE49-F238E27FC236}">
                <a16:creationId xmlns:a16="http://schemas.microsoft.com/office/drawing/2014/main" id="{8A126775-92FD-4869-93A1-26B7AE9720C6}"/>
              </a:ext>
            </a:extLst>
          </p:cNvPr>
          <p:cNvGraphicFramePr>
            <a:graphicFrameLocks noGrp="1"/>
          </p:cNvGraphicFramePr>
          <p:nvPr>
            <p:extLst>
              <p:ext uri="{D42A27DB-BD31-4B8C-83A1-F6EECF244321}">
                <p14:modId xmlns:p14="http://schemas.microsoft.com/office/powerpoint/2010/main" val="1726200395"/>
              </p:ext>
            </p:extLst>
          </p:nvPr>
        </p:nvGraphicFramePr>
        <p:xfrm>
          <a:off x="5803041" y="3759272"/>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 name</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graphicFrame>
        <p:nvGraphicFramePr>
          <p:cNvPr id="9" name="表格 6">
            <a:extLst>
              <a:ext uri="{FF2B5EF4-FFF2-40B4-BE49-F238E27FC236}">
                <a16:creationId xmlns:a16="http://schemas.microsoft.com/office/drawing/2014/main" id="{C076BCD6-15D3-452A-BB39-201A112AF572}"/>
              </a:ext>
            </a:extLst>
          </p:cNvPr>
          <p:cNvGraphicFramePr>
            <a:graphicFrameLocks noGrp="1"/>
          </p:cNvGraphicFramePr>
          <p:nvPr>
            <p:extLst>
              <p:ext uri="{D42A27DB-BD31-4B8C-83A1-F6EECF244321}">
                <p14:modId xmlns:p14="http://schemas.microsoft.com/office/powerpoint/2010/main" val="1354498295"/>
              </p:ext>
            </p:extLst>
          </p:nvPr>
        </p:nvGraphicFramePr>
        <p:xfrm>
          <a:off x="5803041" y="5327722"/>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Gene-protein change pair</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spTree>
    <p:extLst>
      <p:ext uri="{BB962C8B-B14F-4D97-AF65-F5344CB8AC3E}">
        <p14:creationId xmlns:p14="http://schemas.microsoft.com/office/powerpoint/2010/main" val="21619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Part III Q1 &amp; Q2: Clarification</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Q1: Total counts of gene mutations combing the two subtypes</a:t>
            </a:r>
          </a:p>
          <a:p>
            <a:endParaRPr lang="en-US" altLang="zh-CN" sz="2000" dirty="0"/>
          </a:p>
          <a:p>
            <a:endParaRPr lang="en-US" altLang="zh-CN" sz="2000" dirty="0"/>
          </a:p>
          <a:p>
            <a:endParaRPr lang="en-US" altLang="zh-CN" sz="2000" dirty="0"/>
          </a:p>
          <a:p>
            <a:endParaRPr lang="en-US" altLang="zh-CN" sz="2000" dirty="0"/>
          </a:p>
          <a:p>
            <a:r>
              <a:rPr lang="en-US" altLang="zh-CN" sz="2000" dirty="0"/>
              <a:t>Q2: first get the total counts of gene-protein pair combing the two subtypes, then get the total counts of gene-protein pair in each subtype</a:t>
            </a:r>
            <a:endParaRPr lang="zh-CN" altLang="en-US" sz="2000" dirty="0"/>
          </a:p>
        </p:txBody>
      </p:sp>
      <p:graphicFrame>
        <p:nvGraphicFramePr>
          <p:cNvPr id="6" name="表格 6">
            <a:extLst>
              <a:ext uri="{FF2B5EF4-FFF2-40B4-BE49-F238E27FC236}">
                <a16:creationId xmlns:a16="http://schemas.microsoft.com/office/drawing/2014/main" id="{8A126775-92FD-4869-93A1-26B7AE9720C6}"/>
              </a:ext>
            </a:extLst>
          </p:cNvPr>
          <p:cNvGraphicFramePr>
            <a:graphicFrameLocks noGrp="1"/>
          </p:cNvGraphicFramePr>
          <p:nvPr>
            <p:extLst>
              <p:ext uri="{D42A27DB-BD31-4B8C-83A1-F6EECF244321}">
                <p14:modId xmlns:p14="http://schemas.microsoft.com/office/powerpoint/2010/main" val="3171885469"/>
              </p:ext>
            </p:extLst>
          </p:nvPr>
        </p:nvGraphicFramePr>
        <p:xfrm>
          <a:off x="1167541" y="1945400"/>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 name</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graphicFrame>
        <p:nvGraphicFramePr>
          <p:cNvPr id="9" name="表格 6">
            <a:extLst>
              <a:ext uri="{FF2B5EF4-FFF2-40B4-BE49-F238E27FC236}">
                <a16:creationId xmlns:a16="http://schemas.microsoft.com/office/drawing/2014/main" id="{C076BCD6-15D3-452A-BB39-201A112AF572}"/>
              </a:ext>
            </a:extLst>
          </p:cNvPr>
          <p:cNvGraphicFramePr>
            <a:graphicFrameLocks noGrp="1"/>
          </p:cNvGraphicFramePr>
          <p:nvPr>
            <p:extLst>
              <p:ext uri="{D42A27DB-BD31-4B8C-83A1-F6EECF244321}">
                <p14:modId xmlns:p14="http://schemas.microsoft.com/office/powerpoint/2010/main" val="3787544534"/>
              </p:ext>
            </p:extLst>
          </p:nvPr>
        </p:nvGraphicFramePr>
        <p:xfrm>
          <a:off x="3078891" y="4094721"/>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Gene-protein change pair</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graphicFrame>
        <p:nvGraphicFramePr>
          <p:cNvPr id="7" name="表格 6">
            <a:extLst>
              <a:ext uri="{FF2B5EF4-FFF2-40B4-BE49-F238E27FC236}">
                <a16:creationId xmlns:a16="http://schemas.microsoft.com/office/drawing/2014/main" id="{CA3DE34B-241E-4995-93EF-05FB3030736F}"/>
              </a:ext>
            </a:extLst>
          </p:cNvPr>
          <p:cNvGraphicFramePr>
            <a:graphicFrameLocks noGrp="1"/>
          </p:cNvGraphicFramePr>
          <p:nvPr>
            <p:extLst>
              <p:ext uri="{D42A27DB-BD31-4B8C-83A1-F6EECF244321}">
                <p14:modId xmlns:p14="http://schemas.microsoft.com/office/powerpoint/2010/main" val="1674277766"/>
              </p:ext>
            </p:extLst>
          </p:nvPr>
        </p:nvGraphicFramePr>
        <p:xfrm>
          <a:off x="126141" y="5475513"/>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Gene-protein change pair</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graphicFrame>
        <p:nvGraphicFramePr>
          <p:cNvPr id="8" name="表格 6">
            <a:extLst>
              <a:ext uri="{FF2B5EF4-FFF2-40B4-BE49-F238E27FC236}">
                <a16:creationId xmlns:a16="http://schemas.microsoft.com/office/drawing/2014/main" id="{061E6C57-36B7-4EB4-A2E7-7943E9456A6D}"/>
              </a:ext>
            </a:extLst>
          </p:cNvPr>
          <p:cNvGraphicFramePr>
            <a:graphicFrameLocks noGrp="1"/>
          </p:cNvGraphicFramePr>
          <p:nvPr>
            <p:extLst>
              <p:ext uri="{D42A27DB-BD31-4B8C-83A1-F6EECF244321}">
                <p14:modId xmlns:p14="http://schemas.microsoft.com/office/powerpoint/2010/main" val="833251144"/>
              </p:ext>
            </p:extLst>
          </p:nvPr>
        </p:nvGraphicFramePr>
        <p:xfrm>
          <a:off x="6326405" y="5456097"/>
          <a:ext cx="5762194" cy="1097280"/>
        </p:xfrm>
        <a:graphic>
          <a:graphicData uri="http://schemas.openxmlformats.org/drawingml/2006/table">
            <a:tbl>
              <a:tblPr firstRow="1" bandRow="1">
                <a:tableStyleId>{5C22544A-7EE6-4342-B048-85BDC9FD1C3A}</a:tableStyleId>
              </a:tblPr>
              <a:tblGrid>
                <a:gridCol w="2881097">
                  <a:extLst>
                    <a:ext uri="{9D8B030D-6E8A-4147-A177-3AD203B41FA5}">
                      <a16:colId xmlns:a16="http://schemas.microsoft.com/office/drawing/2014/main" val="3466472180"/>
                    </a:ext>
                  </a:extLst>
                </a:gridCol>
                <a:gridCol w="2881097">
                  <a:extLst>
                    <a:ext uri="{9D8B030D-6E8A-4147-A177-3AD203B41FA5}">
                      <a16:colId xmlns:a16="http://schemas.microsoft.com/office/drawing/2014/main" val="1963526240"/>
                    </a:ext>
                  </a:extLst>
                </a:gridCol>
              </a:tblGrid>
              <a:tr h="262900">
                <a:tc>
                  <a:txBody>
                    <a:bodyPr/>
                    <a:lstStyle/>
                    <a:p>
                      <a:pPr algn="ctr"/>
                      <a:r>
                        <a:rPr lang="en-US" altLang="zh-CN" dirty="0"/>
                        <a:t>Gene-protein change pair</a:t>
                      </a:r>
                      <a:endParaRPr lang="zh-CN" altLang="en-US" dirty="0"/>
                    </a:p>
                  </a:txBody>
                  <a:tcPr/>
                </a:tc>
                <a:tc>
                  <a:txBody>
                    <a:bodyPr/>
                    <a:lstStyle/>
                    <a:p>
                      <a:pPr algn="ctr"/>
                      <a:r>
                        <a:rPr lang="en-US" altLang="zh-CN" dirty="0"/>
                        <a:t>Count</a:t>
                      </a:r>
                      <a:endParaRPr lang="zh-CN" altLang="en-US" dirty="0"/>
                    </a:p>
                  </a:txBody>
                  <a:tcPr/>
                </a:tc>
                <a:extLst>
                  <a:ext uri="{0D108BD9-81ED-4DB2-BD59-A6C34878D82A}">
                    <a16:rowId xmlns:a16="http://schemas.microsoft.com/office/drawing/2014/main" val="3328609240"/>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78245395"/>
                  </a:ext>
                </a:extLst>
              </a:tr>
              <a:tr h="262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232940155"/>
                  </a:ext>
                </a:extLst>
              </a:tr>
            </a:tbl>
          </a:graphicData>
        </a:graphic>
      </p:graphicFrame>
      <p:sp>
        <p:nvSpPr>
          <p:cNvPr id="4" name="文本框 3">
            <a:extLst>
              <a:ext uri="{FF2B5EF4-FFF2-40B4-BE49-F238E27FC236}">
                <a16:creationId xmlns:a16="http://schemas.microsoft.com/office/drawing/2014/main" id="{5CC75DBE-1354-450A-9EBD-172B40A8CFDD}"/>
              </a:ext>
            </a:extLst>
          </p:cNvPr>
          <p:cNvSpPr txBox="1"/>
          <p:nvPr/>
        </p:nvSpPr>
        <p:spPr>
          <a:xfrm>
            <a:off x="1562100" y="4074430"/>
            <a:ext cx="2019300" cy="369332"/>
          </a:xfrm>
          <a:prstGeom prst="rect">
            <a:avLst/>
          </a:prstGeom>
          <a:noFill/>
        </p:spPr>
        <p:txBody>
          <a:bodyPr wrap="square" rtlCol="0">
            <a:spAutoFit/>
          </a:bodyPr>
          <a:lstStyle/>
          <a:p>
            <a:r>
              <a:rPr lang="en-US" altLang="zh-CN" dirty="0"/>
              <a:t>Two subtypes</a:t>
            </a:r>
            <a:endParaRPr lang="zh-CN" altLang="en-US" dirty="0"/>
          </a:p>
        </p:txBody>
      </p:sp>
      <p:sp>
        <p:nvSpPr>
          <p:cNvPr id="10" name="文本框 9">
            <a:extLst>
              <a:ext uri="{FF2B5EF4-FFF2-40B4-BE49-F238E27FC236}">
                <a16:creationId xmlns:a16="http://schemas.microsoft.com/office/drawing/2014/main" id="{0A64E87A-7EA6-4C72-94F5-8C43C00C27CA}"/>
              </a:ext>
            </a:extLst>
          </p:cNvPr>
          <p:cNvSpPr txBox="1"/>
          <p:nvPr/>
        </p:nvSpPr>
        <p:spPr>
          <a:xfrm>
            <a:off x="157891" y="5106180"/>
            <a:ext cx="2019300" cy="369332"/>
          </a:xfrm>
          <a:prstGeom prst="rect">
            <a:avLst/>
          </a:prstGeom>
          <a:noFill/>
        </p:spPr>
        <p:txBody>
          <a:bodyPr wrap="square" rtlCol="0">
            <a:spAutoFit/>
          </a:bodyPr>
          <a:lstStyle/>
          <a:p>
            <a:r>
              <a:rPr lang="en-US" altLang="zh-CN" dirty="0"/>
              <a:t>Subtype1</a:t>
            </a:r>
            <a:endParaRPr lang="zh-CN" altLang="en-US" dirty="0"/>
          </a:p>
        </p:txBody>
      </p:sp>
      <p:sp>
        <p:nvSpPr>
          <p:cNvPr id="11" name="文本框 10">
            <a:extLst>
              <a:ext uri="{FF2B5EF4-FFF2-40B4-BE49-F238E27FC236}">
                <a16:creationId xmlns:a16="http://schemas.microsoft.com/office/drawing/2014/main" id="{0E8C8DC7-ADE8-419F-932F-3B7134C3CC77}"/>
              </a:ext>
            </a:extLst>
          </p:cNvPr>
          <p:cNvSpPr txBox="1"/>
          <p:nvPr/>
        </p:nvSpPr>
        <p:spPr>
          <a:xfrm>
            <a:off x="10898486" y="5086765"/>
            <a:ext cx="2019300" cy="369332"/>
          </a:xfrm>
          <a:prstGeom prst="rect">
            <a:avLst/>
          </a:prstGeom>
          <a:noFill/>
        </p:spPr>
        <p:txBody>
          <a:bodyPr wrap="square" rtlCol="0">
            <a:spAutoFit/>
          </a:bodyPr>
          <a:lstStyle/>
          <a:p>
            <a:r>
              <a:rPr lang="en-US" altLang="zh-CN" dirty="0"/>
              <a:t>Subtype2</a:t>
            </a:r>
            <a:endParaRPr lang="zh-CN" altLang="en-US" dirty="0"/>
          </a:p>
        </p:txBody>
      </p:sp>
    </p:spTree>
    <p:extLst>
      <p:ext uri="{BB962C8B-B14F-4D97-AF65-F5344CB8AC3E}">
        <p14:creationId xmlns:p14="http://schemas.microsoft.com/office/powerpoint/2010/main" val="337863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Part III Q1 &amp; Q2: Coding tips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Recommend to use </a:t>
            </a:r>
            <a:r>
              <a:rPr lang="en-US" altLang="zh-CN" sz="2000" dirty="0" err="1"/>
              <a:t>plyr</a:t>
            </a:r>
            <a:r>
              <a:rPr lang="en-US" altLang="zh-CN" sz="2000" dirty="0"/>
              <a:t> package for reading in the files</a:t>
            </a:r>
          </a:p>
          <a:p>
            <a:endParaRPr lang="en-US" altLang="zh-CN" sz="2000" dirty="0"/>
          </a:p>
          <a:p>
            <a:r>
              <a:rPr lang="en-US" altLang="zh-CN" sz="2000" dirty="0" err="1"/>
              <a:t>ldply</a:t>
            </a:r>
            <a:r>
              <a:rPr lang="en-US" altLang="zh-CN" sz="2000" dirty="0"/>
              <a:t>(vector, function) will apply the function to each element of the vector and the results are stored in a </a:t>
            </a:r>
            <a:r>
              <a:rPr lang="en-US" altLang="zh-CN" sz="2000" dirty="0" err="1"/>
              <a:t>dataframe</a:t>
            </a:r>
            <a:endParaRPr lang="en-US" altLang="zh-CN" sz="2000" dirty="0"/>
          </a:p>
          <a:p>
            <a:pPr lvl="1"/>
            <a:r>
              <a:rPr lang="en-US" altLang="zh-CN" sz="1600" dirty="0" err="1"/>
              <a:t>ldply</a:t>
            </a:r>
            <a:r>
              <a:rPr lang="en-US" altLang="zh-CN" sz="1600" dirty="0"/>
              <a:t>(</a:t>
            </a:r>
            <a:r>
              <a:rPr lang="en-US" altLang="zh-CN" sz="1600" dirty="0" err="1"/>
              <a:t>list_of_file_locations</a:t>
            </a:r>
            <a:r>
              <a:rPr lang="en-US" altLang="zh-CN" sz="1600" dirty="0"/>
              <a:t>, </a:t>
            </a:r>
            <a:r>
              <a:rPr lang="en-US" altLang="zh-CN" sz="1600" dirty="0" err="1"/>
              <a:t>a_function_to_read_in_files</a:t>
            </a:r>
            <a:r>
              <a:rPr lang="en-US" altLang="zh-CN" sz="1600" dirty="0"/>
              <a:t>)</a:t>
            </a:r>
          </a:p>
          <a:p>
            <a:endParaRPr lang="en-US" altLang="zh-CN" sz="2000" dirty="0"/>
          </a:p>
          <a:p>
            <a:r>
              <a:rPr lang="en-US" altLang="zh-CN" sz="2000"/>
              <a:t>Count frequency </a:t>
            </a:r>
            <a:r>
              <a:rPr lang="en-US" altLang="zh-CN" sz="2000" dirty="0"/>
              <a:t>using </a:t>
            </a:r>
            <a:r>
              <a:rPr lang="en-US" altLang="zh-CN" sz="2000" dirty="0" err="1"/>
              <a:t>dplyr</a:t>
            </a:r>
            <a:r>
              <a:rPr lang="en-US" altLang="zh-CN" sz="2000" dirty="0"/>
              <a:t> pipeline</a:t>
            </a:r>
          </a:p>
          <a:p>
            <a:pPr lvl="1"/>
            <a:r>
              <a:rPr lang="en-US" altLang="zh-CN" sz="1600" dirty="0" err="1"/>
              <a:t>Data_frame</a:t>
            </a:r>
            <a:r>
              <a:rPr lang="en-US" altLang="zh-CN" sz="1600" dirty="0"/>
              <a:t> %&gt;% </a:t>
            </a:r>
            <a:r>
              <a:rPr lang="en-US" altLang="zh-CN" sz="1600" dirty="0" err="1"/>
              <a:t>group_by</a:t>
            </a:r>
            <a:r>
              <a:rPr lang="en-US" altLang="zh-CN" sz="1600" dirty="0"/>
              <a:t>(</a:t>
            </a:r>
            <a:r>
              <a:rPr lang="en-US" altLang="zh-CN" sz="1600" dirty="0" err="1"/>
              <a:t>column_a</a:t>
            </a:r>
            <a:r>
              <a:rPr lang="en-US" altLang="zh-CN" sz="1600" dirty="0"/>
              <a:t>) %&gt;% </a:t>
            </a:r>
            <a:r>
              <a:rPr lang="en-US" altLang="zh-CN" sz="1600" dirty="0" err="1"/>
              <a:t>summarise</a:t>
            </a:r>
            <a:r>
              <a:rPr lang="en-US" altLang="zh-CN" sz="1600" dirty="0"/>
              <a:t>(Count=n()) %&gt;% arrange(desc(Count))</a:t>
            </a:r>
          </a:p>
          <a:p>
            <a:endParaRPr lang="en-US" altLang="zh-CN" sz="2000" dirty="0"/>
          </a:p>
          <a:p>
            <a:endParaRPr lang="en-US" altLang="zh-CN" sz="2000" dirty="0"/>
          </a:p>
          <a:p>
            <a:endParaRPr lang="en-US" altLang="zh-CN" sz="2000" dirty="0"/>
          </a:p>
        </p:txBody>
      </p:sp>
      <p:pic>
        <p:nvPicPr>
          <p:cNvPr id="12" name="图片 11">
            <a:extLst>
              <a:ext uri="{FF2B5EF4-FFF2-40B4-BE49-F238E27FC236}">
                <a16:creationId xmlns:a16="http://schemas.microsoft.com/office/drawing/2014/main" id="{B94193BF-1DDE-4F57-8EB0-F81C41437CB4}"/>
              </a:ext>
            </a:extLst>
          </p:cNvPr>
          <p:cNvPicPr>
            <a:picLocks noChangeAspect="1"/>
          </p:cNvPicPr>
          <p:nvPr/>
        </p:nvPicPr>
        <p:blipFill>
          <a:blip r:embed="rId2"/>
          <a:stretch>
            <a:fillRect/>
          </a:stretch>
        </p:blipFill>
        <p:spPr>
          <a:xfrm>
            <a:off x="1114425" y="4204141"/>
            <a:ext cx="9963150" cy="2542743"/>
          </a:xfrm>
          <a:prstGeom prst="rect">
            <a:avLst/>
          </a:prstGeom>
        </p:spPr>
      </p:pic>
    </p:spTree>
    <p:extLst>
      <p:ext uri="{BB962C8B-B14F-4D97-AF65-F5344CB8AC3E}">
        <p14:creationId xmlns:p14="http://schemas.microsoft.com/office/powerpoint/2010/main" val="29697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Oncogene vs. tumor suppressor genes</a:t>
            </a:r>
            <a:endParaRPr lang="zh-CN" altLang="en-US" dirty="0"/>
          </a:p>
        </p:txBody>
      </p:sp>
      <p:pic>
        <p:nvPicPr>
          <p:cNvPr id="8" name="图片 7">
            <a:extLst>
              <a:ext uri="{FF2B5EF4-FFF2-40B4-BE49-F238E27FC236}">
                <a16:creationId xmlns:a16="http://schemas.microsoft.com/office/drawing/2014/main" id="{F69619CB-3899-45CB-A268-117BFCE642A1}"/>
              </a:ext>
            </a:extLst>
          </p:cNvPr>
          <p:cNvPicPr>
            <a:picLocks noChangeAspect="1"/>
          </p:cNvPicPr>
          <p:nvPr/>
        </p:nvPicPr>
        <p:blipFill>
          <a:blip r:embed="rId2"/>
          <a:stretch>
            <a:fillRect/>
          </a:stretch>
        </p:blipFill>
        <p:spPr>
          <a:xfrm>
            <a:off x="3079102" y="1279845"/>
            <a:ext cx="5939406" cy="4412609"/>
          </a:xfrm>
          <a:prstGeom prst="rect">
            <a:avLst/>
          </a:prstGeom>
        </p:spPr>
      </p:pic>
    </p:spTree>
    <p:extLst>
      <p:ext uri="{BB962C8B-B14F-4D97-AF65-F5344CB8AC3E}">
        <p14:creationId xmlns:p14="http://schemas.microsoft.com/office/powerpoint/2010/main" val="384055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5" y="123252"/>
            <a:ext cx="10515600" cy="1325563"/>
          </a:xfrm>
        </p:spPr>
        <p:txBody>
          <a:bodyPr/>
          <a:lstStyle/>
          <a:p>
            <a:pPr algn="ctr"/>
            <a:r>
              <a:rPr lang="en-US" altLang="zh-CN" dirty="0"/>
              <a:t>Part III Q3 &amp; Q4 &amp; Q5: Cancer driver genes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1103418" y="1306286"/>
            <a:ext cx="12158127" cy="5428462"/>
          </a:xfrm>
        </p:spPr>
        <p:txBody>
          <a:bodyPr>
            <a:normAutofit/>
          </a:bodyPr>
          <a:lstStyle/>
          <a:p>
            <a:r>
              <a:rPr lang="en-US" altLang="zh-CN" sz="2000" dirty="0">
                <a:hlinkClick r:id="rId2"/>
              </a:rPr>
              <a:t>http://www.cbioportal.org/</a:t>
            </a:r>
            <a:endParaRPr lang="en-US" altLang="zh-CN" sz="2000" dirty="0"/>
          </a:p>
          <a:p>
            <a:r>
              <a:rPr lang="en-US" altLang="zh-CN" sz="2000" dirty="0"/>
              <a:t>Choose the studies you are interested in, submit the top genes from Q1</a:t>
            </a:r>
          </a:p>
          <a:p>
            <a:r>
              <a:rPr lang="en-US" altLang="zh-CN" sz="2000" dirty="0"/>
              <a:t>Sample view of invasive breast carcinoma and 4 genes</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Gain of function mutation: happens frequently at a specific position</a:t>
            </a:r>
          </a:p>
          <a:p>
            <a:r>
              <a:rPr lang="en-US" altLang="zh-CN" sz="2000" dirty="0"/>
              <a:t>Loss of function mutation: happens across many spots with low frequency</a:t>
            </a:r>
          </a:p>
          <a:p>
            <a:r>
              <a:rPr lang="en-US" altLang="zh-CN" sz="2000" dirty="0"/>
              <a:t>Q5: Look at log rank test p values</a:t>
            </a:r>
          </a:p>
          <a:p>
            <a:endParaRPr lang="zh-CN" altLang="en-US" sz="2000" dirty="0"/>
          </a:p>
        </p:txBody>
      </p:sp>
      <p:pic>
        <p:nvPicPr>
          <p:cNvPr id="7" name="图片 6">
            <a:extLst>
              <a:ext uri="{FF2B5EF4-FFF2-40B4-BE49-F238E27FC236}">
                <a16:creationId xmlns:a16="http://schemas.microsoft.com/office/drawing/2014/main" id="{DF22B41F-ACD4-4E22-A54F-23F5FFF68034}"/>
              </a:ext>
            </a:extLst>
          </p:cNvPr>
          <p:cNvPicPr>
            <a:picLocks noChangeAspect="1"/>
          </p:cNvPicPr>
          <p:nvPr/>
        </p:nvPicPr>
        <p:blipFill>
          <a:blip r:embed="rId3"/>
          <a:stretch>
            <a:fillRect/>
          </a:stretch>
        </p:blipFill>
        <p:spPr>
          <a:xfrm>
            <a:off x="2149474" y="2453340"/>
            <a:ext cx="8423275" cy="2835837"/>
          </a:xfrm>
          <a:prstGeom prst="rect">
            <a:avLst/>
          </a:prstGeom>
        </p:spPr>
      </p:pic>
    </p:spTree>
    <p:extLst>
      <p:ext uri="{BB962C8B-B14F-4D97-AF65-F5344CB8AC3E}">
        <p14:creationId xmlns:p14="http://schemas.microsoft.com/office/powerpoint/2010/main" val="80030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III Q6: Clinical trials targeting mutations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hlinkClick r:id="rId2"/>
              </a:rPr>
              <a:t>https://www.clinicaltrials.gov</a:t>
            </a:r>
            <a:endParaRPr lang="en-US" altLang="zh-CN" sz="2000" dirty="0"/>
          </a:p>
          <a:p>
            <a:r>
              <a:rPr lang="en-US" altLang="zh-CN" sz="2000" dirty="0"/>
              <a:t>Search by the disease name and gene name. The file containing all the trials can be exported as a </a:t>
            </a:r>
            <a:r>
              <a:rPr lang="en-US" altLang="zh-CN" sz="2000" dirty="0" err="1"/>
              <a:t>tsv</a:t>
            </a:r>
            <a:r>
              <a:rPr lang="en-US" altLang="zh-CN" sz="2000" dirty="0"/>
              <a:t> file</a:t>
            </a:r>
            <a:endParaRPr lang="zh-CN" altLang="en-US" sz="2000" dirty="0"/>
          </a:p>
        </p:txBody>
      </p:sp>
    </p:spTree>
    <p:extLst>
      <p:ext uri="{BB962C8B-B14F-4D97-AF65-F5344CB8AC3E}">
        <p14:creationId xmlns:p14="http://schemas.microsoft.com/office/powerpoint/2010/main" val="354243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769-157B-4599-9776-E1EC6113FE51}"/>
              </a:ext>
            </a:extLst>
          </p:cNvPr>
          <p:cNvSpPr>
            <a:spLocks noGrp="1"/>
          </p:cNvSpPr>
          <p:nvPr>
            <p:ph type="title"/>
          </p:nvPr>
        </p:nvSpPr>
        <p:spPr>
          <a:xfrm>
            <a:off x="791004" y="123252"/>
            <a:ext cx="11064445" cy="1325563"/>
          </a:xfrm>
        </p:spPr>
        <p:txBody>
          <a:bodyPr/>
          <a:lstStyle/>
          <a:p>
            <a:pPr algn="ctr"/>
            <a:r>
              <a:rPr lang="en-US" altLang="zh-CN" dirty="0"/>
              <a:t>Part IV: CRISPR screens</a:t>
            </a:r>
            <a:endParaRPr lang="zh-CN" altLang="en-US" dirty="0"/>
          </a:p>
        </p:txBody>
      </p:sp>
      <p:sp>
        <p:nvSpPr>
          <p:cNvPr id="3" name="内容占位符 2">
            <a:extLst>
              <a:ext uri="{FF2B5EF4-FFF2-40B4-BE49-F238E27FC236}">
                <a16:creationId xmlns:a16="http://schemas.microsoft.com/office/drawing/2014/main" id="{4D38F7AD-C63D-49F9-B334-3C018E08F360}"/>
              </a:ext>
            </a:extLst>
          </p:cNvPr>
          <p:cNvSpPr>
            <a:spLocks noGrp="1"/>
          </p:cNvSpPr>
          <p:nvPr>
            <p:ph idx="1"/>
          </p:nvPr>
        </p:nvSpPr>
        <p:spPr>
          <a:xfrm>
            <a:off x="885395" y="1382487"/>
            <a:ext cx="10515600" cy="4351338"/>
          </a:xfrm>
        </p:spPr>
        <p:txBody>
          <a:bodyPr>
            <a:normAutofit/>
          </a:bodyPr>
          <a:lstStyle/>
          <a:p>
            <a:r>
              <a:rPr lang="en-US" altLang="zh-CN" sz="2000" dirty="0"/>
              <a:t>CRISPR systems</a:t>
            </a:r>
          </a:p>
          <a:p>
            <a:pPr lvl="1"/>
            <a:r>
              <a:rPr lang="en-US" altLang="zh-CN" sz="1600" dirty="0"/>
              <a:t>Adaptive immune system in bacteria modified for genome engineering</a:t>
            </a:r>
          </a:p>
          <a:p>
            <a:pPr lvl="1"/>
            <a:r>
              <a:rPr lang="en-US" altLang="zh-CN" sz="1600" dirty="0"/>
              <a:t>Components:</a:t>
            </a:r>
          </a:p>
          <a:p>
            <a:pPr marL="457200" lvl="1" indent="0">
              <a:buNone/>
            </a:pPr>
            <a:r>
              <a:rPr lang="en-US" altLang="zh-CN" sz="1600" dirty="0"/>
              <a:t>	• sgRNA</a:t>
            </a:r>
          </a:p>
          <a:p>
            <a:pPr marL="457200" lvl="1" indent="0">
              <a:buNone/>
            </a:pPr>
            <a:r>
              <a:rPr lang="en-US" altLang="zh-CN" sz="1600" dirty="0"/>
              <a:t>	• Cas protein</a:t>
            </a:r>
          </a:p>
          <a:p>
            <a:pPr lvl="1"/>
            <a:r>
              <a:rPr lang="en-US" altLang="zh-CN" sz="1600" dirty="0"/>
              <a:t>Can be used to perform gene knock-out</a:t>
            </a:r>
            <a:endParaRPr lang="zh-CN" altLang="en-US" sz="1600" dirty="0"/>
          </a:p>
        </p:txBody>
      </p:sp>
      <p:pic>
        <p:nvPicPr>
          <p:cNvPr id="5" name="图片 4">
            <a:extLst>
              <a:ext uri="{FF2B5EF4-FFF2-40B4-BE49-F238E27FC236}">
                <a16:creationId xmlns:a16="http://schemas.microsoft.com/office/drawing/2014/main" id="{A11748C5-29E7-4AAE-9CCF-F10B8CCE3E70}"/>
              </a:ext>
            </a:extLst>
          </p:cNvPr>
          <p:cNvPicPr>
            <a:picLocks noChangeAspect="1"/>
          </p:cNvPicPr>
          <p:nvPr/>
        </p:nvPicPr>
        <p:blipFill>
          <a:blip r:embed="rId2"/>
          <a:stretch>
            <a:fillRect/>
          </a:stretch>
        </p:blipFill>
        <p:spPr>
          <a:xfrm>
            <a:off x="7003955" y="2799797"/>
            <a:ext cx="4491431" cy="3645220"/>
          </a:xfrm>
          <a:prstGeom prst="rect">
            <a:avLst/>
          </a:prstGeom>
        </p:spPr>
      </p:pic>
    </p:spTree>
    <p:extLst>
      <p:ext uri="{BB962C8B-B14F-4D97-AF65-F5344CB8AC3E}">
        <p14:creationId xmlns:p14="http://schemas.microsoft.com/office/powerpoint/2010/main" val="15210481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1298</Words>
  <Application>Microsoft Office PowerPoint</Application>
  <PresentationFormat>宽屏</PresentationFormat>
  <Paragraphs>220</Paragraphs>
  <Slides>21</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STAT115 Lab11</vt:lpstr>
      <vt:lpstr>HW6 recap</vt:lpstr>
      <vt:lpstr>Part III Q1 &amp; Q2: Mutations</vt:lpstr>
      <vt:lpstr>Part III Q1 &amp; Q2: Clarification</vt:lpstr>
      <vt:lpstr>Part III Q1 &amp; Q2: Coding tips</vt:lpstr>
      <vt:lpstr>Oncogene vs. tumor suppressor genes</vt:lpstr>
      <vt:lpstr>Part III Q3 &amp; Q4 &amp; Q5: Cancer driver genes</vt:lpstr>
      <vt:lpstr>Part III Q6: Clinical trials targeting mutations</vt:lpstr>
      <vt:lpstr>Part IV: CRISPR screens</vt:lpstr>
      <vt:lpstr>Part IV: CRISPR screens</vt:lpstr>
      <vt:lpstr>Part IV: CRISPR screens</vt:lpstr>
      <vt:lpstr>Part IV: MAGeCK tutorial</vt:lpstr>
      <vt:lpstr>Part IV: MAGeCK tutorial</vt:lpstr>
      <vt:lpstr>Part IV Q1: QC metrics</vt:lpstr>
      <vt:lpstr>Part IV Q1: Replicate consistency</vt:lpstr>
      <vt:lpstr>Part IV Q2: Positive and negative selection genes</vt:lpstr>
      <vt:lpstr>Part IV Q3: Drug target</vt:lpstr>
      <vt:lpstr>Part IV Q4: Druggable genes</vt:lpstr>
      <vt:lpstr>Part V: Cancer immunology and immunotherapy</vt:lpstr>
      <vt:lpstr>Part V: Cancer immunology and immunotherapy</vt:lpstr>
      <vt:lpstr>Part IV: CRISPR screens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康 佳锦龙</dc:creator>
  <cp:lastModifiedBy>康 佳锦龙</cp:lastModifiedBy>
  <cp:revision>348</cp:revision>
  <dcterms:created xsi:type="dcterms:W3CDTF">2021-04-06T20:25:57Z</dcterms:created>
  <dcterms:modified xsi:type="dcterms:W3CDTF">2021-04-20T01:11:28Z</dcterms:modified>
</cp:coreProperties>
</file>