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Inter"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3" d="100"/>
          <a:sy n="53" d="100"/>
        </p:scale>
        <p:origin x="74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6281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2294692"/>
            <a:ext cx="7556421" cy="1559243"/>
          </a:xfrm>
          <a:prstGeom prst="rect">
            <a:avLst/>
          </a:prstGeom>
          <a:noFill/>
          <a:ln/>
        </p:spPr>
        <p:txBody>
          <a:bodyPr wrap="square" lIns="0" tIns="0" rIns="0" bIns="0" rtlCol="0" anchor="t"/>
          <a:lstStyle/>
          <a:p>
            <a:pPr marL="0" indent="0" algn="l">
              <a:lnSpc>
                <a:spcPts val="6100"/>
              </a:lnSpc>
              <a:buNone/>
            </a:pPr>
            <a:r>
              <a:rPr lang="en-US" sz="4900" b="1" kern="0" spc="-98" dirty="0">
                <a:solidFill>
                  <a:srgbClr val="F95F88"/>
                </a:solidFill>
                <a:latin typeface="Petrona Bold" pitchFamily="34" charset="0"/>
                <a:ea typeface="Petrona Bold" pitchFamily="34" charset="-122"/>
                <a:cs typeface="Petrona Bold" pitchFamily="34" charset="-120"/>
              </a:rPr>
              <a:t>Neural Style Transfer with TensorFlow</a:t>
            </a:r>
            <a:endParaRPr lang="en-US" sz="4900" dirty="0"/>
          </a:p>
        </p:txBody>
      </p:sp>
      <p:sp>
        <p:nvSpPr>
          <p:cNvPr id="4" name="Text 1"/>
          <p:cNvSpPr/>
          <p:nvPr/>
        </p:nvSpPr>
        <p:spPr>
          <a:xfrm>
            <a:off x="6280190" y="4194096"/>
            <a:ext cx="7556421" cy="1088708"/>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A journey into the world of deep learning and artistic creativity, where algorithms blend content and style, transforming images into breathtaking masterpieces.</a:t>
            </a:r>
            <a:endParaRPr lang="en-US" sz="1750" dirty="0"/>
          </a:p>
        </p:txBody>
      </p:sp>
      <p:sp>
        <p:nvSpPr>
          <p:cNvPr id="5" name="Shape 2"/>
          <p:cNvSpPr/>
          <p:nvPr/>
        </p:nvSpPr>
        <p:spPr>
          <a:xfrm>
            <a:off x="6280190" y="5554861"/>
            <a:ext cx="362903" cy="362903"/>
          </a:xfrm>
          <a:prstGeom prst="roundRect">
            <a:avLst>
              <a:gd name="adj" fmla="val 25194296"/>
            </a:avLst>
          </a:prstGeom>
          <a:solidFill>
            <a:srgbClr val="D16938"/>
          </a:solidFill>
          <a:ln w="7620">
            <a:solidFill>
              <a:srgbClr val="FFFFFF"/>
            </a:solidFill>
            <a:prstDash val="solid"/>
          </a:ln>
        </p:spPr>
      </p:sp>
      <p:sp>
        <p:nvSpPr>
          <p:cNvPr id="6" name="Text 3"/>
          <p:cNvSpPr/>
          <p:nvPr/>
        </p:nvSpPr>
        <p:spPr>
          <a:xfrm>
            <a:off x="6387703" y="5687497"/>
            <a:ext cx="147876" cy="97512"/>
          </a:xfrm>
          <a:prstGeom prst="rect">
            <a:avLst/>
          </a:prstGeom>
          <a:noFill/>
          <a:ln/>
        </p:spPr>
        <p:txBody>
          <a:bodyPr wrap="none" lIns="0" tIns="0" rIns="0" bIns="0" rtlCol="0" anchor="t"/>
          <a:lstStyle/>
          <a:p>
            <a:pPr marL="0" indent="0" algn="ctr">
              <a:lnSpc>
                <a:spcPts val="750"/>
              </a:lnSpc>
              <a:buNone/>
            </a:pPr>
            <a:r>
              <a:rPr lang="en-US" sz="750" kern="0" spc="-36" dirty="0">
                <a:solidFill>
                  <a:srgbClr val="4D4D51"/>
                </a:solidFill>
                <a:latin typeface="Inter Medium" pitchFamily="34" charset="0"/>
                <a:ea typeface="Inter Medium" pitchFamily="34" charset="-122"/>
                <a:cs typeface="Inter Medium" pitchFamily="34" charset="-120"/>
              </a:rPr>
              <a:t>YM</a:t>
            </a:r>
            <a:endParaRPr lang="en-US" sz="750" dirty="0"/>
          </a:p>
        </p:txBody>
      </p:sp>
      <p:sp>
        <p:nvSpPr>
          <p:cNvPr id="7" name="Text 4"/>
          <p:cNvSpPr/>
          <p:nvPr/>
        </p:nvSpPr>
        <p:spPr>
          <a:xfrm>
            <a:off x="6756440" y="5537954"/>
            <a:ext cx="2322790" cy="396835"/>
          </a:xfrm>
          <a:prstGeom prst="rect">
            <a:avLst/>
          </a:prstGeom>
          <a:noFill/>
          <a:ln/>
        </p:spPr>
        <p:txBody>
          <a:bodyPr wrap="none" lIns="0" tIns="0" rIns="0" bIns="0" rtlCol="0" anchor="t"/>
          <a:lstStyle/>
          <a:p>
            <a:pPr marL="0" indent="0" algn="l">
              <a:lnSpc>
                <a:spcPts val="3100"/>
              </a:lnSpc>
              <a:buNone/>
            </a:pPr>
            <a:r>
              <a:rPr lang="en-US" sz="2200" b="1" kern="0" spc="-36" dirty="0">
                <a:solidFill>
                  <a:srgbClr val="272525"/>
                </a:solidFill>
                <a:latin typeface="Inter Bold" pitchFamily="34" charset="0"/>
                <a:ea typeface="Inter Bold" pitchFamily="34" charset="-122"/>
                <a:cs typeface="Inter Bold" pitchFamily="34" charset="-120"/>
              </a:rPr>
              <a:t>by Yashika Maligi</a:t>
            </a: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1760934"/>
            <a:ext cx="9160073" cy="779621"/>
          </a:xfrm>
          <a:prstGeom prst="rect">
            <a:avLst/>
          </a:prstGeom>
          <a:noFill/>
          <a:ln/>
        </p:spPr>
        <p:txBody>
          <a:bodyPr wrap="none" lIns="0" tIns="0" rIns="0" bIns="0" rtlCol="0" anchor="t"/>
          <a:lstStyle/>
          <a:p>
            <a:pPr marL="0" indent="0" algn="l">
              <a:lnSpc>
                <a:spcPts val="6100"/>
              </a:lnSpc>
              <a:buNone/>
            </a:pPr>
            <a:r>
              <a:rPr lang="en-US" sz="4900" b="1" kern="0" spc="-98" dirty="0">
                <a:solidFill>
                  <a:srgbClr val="F95F88"/>
                </a:solidFill>
                <a:latin typeface="Petrona Bold" pitchFamily="34" charset="0"/>
                <a:ea typeface="Petrona Bold" pitchFamily="34" charset="-122"/>
                <a:cs typeface="Petrona Bold" pitchFamily="34" charset="-120"/>
              </a:rPr>
              <a:t>Challenges and Future Directions</a:t>
            </a:r>
            <a:endParaRPr lang="en-US" sz="4900" dirty="0"/>
          </a:p>
        </p:txBody>
      </p:sp>
      <p:sp>
        <p:nvSpPr>
          <p:cNvPr id="3" name="Text 1"/>
          <p:cNvSpPr/>
          <p:nvPr/>
        </p:nvSpPr>
        <p:spPr>
          <a:xfrm>
            <a:off x="793790" y="3107531"/>
            <a:ext cx="3118842" cy="389930"/>
          </a:xfrm>
          <a:prstGeom prst="rect">
            <a:avLst/>
          </a:prstGeom>
          <a:noFill/>
          <a:ln/>
        </p:spPr>
        <p:txBody>
          <a:bodyPr wrap="none" lIns="0" tIns="0" rIns="0" bIns="0" rtlCol="0" anchor="t"/>
          <a:lstStyle/>
          <a:p>
            <a:pPr marL="0" indent="0" algn="l">
              <a:lnSpc>
                <a:spcPts val="3050"/>
              </a:lnSpc>
              <a:buNone/>
            </a:pPr>
            <a:r>
              <a:rPr lang="en-US" sz="2450" b="1" kern="0" spc="-49" dirty="0">
                <a:solidFill>
                  <a:srgbClr val="F95F88"/>
                </a:solidFill>
                <a:latin typeface="Petrona Bold" pitchFamily="34" charset="0"/>
                <a:ea typeface="Petrona Bold" pitchFamily="34" charset="-122"/>
                <a:cs typeface="Petrona Bold" pitchFamily="34" charset="-120"/>
              </a:rPr>
              <a:t>Challenges</a:t>
            </a:r>
            <a:endParaRPr lang="en-US" sz="2450" dirty="0"/>
          </a:p>
        </p:txBody>
      </p:sp>
      <p:sp>
        <p:nvSpPr>
          <p:cNvPr id="4" name="Text 2"/>
          <p:cNvSpPr/>
          <p:nvPr/>
        </p:nvSpPr>
        <p:spPr>
          <a:xfrm>
            <a:off x="793790" y="3724275"/>
            <a:ext cx="6244709" cy="1814513"/>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Neural Style Transfer often demands significant computational resources, typically requiring specialized hardware like GPUs or TPUs. Additionally, fine-tuning the balance between content and style loss can be complex and require careful experimentation.</a:t>
            </a:r>
            <a:endParaRPr lang="en-US" sz="1750" dirty="0"/>
          </a:p>
        </p:txBody>
      </p:sp>
      <p:sp>
        <p:nvSpPr>
          <p:cNvPr id="5" name="Text 3"/>
          <p:cNvSpPr/>
          <p:nvPr/>
        </p:nvSpPr>
        <p:spPr>
          <a:xfrm>
            <a:off x="7599521" y="3107531"/>
            <a:ext cx="3118842" cy="389930"/>
          </a:xfrm>
          <a:prstGeom prst="rect">
            <a:avLst/>
          </a:prstGeom>
          <a:noFill/>
          <a:ln/>
        </p:spPr>
        <p:txBody>
          <a:bodyPr wrap="none" lIns="0" tIns="0" rIns="0" bIns="0" rtlCol="0" anchor="t"/>
          <a:lstStyle/>
          <a:p>
            <a:pPr marL="0" indent="0" algn="l">
              <a:lnSpc>
                <a:spcPts val="3050"/>
              </a:lnSpc>
              <a:buNone/>
            </a:pPr>
            <a:r>
              <a:rPr lang="en-US" sz="2450" b="1" kern="0" spc="-49" dirty="0">
                <a:solidFill>
                  <a:srgbClr val="F95F88"/>
                </a:solidFill>
                <a:latin typeface="Petrona Bold" pitchFamily="34" charset="0"/>
                <a:ea typeface="Petrona Bold" pitchFamily="34" charset="-122"/>
                <a:cs typeface="Petrona Bold" pitchFamily="34" charset="-120"/>
              </a:rPr>
              <a:t>Future Applications</a:t>
            </a:r>
            <a:endParaRPr lang="en-US" sz="2450" dirty="0"/>
          </a:p>
        </p:txBody>
      </p:sp>
      <p:sp>
        <p:nvSpPr>
          <p:cNvPr id="6" name="Text 4"/>
          <p:cNvSpPr/>
          <p:nvPr/>
        </p:nvSpPr>
        <p:spPr>
          <a:xfrm>
            <a:off x="7599521" y="3724275"/>
            <a:ext cx="6244709" cy="2540318"/>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NST has potential for real-time style transfer in videos, enabling dynamic artistic transformations. It can also be used to develop interactive art creation tools, allowing users to explore different styles and personalize their creations. Furthermore, NST can be integrated into various creative fields, such as gaming and film production, to enhance visuals and storytelling.</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123837"/>
            <a:ext cx="10165556" cy="779621"/>
          </a:xfrm>
          <a:prstGeom prst="rect">
            <a:avLst/>
          </a:prstGeom>
          <a:noFill/>
          <a:ln/>
        </p:spPr>
        <p:txBody>
          <a:bodyPr wrap="none" lIns="0" tIns="0" rIns="0" bIns="0" rtlCol="0" anchor="t"/>
          <a:lstStyle/>
          <a:p>
            <a:pPr marL="0" indent="0" algn="l">
              <a:lnSpc>
                <a:spcPts val="6100"/>
              </a:lnSpc>
              <a:buNone/>
            </a:pPr>
            <a:r>
              <a:rPr lang="en-US" sz="4900" b="1" kern="0" spc="-98" dirty="0">
                <a:solidFill>
                  <a:srgbClr val="F95F88"/>
                </a:solidFill>
                <a:latin typeface="Petrona Bold" pitchFamily="34" charset="0"/>
                <a:ea typeface="Petrona Bold" pitchFamily="34" charset="-122"/>
                <a:cs typeface="Petrona Bold" pitchFamily="34" charset="-120"/>
              </a:rPr>
              <a:t>Introduction to Neural Style Transfer</a:t>
            </a:r>
            <a:endParaRPr lang="en-US" sz="4900" dirty="0"/>
          </a:p>
        </p:txBody>
      </p:sp>
      <p:sp>
        <p:nvSpPr>
          <p:cNvPr id="3" name="Text 1"/>
          <p:cNvSpPr/>
          <p:nvPr/>
        </p:nvSpPr>
        <p:spPr>
          <a:xfrm>
            <a:off x="793790" y="3470434"/>
            <a:ext cx="5004435" cy="389930"/>
          </a:xfrm>
          <a:prstGeom prst="rect">
            <a:avLst/>
          </a:prstGeom>
          <a:noFill/>
          <a:ln/>
        </p:spPr>
        <p:txBody>
          <a:bodyPr wrap="none" lIns="0" tIns="0" rIns="0" bIns="0" rtlCol="0" anchor="t"/>
          <a:lstStyle/>
          <a:p>
            <a:pPr marL="0" indent="0" algn="l">
              <a:lnSpc>
                <a:spcPts val="3050"/>
              </a:lnSpc>
              <a:buNone/>
            </a:pPr>
            <a:r>
              <a:rPr lang="en-US" sz="2450" b="1" kern="0" spc="-49" dirty="0">
                <a:solidFill>
                  <a:srgbClr val="F95F88"/>
                </a:solidFill>
                <a:latin typeface="Petrona Bold" pitchFamily="34" charset="0"/>
                <a:ea typeface="Petrona Bold" pitchFamily="34" charset="-122"/>
                <a:cs typeface="Petrona Bold" pitchFamily="34" charset="-120"/>
              </a:rPr>
              <a:t>What is Neural Style Transfer (NST)?</a:t>
            </a:r>
            <a:endParaRPr lang="en-US" sz="2450" dirty="0"/>
          </a:p>
        </p:txBody>
      </p:sp>
      <p:sp>
        <p:nvSpPr>
          <p:cNvPr id="4" name="Text 2"/>
          <p:cNvSpPr/>
          <p:nvPr/>
        </p:nvSpPr>
        <p:spPr>
          <a:xfrm>
            <a:off x="793790" y="4087178"/>
            <a:ext cx="6244709" cy="1814513"/>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Imagine taking the content of one image, like a photograph of a mountain, and merging it with the artistic style of another image, like a painting by Van Gogh. Neural Style Transfer (NST) allows us to do just that, creating visually stunning images that are both familiar and unique.</a:t>
            </a:r>
            <a:endParaRPr lang="en-US" sz="1750" dirty="0"/>
          </a:p>
        </p:txBody>
      </p:sp>
      <p:sp>
        <p:nvSpPr>
          <p:cNvPr id="5" name="Text 3"/>
          <p:cNvSpPr/>
          <p:nvPr/>
        </p:nvSpPr>
        <p:spPr>
          <a:xfrm>
            <a:off x="7599521" y="3447693"/>
            <a:ext cx="6244709" cy="1814513"/>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NST harnesses the power of deep learning, specifically Convolutional Neural Networks (CNNs), to achieve this. It works by extracting and recombining features from different images, ultimately generating a new image that blends the desired content and style.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49114" y="773549"/>
            <a:ext cx="7618571" cy="1498283"/>
          </a:xfrm>
          <a:prstGeom prst="rect">
            <a:avLst/>
          </a:prstGeom>
          <a:noFill/>
          <a:ln/>
        </p:spPr>
        <p:txBody>
          <a:bodyPr wrap="square" lIns="0" tIns="0" rIns="0" bIns="0" rtlCol="0" anchor="t"/>
          <a:lstStyle/>
          <a:p>
            <a:pPr marL="0" indent="0" algn="l">
              <a:lnSpc>
                <a:spcPts val="5850"/>
              </a:lnSpc>
              <a:buNone/>
            </a:pPr>
            <a:r>
              <a:rPr lang="en-US" sz="4700" b="1" kern="0" spc="-94" dirty="0">
                <a:solidFill>
                  <a:srgbClr val="F95F88"/>
                </a:solidFill>
                <a:latin typeface="Petrona Bold" pitchFamily="34" charset="0"/>
                <a:ea typeface="Petrona Bold" pitchFamily="34" charset="-122"/>
                <a:cs typeface="Petrona Bold" pitchFamily="34" charset="-120"/>
              </a:rPr>
              <a:t>Components of Neural Style Transfer</a:t>
            </a:r>
            <a:endParaRPr lang="en-US" sz="4700" dirty="0"/>
          </a:p>
        </p:txBody>
      </p:sp>
      <p:sp>
        <p:nvSpPr>
          <p:cNvPr id="4" name="Shape 1"/>
          <p:cNvSpPr/>
          <p:nvPr/>
        </p:nvSpPr>
        <p:spPr>
          <a:xfrm>
            <a:off x="6249114" y="2843808"/>
            <a:ext cx="490299" cy="490299"/>
          </a:xfrm>
          <a:prstGeom prst="roundRect">
            <a:avLst>
              <a:gd name="adj" fmla="val 18670"/>
            </a:avLst>
          </a:prstGeom>
          <a:solidFill>
            <a:srgbClr val="E0D7F4"/>
          </a:solidFill>
          <a:ln w="7620">
            <a:solidFill>
              <a:srgbClr val="C6BDDA"/>
            </a:solidFill>
            <a:prstDash val="solid"/>
          </a:ln>
        </p:spPr>
      </p:sp>
      <p:sp>
        <p:nvSpPr>
          <p:cNvPr id="5" name="Text 2"/>
          <p:cNvSpPr/>
          <p:nvPr/>
        </p:nvSpPr>
        <p:spPr>
          <a:xfrm>
            <a:off x="6314480" y="2864227"/>
            <a:ext cx="359569" cy="449461"/>
          </a:xfrm>
          <a:prstGeom prst="rect">
            <a:avLst/>
          </a:prstGeom>
          <a:noFill/>
          <a:ln/>
        </p:spPr>
        <p:txBody>
          <a:bodyPr wrap="none" lIns="0" tIns="0" rIns="0" bIns="0" rtlCol="0" anchor="t"/>
          <a:lstStyle/>
          <a:p>
            <a:pPr marL="0" indent="0" algn="ctr">
              <a:lnSpc>
                <a:spcPts val="2800"/>
              </a:lnSpc>
              <a:buNone/>
            </a:pPr>
            <a:r>
              <a:rPr lang="en-US" sz="2800" b="1" kern="0" spc="-57" dirty="0">
                <a:solidFill>
                  <a:srgbClr val="272525"/>
                </a:solidFill>
                <a:latin typeface="Petrona Bold" pitchFamily="34" charset="0"/>
                <a:ea typeface="Petrona Bold" pitchFamily="34" charset="-122"/>
                <a:cs typeface="Petrona Bold" pitchFamily="34" charset="-120"/>
              </a:rPr>
              <a:t>1</a:t>
            </a:r>
            <a:endParaRPr lang="en-US" sz="2800" dirty="0"/>
          </a:p>
        </p:txBody>
      </p:sp>
      <p:sp>
        <p:nvSpPr>
          <p:cNvPr id="6" name="Text 3"/>
          <p:cNvSpPr/>
          <p:nvPr/>
        </p:nvSpPr>
        <p:spPr>
          <a:xfrm>
            <a:off x="6957298" y="2843808"/>
            <a:ext cx="2992160" cy="374571"/>
          </a:xfrm>
          <a:prstGeom prst="rect">
            <a:avLst/>
          </a:prstGeom>
          <a:noFill/>
          <a:ln/>
        </p:spPr>
        <p:txBody>
          <a:bodyPr wrap="none" lIns="0" tIns="0" rIns="0" bIns="0" rtlCol="0" anchor="t"/>
          <a:lstStyle/>
          <a:p>
            <a:pPr marL="0" indent="0" algn="l">
              <a:lnSpc>
                <a:spcPts val="2900"/>
              </a:lnSpc>
              <a:buNone/>
            </a:pPr>
            <a:r>
              <a:rPr lang="en-US" sz="2350" b="1" kern="0" spc="-47" dirty="0">
                <a:solidFill>
                  <a:srgbClr val="272525"/>
                </a:solidFill>
                <a:latin typeface="Petrona Bold" pitchFamily="34" charset="0"/>
                <a:ea typeface="Petrona Bold" pitchFamily="34" charset="-122"/>
                <a:cs typeface="Petrona Bold" pitchFamily="34" charset="-120"/>
              </a:rPr>
              <a:t>Content Image</a:t>
            </a:r>
            <a:endParaRPr lang="en-US" sz="2350" dirty="0"/>
          </a:p>
        </p:txBody>
      </p:sp>
      <p:sp>
        <p:nvSpPr>
          <p:cNvPr id="7" name="Text 4"/>
          <p:cNvSpPr/>
          <p:nvPr/>
        </p:nvSpPr>
        <p:spPr>
          <a:xfrm>
            <a:off x="6957298" y="3349109"/>
            <a:ext cx="2992160" cy="1743670"/>
          </a:xfrm>
          <a:prstGeom prst="rect">
            <a:avLst/>
          </a:prstGeom>
          <a:noFill/>
          <a:ln/>
        </p:spPr>
        <p:txBody>
          <a:bodyPr wrap="square" lIns="0" tIns="0" rIns="0" bIns="0" rtlCol="0" anchor="t"/>
          <a:lstStyle/>
          <a:p>
            <a:pPr marL="0" indent="0" algn="l">
              <a:lnSpc>
                <a:spcPts val="2700"/>
              </a:lnSpc>
              <a:buNone/>
            </a:pPr>
            <a:r>
              <a:rPr lang="en-US" sz="1700" kern="0" spc="-34" dirty="0">
                <a:solidFill>
                  <a:srgbClr val="272525"/>
                </a:solidFill>
                <a:latin typeface="Inter" pitchFamily="34" charset="0"/>
                <a:ea typeface="Inter" pitchFamily="34" charset="-122"/>
                <a:cs typeface="Inter" pitchFamily="34" charset="-120"/>
              </a:rPr>
              <a:t>The original image that provides the main subject or scene. It's the visual foundation upon which we'll apply the desired style.</a:t>
            </a:r>
            <a:endParaRPr lang="en-US" sz="1700" dirty="0"/>
          </a:p>
        </p:txBody>
      </p:sp>
      <p:sp>
        <p:nvSpPr>
          <p:cNvPr id="8" name="Shape 5"/>
          <p:cNvSpPr/>
          <p:nvPr/>
        </p:nvSpPr>
        <p:spPr>
          <a:xfrm>
            <a:off x="10167342" y="2843808"/>
            <a:ext cx="490299" cy="490299"/>
          </a:xfrm>
          <a:prstGeom prst="roundRect">
            <a:avLst>
              <a:gd name="adj" fmla="val 18670"/>
            </a:avLst>
          </a:prstGeom>
          <a:solidFill>
            <a:srgbClr val="E0D7F4"/>
          </a:solidFill>
          <a:ln w="7620">
            <a:solidFill>
              <a:srgbClr val="C6BDDA"/>
            </a:solidFill>
            <a:prstDash val="solid"/>
          </a:ln>
        </p:spPr>
      </p:sp>
      <p:sp>
        <p:nvSpPr>
          <p:cNvPr id="9" name="Text 6"/>
          <p:cNvSpPr/>
          <p:nvPr/>
        </p:nvSpPr>
        <p:spPr>
          <a:xfrm>
            <a:off x="10232708" y="2864227"/>
            <a:ext cx="359569" cy="449461"/>
          </a:xfrm>
          <a:prstGeom prst="rect">
            <a:avLst/>
          </a:prstGeom>
          <a:noFill/>
          <a:ln/>
        </p:spPr>
        <p:txBody>
          <a:bodyPr wrap="none" lIns="0" tIns="0" rIns="0" bIns="0" rtlCol="0" anchor="t"/>
          <a:lstStyle/>
          <a:p>
            <a:pPr marL="0" indent="0" algn="ctr">
              <a:lnSpc>
                <a:spcPts val="2800"/>
              </a:lnSpc>
              <a:buNone/>
            </a:pPr>
            <a:r>
              <a:rPr lang="en-US" sz="2800" b="1" kern="0" spc="-57" dirty="0">
                <a:solidFill>
                  <a:srgbClr val="272525"/>
                </a:solidFill>
                <a:latin typeface="Petrona Bold" pitchFamily="34" charset="0"/>
                <a:ea typeface="Petrona Bold" pitchFamily="34" charset="-122"/>
                <a:cs typeface="Petrona Bold" pitchFamily="34" charset="-120"/>
              </a:rPr>
              <a:t>2</a:t>
            </a:r>
            <a:endParaRPr lang="en-US" sz="2800" dirty="0"/>
          </a:p>
        </p:txBody>
      </p:sp>
      <p:sp>
        <p:nvSpPr>
          <p:cNvPr id="10" name="Text 7"/>
          <p:cNvSpPr/>
          <p:nvPr/>
        </p:nvSpPr>
        <p:spPr>
          <a:xfrm>
            <a:off x="10875526" y="2843808"/>
            <a:ext cx="2992160" cy="374571"/>
          </a:xfrm>
          <a:prstGeom prst="rect">
            <a:avLst/>
          </a:prstGeom>
          <a:noFill/>
          <a:ln/>
        </p:spPr>
        <p:txBody>
          <a:bodyPr wrap="none" lIns="0" tIns="0" rIns="0" bIns="0" rtlCol="0" anchor="t"/>
          <a:lstStyle/>
          <a:p>
            <a:pPr marL="0" indent="0" algn="l">
              <a:lnSpc>
                <a:spcPts val="2900"/>
              </a:lnSpc>
              <a:buNone/>
            </a:pPr>
            <a:r>
              <a:rPr lang="en-US" sz="2350" b="1" kern="0" spc="-47" dirty="0">
                <a:solidFill>
                  <a:srgbClr val="272525"/>
                </a:solidFill>
                <a:latin typeface="Petrona Bold" pitchFamily="34" charset="0"/>
                <a:ea typeface="Petrona Bold" pitchFamily="34" charset="-122"/>
                <a:cs typeface="Petrona Bold" pitchFamily="34" charset="-120"/>
              </a:rPr>
              <a:t>Style Image</a:t>
            </a:r>
            <a:endParaRPr lang="en-US" sz="2350" dirty="0"/>
          </a:p>
        </p:txBody>
      </p:sp>
      <p:sp>
        <p:nvSpPr>
          <p:cNvPr id="11" name="Text 8"/>
          <p:cNvSpPr/>
          <p:nvPr/>
        </p:nvSpPr>
        <p:spPr>
          <a:xfrm>
            <a:off x="10875526" y="3349109"/>
            <a:ext cx="2992160" cy="2092404"/>
          </a:xfrm>
          <a:prstGeom prst="rect">
            <a:avLst/>
          </a:prstGeom>
          <a:noFill/>
          <a:ln/>
        </p:spPr>
        <p:txBody>
          <a:bodyPr wrap="square" lIns="0" tIns="0" rIns="0" bIns="0" rtlCol="0" anchor="t"/>
          <a:lstStyle/>
          <a:p>
            <a:pPr marL="0" indent="0" algn="l">
              <a:lnSpc>
                <a:spcPts val="2700"/>
              </a:lnSpc>
              <a:buNone/>
            </a:pPr>
            <a:r>
              <a:rPr lang="en-US" sz="1700" kern="0" spc="-34" dirty="0">
                <a:solidFill>
                  <a:srgbClr val="272525"/>
                </a:solidFill>
                <a:latin typeface="Inter" pitchFamily="34" charset="0"/>
                <a:ea typeface="Inter" pitchFamily="34" charset="-122"/>
                <a:cs typeface="Inter" pitchFamily="34" charset="-120"/>
              </a:rPr>
              <a:t>This image provides the artistic features that we want to transfer, including textures, colors, and patterns. It's the source of artistic inspiration for our transformation.</a:t>
            </a:r>
            <a:endParaRPr lang="en-US" sz="1700" dirty="0"/>
          </a:p>
        </p:txBody>
      </p:sp>
      <p:sp>
        <p:nvSpPr>
          <p:cNvPr id="12" name="Shape 9"/>
          <p:cNvSpPr/>
          <p:nvPr/>
        </p:nvSpPr>
        <p:spPr>
          <a:xfrm>
            <a:off x="6249114" y="5904548"/>
            <a:ext cx="490299" cy="490299"/>
          </a:xfrm>
          <a:prstGeom prst="roundRect">
            <a:avLst>
              <a:gd name="adj" fmla="val 18670"/>
            </a:avLst>
          </a:prstGeom>
          <a:solidFill>
            <a:srgbClr val="E0D7F4"/>
          </a:solidFill>
          <a:ln w="7620">
            <a:solidFill>
              <a:srgbClr val="C6BDDA"/>
            </a:solidFill>
            <a:prstDash val="solid"/>
          </a:ln>
        </p:spPr>
      </p:sp>
      <p:sp>
        <p:nvSpPr>
          <p:cNvPr id="13" name="Text 10"/>
          <p:cNvSpPr/>
          <p:nvPr/>
        </p:nvSpPr>
        <p:spPr>
          <a:xfrm>
            <a:off x="6314480" y="5924967"/>
            <a:ext cx="359569" cy="449461"/>
          </a:xfrm>
          <a:prstGeom prst="rect">
            <a:avLst/>
          </a:prstGeom>
          <a:noFill/>
          <a:ln/>
        </p:spPr>
        <p:txBody>
          <a:bodyPr wrap="none" lIns="0" tIns="0" rIns="0" bIns="0" rtlCol="0" anchor="t"/>
          <a:lstStyle/>
          <a:p>
            <a:pPr marL="0" indent="0" algn="ctr">
              <a:lnSpc>
                <a:spcPts val="2800"/>
              </a:lnSpc>
              <a:buNone/>
            </a:pPr>
            <a:r>
              <a:rPr lang="en-US" sz="2800" b="1" kern="0" spc="-57" dirty="0">
                <a:solidFill>
                  <a:srgbClr val="272525"/>
                </a:solidFill>
                <a:latin typeface="Petrona Bold" pitchFamily="34" charset="0"/>
                <a:ea typeface="Petrona Bold" pitchFamily="34" charset="-122"/>
                <a:cs typeface="Petrona Bold" pitchFamily="34" charset="-120"/>
              </a:rPr>
              <a:t>3</a:t>
            </a:r>
            <a:endParaRPr lang="en-US" sz="2800" dirty="0"/>
          </a:p>
        </p:txBody>
      </p:sp>
      <p:sp>
        <p:nvSpPr>
          <p:cNvPr id="14" name="Text 11"/>
          <p:cNvSpPr/>
          <p:nvPr/>
        </p:nvSpPr>
        <p:spPr>
          <a:xfrm>
            <a:off x="6957298" y="5904548"/>
            <a:ext cx="2996684" cy="374571"/>
          </a:xfrm>
          <a:prstGeom prst="rect">
            <a:avLst/>
          </a:prstGeom>
          <a:noFill/>
          <a:ln/>
        </p:spPr>
        <p:txBody>
          <a:bodyPr wrap="none" lIns="0" tIns="0" rIns="0" bIns="0" rtlCol="0" anchor="t"/>
          <a:lstStyle/>
          <a:p>
            <a:pPr marL="0" indent="0" algn="l">
              <a:lnSpc>
                <a:spcPts val="2900"/>
              </a:lnSpc>
              <a:buNone/>
            </a:pPr>
            <a:r>
              <a:rPr lang="en-US" sz="2350" b="1" kern="0" spc="-47" dirty="0">
                <a:solidFill>
                  <a:srgbClr val="272525"/>
                </a:solidFill>
                <a:latin typeface="Petrona Bold" pitchFamily="34" charset="0"/>
                <a:ea typeface="Petrona Bold" pitchFamily="34" charset="-122"/>
                <a:cs typeface="Petrona Bold" pitchFamily="34" charset="-120"/>
              </a:rPr>
              <a:t>Generated Image</a:t>
            </a:r>
            <a:endParaRPr lang="en-US" sz="2350" dirty="0"/>
          </a:p>
        </p:txBody>
      </p:sp>
      <p:sp>
        <p:nvSpPr>
          <p:cNvPr id="15" name="Text 12"/>
          <p:cNvSpPr/>
          <p:nvPr/>
        </p:nvSpPr>
        <p:spPr>
          <a:xfrm>
            <a:off x="6957298" y="6409849"/>
            <a:ext cx="6910387" cy="1046202"/>
          </a:xfrm>
          <a:prstGeom prst="rect">
            <a:avLst/>
          </a:prstGeom>
          <a:noFill/>
          <a:ln/>
        </p:spPr>
        <p:txBody>
          <a:bodyPr wrap="square" lIns="0" tIns="0" rIns="0" bIns="0" rtlCol="0" anchor="t"/>
          <a:lstStyle/>
          <a:p>
            <a:pPr marL="0" indent="0" algn="l">
              <a:lnSpc>
                <a:spcPts val="2700"/>
              </a:lnSpc>
              <a:buNone/>
            </a:pPr>
            <a:r>
              <a:rPr lang="en-US" sz="1700" kern="0" spc="-34" dirty="0">
                <a:solidFill>
                  <a:srgbClr val="272525"/>
                </a:solidFill>
                <a:latin typeface="Inter" pitchFamily="34" charset="0"/>
                <a:ea typeface="Inter" pitchFamily="34" charset="-122"/>
                <a:cs typeface="Inter" pitchFamily="34" charset="-120"/>
              </a:rPr>
              <a:t>The final output image, where the content from the first image has been transformed with the artistic style of the second. It's a unique blend of the two sources, creating something entirely new.</a:t>
            </a:r>
            <a:endParaRPr lang="en-US" sz="1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683538"/>
            <a:ext cx="6237684" cy="779621"/>
          </a:xfrm>
          <a:prstGeom prst="rect">
            <a:avLst/>
          </a:prstGeom>
          <a:noFill/>
          <a:ln/>
        </p:spPr>
        <p:txBody>
          <a:bodyPr wrap="none" lIns="0" tIns="0" rIns="0" bIns="0" rtlCol="0" anchor="t"/>
          <a:lstStyle/>
          <a:p>
            <a:pPr marL="0" indent="0" algn="l">
              <a:lnSpc>
                <a:spcPts val="6100"/>
              </a:lnSpc>
              <a:buNone/>
            </a:pPr>
            <a:r>
              <a:rPr lang="en-US" sz="4900" b="1" kern="0" spc="-98" dirty="0">
                <a:solidFill>
                  <a:srgbClr val="F95F88"/>
                </a:solidFill>
                <a:latin typeface="Petrona Bold" pitchFamily="34" charset="0"/>
                <a:ea typeface="Petrona Bold" pitchFamily="34" charset="-122"/>
                <a:cs typeface="Petrona Bold" pitchFamily="34" charset="-120"/>
              </a:rPr>
              <a:t>Process Overview</a:t>
            </a:r>
            <a:endParaRPr lang="en-US" sz="4900" dirty="0"/>
          </a:p>
        </p:txBody>
      </p:sp>
      <p:pic>
        <p:nvPicPr>
          <p:cNvPr id="3" name="Image 0" descr="preencoded.png"/>
          <p:cNvPicPr>
            <a:picLocks noChangeAspect="1"/>
          </p:cNvPicPr>
          <p:nvPr/>
        </p:nvPicPr>
        <p:blipFill>
          <a:blip r:embed="rId3"/>
          <a:stretch>
            <a:fillRect/>
          </a:stretch>
        </p:blipFill>
        <p:spPr>
          <a:xfrm>
            <a:off x="793790" y="1916787"/>
            <a:ext cx="3260646" cy="907256"/>
          </a:xfrm>
          <a:prstGeom prst="rect">
            <a:avLst/>
          </a:prstGeom>
        </p:spPr>
      </p:pic>
      <p:sp>
        <p:nvSpPr>
          <p:cNvPr id="4" name="Text 1"/>
          <p:cNvSpPr/>
          <p:nvPr/>
        </p:nvSpPr>
        <p:spPr>
          <a:xfrm>
            <a:off x="1020604" y="3164205"/>
            <a:ext cx="2807018" cy="389930"/>
          </a:xfrm>
          <a:prstGeom prst="rect">
            <a:avLst/>
          </a:prstGeom>
          <a:noFill/>
          <a:ln/>
        </p:spPr>
        <p:txBody>
          <a:bodyPr wrap="none" lIns="0" tIns="0" rIns="0" bIns="0" rtlCol="0" anchor="t"/>
          <a:lstStyle/>
          <a:p>
            <a:pPr marL="0" indent="0" algn="l">
              <a:lnSpc>
                <a:spcPts val="3050"/>
              </a:lnSpc>
              <a:buNone/>
            </a:pPr>
            <a:r>
              <a:rPr lang="en-US" sz="2450" b="1" kern="0" spc="-49" dirty="0">
                <a:solidFill>
                  <a:srgbClr val="272525"/>
                </a:solidFill>
                <a:latin typeface="Petrona Bold" pitchFamily="34" charset="0"/>
                <a:ea typeface="Petrona Bold" pitchFamily="34" charset="-122"/>
                <a:cs typeface="Petrona Bold" pitchFamily="34" charset="-120"/>
              </a:rPr>
              <a:t>Preprocess Images</a:t>
            </a:r>
            <a:endParaRPr lang="en-US" sz="2450" dirty="0"/>
          </a:p>
        </p:txBody>
      </p:sp>
      <p:sp>
        <p:nvSpPr>
          <p:cNvPr id="5" name="Text 2"/>
          <p:cNvSpPr/>
          <p:nvPr/>
        </p:nvSpPr>
        <p:spPr>
          <a:xfrm>
            <a:off x="1020604" y="3690223"/>
            <a:ext cx="2807018" cy="2540318"/>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Prepare the content and style images for the model. This involves resizing, normalizing pixel values, and transforming them into formats suitable for the CNN.</a:t>
            </a:r>
            <a:endParaRPr lang="en-US" sz="1750" dirty="0"/>
          </a:p>
        </p:txBody>
      </p:sp>
      <p:pic>
        <p:nvPicPr>
          <p:cNvPr id="6" name="Image 1" descr="preencoded.png"/>
          <p:cNvPicPr>
            <a:picLocks noChangeAspect="1"/>
          </p:cNvPicPr>
          <p:nvPr/>
        </p:nvPicPr>
        <p:blipFill>
          <a:blip r:embed="rId4"/>
          <a:stretch>
            <a:fillRect/>
          </a:stretch>
        </p:blipFill>
        <p:spPr>
          <a:xfrm>
            <a:off x="4054435" y="1916787"/>
            <a:ext cx="3260765" cy="907256"/>
          </a:xfrm>
          <a:prstGeom prst="rect">
            <a:avLst/>
          </a:prstGeom>
        </p:spPr>
      </p:pic>
      <p:sp>
        <p:nvSpPr>
          <p:cNvPr id="7" name="Text 3"/>
          <p:cNvSpPr/>
          <p:nvPr/>
        </p:nvSpPr>
        <p:spPr>
          <a:xfrm>
            <a:off x="4281249" y="3164205"/>
            <a:ext cx="2807137" cy="779859"/>
          </a:xfrm>
          <a:prstGeom prst="rect">
            <a:avLst/>
          </a:prstGeom>
          <a:noFill/>
          <a:ln/>
        </p:spPr>
        <p:txBody>
          <a:bodyPr wrap="square" lIns="0" tIns="0" rIns="0" bIns="0" rtlCol="0" anchor="t"/>
          <a:lstStyle/>
          <a:p>
            <a:pPr marL="0" indent="0" algn="l">
              <a:lnSpc>
                <a:spcPts val="3050"/>
              </a:lnSpc>
              <a:buNone/>
            </a:pPr>
            <a:r>
              <a:rPr lang="en-US" sz="2450" b="1" kern="0" spc="-49" dirty="0">
                <a:solidFill>
                  <a:srgbClr val="272525"/>
                </a:solidFill>
                <a:latin typeface="Petrona Bold" pitchFamily="34" charset="0"/>
                <a:ea typeface="Petrona Bold" pitchFamily="34" charset="-122"/>
                <a:cs typeface="Petrona Bold" pitchFamily="34" charset="-120"/>
              </a:rPr>
              <a:t>Feature Extraction with CNN</a:t>
            </a:r>
            <a:endParaRPr lang="en-US" sz="2450" dirty="0"/>
          </a:p>
        </p:txBody>
      </p:sp>
      <p:sp>
        <p:nvSpPr>
          <p:cNvPr id="8" name="Text 4"/>
          <p:cNvSpPr/>
          <p:nvPr/>
        </p:nvSpPr>
        <p:spPr>
          <a:xfrm>
            <a:off x="4281249" y="4080153"/>
            <a:ext cx="2807137" cy="2903220"/>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A pre-trained CNN, like VGG19, analyzes the images, extracting features that represent both content and style. It's like the model "understanding" the visual information in each image.</a:t>
            </a:r>
            <a:endParaRPr lang="en-US" sz="1750" dirty="0"/>
          </a:p>
        </p:txBody>
      </p:sp>
      <p:pic>
        <p:nvPicPr>
          <p:cNvPr id="9" name="Image 2" descr="preencoded.png"/>
          <p:cNvPicPr>
            <a:picLocks noChangeAspect="1"/>
          </p:cNvPicPr>
          <p:nvPr/>
        </p:nvPicPr>
        <p:blipFill>
          <a:blip r:embed="rId5"/>
          <a:stretch>
            <a:fillRect/>
          </a:stretch>
        </p:blipFill>
        <p:spPr>
          <a:xfrm>
            <a:off x="7315200" y="1916787"/>
            <a:ext cx="3260646" cy="907256"/>
          </a:xfrm>
          <a:prstGeom prst="rect">
            <a:avLst/>
          </a:prstGeom>
        </p:spPr>
      </p:pic>
      <p:sp>
        <p:nvSpPr>
          <p:cNvPr id="10" name="Text 5"/>
          <p:cNvSpPr/>
          <p:nvPr/>
        </p:nvSpPr>
        <p:spPr>
          <a:xfrm>
            <a:off x="7542014" y="3164205"/>
            <a:ext cx="2807018" cy="389930"/>
          </a:xfrm>
          <a:prstGeom prst="rect">
            <a:avLst/>
          </a:prstGeom>
          <a:noFill/>
          <a:ln/>
        </p:spPr>
        <p:txBody>
          <a:bodyPr wrap="none" lIns="0" tIns="0" rIns="0" bIns="0" rtlCol="0" anchor="t"/>
          <a:lstStyle/>
          <a:p>
            <a:pPr marL="0" indent="0" algn="l">
              <a:lnSpc>
                <a:spcPts val="3050"/>
              </a:lnSpc>
              <a:buNone/>
            </a:pPr>
            <a:r>
              <a:rPr lang="en-US" sz="2450" b="1" kern="0" spc="-49" dirty="0">
                <a:solidFill>
                  <a:srgbClr val="272525"/>
                </a:solidFill>
                <a:latin typeface="Petrona Bold" pitchFamily="34" charset="0"/>
                <a:ea typeface="Petrona Bold" pitchFamily="34" charset="-122"/>
                <a:cs typeface="Petrona Bold" pitchFamily="34" charset="-120"/>
              </a:rPr>
              <a:t>Loss Functions</a:t>
            </a:r>
            <a:endParaRPr lang="en-US" sz="2450" dirty="0"/>
          </a:p>
        </p:txBody>
      </p:sp>
      <p:sp>
        <p:nvSpPr>
          <p:cNvPr id="11" name="Text 6"/>
          <p:cNvSpPr/>
          <p:nvPr/>
        </p:nvSpPr>
        <p:spPr>
          <a:xfrm>
            <a:off x="7542014" y="3690223"/>
            <a:ext cx="2807018" cy="3629025"/>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Mathematical formulas are used to calculate the difference between the generated image and the desired content and style features. These losses guide the model to create a final image that closely resembles the targeted elements.</a:t>
            </a:r>
            <a:endParaRPr lang="en-US" sz="1750" dirty="0"/>
          </a:p>
        </p:txBody>
      </p:sp>
      <p:pic>
        <p:nvPicPr>
          <p:cNvPr id="12" name="Image 3" descr="preencoded.png"/>
          <p:cNvPicPr>
            <a:picLocks noChangeAspect="1"/>
          </p:cNvPicPr>
          <p:nvPr/>
        </p:nvPicPr>
        <p:blipFill>
          <a:blip r:embed="rId6"/>
          <a:stretch>
            <a:fillRect/>
          </a:stretch>
        </p:blipFill>
        <p:spPr>
          <a:xfrm>
            <a:off x="10575846" y="1916787"/>
            <a:ext cx="3260765" cy="907256"/>
          </a:xfrm>
          <a:prstGeom prst="rect">
            <a:avLst/>
          </a:prstGeom>
        </p:spPr>
      </p:pic>
      <p:sp>
        <p:nvSpPr>
          <p:cNvPr id="13" name="Text 7"/>
          <p:cNvSpPr/>
          <p:nvPr/>
        </p:nvSpPr>
        <p:spPr>
          <a:xfrm>
            <a:off x="10802660" y="3164205"/>
            <a:ext cx="2807137" cy="389930"/>
          </a:xfrm>
          <a:prstGeom prst="rect">
            <a:avLst/>
          </a:prstGeom>
          <a:noFill/>
          <a:ln/>
        </p:spPr>
        <p:txBody>
          <a:bodyPr wrap="none" lIns="0" tIns="0" rIns="0" bIns="0" rtlCol="0" anchor="t"/>
          <a:lstStyle/>
          <a:p>
            <a:pPr marL="0" indent="0" algn="l">
              <a:lnSpc>
                <a:spcPts val="3050"/>
              </a:lnSpc>
              <a:buNone/>
            </a:pPr>
            <a:r>
              <a:rPr lang="en-US" sz="2450" b="1" kern="0" spc="-49" dirty="0">
                <a:solidFill>
                  <a:srgbClr val="272525"/>
                </a:solidFill>
                <a:latin typeface="Petrona Bold" pitchFamily="34" charset="0"/>
                <a:ea typeface="Petrona Bold" pitchFamily="34" charset="-122"/>
                <a:cs typeface="Petrona Bold" pitchFamily="34" charset="-120"/>
              </a:rPr>
              <a:t>Optimization</a:t>
            </a:r>
            <a:endParaRPr lang="en-US" sz="2450" dirty="0"/>
          </a:p>
        </p:txBody>
      </p:sp>
      <p:sp>
        <p:nvSpPr>
          <p:cNvPr id="14" name="Text 8"/>
          <p:cNvSpPr/>
          <p:nvPr/>
        </p:nvSpPr>
        <p:spPr>
          <a:xfrm>
            <a:off x="10802660" y="3690223"/>
            <a:ext cx="2807137" cy="3266123"/>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The model iteratively adjusts the generated image by minimizing the total loss. This process refines the image, gradually incorporating the desired style while preserving the original content.</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2123837"/>
            <a:ext cx="10630257" cy="779621"/>
          </a:xfrm>
          <a:prstGeom prst="rect">
            <a:avLst/>
          </a:prstGeom>
          <a:noFill/>
          <a:ln/>
        </p:spPr>
        <p:txBody>
          <a:bodyPr wrap="none" lIns="0" tIns="0" rIns="0" bIns="0" rtlCol="0" anchor="t"/>
          <a:lstStyle/>
          <a:p>
            <a:pPr marL="0" indent="0" algn="l">
              <a:lnSpc>
                <a:spcPts val="6100"/>
              </a:lnSpc>
              <a:buNone/>
            </a:pPr>
            <a:r>
              <a:rPr lang="en-US" sz="4900" b="1" kern="0" spc="-98" dirty="0">
                <a:solidFill>
                  <a:srgbClr val="F95F88"/>
                </a:solidFill>
                <a:latin typeface="Petrona Bold" pitchFamily="34" charset="0"/>
                <a:ea typeface="Petrona Bold" pitchFamily="34" charset="-122"/>
                <a:cs typeface="Petrona Bold" pitchFamily="34" charset="-120"/>
              </a:rPr>
              <a:t>CNN and VGG19 for Feature Extraction</a:t>
            </a:r>
            <a:endParaRPr lang="en-US" sz="4900" dirty="0"/>
          </a:p>
        </p:txBody>
      </p:sp>
      <p:sp>
        <p:nvSpPr>
          <p:cNvPr id="3" name="Text 1"/>
          <p:cNvSpPr/>
          <p:nvPr/>
        </p:nvSpPr>
        <p:spPr>
          <a:xfrm>
            <a:off x="793790" y="3470434"/>
            <a:ext cx="3118842" cy="389930"/>
          </a:xfrm>
          <a:prstGeom prst="rect">
            <a:avLst/>
          </a:prstGeom>
          <a:noFill/>
          <a:ln/>
        </p:spPr>
        <p:txBody>
          <a:bodyPr wrap="none" lIns="0" tIns="0" rIns="0" bIns="0" rtlCol="0" anchor="t"/>
          <a:lstStyle/>
          <a:p>
            <a:pPr marL="0" indent="0" algn="l">
              <a:lnSpc>
                <a:spcPts val="3050"/>
              </a:lnSpc>
              <a:buNone/>
            </a:pPr>
            <a:r>
              <a:rPr lang="en-US" sz="2450" b="1" kern="0" spc="-49" dirty="0">
                <a:solidFill>
                  <a:srgbClr val="F95F88"/>
                </a:solidFill>
                <a:latin typeface="Petrona Bold" pitchFamily="34" charset="0"/>
                <a:ea typeface="Petrona Bold" pitchFamily="34" charset="-122"/>
                <a:cs typeface="Petrona Bold" pitchFamily="34" charset="-120"/>
              </a:rPr>
              <a:t>VGG19 Model</a:t>
            </a:r>
            <a:endParaRPr lang="en-US" sz="2450" dirty="0"/>
          </a:p>
        </p:txBody>
      </p:sp>
      <p:sp>
        <p:nvSpPr>
          <p:cNvPr id="4" name="Text 2"/>
          <p:cNvSpPr/>
          <p:nvPr/>
        </p:nvSpPr>
        <p:spPr>
          <a:xfrm>
            <a:off x="793790" y="4087178"/>
            <a:ext cx="6244709" cy="1814513"/>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VGG19 is a Convolutional Neural Network (CNN) that's been trained on a massive dataset of images, allowing it to recognize and classify visual patterns. In NST, we leverage this pre-trained model to extract features relevant to content and style.</a:t>
            </a:r>
            <a:endParaRPr lang="en-US" sz="1750" dirty="0"/>
          </a:p>
        </p:txBody>
      </p:sp>
      <p:sp>
        <p:nvSpPr>
          <p:cNvPr id="5" name="Text 3"/>
          <p:cNvSpPr/>
          <p:nvPr/>
        </p:nvSpPr>
        <p:spPr>
          <a:xfrm>
            <a:off x="7599521" y="3447693"/>
            <a:ext cx="6244709" cy="1814513"/>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VGG19 has been specifically trained on ImageNet, a benchmark dataset for image classification. This means it's adept at identifying objects and scenes in images. We use this capability to extract meaningful features from both content and style images.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30925" y="740093"/>
            <a:ext cx="5743099" cy="717947"/>
          </a:xfrm>
          <a:prstGeom prst="rect">
            <a:avLst/>
          </a:prstGeom>
          <a:noFill/>
          <a:ln/>
        </p:spPr>
        <p:txBody>
          <a:bodyPr wrap="none" lIns="0" tIns="0" rIns="0" bIns="0" rtlCol="0" anchor="t"/>
          <a:lstStyle/>
          <a:p>
            <a:pPr marL="0" indent="0" algn="l">
              <a:lnSpc>
                <a:spcPts val="5650"/>
              </a:lnSpc>
              <a:buNone/>
            </a:pPr>
            <a:r>
              <a:rPr lang="en-US" sz="4500" b="1" kern="0" spc="-90" dirty="0">
                <a:solidFill>
                  <a:srgbClr val="F95F88"/>
                </a:solidFill>
                <a:latin typeface="Petrona Bold" pitchFamily="34" charset="0"/>
                <a:ea typeface="Petrona Bold" pitchFamily="34" charset="-122"/>
                <a:cs typeface="Petrona Bold" pitchFamily="34" charset="-120"/>
              </a:rPr>
              <a:t>Image Preprocessing</a:t>
            </a:r>
            <a:endParaRPr lang="en-US" sz="4500" dirty="0"/>
          </a:p>
        </p:txBody>
      </p:sp>
      <p:sp>
        <p:nvSpPr>
          <p:cNvPr id="4" name="Shape 1"/>
          <p:cNvSpPr/>
          <p:nvPr/>
        </p:nvSpPr>
        <p:spPr>
          <a:xfrm>
            <a:off x="730925" y="1771293"/>
            <a:ext cx="3736657" cy="3589853"/>
          </a:xfrm>
          <a:prstGeom prst="roundRect">
            <a:avLst>
              <a:gd name="adj" fmla="val 2443"/>
            </a:avLst>
          </a:prstGeom>
          <a:solidFill>
            <a:srgbClr val="E0D7F4"/>
          </a:solidFill>
          <a:ln w="7620">
            <a:solidFill>
              <a:srgbClr val="C6BDDA"/>
            </a:solidFill>
            <a:prstDash val="solid"/>
          </a:ln>
        </p:spPr>
      </p:sp>
      <p:sp>
        <p:nvSpPr>
          <p:cNvPr id="5" name="Text 2"/>
          <p:cNvSpPr/>
          <p:nvPr/>
        </p:nvSpPr>
        <p:spPr>
          <a:xfrm>
            <a:off x="947380" y="1987748"/>
            <a:ext cx="3303746" cy="717947"/>
          </a:xfrm>
          <a:prstGeom prst="rect">
            <a:avLst/>
          </a:prstGeom>
          <a:noFill/>
          <a:ln/>
        </p:spPr>
        <p:txBody>
          <a:bodyPr wrap="square" lIns="0" tIns="0" rIns="0" bIns="0" rtlCol="0" anchor="t"/>
          <a:lstStyle/>
          <a:p>
            <a:pPr marL="0" indent="0" algn="l">
              <a:lnSpc>
                <a:spcPts val="2800"/>
              </a:lnSpc>
              <a:buNone/>
            </a:pPr>
            <a:r>
              <a:rPr lang="en-US" sz="2250" b="1" kern="0" spc="-45" dirty="0">
                <a:solidFill>
                  <a:srgbClr val="272525"/>
                </a:solidFill>
                <a:latin typeface="Petrona Bold" pitchFamily="34" charset="0"/>
                <a:ea typeface="Petrona Bold" pitchFamily="34" charset="-122"/>
                <a:cs typeface="Petrona Bold" pitchFamily="34" charset="-120"/>
              </a:rPr>
              <a:t>Loading and Processing Images</a:t>
            </a:r>
            <a:endParaRPr lang="en-US" sz="2250" dirty="0"/>
          </a:p>
        </p:txBody>
      </p:sp>
      <p:sp>
        <p:nvSpPr>
          <p:cNvPr id="6" name="Text 3"/>
          <p:cNvSpPr/>
          <p:nvPr/>
        </p:nvSpPr>
        <p:spPr>
          <a:xfrm>
            <a:off x="947380" y="2830949"/>
            <a:ext cx="3303746" cy="2004536"/>
          </a:xfrm>
          <a:prstGeom prst="rect">
            <a:avLst/>
          </a:prstGeom>
          <a:noFill/>
          <a:ln/>
        </p:spPr>
        <p:txBody>
          <a:bodyPr wrap="square" lIns="0" tIns="0" rIns="0" bIns="0" rtlCol="0" anchor="t"/>
          <a:lstStyle/>
          <a:p>
            <a:pPr marL="0" indent="0" algn="l">
              <a:lnSpc>
                <a:spcPts val="2600"/>
              </a:lnSpc>
              <a:buNone/>
            </a:pPr>
            <a:r>
              <a:rPr lang="en-US" sz="1600" kern="0" spc="-33" dirty="0">
                <a:solidFill>
                  <a:srgbClr val="272525"/>
                </a:solidFill>
                <a:latin typeface="Inter" pitchFamily="34" charset="0"/>
                <a:ea typeface="Inter" pitchFamily="34" charset="-122"/>
                <a:cs typeface="Inter" pitchFamily="34" charset="-120"/>
              </a:rPr>
              <a:t>Using Keras functions, we load the content and style images into the model. We then preprocess them, ensuring their formats and dimensions are compatible with the CNN.</a:t>
            </a:r>
            <a:endParaRPr lang="en-US" sz="1600" dirty="0"/>
          </a:p>
        </p:txBody>
      </p:sp>
      <p:sp>
        <p:nvSpPr>
          <p:cNvPr id="7" name="Shape 4"/>
          <p:cNvSpPr/>
          <p:nvPr/>
        </p:nvSpPr>
        <p:spPr>
          <a:xfrm>
            <a:off x="4676418" y="1771293"/>
            <a:ext cx="3736657" cy="3589853"/>
          </a:xfrm>
          <a:prstGeom prst="roundRect">
            <a:avLst>
              <a:gd name="adj" fmla="val 2443"/>
            </a:avLst>
          </a:prstGeom>
          <a:solidFill>
            <a:srgbClr val="E0D7F4"/>
          </a:solidFill>
          <a:ln w="7620">
            <a:solidFill>
              <a:srgbClr val="C6BDDA"/>
            </a:solidFill>
            <a:prstDash val="solid"/>
          </a:ln>
        </p:spPr>
      </p:sp>
      <p:sp>
        <p:nvSpPr>
          <p:cNvPr id="8" name="Text 5"/>
          <p:cNvSpPr/>
          <p:nvPr/>
        </p:nvSpPr>
        <p:spPr>
          <a:xfrm>
            <a:off x="4892873" y="1987748"/>
            <a:ext cx="2871549" cy="358973"/>
          </a:xfrm>
          <a:prstGeom prst="rect">
            <a:avLst/>
          </a:prstGeom>
          <a:noFill/>
          <a:ln/>
        </p:spPr>
        <p:txBody>
          <a:bodyPr wrap="none" lIns="0" tIns="0" rIns="0" bIns="0" rtlCol="0" anchor="t"/>
          <a:lstStyle/>
          <a:p>
            <a:pPr marL="0" indent="0" algn="l">
              <a:lnSpc>
                <a:spcPts val="2800"/>
              </a:lnSpc>
              <a:buNone/>
            </a:pPr>
            <a:r>
              <a:rPr lang="en-US" sz="2250" b="1" kern="0" spc="-45" dirty="0">
                <a:solidFill>
                  <a:srgbClr val="272525"/>
                </a:solidFill>
                <a:latin typeface="Petrona Bold" pitchFamily="34" charset="0"/>
                <a:ea typeface="Petrona Bold" pitchFamily="34" charset="-122"/>
                <a:cs typeface="Petrona Bold" pitchFamily="34" charset="-120"/>
              </a:rPr>
              <a:t>Preprocess Input</a:t>
            </a:r>
            <a:endParaRPr lang="en-US" sz="2250" dirty="0"/>
          </a:p>
        </p:txBody>
      </p:sp>
      <p:sp>
        <p:nvSpPr>
          <p:cNvPr id="9" name="Text 6"/>
          <p:cNvSpPr/>
          <p:nvPr/>
        </p:nvSpPr>
        <p:spPr>
          <a:xfrm>
            <a:off x="4892873" y="2471976"/>
            <a:ext cx="3303746" cy="2672715"/>
          </a:xfrm>
          <a:prstGeom prst="rect">
            <a:avLst/>
          </a:prstGeom>
          <a:noFill/>
          <a:ln/>
        </p:spPr>
        <p:txBody>
          <a:bodyPr wrap="square" lIns="0" tIns="0" rIns="0" bIns="0" rtlCol="0" anchor="t"/>
          <a:lstStyle/>
          <a:p>
            <a:pPr marL="0" indent="0" algn="l">
              <a:lnSpc>
                <a:spcPts val="2600"/>
              </a:lnSpc>
              <a:buNone/>
            </a:pPr>
            <a:r>
              <a:rPr lang="en-US" sz="1600" kern="0" spc="-33" dirty="0">
                <a:solidFill>
                  <a:srgbClr val="272525"/>
                </a:solidFill>
                <a:latin typeface="Inter" pitchFamily="34" charset="0"/>
                <a:ea typeface="Inter" pitchFamily="34" charset="-122"/>
                <a:cs typeface="Inter" pitchFamily="34" charset="-120"/>
              </a:rPr>
              <a:t>We convert the color channels from RGB to BGR, as VGG19 is trained on images in this format. We also normalize pixel values by subtracting the mean and dividing by the standard deviation. This helps the model learn more efficiently.</a:t>
            </a:r>
            <a:endParaRPr lang="en-US" sz="1600" dirty="0"/>
          </a:p>
        </p:txBody>
      </p:sp>
      <p:sp>
        <p:nvSpPr>
          <p:cNvPr id="10" name="Shape 7"/>
          <p:cNvSpPr/>
          <p:nvPr/>
        </p:nvSpPr>
        <p:spPr>
          <a:xfrm>
            <a:off x="730925" y="5569982"/>
            <a:ext cx="7682151" cy="1919407"/>
          </a:xfrm>
          <a:prstGeom prst="roundRect">
            <a:avLst>
              <a:gd name="adj" fmla="val 4570"/>
            </a:avLst>
          </a:prstGeom>
          <a:solidFill>
            <a:srgbClr val="E0D7F4"/>
          </a:solidFill>
          <a:ln w="7620">
            <a:solidFill>
              <a:srgbClr val="C6BDDA"/>
            </a:solidFill>
            <a:prstDash val="solid"/>
          </a:ln>
        </p:spPr>
      </p:sp>
      <p:sp>
        <p:nvSpPr>
          <p:cNvPr id="11" name="Text 8"/>
          <p:cNvSpPr/>
          <p:nvPr/>
        </p:nvSpPr>
        <p:spPr>
          <a:xfrm>
            <a:off x="947380" y="5786438"/>
            <a:ext cx="2871549" cy="358973"/>
          </a:xfrm>
          <a:prstGeom prst="rect">
            <a:avLst/>
          </a:prstGeom>
          <a:noFill/>
          <a:ln/>
        </p:spPr>
        <p:txBody>
          <a:bodyPr wrap="none" lIns="0" tIns="0" rIns="0" bIns="0" rtlCol="0" anchor="t"/>
          <a:lstStyle/>
          <a:p>
            <a:pPr marL="0" indent="0" algn="l">
              <a:lnSpc>
                <a:spcPts val="2800"/>
              </a:lnSpc>
              <a:buNone/>
            </a:pPr>
            <a:r>
              <a:rPr lang="en-US" sz="2250" b="1" kern="0" spc="-45" dirty="0">
                <a:solidFill>
                  <a:srgbClr val="272525"/>
                </a:solidFill>
                <a:latin typeface="Petrona Bold" pitchFamily="34" charset="0"/>
                <a:ea typeface="Petrona Bold" pitchFamily="34" charset="-122"/>
                <a:cs typeface="Petrona Bold" pitchFamily="34" charset="-120"/>
              </a:rPr>
              <a:t>Display Images</a:t>
            </a:r>
            <a:endParaRPr lang="en-US" sz="2250" dirty="0"/>
          </a:p>
        </p:txBody>
      </p:sp>
      <p:sp>
        <p:nvSpPr>
          <p:cNvPr id="12" name="Text 9"/>
          <p:cNvSpPr/>
          <p:nvPr/>
        </p:nvSpPr>
        <p:spPr>
          <a:xfrm>
            <a:off x="947380" y="6270665"/>
            <a:ext cx="7249239" cy="1002268"/>
          </a:xfrm>
          <a:prstGeom prst="rect">
            <a:avLst/>
          </a:prstGeom>
          <a:noFill/>
          <a:ln/>
        </p:spPr>
        <p:txBody>
          <a:bodyPr wrap="square" lIns="0" tIns="0" rIns="0" bIns="0" rtlCol="0" anchor="t"/>
          <a:lstStyle/>
          <a:p>
            <a:pPr marL="0" indent="0" algn="l">
              <a:lnSpc>
                <a:spcPts val="2600"/>
              </a:lnSpc>
              <a:buNone/>
            </a:pPr>
            <a:r>
              <a:rPr lang="en-US" sz="1600" kern="0" spc="-33" dirty="0">
                <a:solidFill>
                  <a:srgbClr val="272525"/>
                </a:solidFill>
                <a:latin typeface="Inter" pitchFamily="34" charset="0"/>
                <a:ea typeface="Inter" pitchFamily="34" charset="-122"/>
                <a:cs typeface="Inter" pitchFamily="34" charset="-120"/>
              </a:rPr>
              <a:t>Visualizing the images before and after preprocessing allows us to understand the changes and ensure that the images are correctly formatted for the model.</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624846"/>
            <a:ext cx="6237684" cy="779621"/>
          </a:xfrm>
          <a:prstGeom prst="rect">
            <a:avLst/>
          </a:prstGeom>
          <a:noFill/>
          <a:ln/>
        </p:spPr>
        <p:txBody>
          <a:bodyPr wrap="none" lIns="0" tIns="0" rIns="0" bIns="0" rtlCol="0" anchor="t"/>
          <a:lstStyle/>
          <a:p>
            <a:pPr marL="0" indent="0" algn="l">
              <a:lnSpc>
                <a:spcPts val="6100"/>
              </a:lnSpc>
              <a:buNone/>
            </a:pPr>
            <a:r>
              <a:rPr lang="en-US" sz="4900" b="1" kern="0" spc="-98" dirty="0">
                <a:solidFill>
                  <a:srgbClr val="F95F88"/>
                </a:solidFill>
                <a:latin typeface="Petrona Bold" pitchFamily="34" charset="0"/>
                <a:ea typeface="Petrona Bold" pitchFamily="34" charset="-122"/>
                <a:cs typeface="Petrona Bold" pitchFamily="34" charset="-120"/>
              </a:rPr>
              <a:t>Content and Style Loss</a:t>
            </a:r>
            <a:endParaRPr lang="en-US" sz="4900" dirty="0"/>
          </a:p>
        </p:txBody>
      </p:sp>
      <p:pic>
        <p:nvPicPr>
          <p:cNvPr id="4" name="Image 1" descr="preencoded.png"/>
          <p:cNvPicPr>
            <a:picLocks noChangeAspect="1"/>
          </p:cNvPicPr>
          <p:nvPr/>
        </p:nvPicPr>
        <p:blipFill>
          <a:blip r:embed="rId4"/>
          <a:stretch>
            <a:fillRect/>
          </a:stretch>
        </p:blipFill>
        <p:spPr>
          <a:xfrm>
            <a:off x="6280190" y="2744629"/>
            <a:ext cx="566976" cy="566976"/>
          </a:xfrm>
          <a:prstGeom prst="rect">
            <a:avLst/>
          </a:prstGeom>
        </p:spPr>
      </p:pic>
      <p:sp>
        <p:nvSpPr>
          <p:cNvPr id="5" name="Text 1"/>
          <p:cNvSpPr/>
          <p:nvPr/>
        </p:nvSpPr>
        <p:spPr>
          <a:xfrm>
            <a:off x="6280190" y="3538418"/>
            <a:ext cx="3118842" cy="389930"/>
          </a:xfrm>
          <a:prstGeom prst="rect">
            <a:avLst/>
          </a:prstGeom>
          <a:noFill/>
          <a:ln/>
        </p:spPr>
        <p:txBody>
          <a:bodyPr wrap="none" lIns="0" tIns="0" rIns="0" bIns="0" rtlCol="0" anchor="t"/>
          <a:lstStyle/>
          <a:p>
            <a:pPr marL="0" indent="0" algn="l">
              <a:lnSpc>
                <a:spcPts val="3050"/>
              </a:lnSpc>
              <a:buNone/>
            </a:pPr>
            <a:r>
              <a:rPr lang="en-US" sz="2450" b="1" kern="0" spc="-49" dirty="0">
                <a:solidFill>
                  <a:srgbClr val="272525"/>
                </a:solidFill>
                <a:latin typeface="Petrona Bold" pitchFamily="34" charset="0"/>
                <a:ea typeface="Petrona Bold" pitchFamily="34" charset="-122"/>
                <a:cs typeface="Petrona Bold" pitchFamily="34" charset="-120"/>
              </a:rPr>
              <a:t>Content Loss</a:t>
            </a:r>
            <a:endParaRPr lang="en-US" sz="2450" dirty="0"/>
          </a:p>
        </p:txBody>
      </p:sp>
      <p:sp>
        <p:nvSpPr>
          <p:cNvPr id="6" name="Text 2"/>
          <p:cNvSpPr/>
          <p:nvPr/>
        </p:nvSpPr>
        <p:spPr>
          <a:xfrm>
            <a:off x="6280190" y="4064437"/>
            <a:ext cx="3608070" cy="2540318"/>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This loss function measures the difference between the content features of the content image and the generated image. It ensures that the final image retains the essence of the original subject matter.</a:t>
            </a:r>
            <a:endParaRPr lang="en-US" sz="1750" dirty="0"/>
          </a:p>
        </p:txBody>
      </p:sp>
      <p:pic>
        <p:nvPicPr>
          <p:cNvPr id="7" name="Image 2" descr="preencoded.png"/>
          <p:cNvPicPr>
            <a:picLocks noChangeAspect="1"/>
          </p:cNvPicPr>
          <p:nvPr/>
        </p:nvPicPr>
        <p:blipFill>
          <a:blip r:embed="rId5"/>
          <a:stretch>
            <a:fillRect/>
          </a:stretch>
        </p:blipFill>
        <p:spPr>
          <a:xfrm>
            <a:off x="10228421" y="2744629"/>
            <a:ext cx="566976" cy="566976"/>
          </a:xfrm>
          <a:prstGeom prst="rect">
            <a:avLst/>
          </a:prstGeom>
        </p:spPr>
      </p:pic>
      <p:sp>
        <p:nvSpPr>
          <p:cNvPr id="8" name="Text 3"/>
          <p:cNvSpPr/>
          <p:nvPr/>
        </p:nvSpPr>
        <p:spPr>
          <a:xfrm>
            <a:off x="10228421" y="3538418"/>
            <a:ext cx="3118842" cy="389930"/>
          </a:xfrm>
          <a:prstGeom prst="rect">
            <a:avLst/>
          </a:prstGeom>
          <a:noFill/>
          <a:ln/>
        </p:spPr>
        <p:txBody>
          <a:bodyPr wrap="none" lIns="0" tIns="0" rIns="0" bIns="0" rtlCol="0" anchor="t"/>
          <a:lstStyle/>
          <a:p>
            <a:pPr marL="0" indent="0" algn="l">
              <a:lnSpc>
                <a:spcPts val="3050"/>
              </a:lnSpc>
              <a:buNone/>
            </a:pPr>
            <a:r>
              <a:rPr lang="en-US" sz="2450" b="1" kern="0" spc="-49" dirty="0">
                <a:solidFill>
                  <a:srgbClr val="272525"/>
                </a:solidFill>
                <a:latin typeface="Petrona Bold" pitchFamily="34" charset="0"/>
                <a:ea typeface="Petrona Bold" pitchFamily="34" charset="-122"/>
                <a:cs typeface="Petrona Bold" pitchFamily="34" charset="-120"/>
              </a:rPr>
              <a:t>Style Loss</a:t>
            </a:r>
            <a:endParaRPr lang="en-US" sz="2450" dirty="0"/>
          </a:p>
        </p:txBody>
      </p:sp>
      <p:sp>
        <p:nvSpPr>
          <p:cNvPr id="9" name="Text 4"/>
          <p:cNvSpPr/>
          <p:nvPr/>
        </p:nvSpPr>
        <p:spPr>
          <a:xfrm>
            <a:off x="10228421" y="4064437"/>
            <a:ext cx="3608189" cy="2540318"/>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The style loss function focuses on the artistic features. It compares the style features of the style image and the generated image, ensuring the generated image mimics the desired textures, colors, and patterns.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97560" y="630793"/>
            <a:ext cx="5587960" cy="698421"/>
          </a:xfrm>
          <a:prstGeom prst="rect">
            <a:avLst/>
          </a:prstGeom>
          <a:noFill/>
          <a:ln/>
        </p:spPr>
        <p:txBody>
          <a:bodyPr wrap="none" lIns="0" tIns="0" rIns="0" bIns="0" rtlCol="0" anchor="t"/>
          <a:lstStyle/>
          <a:p>
            <a:pPr marL="0" indent="0" algn="l">
              <a:lnSpc>
                <a:spcPts val="5500"/>
              </a:lnSpc>
              <a:buNone/>
            </a:pPr>
            <a:r>
              <a:rPr lang="en-US" sz="4350" b="1" kern="0" spc="-88" dirty="0">
                <a:solidFill>
                  <a:srgbClr val="F95F88"/>
                </a:solidFill>
                <a:latin typeface="Petrona Bold" pitchFamily="34" charset="0"/>
                <a:ea typeface="Petrona Bold" pitchFamily="34" charset="-122"/>
                <a:cs typeface="Petrona Bold" pitchFamily="34" charset="-120"/>
              </a:rPr>
              <a:t>Training the Model</a:t>
            </a:r>
            <a:endParaRPr lang="en-US" sz="4350" dirty="0"/>
          </a:p>
        </p:txBody>
      </p:sp>
      <p:sp>
        <p:nvSpPr>
          <p:cNvPr id="4" name="Shape 1"/>
          <p:cNvSpPr/>
          <p:nvPr/>
        </p:nvSpPr>
        <p:spPr>
          <a:xfrm>
            <a:off x="6426160" y="1634014"/>
            <a:ext cx="22860" cy="5964793"/>
          </a:xfrm>
          <a:prstGeom prst="roundRect">
            <a:avLst>
              <a:gd name="adj" fmla="val 373333"/>
            </a:avLst>
          </a:prstGeom>
          <a:solidFill>
            <a:srgbClr val="C6BDDA"/>
          </a:solidFill>
          <a:ln/>
        </p:spPr>
      </p:sp>
      <p:sp>
        <p:nvSpPr>
          <p:cNvPr id="5" name="Shape 2"/>
          <p:cNvSpPr/>
          <p:nvPr/>
        </p:nvSpPr>
        <p:spPr>
          <a:xfrm>
            <a:off x="6631900" y="2079784"/>
            <a:ext cx="609600" cy="22860"/>
          </a:xfrm>
          <a:prstGeom prst="roundRect">
            <a:avLst>
              <a:gd name="adj" fmla="val 373333"/>
            </a:avLst>
          </a:prstGeom>
          <a:solidFill>
            <a:srgbClr val="C6BDDA"/>
          </a:solidFill>
          <a:ln/>
        </p:spPr>
      </p:sp>
      <p:sp>
        <p:nvSpPr>
          <p:cNvPr id="6" name="Shape 3"/>
          <p:cNvSpPr/>
          <p:nvPr/>
        </p:nvSpPr>
        <p:spPr>
          <a:xfrm>
            <a:off x="6197560" y="1862614"/>
            <a:ext cx="457200" cy="457200"/>
          </a:xfrm>
          <a:prstGeom prst="roundRect">
            <a:avLst>
              <a:gd name="adj" fmla="val 18667"/>
            </a:avLst>
          </a:prstGeom>
          <a:solidFill>
            <a:srgbClr val="E0D7F4"/>
          </a:solidFill>
          <a:ln w="7620">
            <a:solidFill>
              <a:srgbClr val="C6BDDA"/>
            </a:solidFill>
            <a:prstDash val="solid"/>
          </a:ln>
        </p:spPr>
      </p:sp>
      <p:sp>
        <p:nvSpPr>
          <p:cNvPr id="7" name="Text 4"/>
          <p:cNvSpPr/>
          <p:nvPr/>
        </p:nvSpPr>
        <p:spPr>
          <a:xfrm>
            <a:off x="6258520" y="1881664"/>
            <a:ext cx="335280" cy="419100"/>
          </a:xfrm>
          <a:prstGeom prst="rect">
            <a:avLst/>
          </a:prstGeom>
          <a:noFill/>
          <a:ln/>
        </p:spPr>
        <p:txBody>
          <a:bodyPr wrap="none" lIns="0" tIns="0" rIns="0" bIns="0" rtlCol="0" anchor="t"/>
          <a:lstStyle/>
          <a:p>
            <a:pPr marL="0" indent="0" algn="ctr">
              <a:lnSpc>
                <a:spcPts val="2600"/>
              </a:lnSpc>
              <a:buNone/>
            </a:pPr>
            <a:r>
              <a:rPr lang="en-US" sz="2600" b="1" kern="0" spc="-53" dirty="0">
                <a:solidFill>
                  <a:srgbClr val="272525"/>
                </a:solidFill>
                <a:latin typeface="Petrona Bold" pitchFamily="34" charset="0"/>
                <a:ea typeface="Petrona Bold" pitchFamily="34" charset="-122"/>
                <a:cs typeface="Petrona Bold" pitchFamily="34" charset="-120"/>
              </a:rPr>
              <a:t>1</a:t>
            </a:r>
            <a:endParaRPr lang="en-US" sz="2600" dirty="0"/>
          </a:p>
        </p:txBody>
      </p:sp>
      <p:sp>
        <p:nvSpPr>
          <p:cNvPr id="8" name="Text 5"/>
          <p:cNvSpPr/>
          <p:nvPr/>
        </p:nvSpPr>
        <p:spPr>
          <a:xfrm>
            <a:off x="7442121" y="1837134"/>
            <a:ext cx="2793921" cy="349210"/>
          </a:xfrm>
          <a:prstGeom prst="rect">
            <a:avLst/>
          </a:prstGeom>
          <a:noFill/>
          <a:ln/>
        </p:spPr>
        <p:txBody>
          <a:bodyPr wrap="none" lIns="0" tIns="0" rIns="0" bIns="0" rtlCol="0" anchor="t"/>
          <a:lstStyle/>
          <a:p>
            <a:pPr marL="0" indent="0" algn="l">
              <a:lnSpc>
                <a:spcPts val="2700"/>
              </a:lnSpc>
              <a:buNone/>
            </a:pPr>
            <a:r>
              <a:rPr lang="en-US" sz="2200" b="1" kern="0" spc="-44" dirty="0">
                <a:solidFill>
                  <a:srgbClr val="272525"/>
                </a:solidFill>
                <a:latin typeface="Petrona Bold" pitchFamily="34" charset="0"/>
                <a:ea typeface="Petrona Bold" pitchFamily="34" charset="-122"/>
                <a:cs typeface="Petrona Bold" pitchFamily="34" charset="-120"/>
              </a:rPr>
              <a:t>Optimization</a:t>
            </a:r>
            <a:endParaRPr lang="en-US" sz="2200" dirty="0"/>
          </a:p>
        </p:txBody>
      </p:sp>
      <p:sp>
        <p:nvSpPr>
          <p:cNvPr id="9" name="Text 6"/>
          <p:cNvSpPr/>
          <p:nvPr/>
        </p:nvSpPr>
        <p:spPr>
          <a:xfrm>
            <a:off x="7442121" y="2308265"/>
            <a:ext cx="6477119" cy="975479"/>
          </a:xfrm>
          <a:prstGeom prst="rect">
            <a:avLst/>
          </a:prstGeom>
          <a:noFill/>
          <a:ln/>
        </p:spPr>
        <p:txBody>
          <a:bodyPr wrap="square" lIns="0" tIns="0" rIns="0" bIns="0" rtlCol="0" anchor="t"/>
          <a:lstStyle/>
          <a:p>
            <a:pPr marL="0" indent="0" algn="l">
              <a:lnSpc>
                <a:spcPts val="2550"/>
              </a:lnSpc>
              <a:buNone/>
            </a:pPr>
            <a:r>
              <a:rPr lang="en-US" sz="1600" kern="0" spc="-32" dirty="0">
                <a:solidFill>
                  <a:srgbClr val="272525"/>
                </a:solidFill>
                <a:latin typeface="Inter" pitchFamily="34" charset="0"/>
                <a:ea typeface="Inter" pitchFamily="34" charset="-122"/>
                <a:cs typeface="Inter" pitchFamily="34" charset="-120"/>
              </a:rPr>
              <a:t>The model uses gradient descent to minimize the total loss, which is a combination of the content and style losses. This involves iteratively adjusting the generated image to better match the desired features.</a:t>
            </a:r>
            <a:endParaRPr lang="en-US" sz="1600" dirty="0"/>
          </a:p>
        </p:txBody>
      </p:sp>
      <p:sp>
        <p:nvSpPr>
          <p:cNvPr id="10" name="Shape 7"/>
          <p:cNvSpPr/>
          <p:nvPr/>
        </p:nvSpPr>
        <p:spPr>
          <a:xfrm>
            <a:off x="6631900" y="4135755"/>
            <a:ext cx="609600" cy="22860"/>
          </a:xfrm>
          <a:prstGeom prst="roundRect">
            <a:avLst>
              <a:gd name="adj" fmla="val 373333"/>
            </a:avLst>
          </a:prstGeom>
          <a:solidFill>
            <a:srgbClr val="C6BDDA"/>
          </a:solidFill>
          <a:ln/>
        </p:spPr>
      </p:sp>
      <p:sp>
        <p:nvSpPr>
          <p:cNvPr id="11" name="Shape 8"/>
          <p:cNvSpPr/>
          <p:nvPr/>
        </p:nvSpPr>
        <p:spPr>
          <a:xfrm>
            <a:off x="6197560" y="3918585"/>
            <a:ext cx="457200" cy="457200"/>
          </a:xfrm>
          <a:prstGeom prst="roundRect">
            <a:avLst>
              <a:gd name="adj" fmla="val 18667"/>
            </a:avLst>
          </a:prstGeom>
          <a:solidFill>
            <a:srgbClr val="E0D7F4"/>
          </a:solidFill>
          <a:ln w="7620">
            <a:solidFill>
              <a:srgbClr val="C6BDDA"/>
            </a:solidFill>
            <a:prstDash val="solid"/>
          </a:ln>
        </p:spPr>
      </p:sp>
      <p:sp>
        <p:nvSpPr>
          <p:cNvPr id="12" name="Text 9"/>
          <p:cNvSpPr/>
          <p:nvPr/>
        </p:nvSpPr>
        <p:spPr>
          <a:xfrm>
            <a:off x="6258520" y="3937635"/>
            <a:ext cx="335280" cy="419100"/>
          </a:xfrm>
          <a:prstGeom prst="rect">
            <a:avLst/>
          </a:prstGeom>
          <a:noFill/>
          <a:ln/>
        </p:spPr>
        <p:txBody>
          <a:bodyPr wrap="none" lIns="0" tIns="0" rIns="0" bIns="0" rtlCol="0" anchor="t"/>
          <a:lstStyle/>
          <a:p>
            <a:pPr marL="0" indent="0" algn="ctr">
              <a:lnSpc>
                <a:spcPts val="2600"/>
              </a:lnSpc>
              <a:buNone/>
            </a:pPr>
            <a:r>
              <a:rPr lang="en-US" sz="2600" b="1" kern="0" spc="-53" dirty="0">
                <a:solidFill>
                  <a:srgbClr val="272525"/>
                </a:solidFill>
                <a:latin typeface="Petrona Bold" pitchFamily="34" charset="0"/>
                <a:ea typeface="Petrona Bold" pitchFamily="34" charset="-122"/>
                <a:cs typeface="Petrona Bold" pitchFamily="34" charset="-120"/>
              </a:rPr>
              <a:t>2</a:t>
            </a:r>
            <a:endParaRPr lang="en-US" sz="2600" dirty="0"/>
          </a:p>
        </p:txBody>
      </p:sp>
      <p:sp>
        <p:nvSpPr>
          <p:cNvPr id="13" name="Text 10"/>
          <p:cNvSpPr/>
          <p:nvPr/>
        </p:nvSpPr>
        <p:spPr>
          <a:xfrm>
            <a:off x="7442121" y="3893106"/>
            <a:ext cx="2793921" cy="349210"/>
          </a:xfrm>
          <a:prstGeom prst="rect">
            <a:avLst/>
          </a:prstGeom>
          <a:noFill/>
          <a:ln/>
        </p:spPr>
        <p:txBody>
          <a:bodyPr wrap="none" lIns="0" tIns="0" rIns="0" bIns="0" rtlCol="0" anchor="t"/>
          <a:lstStyle/>
          <a:p>
            <a:pPr marL="0" indent="0" algn="l">
              <a:lnSpc>
                <a:spcPts val="2700"/>
              </a:lnSpc>
              <a:buNone/>
            </a:pPr>
            <a:r>
              <a:rPr lang="en-US" sz="2200" b="1" kern="0" spc="-44" dirty="0">
                <a:solidFill>
                  <a:srgbClr val="272525"/>
                </a:solidFill>
                <a:latin typeface="Petrona Bold" pitchFamily="34" charset="0"/>
                <a:ea typeface="Petrona Bold" pitchFamily="34" charset="-122"/>
                <a:cs typeface="Petrona Bold" pitchFamily="34" charset="-120"/>
              </a:rPr>
              <a:t>Adam Optimizer</a:t>
            </a:r>
            <a:endParaRPr lang="en-US" sz="2200" dirty="0"/>
          </a:p>
        </p:txBody>
      </p:sp>
      <p:sp>
        <p:nvSpPr>
          <p:cNvPr id="14" name="Text 11"/>
          <p:cNvSpPr/>
          <p:nvPr/>
        </p:nvSpPr>
        <p:spPr>
          <a:xfrm>
            <a:off x="7442121" y="4364236"/>
            <a:ext cx="6477119" cy="975479"/>
          </a:xfrm>
          <a:prstGeom prst="rect">
            <a:avLst/>
          </a:prstGeom>
          <a:noFill/>
          <a:ln/>
        </p:spPr>
        <p:txBody>
          <a:bodyPr wrap="square" lIns="0" tIns="0" rIns="0" bIns="0" rtlCol="0" anchor="t"/>
          <a:lstStyle/>
          <a:p>
            <a:pPr marL="0" indent="0" algn="l">
              <a:lnSpc>
                <a:spcPts val="2550"/>
              </a:lnSpc>
              <a:buNone/>
            </a:pPr>
            <a:r>
              <a:rPr lang="en-US" sz="1600" kern="0" spc="-32" dirty="0">
                <a:solidFill>
                  <a:srgbClr val="272525"/>
                </a:solidFill>
                <a:latin typeface="Inter" pitchFamily="34" charset="0"/>
                <a:ea typeface="Inter" pitchFamily="34" charset="-122"/>
                <a:cs typeface="Inter" pitchFamily="34" charset="-120"/>
              </a:rPr>
              <a:t>The Adam optimizer is a popular algorithm for optimizing the model's parameters. It effectively adjusts the learning rate and ensures efficient training.</a:t>
            </a:r>
            <a:endParaRPr lang="en-US" sz="1600" dirty="0"/>
          </a:p>
        </p:txBody>
      </p:sp>
      <p:sp>
        <p:nvSpPr>
          <p:cNvPr id="15" name="Shape 12"/>
          <p:cNvSpPr/>
          <p:nvPr/>
        </p:nvSpPr>
        <p:spPr>
          <a:xfrm>
            <a:off x="6631900" y="6191726"/>
            <a:ext cx="609600" cy="22860"/>
          </a:xfrm>
          <a:prstGeom prst="roundRect">
            <a:avLst>
              <a:gd name="adj" fmla="val 373333"/>
            </a:avLst>
          </a:prstGeom>
          <a:solidFill>
            <a:srgbClr val="C6BDDA"/>
          </a:solidFill>
          <a:ln/>
        </p:spPr>
      </p:sp>
      <p:sp>
        <p:nvSpPr>
          <p:cNvPr id="16" name="Shape 13"/>
          <p:cNvSpPr/>
          <p:nvPr/>
        </p:nvSpPr>
        <p:spPr>
          <a:xfrm>
            <a:off x="6197560" y="5974556"/>
            <a:ext cx="457200" cy="457200"/>
          </a:xfrm>
          <a:prstGeom prst="roundRect">
            <a:avLst>
              <a:gd name="adj" fmla="val 18667"/>
            </a:avLst>
          </a:prstGeom>
          <a:solidFill>
            <a:srgbClr val="E0D7F4"/>
          </a:solidFill>
          <a:ln w="7620">
            <a:solidFill>
              <a:srgbClr val="C6BDDA"/>
            </a:solidFill>
            <a:prstDash val="solid"/>
          </a:ln>
        </p:spPr>
      </p:sp>
      <p:sp>
        <p:nvSpPr>
          <p:cNvPr id="17" name="Text 14"/>
          <p:cNvSpPr/>
          <p:nvPr/>
        </p:nvSpPr>
        <p:spPr>
          <a:xfrm>
            <a:off x="6258520" y="5993606"/>
            <a:ext cx="335280" cy="419100"/>
          </a:xfrm>
          <a:prstGeom prst="rect">
            <a:avLst/>
          </a:prstGeom>
          <a:noFill/>
          <a:ln/>
        </p:spPr>
        <p:txBody>
          <a:bodyPr wrap="none" lIns="0" tIns="0" rIns="0" bIns="0" rtlCol="0" anchor="t"/>
          <a:lstStyle/>
          <a:p>
            <a:pPr marL="0" indent="0" algn="ctr">
              <a:lnSpc>
                <a:spcPts val="2600"/>
              </a:lnSpc>
              <a:buNone/>
            </a:pPr>
            <a:r>
              <a:rPr lang="en-US" sz="2600" b="1" kern="0" spc="-53" dirty="0">
                <a:solidFill>
                  <a:srgbClr val="272525"/>
                </a:solidFill>
                <a:latin typeface="Petrona Bold" pitchFamily="34" charset="0"/>
                <a:ea typeface="Petrona Bold" pitchFamily="34" charset="-122"/>
                <a:cs typeface="Petrona Bold" pitchFamily="34" charset="-120"/>
              </a:rPr>
              <a:t>3</a:t>
            </a:r>
            <a:endParaRPr lang="en-US" sz="2600" dirty="0"/>
          </a:p>
        </p:txBody>
      </p:sp>
      <p:sp>
        <p:nvSpPr>
          <p:cNvPr id="18" name="Text 15"/>
          <p:cNvSpPr/>
          <p:nvPr/>
        </p:nvSpPr>
        <p:spPr>
          <a:xfrm>
            <a:off x="7442121" y="5949077"/>
            <a:ext cx="2793921" cy="349210"/>
          </a:xfrm>
          <a:prstGeom prst="rect">
            <a:avLst/>
          </a:prstGeom>
          <a:noFill/>
          <a:ln/>
        </p:spPr>
        <p:txBody>
          <a:bodyPr wrap="none" lIns="0" tIns="0" rIns="0" bIns="0" rtlCol="0" anchor="t"/>
          <a:lstStyle/>
          <a:p>
            <a:pPr marL="0" indent="0" algn="l">
              <a:lnSpc>
                <a:spcPts val="2700"/>
              </a:lnSpc>
              <a:buNone/>
            </a:pPr>
            <a:r>
              <a:rPr lang="en-US" sz="2200" b="1" kern="0" spc="-44" dirty="0">
                <a:solidFill>
                  <a:srgbClr val="272525"/>
                </a:solidFill>
                <a:latin typeface="Petrona Bold" pitchFamily="34" charset="0"/>
                <a:ea typeface="Petrona Bold" pitchFamily="34" charset="-122"/>
                <a:cs typeface="Petrona Bold" pitchFamily="34" charset="-120"/>
              </a:rPr>
              <a:t>Iterations</a:t>
            </a:r>
            <a:endParaRPr lang="en-US" sz="2200" dirty="0"/>
          </a:p>
        </p:txBody>
      </p:sp>
      <p:sp>
        <p:nvSpPr>
          <p:cNvPr id="19" name="Text 16"/>
          <p:cNvSpPr/>
          <p:nvPr/>
        </p:nvSpPr>
        <p:spPr>
          <a:xfrm>
            <a:off x="7442121" y="6420207"/>
            <a:ext cx="6477119" cy="975479"/>
          </a:xfrm>
          <a:prstGeom prst="rect">
            <a:avLst/>
          </a:prstGeom>
          <a:noFill/>
          <a:ln/>
        </p:spPr>
        <p:txBody>
          <a:bodyPr wrap="square" lIns="0" tIns="0" rIns="0" bIns="0" rtlCol="0" anchor="t"/>
          <a:lstStyle/>
          <a:p>
            <a:pPr marL="0" indent="0" algn="l">
              <a:lnSpc>
                <a:spcPts val="2550"/>
              </a:lnSpc>
              <a:buNone/>
            </a:pPr>
            <a:r>
              <a:rPr lang="en-US" sz="1600" kern="0" spc="-32" dirty="0">
                <a:solidFill>
                  <a:srgbClr val="272525"/>
                </a:solidFill>
                <a:latin typeface="Inter" pitchFamily="34" charset="0"/>
                <a:ea typeface="Inter" pitchFamily="34" charset="-122"/>
                <a:cs typeface="Inter" pitchFamily="34" charset="-120"/>
              </a:rPr>
              <a:t>The model undergoes multiple training iterations, progressively refining the generated image. Each iteration reduces the loss and brings the generated image closer to the desired content and style.</a:t>
            </a: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1038582"/>
            <a:ext cx="6237684" cy="779621"/>
          </a:xfrm>
          <a:prstGeom prst="rect">
            <a:avLst/>
          </a:prstGeom>
          <a:noFill/>
          <a:ln/>
        </p:spPr>
        <p:txBody>
          <a:bodyPr wrap="none" lIns="0" tIns="0" rIns="0" bIns="0" rtlCol="0" anchor="t"/>
          <a:lstStyle/>
          <a:p>
            <a:pPr marL="0" indent="0" algn="l">
              <a:lnSpc>
                <a:spcPts val="6100"/>
              </a:lnSpc>
              <a:buNone/>
            </a:pPr>
            <a:r>
              <a:rPr lang="en-US" sz="4900" b="1" kern="0" spc="-98" dirty="0">
                <a:solidFill>
                  <a:srgbClr val="F95F88"/>
                </a:solidFill>
                <a:latin typeface="Petrona Bold" pitchFamily="34" charset="0"/>
                <a:ea typeface="Petrona Bold" pitchFamily="34" charset="-122"/>
                <a:cs typeface="Petrona Bold" pitchFamily="34" charset="-120"/>
              </a:rPr>
              <a:t>Results and Outputs</a:t>
            </a:r>
            <a:endParaRPr lang="en-US" sz="4900" dirty="0"/>
          </a:p>
        </p:txBody>
      </p:sp>
      <p:pic>
        <p:nvPicPr>
          <p:cNvPr id="3" name="Image 0" descr="preencoded.png"/>
          <p:cNvPicPr>
            <a:picLocks noChangeAspect="1"/>
          </p:cNvPicPr>
          <p:nvPr/>
        </p:nvPicPr>
        <p:blipFill>
          <a:blip r:embed="rId3"/>
          <a:stretch>
            <a:fillRect/>
          </a:stretch>
        </p:blipFill>
        <p:spPr>
          <a:xfrm>
            <a:off x="2440424" y="2271832"/>
            <a:ext cx="3228022" cy="2431256"/>
          </a:xfrm>
          <a:prstGeom prst="rect">
            <a:avLst/>
          </a:prstGeom>
        </p:spPr>
      </p:pic>
      <p:sp>
        <p:nvSpPr>
          <p:cNvPr id="4" name="Text 1"/>
          <p:cNvSpPr/>
          <p:nvPr/>
        </p:nvSpPr>
        <p:spPr>
          <a:xfrm>
            <a:off x="3894892" y="3618786"/>
            <a:ext cx="318968" cy="398621"/>
          </a:xfrm>
          <a:prstGeom prst="rect">
            <a:avLst/>
          </a:prstGeom>
          <a:noFill/>
          <a:ln/>
        </p:spPr>
        <p:txBody>
          <a:bodyPr wrap="none" lIns="0" tIns="0" rIns="0" bIns="0" rtlCol="0" anchor="t"/>
          <a:lstStyle/>
          <a:p>
            <a:pPr marL="0" indent="0" algn="ctr">
              <a:lnSpc>
                <a:spcPts val="4000"/>
              </a:lnSpc>
              <a:buNone/>
            </a:pPr>
            <a:r>
              <a:rPr lang="en-US" sz="2500" b="1" kern="0" spc="-45" dirty="0">
                <a:solidFill>
                  <a:srgbClr val="272525"/>
                </a:solidFill>
                <a:latin typeface="Petrona Bold" pitchFamily="34" charset="0"/>
                <a:ea typeface="Petrona Bold" pitchFamily="34" charset="-122"/>
                <a:cs typeface="Petrona Bold" pitchFamily="34" charset="-120"/>
              </a:rPr>
              <a:t>1</a:t>
            </a:r>
            <a:endParaRPr lang="en-US" sz="2500" dirty="0"/>
          </a:p>
        </p:txBody>
      </p:sp>
      <p:sp>
        <p:nvSpPr>
          <p:cNvPr id="5" name="Text 2"/>
          <p:cNvSpPr/>
          <p:nvPr/>
        </p:nvSpPr>
        <p:spPr>
          <a:xfrm>
            <a:off x="5895261" y="2498646"/>
            <a:ext cx="3118842" cy="389930"/>
          </a:xfrm>
          <a:prstGeom prst="rect">
            <a:avLst/>
          </a:prstGeom>
          <a:noFill/>
          <a:ln/>
        </p:spPr>
        <p:txBody>
          <a:bodyPr wrap="none" lIns="0" tIns="0" rIns="0" bIns="0" rtlCol="0" anchor="t"/>
          <a:lstStyle/>
          <a:p>
            <a:pPr marL="0" indent="0" algn="l">
              <a:lnSpc>
                <a:spcPts val="3050"/>
              </a:lnSpc>
              <a:buNone/>
            </a:pPr>
            <a:r>
              <a:rPr lang="en-US" sz="2450" b="1" kern="0" spc="-49" dirty="0">
                <a:solidFill>
                  <a:srgbClr val="272525"/>
                </a:solidFill>
                <a:latin typeface="Petrona Bold" pitchFamily="34" charset="0"/>
                <a:ea typeface="Petrona Bold" pitchFamily="34" charset="-122"/>
                <a:cs typeface="Petrona Bold" pitchFamily="34" charset="-120"/>
              </a:rPr>
              <a:t>Generated Images</a:t>
            </a:r>
            <a:endParaRPr lang="en-US" sz="2450" dirty="0"/>
          </a:p>
        </p:txBody>
      </p:sp>
      <p:sp>
        <p:nvSpPr>
          <p:cNvPr id="6" name="Text 3"/>
          <p:cNvSpPr/>
          <p:nvPr/>
        </p:nvSpPr>
        <p:spPr>
          <a:xfrm>
            <a:off x="5895261" y="3024664"/>
            <a:ext cx="7714536" cy="1451610"/>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The training process produces a sequence of generated images, showcasing the model's progress in blending content and style. These images can be visually analyzed to assess the quality of the transformation.</a:t>
            </a:r>
            <a:endParaRPr lang="en-US" sz="1750" dirty="0"/>
          </a:p>
        </p:txBody>
      </p:sp>
      <p:sp>
        <p:nvSpPr>
          <p:cNvPr id="7" name="Shape 4"/>
          <p:cNvSpPr/>
          <p:nvPr/>
        </p:nvSpPr>
        <p:spPr>
          <a:xfrm>
            <a:off x="5725120" y="4716185"/>
            <a:ext cx="8054816" cy="15240"/>
          </a:xfrm>
          <a:prstGeom prst="roundRect">
            <a:avLst>
              <a:gd name="adj" fmla="val 625116"/>
            </a:avLst>
          </a:prstGeom>
          <a:solidFill>
            <a:srgbClr val="C6BDDA"/>
          </a:solidFill>
          <a:ln/>
        </p:spPr>
      </p:sp>
      <p:pic>
        <p:nvPicPr>
          <p:cNvPr id="8" name="Image 1" descr="preencoded.png"/>
          <p:cNvPicPr>
            <a:picLocks noChangeAspect="1"/>
          </p:cNvPicPr>
          <p:nvPr/>
        </p:nvPicPr>
        <p:blipFill>
          <a:blip r:embed="rId4"/>
          <a:stretch>
            <a:fillRect/>
          </a:stretch>
        </p:blipFill>
        <p:spPr>
          <a:xfrm>
            <a:off x="826294" y="4759762"/>
            <a:ext cx="6456164" cy="2431256"/>
          </a:xfrm>
          <a:prstGeom prst="rect">
            <a:avLst/>
          </a:prstGeom>
        </p:spPr>
      </p:pic>
      <p:sp>
        <p:nvSpPr>
          <p:cNvPr id="9" name="Text 5"/>
          <p:cNvSpPr/>
          <p:nvPr/>
        </p:nvSpPr>
        <p:spPr>
          <a:xfrm>
            <a:off x="3894892" y="5776079"/>
            <a:ext cx="318968" cy="398621"/>
          </a:xfrm>
          <a:prstGeom prst="rect">
            <a:avLst/>
          </a:prstGeom>
          <a:noFill/>
          <a:ln/>
        </p:spPr>
        <p:txBody>
          <a:bodyPr wrap="none" lIns="0" tIns="0" rIns="0" bIns="0" rtlCol="0" anchor="t"/>
          <a:lstStyle/>
          <a:p>
            <a:pPr marL="0" indent="0" algn="ctr">
              <a:lnSpc>
                <a:spcPts val="4000"/>
              </a:lnSpc>
              <a:buNone/>
            </a:pPr>
            <a:r>
              <a:rPr lang="en-US" sz="2500" b="1" kern="0" spc="-45" dirty="0">
                <a:solidFill>
                  <a:srgbClr val="272525"/>
                </a:solidFill>
                <a:latin typeface="Petrona Bold" pitchFamily="34" charset="0"/>
                <a:ea typeface="Petrona Bold" pitchFamily="34" charset="-122"/>
                <a:cs typeface="Petrona Bold" pitchFamily="34" charset="-120"/>
              </a:rPr>
              <a:t>2</a:t>
            </a:r>
            <a:endParaRPr lang="en-US" sz="2500" dirty="0"/>
          </a:p>
        </p:txBody>
      </p:sp>
      <p:sp>
        <p:nvSpPr>
          <p:cNvPr id="10" name="Text 6"/>
          <p:cNvSpPr/>
          <p:nvPr/>
        </p:nvSpPr>
        <p:spPr>
          <a:xfrm>
            <a:off x="7509272" y="4986576"/>
            <a:ext cx="3118842" cy="389930"/>
          </a:xfrm>
          <a:prstGeom prst="rect">
            <a:avLst/>
          </a:prstGeom>
          <a:noFill/>
          <a:ln/>
        </p:spPr>
        <p:txBody>
          <a:bodyPr wrap="none" lIns="0" tIns="0" rIns="0" bIns="0" rtlCol="0" anchor="t"/>
          <a:lstStyle/>
          <a:p>
            <a:pPr marL="0" indent="0" algn="l">
              <a:lnSpc>
                <a:spcPts val="3050"/>
              </a:lnSpc>
              <a:buNone/>
            </a:pPr>
            <a:r>
              <a:rPr lang="en-US" sz="2450" b="1" kern="0" spc="-49" dirty="0">
                <a:solidFill>
                  <a:srgbClr val="272525"/>
                </a:solidFill>
                <a:latin typeface="Petrona Bold" pitchFamily="34" charset="0"/>
                <a:ea typeface="Petrona Bold" pitchFamily="34" charset="-122"/>
                <a:cs typeface="Petrona Bold" pitchFamily="34" charset="-120"/>
              </a:rPr>
              <a:t>Best Generated Image</a:t>
            </a:r>
            <a:endParaRPr lang="en-US" sz="2450" dirty="0"/>
          </a:p>
        </p:txBody>
      </p:sp>
      <p:sp>
        <p:nvSpPr>
          <p:cNvPr id="11" name="Text 7"/>
          <p:cNvSpPr/>
          <p:nvPr/>
        </p:nvSpPr>
        <p:spPr>
          <a:xfrm>
            <a:off x="7509272" y="5512594"/>
            <a:ext cx="6100524" cy="1451610"/>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After all training iterations, the model produces the final generated image. This image represents the optimal balance between content and style, showcasing the model's ability to effectively combine the desired features.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971</Words>
  <Application>Microsoft Office PowerPoint</Application>
  <PresentationFormat>Custom</PresentationFormat>
  <Paragraphs>75</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Inter</vt:lpstr>
      <vt:lpstr>Inter Bold</vt:lpstr>
      <vt:lpstr>Arial</vt:lpstr>
      <vt:lpstr>Inter Medium</vt:lpstr>
      <vt:lpstr>Petrona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myashika2005@outlook.com</cp:lastModifiedBy>
  <cp:revision>1</cp:revision>
  <dcterms:created xsi:type="dcterms:W3CDTF">2025-04-20T07:19:36Z</dcterms:created>
  <dcterms:modified xsi:type="dcterms:W3CDTF">2025-04-20T07:22:27Z</dcterms:modified>
</cp:coreProperties>
</file>