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77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3705" y="4166234"/>
            <a:ext cx="4331335" cy="1429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4019" y="5708015"/>
            <a:ext cx="2159635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73654" y="5723254"/>
            <a:ext cx="2144395" cy="1584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77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77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3650" y="1055052"/>
            <a:ext cx="2767965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77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1806385"/>
            <a:ext cx="6121399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6601" y="9442469"/>
            <a:ext cx="568325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ergency" TargetMode="External"/><Relationship Id="rId7" Type="http://schemas.openxmlformats.org/officeDocument/2006/relationships/hyperlink" Target="https://en.wikipedia.org/wiki/Elevator" TargetMode="External"/><Relationship Id="rId2" Type="http://schemas.openxmlformats.org/officeDocument/2006/relationships/hyperlink" Target="https://en.wikipedia.org/wiki/Carbon_monox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nual_fire_alarm_activation" TargetMode="External"/><Relationship Id="rId5" Type="http://schemas.openxmlformats.org/officeDocument/2006/relationships/hyperlink" Target="https://en.wikipedia.org/wiki/Heat_detector" TargetMode="External"/><Relationship Id="rId4" Type="http://schemas.openxmlformats.org/officeDocument/2006/relationships/hyperlink" Target="https://en.wikipedia.org/wiki/Smoke_detec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105" y="4134722"/>
            <a:ext cx="4060190" cy="11322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lang="en-IN" sz="3800" spc="-90" dirty="0">
                <a:solidFill>
                  <a:srgbClr val="007788"/>
                </a:solidFill>
                <a:latin typeface="Times New Roman"/>
                <a:cs typeface="Times New Roman"/>
              </a:rPr>
              <a:t>PHYSICS</a:t>
            </a:r>
            <a:r>
              <a:rPr sz="3800" spc="-40" dirty="0">
                <a:solidFill>
                  <a:srgbClr val="007788"/>
                </a:solidFill>
                <a:latin typeface="Times New Roman"/>
                <a:cs typeface="Times New Roman"/>
              </a:rPr>
              <a:t> </a:t>
            </a:r>
            <a:r>
              <a:rPr sz="3800" spc="-45" dirty="0">
                <a:solidFill>
                  <a:srgbClr val="007788"/>
                </a:solidFill>
                <a:latin typeface="Times New Roman"/>
                <a:cs typeface="Times New Roman"/>
              </a:rPr>
              <a:t>PROJECT</a:t>
            </a:r>
            <a:endParaRPr sz="38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370"/>
              </a:spcBef>
            </a:pPr>
            <a:r>
              <a:rPr sz="2700" spc="-60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27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700" spc="-100" dirty="0">
                <a:solidFill>
                  <a:srgbClr val="585858"/>
                </a:solidFill>
                <a:latin typeface="Times New Roman"/>
                <a:cs typeface="Times New Roman"/>
              </a:rPr>
              <a:t>ALARM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" y="381000"/>
            <a:ext cx="664845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BBD9B-293D-4D88-97AE-9EC903D03AA1}"/>
              </a:ext>
            </a:extLst>
          </p:cNvPr>
          <p:cNvSpPr txBox="1"/>
          <p:nvPr/>
        </p:nvSpPr>
        <p:spPr>
          <a:xfrm>
            <a:off x="228600" y="5439182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endParaRPr lang="en-IN" dirty="0"/>
          </a:p>
          <a:p>
            <a:r>
              <a:rPr lang="en-IN" dirty="0"/>
              <a:t>AMIT YADAV</a:t>
            </a:r>
          </a:p>
          <a:p>
            <a:r>
              <a:rPr lang="en-IN" dirty="0"/>
              <a:t>UID- 18BCS6022</a:t>
            </a:r>
          </a:p>
          <a:p>
            <a:r>
              <a:rPr lang="en-IN" dirty="0"/>
              <a:t>YASH AGRAWAL</a:t>
            </a:r>
          </a:p>
          <a:p>
            <a:r>
              <a:rPr lang="en-IN" dirty="0"/>
              <a:t>UID- 18BCS6023</a:t>
            </a:r>
          </a:p>
          <a:p>
            <a:r>
              <a:rPr lang="en-IN" dirty="0"/>
              <a:t>MOHIT </a:t>
            </a:r>
          </a:p>
          <a:p>
            <a:r>
              <a:rPr lang="en-IN" dirty="0"/>
              <a:t>UID- 18BCS6024</a:t>
            </a:r>
          </a:p>
          <a:p>
            <a:r>
              <a:rPr lang="en-IN" dirty="0"/>
              <a:t>NITIN </a:t>
            </a:r>
          </a:p>
          <a:p>
            <a:r>
              <a:rPr lang="en-IN" dirty="0"/>
              <a:t>UID- 18BCS6025</a:t>
            </a:r>
          </a:p>
          <a:p>
            <a:r>
              <a:rPr lang="en-IN" dirty="0"/>
              <a:t>HARSHVARDHAN</a:t>
            </a:r>
          </a:p>
          <a:p>
            <a:r>
              <a:rPr lang="en-IN" dirty="0"/>
              <a:t>UID-18BCS6026</a:t>
            </a:r>
          </a:p>
          <a:p>
            <a:r>
              <a:rPr lang="en-IN" dirty="0"/>
              <a:t>ANANYA</a:t>
            </a:r>
          </a:p>
          <a:p>
            <a:r>
              <a:rPr lang="en-IN" dirty="0"/>
              <a:t>UID- 18BCS6027</a:t>
            </a:r>
          </a:p>
          <a:p>
            <a:r>
              <a:rPr lang="en-IN" dirty="0"/>
              <a:t>PRATEEK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F8BB-1814-4A5C-9417-DFE6BF7DBA8A}"/>
              </a:ext>
            </a:extLst>
          </p:cNvPr>
          <p:cNvSpPr txBox="1"/>
          <p:nvPr/>
        </p:nvSpPr>
        <p:spPr>
          <a:xfrm>
            <a:off x="4572000" y="7101175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 :</a:t>
            </a:r>
          </a:p>
          <a:p>
            <a:endParaRPr lang="en-IN" dirty="0"/>
          </a:p>
          <a:p>
            <a:r>
              <a:rPr lang="en-IN" dirty="0"/>
              <a:t>PRIYANKA MA’AM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964" y="1055306"/>
            <a:ext cx="3571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2152" y="1675193"/>
            <a:ext cx="6433820" cy="74333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8255" algn="just">
              <a:lnSpc>
                <a:spcPct val="105600"/>
              </a:lnSpc>
              <a:spcBef>
                <a:spcPts val="145"/>
              </a:spcBef>
            </a:pPr>
            <a:r>
              <a:rPr sz="1500" spc="-20" dirty="0">
                <a:latin typeface="Times New Roman"/>
                <a:cs typeface="Times New Roman"/>
              </a:rPr>
              <a:t>An </a:t>
            </a:r>
            <a:r>
              <a:rPr sz="1500" spc="-30" dirty="0">
                <a:latin typeface="Times New Roman"/>
                <a:cs typeface="Times New Roman"/>
              </a:rPr>
              <a:t>automatic </a:t>
            </a:r>
            <a:r>
              <a:rPr sz="1500" b="1" spc="-80" dirty="0">
                <a:latin typeface="Times New Roman"/>
                <a:cs typeface="Times New Roman"/>
              </a:rPr>
              <a:t>fire </a:t>
            </a:r>
            <a:r>
              <a:rPr sz="1500" b="1" spc="-85" dirty="0">
                <a:latin typeface="Times New Roman"/>
                <a:cs typeface="Times New Roman"/>
              </a:rPr>
              <a:t>alarm </a:t>
            </a:r>
            <a:r>
              <a:rPr sz="1500" b="1" spc="-45" dirty="0">
                <a:latin typeface="Times New Roman"/>
                <a:cs typeface="Times New Roman"/>
              </a:rPr>
              <a:t>system </a:t>
            </a:r>
            <a:r>
              <a:rPr sz="1500" spc="15" dirty="0">
                <a:latin typeface="Times New Roman"/>
                <a:cs typeface="Times New Roman"/>
              </a:rPr>
              <a:t>is </a:t>
            </a:r>
            <a:r>
              <a:rPr sz="1500" spc="-15" dirty="0">
                <a:latin typeface="Times New Roman"/>
                <a:cs typeface="Times New Roman"/>
              </a:rPr>
              <a:t>designed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detect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30" dirty="0">
                <a:latin typeface="Times New Roman"/>
                <a:cs typeface="Times New Roman"/>
              </a:rPr>
              <a:t>unwanted </a:t>
            </a:r>
            <a:r>
              <a:rPr sz="1500" spc="-5" dirty="0">
                <a:latin typeface="Times New Roman"/>
                <a:cs typeface="Times New Roman"/>
              </a:rPr>
              <a:t>presence of </a:t>
            </a:r>
            <a:r>
              <a:rPr sz="1500" dirty="0">
                <a:latin typeface="Times New Roman"/>
                <a:cs typeface="Times New Roman"/>
              </a:rPr>
              <a:t>fire  </a:t>
            </a:r>
            <a:r>
              <a:rPr sz="1500" spc="-5" dirty="0">
                <a:latin typeface="Times New Roman"/>
                <a:cs typeface="Times New Roman"/>
              </a:rPr>
              <a:t>by </a:t>
            </a:r>
            <a:r>
              <a:rPr sz="1500" spc="-25" dirty="0">
                <a:latin typeface="Times New Roman"/>
                <a:cs typeface="Times New Roman"/>
              </a:rPr>
              <a:t>monitoring environmental </a:t>
            </a:r>
            <a:r>
              <a:rPr sz="1500" spc="-35" dirty="0">
                <a:latin typeface="Times New Roman"/>
                <a:cs typeface="Times New Roman"/>
              </a:rPr>
              <a:t>changes </a:t>
            </a:r>
            <a:r>
              <a:rPr sz="1500" dirty="0">
                <a:latin typeface="Times New Roman"/>
                <a:cs typeface="Times New Roman"/>
              </a:rPr>
              <a:t>associated </a:t>
            </a:r>
            <a:r>
              <a:rPr sz="1500" spc="5" dirty="0">
                <a:latin typeface="Times New Roman"/>
                <a:cs typeface="Times New Roman"/>
              </a:rPr>
              <a:t>with </a:t>
            </a:r>
            <a:r>
              <a:rPr sz="1500" spc="-25" dirty="0">
                <a:latin typeface="Times New Roman"/>
                <a:cs typeface="Times New Roman"/>
              </a:rPr>
              <a:t>combustion. </a:t>
            </a:r>
            <a:r>
              <a:rPr sz="1500" spc="-30" dirty="0">
                <a:latin typeface="Times New Roman"/>
                <a:cs typeface="Times New Roman"/>
              </a:rPr>
              <a:t>In </a:t>
            </a:r>
            <a:r>
              <a:rPr sz="1500" spc="-15" dirty="0">
                <a:latin typeface="Times New Roman"/>
                <a:cs typeface="Times New Roman"/>
              </a:rPr>
              <a:t>general, </a:t>
            </a:r>
            <a:r>
              <a:rPr sz="1500" dirty="0">
                <a:latin typeface="Times New Roman"/>
                <a:cs typeface="Times New Roman"/>
              </a:rPr>
              <a:t>a  fire </a:t>
            </a:r>
            <a:r>
              <a:rPr sz="1500" spc="10" dirty="0">
                <a:latin typeface="Times New Roman"/>
                <a:cs typeface="Times New Roman"/>
              </a:rPr>
              <a:t>alarm </a:t>
            </a:r>
            <a:r>
              <a:rPr sz="1500" spc="-20" dirty="0">
                <a:latin typeface="Times New Roman"/>
                <a:cs typeface="Times New Roman"/>
              </a:rPr>
              <a:t>system </a:t>
            </a:r>
            <a:r>
              <a:rPr sz="1500" spc="15" dirty="0">
                <a:latin typeface="Times New Roman"/>
                <a:cs typeface="Times New Roman"/>
              </a:rPr>
              <a:t>is </a:t>
            </a:r>
            <a:r>
              <a:rPr sz="1500" spc="-15" dirty="0">
                <a:latin typeface="Times New Roman"/>
                <a:cs typeface="Times New Roman"/>
              </a:rPr>
              <a:t>either </a:t>
            </a:r>
            <a:r>
              <a:rPr sz="1500" spc="5" dirty="0">
                <a:latin typeface="Times New Roman"/>
                <a:cs typeface="Times New Roman"/>
              </a:rPr>
              <a:t>classified </a:t>
            </a:r>
            <a:r>
              <a:rPr sz="1500" dirty="0">
                <a:latin typeface="Times New Roman"/>
                <a:cs typeface="Times New Roman"/>
              </a:rPr>
              <a:t>as </a:t>
            </a:r>
            <a:r>
              <a:rPr sz="1500" spc="-25" dirty="0">
                <a:latin typeface="Times New Roman"/>
                <a:cs typeface="Times New Roman"/>
              </a:rPr>
              <a:t>automatic, </a:t>
            </a:r>
            <a:r>
              <a:rPr sz="1500" spc="-30" dirty="0">
                <a:latin typeface="Times New Roman"/>
                <a:cs typeface="Times New Roman"/>
              </a:rPr>
              <a:t>manually </a:t>
            </a:r>
            <a:r>
              <a:rPr sz="1500" spc="-5" dirty="0">
                <a:latin typeface="Times New Roman"/>
                <a:cs typeface="Times New Roman"/>
              </a:rPr>
              <a:t>activated, or </a:t>
            </a:r>
            <a:r>
              <a:rPr sz="1500" spc="-25" dirty="0">
                <a:latin typeface="Times New Roman"/>
                <a:cs typeface="Times New Roman"/>
              </a:rPr>
              <a:t>both.  </a:t>
            </a:r>
            <a:r>
              <a:rPr sz="1500" spc="-35" dirty="0">
                <a:latin typeface="Times New Roman"/>
                <a:cs typeface="Times New Roman"/>
              </a:rPr>
              <a:t>Automatic </a:t>
            </a:r>
            <a:r>
              <a:rPr sz="1500" dirty="0">
                <a:latin typeface="Times New Roman"/>
                <a:cs typeface="Times New Roman"/>
              </a:rPr>
              <a:t>fire </a:t>
            </a:r>
            <a:r>
              <a:rPr sz="1500" spc="10" dirty="0">
                <a:latin typeface="Times New Roman"/>
                <a:cs typeface="Times New Roman"/>
              </a:rPr>
              <a:t>alarm </a:t>
            </a:r>
            <a:r>
              <a:rPr sz="1500" spc="-35" dirty="0">
                <a:latin typeface="Times New Roman"/>
                <a:cs typeface="Times New Roman"/>
              </a:rPr>
              <a:t>systems </a:t>
            </a:r>
            <a:r>
              <a:rPr sz="1500" dirty="0">
                <a:latin typeface="Times New Roman"/>
                <a:cs typeface="Times New Roman"/>
              </a:rPr>
              <a:t>can </a:t>
            </a:r>
            <a:r>
              <a:rPr sz="1500" spc="-5" dirty="0">
                <a:latin typeface="Times New Roman"/>
                <a:cs typeface="Times New Roman"/>
              </a:rPr>
              <a:t>be </a:t>
            </a:r>
            <a:r>
              <a:rPr sz="1500" spc="-20" dirty="0">
                <a:latin typeface="Times New Roman"/>
                <a:cs typeface="Times New Roman"/>
              </a:rPr>
              <a:t>used </a:t>
            </a:r>
            <a:r>
              <a:rPr sz="1500" spc="-25" dirty="0">
                <a:latin typeface="Times New Roman"/>
                <a:cs typeface="Times New Roman"/>
              </a:rPr>
              <a:t>to notify </a:t>
            </a:r>
            <a:r>
              <a:rPr sz="1500" spc="5" dirty="0">
                <a:latin typeface="Times New Roman"/>
                <a:cs typeface="Times New Roman"/>
              </a:rPr>
              <a:t>people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spc="-15" dirty="0">
                <a:latin typeface="Times New Roman"/>
                <a:cs typeface="Times New Roman"/>
              </a:rPr>
              <a:t>evacuate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spc="-45" dirty="0">
                <a:latin typeface="Times New Roman"/>
                <a:cs typeface="Times New Roman"/>
              </a:rPr>
              <a:t>the  </a:t>
            </a:r>
            <a:r>
              <a:rPr sz="1500" spc="-15" dirty="0">
                <a:latin typeface="Times New Roman"/>
                <a:cs typeface="Times New Roman"/>
              </a:rPr>
              <a:t>event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a fire </a:t>
            </a:r>
            <a:r>
              <a:rPr sz="1500" spc="-5" dirty="0">
                <a:latin typeface="Times New Roman"/>
                <a:cs typeface="Times New Roman"/>
              </a:rPr>
              <a:t>or </a:t>
            </a:r>
            <a:r>
              <a:rPr sz="1500" spc="-25" dirty="0">
                <a:latin typeface="Times New Roman"/>
                <a:cs typeface="Times New Roman"/>
              </a:rPr>
              <a:t>other </a:t>
            </a:r>
            <a:r>
              <a:rPr sz="1500" spc="-35" dirty="0">
                <a:latin typeface="Times New Roman"/>
                <a:cs typeface="Times New Roman"/>
              </a:rPr>
              <a:t>emergency,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spc="-55" dirty="0">
                <a:latin typeface="Times New Roman"/>
                <a:cs typeface="Times New Roman"/>
              </a:rPr>
              <a:t>summon </a:t>
            </a:r>
            <a:r>
              <a:rPr sz="1500" spc="-30" dirty="0">
                <a:latin typeface="Times New Roman"/>
                <a:cs typeface="Times New Roman"/>
              </a:rPr>
              <a:t>emergency </a:t>
            </a:r>
            <a:r>
              <a:rPr sz="1500" spc="10" dirty="0">
                <a:latin typeface="Times New Roman"/>
                <a:cs typeface="Times New Roman"/>
              </a:rPr>
              <a:t>services, </a:t>
            </a:r>
            <a:r>
              <a:rPr sz="1500" spc="-25" dirty="0">
                <a:latin typeface="Times New Roman"/>
                <a:cs typeface="Times New Roman"/>
              </a:rPr>
              <a:t>and to </a:t>
            </a:r>
            <a:r>
              <a:rPr sz="1500" spc="5" dirty="0">
                <a:latin typeface="Times New Roman"/>
                <a:cs typeface="Times New Roman"/>
              </a:rPr>
              <a:t>prepare 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25" dirty="0">
                <a:latin typeface="Times New Roman"/>
                <a:cs typeface="Times New Roman"/>
              </a:rPr>
              <a:t>structure and </a:t>
            </a:r>
            <a:r>
              <a:rPr sz="1500" dirty="0">
                <a:latin typeface="Times New Roman"/>
                <a:cs typeface="Times New Roman"/>
              </a:rPr>
              <a:t>associated </a:t>
            </a:r>
            <a:r>
              <a:rPr sz="1500" spc="-35" dirty="0">
                <a:latin typeface="Times New Roman"/>
                <a:cs typeface="Times New Roman"/>
              </a:rPr>
              <a:t>systems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spc="-15" dirty="0">
                <a:latin typeface="Times New Roman"/>
                <a:cs typeface="Times New Roman"/>
              </a:rPr>
              <a:t>control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spread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fire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95" dirty="0">
                <a:latin typeface="Times New Roman"/>
                <a:cs typeface="Times New Roman"/>
              </a:rPr>
              <a:t>smoke. </a:t>
            </a:r>
            <a:r>
              <a:rPr sz="1500" spc="5" dirty="0">
                <a:latin typeface="Times New Roman"/>
                <a:cs typeface="Times New Roman"/>
              </a:rPr>
              <a:t>Fire  </a:t>
            </a:r>
            <a:r>
              <a:rPr sz="1500" spc="10" dirty="0">
                <a:latin typeface="Times New Roman"/>
                <a:cs typeface="Times New Roman"/>
              </a:rPr>
              <a:t>alarm </a:t>
            </a:r>
            <a:r>
              <a:rPr sz="1500" spc="-35" dirty="0">
                <a:latin typeface="Times New Roman"/>
                <a:cs typeface="Times New Roman"/>
              </a:rPr>
              <a:t>systems </a:t>
            </a:r>
            <a:r>
              <a:rPr sz="1500" spc="-20" dirty="0">
                <a:latin typeface="Times New Roman"/>
                <a:cs typeface="Times New Roman"/>
              </a:rPr>
              <a:t>have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become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increasingly </a:t>
            </a:r>
            <a:r>
              <a:rPr sz="1500" spc="-5" dirty="0">
                <a:latin typeface="Times New Roman"/>
                <a:cs typeface="Times New Roman"/>
              </a:rPr>
              <a:t>sophisticated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20" dirty="0">
                <a:latin typeface="Times New Roman"/>
                <a:cs typeface="Times New Roman"/>
              </a:rPr>
              <a:t>functionally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more  </a:t>
            </a:r>
            <a:r>
              <a:rPr sz="1500" spc="5" dirty="0">
                <a:latin typeface="Times New Roman"/>
                <a:cs typeface="Times New Roman"/>
              </a:rPr>
              <a:t>capable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15" dirty="0">
                <a:latin typeface="Times New Roman"/>
                <a:cs typeface="Times New Roman"/>
              </a:rPr>
              <a:t>reliable in </a:t>
            </a:r>
            <a:r>
              <a:rPr sz="1500" spc="-10" dirty="0">
                <a:latin typeface="Times New Roman"/>
                <a:cs typeface="Times New Roman"/>
              </a:rPr>
              <a:t>recent years. </a:t>
            </a:r>
            <a:r>
              <a:rPr sz="1500" spc="-25" dirty="0">
                <a:latin typeface="Times New Roman"/>
                <a:cs typeface="Times New Roman"/>
              </a:rPr>
              <a:t>They </a:t>
            </a:r>
            <a:r>
              <a:rPr sz="1500" spc="5" dirty="0">
                <a:latin typeface="Times New Roman"/>
                <a:cs typeface="Times New Roman"/>
              </a:rPr>
              <a:t>are </a:t>
            </a:r>
            <a:r>
              <a:rPr sz="1500" spc="-15" dirty="0">
                <a:latin typeface="Times New Roman"/>
                <a:cs typeface="Times New Roman"/>
              </a:rPr>
              <a:t>designed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spc="-15" dirty="0">
                <a:latin typeface="Times New Roman"/>
                <a:cs typeface="Times New Roman"/>
              </a:rPr>
              <a:t>fulfill </a:t>
            </a:r>
            <a:r>
              <a:rPr sz="1500" spc="-5" dirty="0">
                <a:latin typeface="Times New Roman"/>
                <a:cs typeface="Times New Roman"/>
              </a:rPr>
              <a:t>two </a:t>
            </a:r>
            <a:r>
              <a:rPr sz="1500" spc="-20" dirty="0">
                <a:latin typeface="Times New Roman"/>
                <a:cs typeface="Times New Roman"/>
              </a:rPr>
              <a:t>general  requirements: </a:t>
            </a:r>
            <a:r>
              <a:rPr sz="1500" spc="-5" dirty="0">
                <a:latin typeface="Times New Roman"/>
                <a:cs typeface="Times New Roman"/>
              </a:rPr>
              <a:t>protection of </a:t>
            </a:r>
            <a:r>
              <a:rPr sz="1500" dirty="0">
                <a:latin typeface="Times New Roman"/>
                <a:cs typeface="Times New Roman"/>
              </a:rPr>
              <a:t>property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assets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protection of </a:t>
            </a:r>
            <a:r>
              <a:rPr sz="1500" dirty="0">
                <a:latin typeface="Times New Roman"/>
                <a:cs typeface="Times New Roman"/>
              </a:rPr>
              <a:t>life. </a:t>
            </a:r>
            <a:r>
              <a:rPr sz="1500" spc="-20" dirty="0">
                <a:latin typeface="Times New Roman"/>
                <a:cs typeface="Times New Roman"/>
              </a:rPr>
              <a:t>As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result of  </a:t>
            </a:r>
            <a:r>
              <a:rPr sz="1500" spc="-15" dirty="0">
                <a:latin typeface="Times New Roman"/>
                <a:cs typeface="Times New Roman"/>
              </a:rPr>
              <a:t>state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5" dirty="0">
                <a:latin typeface="Times New Roman"/>
                <a:cs typeface="Times New Roman"/>
              </a:rPr>
              <a:t>local </a:t>
            </a:r>
            <a:r>
              <a:rPr sz="1500" dirty="0">
                <a:latin typeface="Times New Roman"/>
                <a:cs typeface="Times New Roman"/>
              </a:rPr>
              <a:t>codes,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life-safety </a:t>
            </a:r>
            <a:r>
              <a:rPr sz="1500" dirty="0">
                <a:latin typeface="Times New Roman"/>
                <a:cs typeface="Times New Roman"/>
              </a:rPr>
              <a:t>aspect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fire </a:t>
            </a:r>
            <a:r>
              <a:rPr sz="1500" spc="-5" dirty="0">
                <a:latin typeface="Times New Roman"/>
                <a:cs typeface="Times New Roman"/>
              </a:rPr>
              <a:t>protection </a:t>
            </a:r>
            <a:r>
              <a:rPr sz="1500" spc="-25" dirty="0">
                <a:latin typeface="Times New Roman"/>
                <a:cs typeface="Times New Roman"/>
              </a:rPr>
              <a:t>has </a:t>
            </a:r>
            <a:r>
              <a:rPr sz="1500" spc="-20" dirty="0">
                <a:latin typeface="Times New Roman"/>
                <a:cs typeface="Times New Roman"/>
              </a:rPr>
              <a:t>become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20" dirty="0">
                <a:latin typeface="Times New Roman"/>
                <a:cs typeface="Times New Roman"/>
              </a:rPr>
              <a:t>major  </a:t>
            </a:r>
            <a:r>
              <a:rPr sz="1500" spc="-15" dirty="0">
                <a:latin typeface="Times New Roman"/>
                <a:cs typeface="Times New Roman"/>
              </a:rPr>
              <a:t>factor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last </a:t>
            </a:r>
            <a:r>
              <a:rPr sz="1500" spc="-5" dirty="0">
                <a:latin typeface="Times New Roman"/>
                <a:cs typeface="Times New Roman"/>
              </a:rPr>
              <a:t>two </a:t>
            </a:r>
            <a:r>
              <a:rPr sz="1500" dirty="0">
                <a:latin typeface="Times New Roman"/>
                <a:cs typeface="Times New Roman"/>
              </a:rPr>
              <a:t>decades. </a:t>
            </a:r>
            <a:r>
              <a:rPr sz="1500" spc="-15" dirty="0">
                <a:latin typeface="Times New Roman"/>
                <a:cs typeface="Times New Roman"/>
              </a:rPr>
              <a:t>There </a:t>
            </a:r>
            <a:r>
              <a:rPr sz="1500" spc="5" dirty="0">
                <a:latin typeface="Times New Roman"/>
                <a:cs typeface="Times New Roman"/>
              </a:rPr>
              <a:t>are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0" dirty="0">
                <a:latin typeface="Times New Roman"/>
                <a:cs typeface="Times New Roman"/>
              </a:rPr>
              <a:t>number </a:t>
            </a:r>
            <a:r>
              <a:rPr sz="1500" spc="-5" dirty="0">
                <a:latin typeface="Times New Roman"/>
                <a:cs typeface="Times New Roman"/>
              </a:rPr>
              <a:t>of reasons </a:t>
            </a:r>
            <a:r>
              <a:rPr sz="1500" spc="-20" dirty="0">
                <a:latin typeface="Times New Roman"/>
                <a:cs typeface="Times New Roman"/>
              </a:rPr>
              <a:t>for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20" dirty="0">
                <a:latin typeface="Times New Roman"/>
                <a:cs typeface="Times New Roman"/>
              </a:rPr>
              <a:t>substantial 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increases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life-safety </a:t>
            </a:r>
            <a:r>
              <a:rPr sz="1500" spc="-10" dirty="0">
                <a:latin typeface="Times New Roman"/>
                <a:cs typeface="Times New Roman"/>
              </a:rPr>
              <a:t>form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fire </a:t>
            </a:r>
            <a:r>
              <a:rPr sz="1500" spc="-5" dirty="0">
                <a:latin typeface="Times New Roman"/>
                <a:cs typeface="Times New Roman"/>
              </a:rPr>
              <a:t>protection </a:t>
            </a:r>
            <a:r>
              <a:rPr sz="1500" spc="-20" dirty="0">
                <a:latin typeface="Times New Roman"/>
                <a:cs typeface="Times New Roman"/>
              </a:rPr>
              <a:t>during </a:t>
            </a:r>
            <a:r>
              <a:rPr sz="1500" spc="-10" dirty="0">
                <a:latin typeface="Times New Roman"/>
                <a:cs typeface="Times New Roman"/>
              </a:rPr>
              <a:t>recent years, </a:t>
            </a:r>
            <a:r>
              <a:rPr sz="1500" spc="-20" dirty="0">
                <a:latin typeface="Times New Roman"/>
                <a:cs typeface="Times New Roman"/>
              </a:rPr>
              <a:t>foremost </a:t>
            </a:r>
            <a:r>
              <a:rPr sz="1500" spc="-5" dirty="0">
                <a:latin typeface="Times New Roman"/>
                <a:cs typeface="Times New Roman"/>
              </a:rPr>
              <a:t>of  </a:t>
            </a:r>
            <a:r>
              <a:rPr sz="1500" dirty="0">
                <a:latin typeface="Times New Roman"/>
                <a:cs typeface="Times New Roman"/>
              </a:rPr>
              <a:t>which </a:t>
            </a:r>
            <a:r>
              <a:rPr sz="1500" spc="5" dirty="0">
                <a:latin typeface="Times New Roman"/>
                <a:cs typeface="Times New Roman"/>
              </a:rPr>
              <a:t>are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99"/>
              </a:lnSpc>
              <a:spcBef>
                <a:spcPts val="1050"/>
              </a:spcBef>
              <a:buAutoNum type="arabicPeriod"/>
              <a:tabLst>
                <a:tab pos="232410" algn="l"/>
              </a:tabLst>
            </a:pPr>
            <a:r>
              <a:rPr sz="1500" spc="-3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proliferation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15" dirty="0">
                <a:latin typeface="Times New Roman"/>
                <a:cs typeface="Times New Roman"/>
              </a:rPr>
              <a:t>high-rise construction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concern </a:t>
            </a:r>
            <a:r>
              <a:rPr sz="1500" spc="-20" dirty="0">
                <a:latin typeface="Times New Roman"/>
                <a:cs typeface="Times New Roman"/>
              </a:rPr>
              <a:t>for </a:t>
            </a:r>
            <a:r>
              <a:rPr sz="1500" dirty="0">
                <a:latin typeface="Times New Roman"/>
                <a:cs typeface="Times New Roman"/>
              </a:rPr>
              <a:t>life </a:t>
            </a:r>
            <a:r>
              <a:rPr sz="1500" spc="-15" dirty="0">
                <a:latin typeface="Times New Roman"/>
                <a:cs typeface="Times New Roman"/>
              </a:rPr>
              <a:t>safety </a:t>
            </a:r>
            <a:r>
              <a:rPr sz="1500" spc="-5" dirty="0">
                <a:latin typeface="Times New Roman"/>
                <a:cs typeface="Times New Roman"/>
              </a:rPr>
              <a:t>within  </a:t>
            </a:r>
            <a:r>
              <a:rPr sz="1500" spc="-25" dirty="0">
                <a:latin typeface="Times New Roman"/>
                <a:cs typeface="Times New Roman"/>
              </a:rPr>
              <a:t>these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buildings.</a:t>
            </a:r>
            <a:endParaRPr sz="15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04299"/>
              </a:lnSpc>
              <a:spcBef>
                <a:spcPts val="1050"/>
              </a:spcBef>
              <a:buAutoNum type="arabicPeriod"/>
              <a:tabLst>
                <a:tab pos="251460" algn="l"/>
              </a:tabLst>
            </a:pP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10" dirty="0">
                <a:latin typeface="Times New Roman"/>
                <a:cs typeface="Times New Roman"/>
              </a:rPr>
              <a:t>growing </a:t>
            </a:r>
            <a:r>
              <a:rPr sz="1500" dirty="0">
                <a:latin typeface="Times New Roman"/>
                <a:cs typeface="Times New Roman"/>
              </a:rPr>
              <a:t>awareness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life-safety </a:t>
            </a:r>
            <a:r>
              <a:rPr sz="1500" spc="-20" dirty="0">
                <a:latin typeface="Times New Roman"/>
                <a:cs typeface="Times New Roman"/>
              </a:rPr>
              <a:t>hazard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dirty="0">
                <a:latin typeface="Times New Roman"/>
                <a:cs typeface="Times New Roman"/>
              </a:rPr>
              <a:t>residential, </a:t>
            </a:r>
            <a:r>
              <a:rPr sz="1500" spc="-20" dirty="0">
                <a:latin typeface="Times New Roman"/>
                <a:cs typeface="Times New Roman"/>
              </a:rPr>
              <a:t>institutional, </a:t>
            </a:r>
            <a:r>
              <a:rPr sz="1500" spc="-25" dirty="0">
                <a:latin typeface="Times New Roman"/>
                <a:cs typeface="Times New Roman"/>
              </a:rPr>
              <a:t>and  </a:t>
            </a:r>
            <a:r>
              <a:rPr sz="1500" spc="-15" dirty="0">
                <a:latin typeface="Times New Roman"/>
                <a:cs typeface="Times New Roman"/>
              </a:rPr>
              <a:t>educational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occupancies.</a:t>
            </a:r>
            <a:endParaRPr sz="15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04299"/>
              </a:lnSpc>
              <a:spcBef>
                <a:spcPts val="1050"/>
              </a:spcBef>
              <a:buAutoNum type="arabicPeriod"/>
              <a:tabLst>
                <a:tab pos="232410" algn="l"/>
              </a:tabLst>
            </a:pPr>
            <a:r>
              <a:rPr sz="1500" spc="-10" dirty="0">
                <a:latin typeface="Times New Roman"/>
                <a:cs typeface="Times New Roman"/>
              </a:rPr>
              <a:t>Increased </a:t>
            </a:r>
            <a:r>
              <a:rPr sz="1500" spc="-20" dirty="0">
                <a:latin typeface="Times New Roman"/>
                <a:cs typeface="Times New Roman"/>
              </a:rPr>
              <a:t>hazards </a:t>
            </a:r>
            <a:r>
              <a:rPr sz="1500" spc="-10" dirty="0">
                <a:latin typeface="Times New Roman"/>
                <a:cs typeface="Times New Roman"/>
              </a:rPr>
              <a:t>caused </a:t>
            </a:r>
            <a:r>
              <a:rPr sz="1500" spc="-5" dirty="0">
                <a:latin typeface="Times New Roman"/>
                <a:cs typeface="Times New Roman"/>
              </a:rPr>
              <a:t>by </a:t>
            </a:r>
            <a:r>
              <a:rPr sz="1500" spc="-25" dirty="0">
                <a:latin typeface="Times New Roman"/>
                <a:cs typeface="Times New Roman"/>
              </a:rPr>
              <a:t>new </a:t>
            </a:r>
            <a:r>
              <a:rPr sz="1500" spc="-10" dirty="0">
                <a:latin typeface="Times New Roman"/>
                <a:cs typeface="Times New Roman"/>
              </a:rPr>
              <a:t>building materials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35" dirty="0">
                <a:latin typeface="Times New Roman"/>
                <a:cs typeface="Times New Roman"/>
              </a:rPr>
              <a:t>furnishings </a:t>
            </a:r>
            <a:r>
              <a:rPr sz="1500" spc="-30" dirty="0">
                <a:latin typeface="Times New Roman"/>
                <a:cs typeface="Times New Roman"/>
              </a:rPr>
              <a:t>that </a:t>
            </a:r>
            <a:r>
              <a:rPr sz="1500" spc="-5" dirty="0">
                <a:latin typeface="Times New Roman"/>
                <a:cs typeface="Times New Roman"/>
              </a:rPr>
              <a:t>create  large </a:t>
            </a:r>
            <a:r>
              <a:rPr sz="1500" spc="-45" dirty="0">
                <a:latin typeface="Times New Roman"/>
                <a:cs typeface="Times New Roman"/>
              </a:rPr>
              <a:t>amounts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20" dirty="0">
                <a:latin typeface="Times New Roman"/>
                <a:cs typeface="Times New Roman"/>
              </a:rPr>
              <a:t>toxic combustion </a:t>
            </a:r>
            <a:r>
              <a:rPr sz="1500" spc="-15" dirty="0">
                <a:latin typeface="Times New Roman"/>
                <a:cs typeface="Times New Roman"/>
              </a:rPr>
              <a:t>products </a:t>
            </a:r>
            <a:r>
              <a:rPr sz="1500" spc="5" dirty="0">
                <a:latin typeface="Times New Roman"/>
                <a:cs typeface="Times New Roman"/>
              </a:rPr>
              <a:t>(i.e., plastics, </a:t>
            </a:r>
            <a:r>
              <a:rPr sz="1500" spc="-35" dirty="0">
                <a:latin typeface="Times New Roman"/>
                <a:cs typeface="Times New Roman"/>
              </a:rPr>
              <a:t>synthetic </a:t>
            </a:r>
            <a:r>
              <a:rPr sz="1500" dirty="0">
                <a:latin typeface="Times New Roman"/>
                <a:cs typeface="Times New Roman"/>
              </a:rPr>
              <a:t>fabrics,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etc.).</a:t>
            </a:r>
            <a:endParaRPr sz="15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04200"/>
              </a:lnSpc>
              <a:spcBef>
                <a:spcPts val="1055"/>
              </a:spcBef>
              <a:buAutoNum type="arabicPeriod"/>
              <a:tabLst>
                <a:tab pos="251460" algn="l"/>
              </a:tabLst>
            </a:pPr>
            <a:r>
              <a:rPr sz="1500" spc="-25" dirty="0">
                <a:latin typeface="Times New Roman"/>
                <a:cs typeface="Times New Roman"/>
              </a:rPr>
              <a:t>Vast improvements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spc="-40" dirty="0">
                <a:latin typeface="Times New Roman"/>
                <a:cs typeface="Times New Roman"/>
              </a:rPr>
              <a:t>smoke </a:t>
            </a:r>
            <a:r>
              <a:rPr sz="1500" spc="-5" dirty="0">
                <a:latin typeface="Times New Roman"/>
                <a:cs typeface="Times New Roman"/>
              </a:rPr>
              <a:t>detection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related </a:t>
            </a:r>
            <a:r>
              <a:rPr sz="1500" spc="-25" dirty="0">
                <a:latin typeface="Times New Roman"/>
                <a:cs typeface="Times New Roman"/>
              </a:rPr>
              <a:t>technology </a:t>
            </a:r>
            <a:r>
              <a:rPr sz="1500" spc="-30" dirty="0">
                <a:latin typeface="Times New Roman"/>
                <a:cs typeface="Times New Roman"/>
              </a:rPr>
              <a:t>made </a:t>
            </a:r>
            <a:r>
              <a:rPr sz="1500" spc="10" dirty="0">
                <a:latin typeface="Times New Roman"/>
                <a:cs typeface="Times New Roman"/>
              </a:rPr>
              <a:t>possible  </a:t>
            </a:r>
            <a:r>
              <a:rPr sz="1500" spc="-40" dirty="0">
                <a:latin typeface="Times New Roman"/>
                <a:cs typeface="Times New Roman"/>
              </a:rPr>
              <a:t>through quantum </a:t>
            </a:r>
            <a:r>
              <a:rPr sz="1500" spc="-10" dirty="0">
                <a:latin typeface="Times New Roman"/>
                <a:cs typeface="Times New Roman"/>
              </a:rPr>
              <a:t>advances </a:t>
            </a:r>
            <a:r>
              <a:rPr sz="1500" spc="15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electronic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technology.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5600"/>
              </a:lnSpc>
              <a:spcBef>
                <a:spcPts val="1030"/>
              </a:spcBef>
              <a:buAutoNum type="arabicPeriod"/>
              <a:tabLst>
                <a:tab pos="232410" algn="l"/>
              </a:tabLst>
            </a:pPr>
            <a:r>
              <a:rPr sz="1500" spc="-35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passing of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20" dirty="0">
                <a:latin typeface="Times New Roman"/>
                <a:cs typeface="Times New Roman"/>
              </a:rPr>
              <a:t>Americans </a:t>
            </a:r>
            <a:r>
              <a:rPr sz="1500" spc="5" dirty="0">
                <a:latin typeface="Times New Roman"/>
                <a:cs typeface="Times New Roman"/>
              </a:rPr>
              <a:t>with Disabilities </a:t>
            </a:r>
            <a:r>
              <a:rPr sz="1500" spc="-10" dirty="0">
                <a:latin typeface="Times New Roman"/>
                <a:cs typeface="Times New Roman"/>
              </a:rPr>
              <a:t>Act (ADA), </a:t>
            </a:r>
            <a:r>
              <a:rPr sz="1500" spc="-20" dirty="0">
                <a:latin typeface="Times New Roman"/>
                <a:cs typeface="Times New Roman"/>
              </a:rPr>
              <a:t>signed </a:t>
            </a:r>
            <a:r>
              <a:rPr sz="1500" spc="-25" dirty="0">
                <a:latin typeface="Times New Roman"/>
                <a:cs typeface="Times New Roman"/>
              </a:rPr>
              <a:t>into </a:t>
            </a:r>
            <a:r>
              <a:rPr sz="1500" spc="10" dirty="0">
                <a:latin typeface="Times New Roman"/>
                <a:cs typeface="Times New Roman"/>
              </a:rPr>
              <a:t>law </a:t>
            </a:r>
            <a:r>
              <a:rPr sz="1500" spc="-5" dirty="0">
                <a:latin typeface="Times New Roman"/>
                <a:cs typeface="Times New Roman"/>
              </a:rPr>
              <a:t>on  </a:t>
            </a:r>
            <a:r>
              <a:rPr sz="1500" spc="-10" dirty="0">
                <a:latin typeface="Times New Roman"/>
                <a:cs typeface="Times New Roman"/>
              </a:rPr>
              <a:t>July </a:t>
            </a:r>
            <a:r>
              <a:rPr sz="1500" spc="-5" dirty="0">
                <a:latin typeface="Times New Roman"/>
                <a:cs typeface="Times New Roman"/>
              </a:rPr>
              <a:t>26, 1990, </a:t>
            </a:r>
            <a:r>
              <a:rPr sz="1500" dirty="0">
                <a:latin typeface="Times New Roman"/>
                <a:cs typeface="Times New Roman"/>
              </a:rPr>
              <a:t>providing </a:t>
            </a:r>
            <a:r>
              <a:rPr sz="1500" spc="-15" dirty="0">
                <a:latin typeface="Times New Roman"/>
                <a:cs typeface="Times New Roman"/>
              </a:rPr>
              <a:t>comprehensive </a:t>
            </a:r>
            <a:r>
              <a:rPr sz="1500" spc="10" dirty="0">
                <a:latin typeface="Times New Roman"/>
                <a:cs typeface="Times New Roman"/>
              </a:rPr>
              <a:t>civil </a:t>
            </a:r>
            <a:r>
              <a:rPr sz="1500" spc="-25" dirty="0">
                <a:latin typeface="Times New Roman"/>
                <a:cs typeface="Times New Roman"/>
              </a:rPr>
              <a:t>rights </a:t>
            </a:r>
            <a:r>
              <a:rPr sz="1500" spc="-5" dirty="0">
                <a:latin typeface="Times New Roman"/>
                <a:cs typeface="Times New Roman"/>
              </a:rPr>
              <a:t>protection </a:t>
            </a:r>
            <a:r>
              <a:rPr sz="1500" spc="-2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individuals </a:t>
            </a:r>
            <a:r>
              <a:rPr sz="1500" spc="5" dirty="0">
                <a:latin typeface="Times New Roman"/>
                <a:cs typeface="Times New Roman"/>
              </a:rPr>
              <a:t>with  </a:t>
            </a:r>
            <a:r>
              <a:rPr sz="1500" spc="10" dirty="0">
                <a:latin typeface="Times New Roman"/>
                <a:cs typeface="Times New Roman"/>
              </a:rPr>
              <a:t>disabilities. </a:t>
            </a:r>
            <a:r>
              <a:rPr sz="1500" spc="-20" dirty="0">
                <a:latin typeface="Times New Roman"/>
                <a:cs typeface="Times New Roman"/>
              </a:rPr>
              <a:t>With  </a:t>
            </a:r>
            <a:r>
              <a:rPr sz="1500" dirty="0">
                <a:latin typeface="Times New Roman"/>
                <a:cs typeface="Times New Roman"/>
              </a:rPr>
              <a:t>an </a:t>
            </a:r>
            <a:r>
              <a:rPr sz="1500" spc="-15" dirty="0">
                <a:latin typeface="Times New Roman"/>
                <a:cs typeface="Times New Roman"/>
              </a:rPr>
              <a:t>effective date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20" dirty="0">
                <a:latin typeface="Times New Roman"/>
                <a:cs typeface="Times New Roman"/>
              </a:rPr>
              <a:t>January  </a:t>
            </a:r>
            <a:r>
              <a:rPr sz="1500" spc="-5" dirty="0">
                <a:latin typeface="Times New Roman"/>
                <a:cs typeface="Times New Roman"/>
              </a:rPr>
              <a:t>26, 1992, </a:t>
            </a:r>
            <a:r>
              <a:rPr sz="1500" spc="-25" dirty="0">
                <a:latin typeface="Times New Roman"/>
                <a:cs typeface="Times New Roman"/>
              </a:rPr>
              <a:t>these </a:t>
            </a:r>
            <a:r>
              <a:rPr sz="1500" spc="-20" dirty="0">
                <a:latin typeface="Times New Roman"/>
                <a:cs typeface="Times New Roman"/>
              </a:rPr>
              <a:t>requirements  </a:t>
            </a:r>
            <a:r>
              <a:rPr sz="1500" spc="-15" dirty="0">
                <a:latin typeface="Times New Roman"/>
                <a:cs typeface="Times New Roman"/>
              </a:rPr>
              <a:t>included </a:t>
            </a:r>
            <a:r>
              <a:rPr sz="1500" dirty="0">
                <a:latin typeface="Times New Roman"/>
                <a:cs typeface="Times New Roman"/>
              </a:rPr>
              <a:t>detailed </a:t>
            </a:r>
            <a:r>
              <a:rPr sz="1500" spc="5" dirty="0">
                <a:latin typeface="Times New Roman"/>
                <a:cs typeface="Times New Roman"/>
              </a:rPr>
              <a:t>accessibility </a:t>
            </a:r>
            <a:r>
              <a:rPr sz="1500" spc="-10" dirty="0">
                <a:latin typeface="Times New Roman"/>
                <a:cs typeface="Times New Roman"/>
              </a:rPr>
              <a:t>standards </a:t>
            </a:r>
            <a:r>
              <a:rPr sz="1500" spc="-20" dirty="0">
                <a:latin typeface="Times New Roman"/>
                <a:cs typeface="Times New Roman"/>
              </a:rPr>
              <a:t>for </a:t>
            </a:r>
            <a:r>
              <a:rPr sz="1500" spc="-15" dirty="0">
                <a:latin typeface="Times New Roman"/>
                <a:cs typeface="Times New Roman"/>
              </a:rPr>
              <a:t>both </a:t>
            </a:r>
            <a:r>
              <a:rPr sz="1500" spc="-25" dirty="0">
                <a:latin typeface="Times New Roman"/>
                <a:cs typeface="Times New Roman"/>
              </a:rPr>
              <a:t>new </a:t>
            </a:r>
            <a:r>
              <a:rPr sz="1500" spc="-15" dirty="0">
                <a:latin typeface="Times New Roman"/>
                <a:cs typeface="Times New Roman"/>
              </a:rPr>
              <a:t>construction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-15" dirty="0">
                <a:latin typeface="Times New Roman"/>
                <a:cs typeface="Times New Roman"/>
              </a:rPr>
              <a:t>Renovation  </a:t>
            </a:r>
            <a:r>
              <a:rPr sz="1500" dirty="0">
                <a:latin typeface="Times New Roman"/>
                <a:cs typeface="Times New Roman"/>
              </a:rPr>
              <a:t>towards </a:t>
            </a:r>
            <a:r>
              <a:rPr sz="1500" spc="-45" dirty="0">
                <a:latin typeface="Times New Roman"/>
                <a:cs typeface="Times New Roman"/>
              </a:rPr>
              <a:t>the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goal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15" dirty="0">
                <a:latin typeface="Times New Roman"/>
                <a:cs typeface="Times New Roman"/>
              </a:rPr>
              <a:t>equal </a:t>
            </a:r>
            <a:r>
              <a:rPr sz="1500" spc="-5" dirty="0">
                <a:latin typeface="Times New Roman"/>
                <a:cs typeface="Times New Roman"/>
              </a:rPr>
              <a:t>usability of </a:t>
            </a:r>
            <a:r>
              <a:rPr sz="1500" spc="-20" dirty="0">
                <a:latin typeface="Times New Roman"/>
                <a:cs typeface="Times New Roman"/>
              </a:rPr>
              <a:t>buildings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for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everyone, </a:t>
            </a:r>
            <a:r>
              <a:rPr sz="1500" dirty="0">
                <a:latin typeface="Times New Roman"/>
                <a:cs typeface="Times New Roman"/>
              </a:rPr>
              <a:t>regardless </a:t>
            </a:r>
            <a:r>
              <a:rPr sz="1500" spc="-5" dirty="0">
                <a:latin typeface="Times New Roman"/>
                <a:cs typeface="Times New Roman"/>
              </a:rPr>
              <a:t>of  </a:t>
            </a:r>
            <a:r>
              <a:rPr sz="1500" spc="-15" dirty="0">
                <a:latin typeface="Times New Roman"/>
                <a:cs typeface="Times New Roman"/>
              </a:rPr>
              <a:t>limitations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30" dirty="0">
                <a:latin typeface="Times New Roman"/>
                <a:cs typeface="Times New Roman"/>
              </a:rPr>
              <a:t>sight, </a:t>
            </a:r>
            <a:r>
              <a:rPr sz="1500" spc="-25" dirty="0">
                <a:latin typeface="Times New Roman"/>
                <a:cs typeface="Times New Roman"/>
              </a:rPr>
              <a:t>hearing, and </a:t>
            </a:r>
            <a:r>
              <a:rPr sz="1500" spc="-20" dirty="0">
                <a:latin typeface="Times New Roman"/>
                <a:cs typeface="Times New Roman"/>
              </a:rPr>
              <a:t>mobility.  This  </a:t>
            </a:r>
            <a:r>
              <a:rPr sz="1500" spc="-25" dirty="0">
                <a:latin typeface="Times New Roman"/>
                <a:cs typeface="Times New Roman"/>
              </a:rPr>
              <a:t>had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20" dirty="0">
                <a:latin typeface="Times New Roman"/>
                <a:cs typeface="Times New Roman"/>
              </a:rPr>
              <a:t>significant  </a:t>
            </a:r>
            <a:r>
              <a:rPr sz="1500" spc="-15" dirty="0">
                <a:latin typeface="Times New Roman"/>
                <a:cs typeface="Times New Roman"/>
              </a:rPr>
              <a:t>impact </a:t>
            </a:r>
            <a:r>
              <a:rPr sz="1500" spc="-5" dirty="0">
                <a:latin typeface="Times New Roman"/>
                <a:cs typeface="Times New Roman"/>
              </a:rPr>
              <a:t>on  </a:t>
            </a:r>
            <a:r>
              <a:rPr sz="1500" dirty="0">
                <a:latin typeface="Times New Roman"/>
                <a:cs typeface="Times New Roman"/>
              </a:rPr>
              <a:t>fire </a:t>
            </a:r>
            <a:r>
              <a:rPr sz="1500" spc="10" dirty="0">
                <a:latin typeface="Times New Roman"/>
                <a:cs typeface="Times New Roman"/>
              </a:rPr>
              <a:t>alarm </a:t>
            </a:r>
            <a:r>
              <a:rPr sz="1500" spc="-20" dirty="0">
                <a:latin typeface="Times New Roman"/>
                <a:cs typeface="Times New Roman"/>
              </a:rPr>
              <a:t>system </a:t>
            </a:r>
            <a:r>
              <a:rPr sz="1500" spc="-15" dirty="0">
                <a:latin typeface="Times New Roman"/>
                <a:cs typeface="Times New Roman"/>
              </a:rPr>
              <a:t>signaling </a:t>
            </a:r>
            <a:r>
              <a:rPr sz="1500" spc="5" dirty="0">
                <a:latin typeface="Times New Roman"/>
                <a:cs typeface="Times New Roman"/>
              </a:rPr>
              <a:t>devices, power </a:t>
            </a:r>
            <a:r>
              <a:rPr sz="1500" spc="-20" dirty="0">
                <a:latin typeface="Times New Roman"/>
                <a:cs typeface="Times New Roman"/>
              </a:rPr>
              <a:t>requirements,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spc="5" dirty="0">
                <a:latin typeface="Times New Roman"/>
                <a:cs typeface="Times New Roman"/>
              </a:rPr>
              <a:t>device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locations.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1054988"/>
            <a:ext cx="24269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5" dirty="0"/>
              <a:t>T</a:t>
            </a:r>
            <a:r>
              <a:rPr sz="4800" spc="350" dirty="0"/>
              <a:t>H</a:t>
            </a:r>
            <a:r>
              <a:rPr sz="4800" spc="-235" dirty="0"/>
              <a:t>E</a:t>
            </a:r>
            <a:r>
              <a:rPr sz="4800" spc="360" dirty="0"/>
              <a:t>O</a:t>
            </a:r>
            <a:r>
              <a:rPr sz="4800" spc="-430" dirty="0"/>
              <a:t>R</a:t>
            </a:r>
            <a:r>
              <a:rPr sz="4800" spc="-620" dirty="0"/>
              <a:t>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12152" y="1854010"/>
            <a:ext cx="6423025" cy="57899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112000"/>
              </a:lnSpc>
              <a:spcBef>
                <a:spcPts val="155"/>
              </a:spcBef>
            </a:pPr>
            <a:r>
              <a:rPr sz="1800" spc="-8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1800" b="1" spc="70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b="1" spc="75" dirty="0">
                <a:solidFill>
                  <a:srgbClr val="585858"/>
                </a:solidFill>
                <a:latin typeface="Times New Roman"/>
                <a:cs typeface="Times New Roman"/>
              </a:rPr>
              <a:t>alarm </a:t>
            </a:r>
            <a:r>
              <a:rPr sz="1800" b="1" spc="110" dirty="0">
                <a:solidFill>
                  <a:srgbClr val="585858"/>
                </a:solidFill>
                <a:latin typeface="Times New Roman"/>
                <a:cs typeface="Times New Roman"/>
              </a:rPr>
              <a:t>system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has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number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devices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working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together  to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detect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warn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people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through </a:t>
            </a:r>
            <a:r>
              <a:rPr sz="1800" spc="50" dirty="0">
                <a:solidFill>
                  <a:srgbClr val="585858"/>
                </a:solidFill>
                <a:latin typeface="Times New Roman"/>
                <a:cs typeface="Times New Roman"/>
              </a:rPr>
              <a:t>visual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audio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appliances 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when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smoke, 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1800" spc="25" dirty="0">
                <a:latin typeface="Arial"/>
                <a:cs typeface="Arial"/>
              </a:rPr>
              <a:t>,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  <a:hlinkClick r:id="rId2"/>
              </a:rPr>
              <a:t>carbon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  <a:hlinkClick r:id="rId2"/>
              </a:rPr>
              <a:t>monoxide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or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other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  <a:hlinkClick r:id="rId3"/>
              </a:rPr>
              <a:t>emergencies</a:t>
            </a:r>
            <a:r>
              <a:rPr sz="1800" spc="-95" dirty="0">
                <a:solidFill>
                  <a:srgbClr val="585858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are  present. These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alarms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activated automatically 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  <a:hlinkClick r:id="rId4"/>
              </a:rPr>
              <a:t>smoke detectors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  <a:hlinkClick r:id="rId5"/>
              </a:rPr>
              <a:t>heat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  <a:hlinkClick r:id="rId5"/>
              </a:rPr>
              <a:t>detectors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or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may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also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be 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activated 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via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  <a:hlinkClick r:id="rId6"/>
              </a:rPr>
              <a:t>manual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  <a:hlinkClick r:id="rId6"/>
              </a:rPr>
              <a:t>fire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  <a:hlinkClick r:id="rId6"/>
              </a:rPr>
              <a:t>alarm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  <a:hlinkClick r:id="rId6"/>
              </a:rPr>
              <a:t>activation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devices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such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 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manual 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call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points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or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pull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stations.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Alarms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can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either  motorized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bells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or </a:t>
            </a:r>
            <a:r>
              <a:rPr sz="1800" spc="40" dirty="0">
                <a:solidFill>
                  <a:srgbClr val="585858"/>
                </a:solidFill>
                <a:latin typeface="Times New Roman"/>
                <a:cs typeface="Times New Roman"/>
              </a:rPr>
              <a:t>wall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mountable sounders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or horns.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can 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also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speaker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strobes which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alarm,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followed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  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voice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evacuation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message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which warns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people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inside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building</a:t>
            </a:r>
            <a:r>
              <a:rPr sz="18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18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800" spc="1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  <a:hlinkClick r:id="rId7"/>
              </a:rPr>
              <a:t>elevators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1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18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alarm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sounders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set 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certain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frequencies </a:t>
            </a:r>
            <a:r>
              <a:rPr sz="1800" spc="135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different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tones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including 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low, 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medium and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high,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depending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on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country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1800" spc="-2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manufacturer 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device</a:t>
            </a:r>
            <a:r>
              <a:rPr sz="1800" spc="55" dirty="0">
                <a:solidFill>
                  <a:srgbClr val="242424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984885" marR="118110" indent="-868044">
              <a:lnSpc>
                <a:spcPct val="156300"/>
              </a:lnSpc>
              <a:spcBef>
                <a:spcPts val="5"/>
              </a:spcBef>
            </a:pPr>
            <a:r>
              <a:rPr sz="2000" spc="-420" dirty="0">
                <a:solidFill>
                  <a:srgbClr val="585858"/>
                </a:solidFill>
                <a:latin typeface="Times New Roman"/>
                <a:cs typeface="Times New Roman"/>
              </a:rPr>
              <a:t>WE </a:t>
            </a:r>
            <a:r>
              <a:rPr sz="2000" spc="-375" dirty="0">
                <a:solidFill>
                  <a:srgbClr val="585858"/>
                </a:solidFill>
                <a:latin typeface="Times New Roman"/>
                <a:cs typeface="Times New Roman"/>
              </a:rPr>
              <a:t>WILL </a:t>
            </a:r>
            <a:r>
              <a:rPr sz="2000" spc="-40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000" spc="-385" dirty="0">
                <a:solidFill>
                  <a:srgbClr val="585858"/>
                </a:solidFill>
                <a:latin typeface="Times New Roman"/>
                <a:cs typeface="Times New Roman"/>
              </a:rPr>
              <a:t>STUDYING </a:t>
            </a:r>
            <a:r>
              <a:rPr sz="2000" spc="-44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375" dirty="0">
                <a:solidFill>
                  <a:srgbClr val="585858"/>
                </a:solidFill>
                <a:latin typeface="Times New Roman"/>
                <a:cs typeface="Times New Roman"/>
              </a:rPr>
              <a:t>THERMISTOR </a:t>
            </a:r>
            <a:r>
              <a:rPr sz="2000" spc="-395" dirty="0">
                <a:solidFill>
                  <a:srgbClr val="585858"/>
                </a:solidFill>
                <a:latin typeface="Times New Roman"/>
                <a:cs typeface="Times New Roman"/>
              </a:rPr>
              <a:t>BASED </a:t>
            </a:r>
            <a:r>
              <a:rPr sz="2000" spc="-315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2000" spc="-434" dirty="0">
                <a:solidFill>
                  <a:srgbClr val="585858"/>
                </a:solidFill>
                <a:latin typeface="Times New Roman"/>
                <a:cs typeface="Times New Roman"/>
              </a:rPr>
              <a:t>ALARM </a:t>
            </a:r>
            <a:r>
              <a:rPr sz="2000" spc="-385" dirty="0">
                <a:solidFill>
                  <a:srgbClr val="585858"/>
                </a:solidFill>
                <a:latin typeface="Times New Roman"/>
                <a:cs typeface="Times New Roman"/>
              </a:rPr>
              <a:t>WHERE </a:t>
            </a:r>
            <a:r>
              <a:rPr sz="2000" spc="-420" dirty="0">
                <a:solidFill>
                  <a:srgbClr val="585858"/>
                </a:solidFill>
                <a:latin typeface="Times New Roman"/>
                <a:cs typeface="Times New Roman"/>
              </a:rPr>
              <a:t>WE  </a:t>
            </a:r>
            <a:r>
              <a:rPr sz="2000" spc="-375" dirty="0">
                <a:solidFill>
                  <a:srgbClr val="585858"/>
                </a:solidFill>
                <a:latin typeface="Times New Roman"/>
                <a:cs typeface="Times New Roman"/>
              </a:rPr>
              <a:t>WILL </a:t>
            </a:r>
            <a:r>
              <a:rPr sz="2000" spc="-355" dirty="0">
                <a:solidFill>
                  <a:srgbClr val="585858"/>
                </a:solidFill>
                <a:latin typeface="Times New Roman"/>
                <a:cs typeface="Times New Roman"/>
              </a:rPr>
              <a:t>USE </a:t>
            </a:r>
            <a:r>
              <a:rPr sz="2000" spc="-315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2000" spc="-360" dirty="0">
                <a:solidFill>
                  <a:srgbClr val="585858"/>
                </a:solidFill>
                <a:latin typeface="Times New Roman"/>
                <a:cs typeface="Times New Roman"/>
              </a:rPr>
              <a:t>SWITCH</a:t>
            </a:r>
            <a:r>
              <a:rPr sz="2000" spc="-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000" spc="-390" dirty="0">
                <a:solidFill>
                  <a:srgbClr val="585858"/>
                </a:solidFill>
                <a:latin typeface="Times New Roman"/>
                <a:cs typeface="Times New Roman"/>
              </a:rPr>
              <a:t>CONTROL </a:t>
            </a:r>
            <a:r>
              <a:rPr sz="2000" spc="-36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3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0" dirty="0">
                <a:solidFill>
                  <a:srgbClr val="585858"/>
                </a:solidFill>
                <a:latin typeface="Times New Roman"/>
                <a:cs typeface="Times New Roman"/>
              </a:rPr>
              <a:t>CIRCUIT.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4350" y="4152900"/>
            <a:ext cx="3381375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7" y="977011"/>
            <a:ext cx="5393690" cy="24663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11400"/>
              </a:lnSpc>
              <a:spcBef>
                <a:spcPts val="60"/>
              </a:spcBef>
            </a:pPr>
            <a:r>
              <a:rPr sz="4800" b="1" spc="-10" dirty="0">
                <a:latin typeface="Times New Roman"/>
                <a:cs typeface="Times New Roman"/>
              </a:rPr>
              <a:t>COMPONENTS</a:t>
            </a:r>
            <a:r>
              <a:rPr sz="4800" b="1" spc="-55" dirty="0">
                <a:latin typeface="Times New Roman"/>
                <a:cs typeface="Times New Roman"/>
              </a:rPr>
              <a:t> </a:t>
            </a:r>
            <a:r>
              <a:rPr sz="4800" b="1" spc="10" dirty="0">
                <a:latin typeface="Times New Roman"/>
                <a:cs typeface="Times New Roman"/>
              </a:rPr>
              <a:t>OF  </a:t>
            </a:r>
            <a:r>
              <a:rPr sz="4800" b="1" spc="-155" dirty="0">
                <a:latin typeface="Times New Roman"/>
                <a:cs typeface="Times New Roman"/>
              </a:rPr>
              <a:t>FIRE </a:t>
            </a:r>
            <a:r>
              <a:rPr sz="4800" b="1" spc="-210" dirty="0">
                <a:latin typeface="Times New Roman"/>
                <a:cs typeface="Times New Roman"/>
              </a:rPr>
              <a:t>ALARM  </a:t>
            </a:r>
            <a:r>
              <a:rPr sz="4800" b="1" spc="-100" dirty="0">
                <a:latin typeface="Times New Roman"/>
                <a:cs typeface="Times New Roman"/>
              </a:rPr>
              <a:t>CIRCUIT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02" y="3566096"/>
            <a:ext cx="2527300" cy="311559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37185" indent="-2292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37185" algn="l"/>
              </a:tabLst>
            </a:pPr>
            <a:r>
              <a:rPr sz="2000" spc="65" dirty="0">
                <a:solidFill>
                  <a:srgbClr val="585858"/>
                </a:solidFill>
                <a:latin typeface="Times New Roman"/>
                <a:cs typeface="Times New Roman"/>
              </a:rPr>
              <a:t>Battery</a:t>
            </a:r>
            <a:endParaRPr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337185" algn="l"/>
              </a:tabLst>
            </a:pP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PCB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Board</a:t>
            </a:r>
            <a:endParaRPr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37185" algn="l"/>
              </a:tabLst>
            </a:pP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Times New Roman"/>
                <a:cs typeface="Times New Roman"/>
              </a:rPr>
              <a:t>switch</a:t>
            </a:r>
            <a:endParaRPr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37185" algn="l"/>
              </a:tabLst>
            </a:pPr>
            <a:r>
              <a:rPr sz="2000" spc="70" dirty="0">
                <a:solidFill>
                  <a:srgbClr val="585858"/>
                </a:solidFill>
                <a:latin typeface="Times New Roman"/>
                <a:cs typeface="Times New Roman"/>
              </a:rPr>
              <a:t>Resistance</a:t>
            </a:r>
            <a:r>
              <a:rPr sz="2000" spc="-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330K</a:t>
            </a:r>
            <a:endParaRPr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37185" algn="l"/>
              </a:tabLst>
            </a:pPr>
            <a:r>
              <a:rPr sz="2000" spc="70" dirty="0">
                <a:solidFill>
                  <a:srgbClr val="585858"/>
                </a:solidFill>
                <a:latin typeface="Times New Roman"/>
                <a:cs typeface="Times New Roman"/>
              </a:rPr>
              <a:t>Resistance</a:t>
            </a:r>
            <a:r>
              <a:rPr sz="2000" spc="-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lang="en-IN" sz="2000" spc="-130" dirty="0">
                <a:solidFill>
                  <a:srgbClr val="585858"/>
                </a:solidFill>
                <a:latin typeface="Times New Roman"/>
                <a:cs typeface="Times New Roman"/>
              </a:rPr>
              <a:t>1K</a:t>
            </a:r>
            <a:endParaRPr lang="en-IN"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37185" algn="l"/>
              </a:tabLst>
            </a:pPr>
            <a:r>
              <a:rPr sz="2000" spc="85" dirty="0">
                <a:solidFill>
                  <a:srgbClr val="585858"/>
                </a:solidFill>
                <a:latin typeface="Times New Roman"/>
                <a:cs typeface="Times New Roman"/>
              </a:rPr>
              <a:t>Capacitor</a:t>
            </a:r>
            <a:r>
              <a:rPr sz="2000" spc="-1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0.04µF</a:t>
            </a:r>
            <a:endParaRPr sz="2000" dirty="0">
              <a:latin typeface="Times New Roman"/>
              <a:cs typeface="Times New Roman"/>
            </a:endParaRPr>
          </a:p>
          <a:p>
            <a:pPr marL="337185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37185" algn="l"/>
              </a:tabLst>
            </a:pP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Buzzer</a:t>
            </a:r>
            <a:endParaRPr sz="2000" dirty="0">
              <a:latin typeface="Times New Roman"/>
              <a:cs typeface="Times New Roman"/>
            </a:endParaRPr>
          </a:p>
          <a:p>
            <a:pPr marL="337185" indent="-32448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37185" algn="l"/>
              </a:tabLst>
            </a:pPr>
            <a:r>
              <a:rPr sz="2000" spc="100" dirty="0">
                <a:solidFill>
                  <a:srgbClr val="585858"/>
                </a:solidFill>
                <a:latin typeface="Times New Roman"/>
                <a:cs typeface="Times New Roman"/>
              </a:rPr>
              <a:t>Connecting</a:t>
            </a:r>
            <a:r>
              <a:rPr sz="2000" spc="-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wires</a:t>
            </a:r>
            <a:endParaRPr sz="2000" dirty="0">
              <a:latin typeface="Times New Roman"/>
              <a:cs typeface="Times New Roman"/>
            </a:endParaRPr>
          </a:p>
          <a:p>
            <a:pPr marL="327025" indent="-2667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27660" algn="l"/>
              </a:tabLst>
            </a:pPr>
            <a:r>
              <a:rPr sz="2000" spc="65" dirty="0">
                <a:solidFill>
                  <a:srgbClr val="585858"/>
                </a:solidFill>
                <a:latin typeface="Times New Roman"/>
                <a:cs typeface="Times New Roman"/>
              </a:rPr>
              <a:t>Solder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9325" y="3409950"/>
            <a:ext cx="1323975" cy="109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24723"/>
            <a:ext cx="3609975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0950" y="7143750"/>
            <a:ext cx="3886200" cy="2914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235" y="1064831"/>
            <a:ext cx="4311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Times New Roman"/>
                <a:cs typeface="Times New Roman"/>
              </a:rPr>
              <a:t>CIRCUIT</a:t>
            </a:r>
            <a:r>
              <a:rPr sz="3600" b="1" spc="-140" dirty="0">
                <a:latin typeface="Times New Roman"/>
                <a:cs typeface="Times New Roman"/>
              </a:rPr>
              <a:t> </a:t>
            </a:r>
            <a:r>
              <a:rPr sz="3600" b="1" spc="-45" dirty="0">
                <a:latin typeface="Times New Roman"/>
                <a:cs typeface="Times New Roman"/>
              </a:rPr>
              <a:t>DIAGRAM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0" y="1790700"/>
            <a:ext cx="6248400" cy="340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" y="6276975"/>
            <a:ext cx="5876925" cy="286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435" y="1055306"/>
            <a:ext cx="4158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CIRCUIT</a:t>
            </a:r>
            <a:r>
              <a:rPr sz="3600" spc="-110" dirty="0"/>
              <a:t> </a:t>
            </a:r>
            <a:r>
              <a:rPr sz="3600" spc="15" dirty="0"/>
              <a:t>WORKING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2152" y="1712848"/>
            <a:ext cx="6858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585858"/>
                </a:solidFill>
                <a:latin typeface="Times New Roman"/>
                <a:cs typeface="Times New Roman"/>
              </a:rPr>
              <a:t>[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152" y="1977960"/>
            <a:ext cx="6426200" cy="7176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75" algn="just">
              <a:lnSpc>
                <a:spcPct val="111300"/>
              </a:lnSpc>
              <a:spcBef>
                <a:spcPts val="95"/>
              </a:spcBef>
            </a:pPr>
            <a:r>
              <a:rPr sz="1800" spc="-25" dirty="0">
                <a:solidFill>
                  <a:srgbClr val="585858"/>
                </a:solidFill>
                <a:latin typeface="Times New Roman"/>
                <a:cs typeface="Times New Roman"/>
              </a:rPr>
              <a:t>All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components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soldered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using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soldering </a:t>
            </a:r>
            <a:r>
              <a:rPr sz="1800" spc="50" dirty="0">
                <a:solidFill>
                  <a:srgbClr val="585858"/>
                </a:solidFill>
                <a:latin typeface="Times New Roman"/>
                <a:cs typeface="Times New Roman"/>
              </a:rPr>
              <a:t>wire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are  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fixed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on </a:t>
            </a:r>
            <a:r>
              <a:rPr sz="1800" spc="-25" dirty="0">
                <a:solidFill>
                  <a:srgbClr val="585858"/>
                </a:solidFill>
                <a:latin typeface="Times New Roman"/>
                <a:cs typeface="Times New Roman"/>
              </a:rPr>
              <a:t>PCB</a:t>
            </a:r>
            <a:r>
              <a:rPr sz="1800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board.</a:t>
            </a:r>
            <a:endParaRPr sz="18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11200"/>
              </a:lnSpc>
              <a:spcBef>
                <a:spcPts val="1050"/>
              </a:spcBef>
            </a:pPr>
            <a:r>
              <a:rPr sz="1800" spc="40" dirty="0">
                <a:solidFill>
                  <a:srgbClr val="585858"/>
                </a:solidFill>
                <a:latin typeface="Times New Roman"/>
                <a:cs typeface="Times New Roman"/>
              </a:rPr>
              <a:t>Resistors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330k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-45" dirty="0">
                <a:solidFill>
                  <a:srgbClr val="585858"/>
                </a:solidFill>
                <a:latin typeface="Times New Roman"/>
                <a:cs typeface="Times New Roman"/>
              </a:rPr>
              <a:t>0.1k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used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bias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transistors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so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 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work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according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our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requirement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circuit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and 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control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flow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current </a:t>
            </a:r>
            <a:r>
              <a:rPr sz="1800" spc="10" dirty="0">
                <a:solidFill>
                  <a:srgbClr val="585858"/>
                </a:solidFill>
                <a:latin typeface="Times New Roman"/>
                <a:cs typeface="Times New Roman"/>
              </a:rPr>
              <a:t>I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desired</a:t>
            </a:r>
            <a:r>
              <a:rPr sz="1800" spc="-2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way.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npn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pnp</a:t>
            </a:r>
            <a:r>
              <a:rPr sz="1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transistors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control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8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flow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current.</a:t>
            </a:r>
            <a:endParaRPr sz="1800">
              <a:latin typeface="Times New Roman"/>
              <a:cs typeface="Times New Roman"/>
            </a:endParaRPr>
          </a:p>
          <a:p>
            <a:pPr marL="12700" marR="20955" algn="just">
              <a:lnSpc>
                <a:spcPct val="114700"/>
              </a:lnSpc>
              <a:spcBef>
                <a:spcPts val="900"/>
              </a:spcBef>
            </a:pP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Capacitors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store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energy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let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alarm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 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some </a:t>
            </a:r>
            <a:r>
              <a:rPr sz="1800" spc="6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time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after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switch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turns</a:t>
            </a:r>
            <a:r>
              <a:rPr sz="1800" spc="-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Times New Roman"/>
                <a:cs typeface="Times New Roman"/>
              </a:rPr>
              <a:t>off.</a:t>
            </a:r>
            <a:endParaRPr sz="18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11200"/>
              </a:lnSpc>
              <a:spcBef>
                <a:spcPts val="975"/>
              </a:spcBef>
            </a:pP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sz="1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buzzer</a:t>
            </a:r>
            <a:r>
              <a:rPr sz="18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1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soon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detected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by 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fire</a:t>
            </a:r>
            <a:r>
              <a:rPr sz="1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switch.</a:t>
            </a:r>
            <a:endParaRPr sz="18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11200"/>
              </a:lnSpc>
              <a:spcBef>
                <a:spcPts val="1055"/>
              </a:spcBef>
            </a:pP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main component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70" dirty="0">
                <a:solidFill>
                  <a:srgbClr val="585858"/>
                </a:solidFill>
                <a:latin typeface="Times New Roman"/>
                <a:cs typeface="Times New Roman"/>
              </a:rPr>
              <a:t>whole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circuit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switch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 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responsible 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18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working.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50" b="1" spc="-40" dirty="0">
                <a:solidFill>
                  <a:srgbClr val="007788"/>
                </a:solidFill>
                <a:latin typeface="Times New Roman"/>
                <a:cs typeface="Times New Roman"/>
              </a:rPr>
              <a:t>FIRE</a:t>
            </a:r>
            <a:r>
              <a:rPr sz="1850" b="1" spc="-20" dirty="0">
                <a:solidFill>
                  <a:srgbClr val="007788"/>
                </a:solidFill>
                <a:latin typeface="Times New Roman"/>
                <a:cs typeface="Times New Roman"/>
              </a:rPr>
              <a:t> </a:t>
            </a:r>
            <a:r>
              <a:rPr sz="1850" b="1" spc="-15" dirty="0">
                <a:solidFill>
                  <a:srgbClr val="007788"/>
                </a:solidFill>
                <a:latin typeface="Times New Roman"/>
                <a:cs typeface="Times New Roman"/>
              </a:rPr>
              <a:t>SWITCH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spc="-30" dirty="0">
                <a:solidFill>
                  <a:srgbClr val="585858"/>
                </a:solidFill>
                <a:latin typeface="Times New Roman"/>
                <a:cs typeface="Times New Roman"/>
              </a:rPr>
              <a:t>It’s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device</a:t>
            </a:r>
            <a:r>
              <a:rPr sz="1800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1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works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stimulus</a:t>
            </a:r>
            <a:r>
              <a:rPr sz="1800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temperature.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1900"/>
              </a:lnSpc>
              <a:spcBef>
                <a:spcPts val="1035"/>
              </a:spcBef>
            </a:pP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It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consists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 bimetallic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strips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1800" spc="-3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initially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separated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when 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there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no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temperature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normal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room 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temperature. </a:t>
            </a:r>
            <a:r>
              <a:rPr sz="1800" spc="-40" dirty="0">
                <a:solidFill>
                  <a:srgbClr val="585858"/>
                </a:solidFill>
                <a:latin typeface="Times New Roman"/>
                <a:cs typeface="Times New Roman"/>
              </a:rPr>
              <a:t>As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soon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there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temperature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goes </a:t>
            </a:r>
            <a:r>
              <a:rPr sz="1800" spc="125" dirty="0">
                <a:solidFill>
                  <a:srgbClr val="585858"/>
                </a:solidFill>
                <a:latin typeface="Times New Roman"/>
                <a:cs typeface="Times New Roman"/>
              </a:rPr>
              <a:t>up 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strips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comes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closer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touch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each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other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complete 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585858"/>
                </a:solidFill>
                <a:latin typeface="Times New Roman"/>
                <a:cs typeface="Times New Roman"/>
              </a:rPr>
              <a:t>circuit.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This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lead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current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flow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circuit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buzzer</a:t>
            </a:r>
            <a:r>
              <a:rPr sz="1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sounds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120" y="1236281"/>
            <a:ext cx="3366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0" dirty="0"/>
              <a:t>O</a:t>
            </a:r>
            <a:r>
              <a:rPr sz="3600" spc="-229" dirty="0"/>
              <a:t>B</a:t>
            </a:r>
            <a:r>
              <a:rPr sz="3600" spc="-210" dirty="0"/>
              <a:t>S</a:t>
            </a:r>
            <a:r>
              <a:rPr sz="3600" spc="-110" dirty="0"/>
              <a:t>E</a:t>
            </a:r>
            <a:r>
              <a:rPr sz="3600" spc="-295" dirty="0"/>
              <a:t>R</a:t>
            </a:r>
            <a:r>
              <a:rPr sz="3600" spc="-500" dirty="0"/>
              <a:t>V</a:t>
            </a:r>
            <a:r>
              <a:rPr sz="3600" spc="-355" dirty="0"/>
              <a:t>A</a:t>
            </a:r>
            <a:r>
              <a:rPr sz="3600" spc="-25" dirty="0"/>
              <a:t>T</a:t>
            </a:r>
            <a:r>
              <a:rPr sz="3600" dirty="0"/>
              <a:t>I</a:t>
            </a:r>
            <a:r>
              <a:rPr sz="3600" spc="320" dirty="0"/>
              <a:t>O</a:t>
            </a:r>
            <a:r>
              <a:rPr sz="3600" spc="-40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2152" y="2168460"/>
            <a:ext cx="642620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" algn="just">
              <a:lnSpc>
                <a:spcPct val="114700"/>
              </a:lnSpc>
              <a:spcBef>
                <a:spcPts val="100"/>
              </a:spcBef>
            </a:pP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We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have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seen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initially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there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was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no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buzzer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none 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sz="18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2400"/>
              </a:lnSpc>
              <a:spcBef>
                <a:spcPts val="950"/>
              </a:spcBef>
            </a:pP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When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we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bring a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match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stick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near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fire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switch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with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time  </a:t>
            </a:r>
            <a:r>
              <a:rPr sz="1800" spc="40" dirty="0">
                <a:solidFill>
                  <a:srgbClr val="585858"/>
                </a:solidFill>
                <a:latin typeface="Times New Roman"/>
                <a:cs typeface="Times New Roman"/>
              </a:rPr>
              <a:t>lag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-60" dirty="0">
                <a:solidFill>
                  <a:srgbClr val="585858"/>
                </a:solidFill>
                <a:latin typeface="Times New Roman"/>
                <a:cs typeface="Times New Roman"/>
              </a:rPr>
              <a:t>5-10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seconds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buzzer </a:t>
            </a:r>
            <a:r>
              <a:rPr sz="1800" spc="80" dirty="0">
                <a:solidFill>
                  <a:srgbClr val="585858"/>
                </a:solidFill>
                <a:latin typeface="Times New Roman"/>
                <a:cs typeface="Times New Roman"/>
              </a:rPr>
              <a:t>starts </a:t>
            </a:r>
            <a:r>
              <a:rPr sz="1800" spc="30" dirty="0">
                <a:solidFill>
                  <a:srgbClr val="585858"/>
                </a:solidFill>
                <a:latin typeface="Times New Roman"/>
                <a:cs typeface="Times New Roman"/>
              </a:rPr>
              <a:t>giving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as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fire is 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detected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circuit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completed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action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800" spc="-2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bimetallic  </a:t>
            </a:r>
            <a:r>
              <a:rPr sz="1800" spc="50" dirty="0">
                <a:solidFill>
                  <a:srgbClr val="585858"/>
                </a:solidFill>
                <a:latin typeface="Times New Roman"/>
                <a:cs typeface="Times New Roman"/>
              </a:rPr>
              <a:t>strip.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1200"/>
              </a:lnSpc>
              <a:spcBef>
                <a:spcPts val="1050"/>
              </a:spcBef>
            </a:pP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When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we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remove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burning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match </a:t>
            </a:r>
            <a:r>
              <a:rPr sz="1800" spc="45" dirty="0">
                <a:solidFill>
                  <a:srgbClr val="585858"/>
                </a:solidFill>
                <a:latin typeface="Times New Roman"/>
                <a:cs typeface="Times New Roman"/>
              </a:rPr>
              <a:t>stick </a:t>
            </a:r>
            <a:r>
              <a:rPr sz="1800" spc="50" dirty="0">
                <a:solidFill>
                  <a:srgbClr val="585858"/>
                </a:solidFill>
                <a:latin typeface="Times New Roman"/>
                <a:cs typeface="Times New Roman"/>
              </a:rPr>
              <a:t>away </a:t>
            </a:r>
            <a:r>
              <a:rPr sz="1800" spc="55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switch, 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buzzer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continues to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give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800" spc="105" dirty="0">
                <a:solidFill>
                  <a:srgbClr val="585858"/>
                </a:solidFill>
                <a:latin typeface="Times New Roman"/>
                <a:cs typeface="Times New Roman"/>
              </a:rPr>
              <a:t>sound </a:t>
            </a:r>
            <a:r>
              <a:rPr sz="1800" spc="2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some time </a:t>
            </a: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due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6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Times New Roman"/>
                <a:cs typeface="Times New Roman"/>
              </a:rPr>
              <a:t>action 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585858"/>
                </a:solidFill>
                <a:latin typeface="Times New Roman"/>
                <a:cs typeface="Times New Roman"/>
              </a:rPr>
              <a:t>capacitor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time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required </a:t>
            </a:r>
            <a:r>
              <a:rPr sz="1800" spc="2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1800" spc="60" dirty="0">
                <a:solidFill>
                  <a:srgbClr val="585858"/>
                </a:solidFill>
                <a:latin typeface="Times New Roman"/>
                <a:cs typeface="Times New Roman"/>
              </a:rPr>
              <a:t>switch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1800" spc="85" dirty="0">
                <a:solidFill>
                  <a:srgbClr val="585858"/>
                </a:solidFill>
                <a:latin typeface="Times New Roman"/>
                <a:cs typeface="Times New Roman"/>
              </a:rPr>
              <a:t>to 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room</a:t>
            </a:r>
            <a:r>
              <a:rPr sz="1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temperature.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10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1055306"/>
            <a:ext cx="2999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2152" y="1970341"/>
            <a:ext cx="6430645" cy="348487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-5" dirty="0">
                <a:latin typeface="Times New Roman"/>
                <a:cs typeface="Times New Roman"/>
              </a:rPr>
              <a:t>alarm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device </a:t>
            </a:r>
            <a:r>
              <a:rPr sz="1800" spc="10" dirty="0">
                <a:latin typeface="Times New Roman"/>
                <a:cs typeface="Times New Roman"/>
              </a:rPr>
              <a:t>that </a:t>
            </a:r>
            <a:r>
              <a:rPr sz="1800" spc="15" dirty="0">
                <a:latin typeface="Times New Roman"/>
                <a:cs typeface="Times New Roman"/>
              </a:rPr>
              <a:t>detects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presence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5" dirty="0">
                <a:latin typeface="Times New Roman"/>
                <a:cs typeface="Times New Roman"/>
              </a:rPr>
              <a:t>and  </a:t>
            </a:r>
            <a:r>
              <a:rPr sz="1800" spc="-10" dirty="0">
                <a:latin typeface="Times New Roman"/>
                <a:cs typeface="Times New Roman"/>
              </a:rPr>
              <a:t>atmospheric </a:t>
            </a:r>
            <a:r>
              <a:rPr sz="1800" spc="-5" dirty="0">
                <a:latin typeface="Times New Roman"/>
                <a:cs typeface="Times New Roman"/>
              </a:rPr>
              <a:t>changes </a:t>
            </a:r>
            <a:r>
              <a:rPr sz="1800" spc="-10" dirty="0">
                <a:latin typeface="Times New Roman"/>
                <a:cs typeface="Times New Roman"/>
              </a:rPr>
              <a:t>relating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smoke.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20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cases, a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firm </a:t>
            </a:r>
            <a:r>
              <a:rPr sz="1800" spc="-5" dirty="0">
                <a:latin typeface="Times New Roman"/>
                <a:cs typeface="Times New Roman"/>
              </a:rPr>
              <a:t>alarm</a:t>
            </a:r>
            <a:endParaRPr sz="18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5400"/>
              </a:lnSpc>
              <a:spcBef>
                <a:spcPts val="50"/>
              </a:spcBef>
            </a:pP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part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complete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spc="-10" dirty="0">
                <a:latin typeface="Times New Roman"/>
                <a:cs typeface="Times New Roman"/>
              </a:rPr>
              <a:t>system,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addition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burglary  </a:t>
            </a:r>
            <a:r>
              <a:rPr sz="1800" dirty="0">
                <a:latin typeface="Times New Roman"/>
                <a:cs typeface="Times New Roman"/>
              </a:rPr>
              <a:t>protection </a:t>
            </a:r>
            <a:r>
              <a:rPr sz="1800" spc="-10" dirty="0">
                <a:latin typeface="Times New Roman"/>
                <a:cs typeface="Times New Roman"/>
              </a:rPr>
              <a:t>system. </a:t>
            </a: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-5" dirty="0">
                <a:latin typeface="Times New Roman"/>
                <a:cs typeface="Times New Roman"/>
              </a:rPr>
              <a:t>alarm </a:t>
            </a:r>
            <a:r>
              <a:rPr sz="1800" spc="10" dirty="0">
                <a:latin typeface="Times New Roman"/>
                <a:cs typeface="Times New Roman"/>
              </a:rPr>
              <a:t>operates to </a:t>
            </a:r>
            <a:r>
              <a:rPr sz="1800" spc="-5" dirty="0">
                <a:latin typeface="Times New Roman"/>
                <a:cs typeface="Times New Roman"/>
              </a:rPr>
              <a:t>alert people </a:t>
            </a:r>
            <a:r>
              <a:rPr sz="1800" spc="10" dirty="0">
                <a:latin typeface="Times New Roman"/>
                <a:cs typeface="Times New Roman"/>
              </a:rPr>
              <a:t>to evacuate 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location </a:t>
            </a:r>
            <a:r>
              <a:rPr sz="1800" spc="-65" dirty="0">
                <a:latin typeface="Times New Roman"/>
                <a:cs typeface="Times New Roman"/>
              </a:rPr>
              <a:t>in </a:t>
            </a:r>
            <a:r>
              <a:rPr sz="1800" spc="-7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75" dirty="0">
                <a:latin typeface="Times New Roman"/>
                <a:cs typeface="Times New Roman"/>
              </a:rPr>
              <a:t>fire </a:t>
            </a:r>
            <a:r>
              <a:rPr sz="1800" spc="-40" dirty="0">
                <a:latin typeface="Times New Roman"/>
                <a:cs typeface="Times New Roman"/>
              </a:rPr>
              <a:t>or </a:t>
            </a:r>
            <a:r>
              <a:rPr sz="1800" spc="-80" dirty="0">
                <a:latin typeface="Times New Roman"/>
                <a:cs typeface="Times New Roman"/>
              </a:rPr>
              <a:t>smoke </a:t>
            </a:r>
            <a:r>
              <a:rPr sz="1800" spc="-75" dirty="0">
                <a:latin typeface="Times New Roman"/>
                <a:cs typeface="Times New Roman"/>
              </a:rPr>
              <a:t>accumulation </a:t>
            </a:r>
            <a:r>
              <a:rPr sz="1800" spc="-65" dirty="0">
                <a:latin typeface="Times New Roman"/>
                <a:cs typeface="Times New Roman"/>
              </a:rPr>
              <a:t>is present. </a:t>
            </a:r>
            <a:r>
              <a:rPr sz="1800" spc="10" dirty="0">
                <a:latin typeface="Times New Roman"/>
                <a:cs typeface="Times New Roman"/>
              </a:rPr>
              <a:t>When  </a:t>
            </a:r>
            <a:r>
              <a:rPr sz="1800" spc="-10" dirty="0">
                <a:latin typeface="Times New Roman"/>
                <a:cs typeface="Times New Roman"/>
              </a:rPr>
              <a:t>functioning </a:t>
            </a:r>
            <a:r>
              <a:rPr sz="1800" spc="-5" dirty="0">
                <a:latin typeface="Times New Roman"/>
                <a:cs typeface="Times New Roman"/>
              </a:rPr>
              <a:t>properly,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-5" dirty="0">
                <a:latin typeface="Times New Roman"/>
                <a:cs typeface="Times New Roman"/>
              </a:rPr>
              <a:t>alarm </a:t>
            </a:r>
            <a:r>
              <a:rPr sz="1800" spc="-35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sound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notify </a:t>
            </a:r>
            <a:r>
              <a:rPr sz="1800" spc="-5" dirty="0">
                <a:latin typeface="Times New Roman"/>
                <a:cs typeface="Times New Roman"/>
              </a:rPr>
              <a:t>people of </a:t>
            </a:r>
            <a:r>
              <a:rPr sz="1800" spc="20" dirty="0">
                <a:latin typeface="Times New Roman"/>
                <a:cs typeface="Times New Roman"/>
              </a:rPr>
              <a:t>an  </a:t>
            </a:r>
            <a:r>
              <a:rPr sz="1800" spc="-20" dirty="0">
                <a:latin typeface="Times New Roman"/>
                <a:cs typeface="Times New Roman"/>
              </a:rPr>
              <a:t>immediate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-5" dirty="0">
                <a:latin typeface="Times New Roman"/>
                <a:cs typeface="Times New Roman"/>
              </a:rPr>
              <a:t>emergency. </a:t>
            </a:r>
            <a:r>
              <a:rPr sz="1800" spc="-25" dirty="0">
                <a:latin typeface="Times New Roman"/>
                <a:cs typeface="Times New Roman"/>
              </a:rPr>
              <a:t>Fire </a:t>
            </a:r>
            <a:r>
              <a:rPr sz="1800" spc="-15" dirty="0">
                <a:latin typeface="Times New Roman"/>
                <a:cs typeface="Times New Roman"/>
              </a:rPr>
              <a:t>alarms </a:t>
            </a:r>
            <a:r>
              <a:rPr sz="1800" spc="1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homes,  </a:t>
            </a:r>
            <a:r>
              <a:rPr sz="1800" spc="-15" dirty="0">
                <a:latin typeface="Times New Roman"/>
                <a:cs typeface="Times New Roman"/>
              </a:rPr>
              <a:t>schools, </a:t>
            </a:r>
            <a:r>
              <a:rPr sz="1800" spc="5" dirty="0">
                <a:latin typeface="Times New Roman"/>
                <a:cs typeface="Times New Roman"/>
              </a:rPr>
              <a:t>churches and </a:t>
            </a:r>
            <a:r>
              <a:rPr sz="1800" spc="-15" dirty="0">
                <a:latin typeface="Times New Roman"/>
                <a:cs typeface="Times New Roman"/>
              </a:rPr>
              <a:t>businesses,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spc="10" dirty="0">
                <a:latin typeface="Times New Roman"/>
                <a:cs typeface="Times New Roman"/>
              </a:rPr>
              <a:t>as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catalyst </a:t>
            </a:r>
            <a:r>
              <a:rPr sz="1800" spc="20" dirty="0">
                <a:latin typeface="Times New Roman"/>
                <a:cs typeface="Times New Roman"/>
              </a:rPr>
              <a:t>to  </a:t>
            </a:r>
            <a:r>
              <a:rPr sz="1800" spc="-10" dirty="0">
                <a:latin typeface="Times New Roman"/>
                <a:cs typeface="Times New Roman"/>
              </a:rPr>
              <a:t>saving </a:t>
            </a:r>
            <a:r>
              <a:rPr sz="1800" spc="-20" dirty="0">
                <a:latin typeface="Times New Roman"/>
                <a:cs typeface="Times New Roman"/>
              </a:rPr>
              <a:t>lives.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spc="-25" dirty="0">
                <a:latin typeface="Times New Roman"/>
                <a:cs typeface="Times New Roman"/>
              </a:rPr>
              <a:t>most </a:t>
            </a:r>
            <a:r>
              <a:rPr sz="1800" spc="-15" dirty="0">
                <a:latin typeface="Times New Roman"/>
                <a:cs typeface="Times New Roman"/>
              </a:rPr>
              <a:t>fire alarms,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sounded,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beep, </a:t>
            </a:r>
            <a:r>
              <a:rPr sz="1800" spc="-10" dirty="0">
                <a:latin typeface="Times New Roman"/>
                <a:cs typeface="Times New Roman"/>
              </a:rPr>
              <a:t>bell </a:t>
            </a:r>
            <a:r>
              <a:rPr sz="1800" spc="-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horn  </a:t>
            </a:r>
            <a:r>
              <a:rPr sz="1800" spc="-20" dirty="0">
                <a:latin typeface="Times New Roman"/>
                <a:cs typeface="Times New Roman"/>
              </a:rPr>
              <a:t>noise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made. </a:t>
            </a:r>
            <a:r>
              <a:rPr sz="1800" spc="-30" dirty="0">
                <a:latin typeface="Times New Roman"/>
                <a:cs typeface="Times New Roman"/>
              </a:rPr>
              <a:t>This </a:t>
            </a:r>
            <a:r>
              <a:rPr sz="1800" spc="-15" dirty="0">
                <a:latin typeface="Times New Roman"/>
                <a:cs typeface="Times New Roman"/>
              </a:rPr>
              <a:t>distinct </a:t>
            </a:r>
            <a:r>
              <a:rPr sz="1800" spc="-5" dirty="0">
                <a:latin typeface="Times New Roman"/>
                <a:cs typeface="Times New Roman"/>
              </a:rPr>
              <a:t>sound </a:t>
            </a:r>
            <a:r>
              <a:rPr sz="1800" spc="-10" dirty="0">
                <a:latin typeface="Times New Roman"/>
                <a:cs typeface="Times New Roman"/>
              </a:rPr>
              <a:t>exists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20" dirty="0">
                <a:latin typeface="Times New Roman"/>
                <a:cs typeface="Times New Roman"/>
              </a:rPr>
              <a:t>allow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notification </a:t>
            </a:r>
            <a:r>
              <a:rPr sz="1800" spc="2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spc="5" dirty="0">
                <a:latin typeface="Times New Roman"/>
                <a:cs typeface="Times New Roman"/>
              </a:rPr>
              <a:t>heard. </a:t>
            </a: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fire </a:t>
            </a:r>
            <a:r>
              <a:rPr sz="1800" spc="-5" dirty="0">
                <a:latin typeface="Times New Roman"/>
                <a:cs typeface="Times New Roman"/>
              </a:rPr>
              <a:t>alarm </a:t>
            </a:r>
            <a:r>
              <a:rPr sz="1800" spc="5" dirty="0">
                <a:latin typeface="Times New Roman"/>
                <a:cs typeface="Times New Roman"/>
              </a:rPr>
              <a:t>constructed </a:t>
            </a:r>
            <a:r>
              <a:rPr sz="1800" spc="-5" dirty="0">
                <a:latin typeface="Times New Roman"/>
                <a:cs typeface="Times New Roman"/>
              </a:rPr>
              <a:t>by </a:t>
            </a: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project work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15" dirty="0">
                <a:latin typeface="Times New Roman"/>
                <a:cs typeface="Times New Roman"/>
              </a:rPr>
              <a:t>reliable </a:t>
            </a:r>
            <a:r>
              <a:rPr sz="1800" spc="20" dirty="0">
                <a:latin typeface="Times New Roman"/>
                <a:cs typeface="Times New Roman"/>
              </a:rPr>
              <a:t>at  </a:t>
            </a:r>
            <a:r>
              <a:rPr sz="1800" spc="-20" dirty="0">
                <a:latin typeface="Times New Roman"/>
                <a:cs typeface="Times New Roman"/>
              </a:rPr>
              <a:t>low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850" y="1055052"/>
            <a:ext cx="26219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PRECAUTIONS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6870" indent="-22860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357505" algn="l"/>
              </a:tabLst>
            </a:pPr>
            <a:r>
              <a:rPr spc="90" dirty="0"/>
              <a:t>Components </a:t>
            </a:r>
            <a:r>
              <a:rPr spc="15" dirty="0"/>
              <a:t>of </a:t>
            </a:r>
            <a:r>
              <a:rPr spc="100" dirty="0"/>
              <a:t>the </a:t>
            </a:r>
            <a:r>
              <a:rPr spc="60" dirty="0"/>
              <a:t>circuit </a:t>
            </a:r>
            <a:r>
              <a:rPr spc="90" dirty="0"/>
              <a:t>should </a:t>
            </a:r>
            <a:r>
              <a:rPr spc="65" dirty="0"/>
              <a:t>be </a:t>
            </a:r>
            <a:r>
              <a:rPr spc="110" dirty="0"/>
              <a:t>handled</a:t>
            </a:r>
            <a:r>
              <a:rPr spc="455" dirty="0"/>
              <a:t> </a:t>
            </a:r>
            <a:r>
              <a:rPr spc="40" dirty="0"/>
              <a:t>carefully.</a:t>
            </a:r>
          </a:p>
          <a:p>
            <a:pPr marL="356870" marR="73660" indent="-228600">
              <a:lnSpc>
                <a:spcPct val="111300"/>
              </a:lnSpc>
              <a:spcBef>
                <a:spcPts val="75"/>
              </a:spcBef>
              <a:buAutoNum type="arabicPeriod"/>
              <a:tabLst>
                <a:tab pos="357505" algn="l"/>
              </a:tabLst>
            </a:pPr>
            <a:r>
              <a:rPr spc="55" dirty="0"/>
              <a:t>Care </a:t>
            </a:r>
            <a:r>
              <a:rPr spc="90" dirty="0"/>
              <a:t>should </a:t>
            </a:r>
            <a:r>
              <a:rPr spc="65" dirty="0"/>
              <a:t>be </a:t>
            </a:r>
            <a:r>
              <a:rPr spc="100" dirty="0"/>
              <a:t>taken </a:t>
            </a:r>
            <a:r>
              <a:rPr spc="60" dirty="0"/>
              <a:t>while </a:t>
            </a:r>
            <a:r>
              <a:rPr spc="70" dirty="0"/>
              <a:t>soldering </a:t>
            </a:r>
            <a:r>
              <a:rPr spc="60" dirty="0"/>
              <a:t>as </a:t>
            </a:r>
            <a:r>
              <a:rPr spc="75" dirty="0"/>
              <a:t>it may </a:t>
            </a:r>
            <a:r>
              <a:rPr spc="105" dirty="0"/>
              <a:t>burn </a:t>
            </a:r>
            <a:r>
              <a:rPr spc="100" dirty="0"/>
              <a:t>the  </a:t>
            </a:r>
            <a:r>
              <a:rPr spc="55" dirty="0"/>
              <a:t>skin.</a:t>
            </a:r>
          </a:p>
          <a:p>
            <a:pPr marL="356870" marR="821690" indent="-228600">
              <a:lnSpc>
                <a:spcPts val="2400"/>
              </a:lnSpc>
              <a:spcBef>
                <a:spcPts val="120"/>
              </a:spcBef>
              <a:buAutoNum type="arabicPeriod"/>
              <a:tabLst>
                <a:tab pos="357505" algn="l"/>
              </a:tabLst>
            </a:pPr>
            <a:r>
              <a:rPr spc="75" dirty="0"/>
              <a:t>Connecting </a:t>
            </a:r>
            <a:r>
              <a:rPr spc="50" dirty="0"/>
              <a:t>wires </a:t>
            </a:r>
            <a:r>
              <a:rPr spc="90" dirty="0"/>
              <a:t>should </a:t>
            </a:r>
            <a:r>
              <a:rPr spc="65" dirty="0"/>
              <a:t>be </a:t>
            </a:r>
            <a:r>
              <a:rPr spc="85" dirty="0"/>
              <a:t>insulated to prevent  </a:t>
            </a:r>
            <a:r>
              <a:rPr spc="80" dirty="0"/>
              <a:t>disturbance.</a:t>
            </a:r>
          </a:p>
          <a:p>
            <a:pPr marL="356870" indent="-2286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357505" algn="l"/>
              </a:tabLst>
            </a:pPr>
            <a:r>
              <a:rPr spc="75" dirty="0"/>
              <a:t>Connections </a:t>
            </a:r>
            <a:r>
              <a:rPr spc="90" dirty="0"/>
              <a:t>should </a:t>
            </a:r>
            <a:r>
              <a:rPr spc="65" dirty="0"/>
              <a:t>be </a:t>
            </a:r>
            <a:r>
              <a:rPr spc="75" dirty="0"/>
              <a:t>tight </a:t>
            </a:r>
            <a:r>
              <a:rPr spc="60" dirty="0"/>
              <a:t>as </a:t>
            </a:r>
            <a:r>
              <a:rPr spc="75" dirty="0"/>
              <a:t>it may break</a:t>
            </a:r>
            <a:r>
              <a:rPr spc="-155" dirty="0"/>
              <a:t> </a:t>
            </a:r>
            <a:r>
              <a:rPr spc="40" dirty="0"/>
              <a:t>easily.</a:t>
            </a:r>
          </a:p>
          <a:p>
            <a:pPr marL="356870" marR="5080" indent="-228600">
              <a:lnSpc>
                <a:spcPct val="111200"/>
              </a:lnSpc>
              <a:buAutoNum type="arabicPeriod"/>
              <a:tabLst>
                <a:tab pos="357505" algn="l"/>
              </a:tabLst>
            </a:pPr>
            <a:r>
              <a:rPr spc="50" dirty="0"/>
              <a:t>Soldering </a:t>
            </a:r>
            <a:r>
              <a:rPr spc="120" dirty="0"/>
              <a:t>must </a:t>
            </a:r>
            <a:r>
              <a:rPr spc="65" dirty="0"/>
              <a:t>be </a:t>
            </a:r>
            <a:r>
              <a:rPr spc="105" dirty="0"/>
              <a:t>done </a:t>
            </a:r>
            <a:r>
              <a:rPr spc="40" dirty="0"/>
              <a:t>carefully </a:t>
            </a:r>
            <a:r>
              <a:rPr spc="60" dirty="0"/>
              <a:t>as </a:t>
            </a:r>
            <a:r>
              <a:rPr spc="75" dirty="0"/>
              <a:t>it may </a:t>
            </a:r>
            <a:r>
              <a:rPr spc="105" dirty="0"/>
              <a:t>burn </a:t>
            </a:r>
            <a:r>
              <a:rPr spc="100" dirty="0"/>
              <a:t>the </a:t>
            </a:r>
            <a:r>
              <a:rPr spc="-25" dirty="0"/>
              <a:t>PCB  </a:t>
            </a:r>
            <a:r>
              <a:rPr spc="75" dirty="0"/>
              <a:t>board.</a:t>
            </a:r>
          </a:p>
        </p:txBody>
      </p:sp>
      <p:sp>
        <p:nvSpPr>
          <p:cNvPr id="4" name="object 4"/>
          <p:cNvSpPr/>
          <p:nvPr/>
        </p:nvSpPr>
        <p:spPr>
          <a:xfrm>
            <a:off x="782319" y="4817745"/>
            <a:ext cx="1297940" cy="164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9310" y="4823459"/>
            <a:ext cx="1681480" cy="1661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3804" y="5001895"/>
            <a:ext cx="1399539" cy="144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3665" y="4779719"/>
            <a:ext cx="2140523" cy="1674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5" dirty="0"/>
              <a:t>PAGE</a:t>
            </a:r>
            <a:r>
              <a:rPr spc="-70" dirty="0"/>
              <a:t> </a:t>
            </a:r>
            <a:r>
              <a:rPr spc="-75" dirty="0"/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1067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INTRODUCTION</vt:lpstr>
      <vt:lpstr>THEORY</vt:lpstr>
      <vt:lpstr>COMPONENTS OF  FIRE ALARM  CIRCUIT</vt:lpstr>
      <vt:lpstr>CIRCUIT DIAGRAM</vt:lpstr>
      <vt:lpstr>CIRCUIT WORKING</vt:lpstr>
      <vt:lpstr>OBSERVATIONS</vt:lpstr>
      <vt:lpstr>CONCLUSION</vt:lpstr>
      <vt:lpstr>PRECAUTIONS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YADAV</dc:creator>
  <cp:lastModifiedBy>AMIT YADAV</cp:lastModifiedBy>
  <cp:revision>4</cp:revision>
  <dcterms:created xsi:type="dcterms:W3CDTF">2019-04-04T02:23:25Z</dcterms:created>
  <dcterms:modified xsi:type="dcterms:W3CDTF">2019-04-09T01:58:50Z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2019-04-04T00:00:00Z</vt:filetime>
  </property>
</Properties>
</file>