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A Cross-Platform mobile application to display the important features of Yamaha Bikes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01288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Raesa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Raseen</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31975" y="467598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Anandaraj</a:t>
            </a:r>
            <a:r>
              <a:rPr lang="en-US" sz="2000" b="1" dirty="0">
                <a:solidFill>
                  <a:schemeClr val="tx1"/>
                </a:solidFill>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0C69E1E-5AB7-3145-C43D-59BDA2B87D87}"/>
              </a:ext>
            </a:extLst>
          </p:cNvPr>
          <p:cNvGraphicFramePr>
            <a:graphicFrameLocks noGrp="1"/>
          </p:cNvGraphicFramePr>
          <p:nvPr>
            <p:extLst>
              <p:ext uri="{D42A27DB-BD31-4B8C-83A1-F6EECF244321}">
                <p14:modId xmlns:p14="http://schemas.microsoft.com/office/powerpoint/2010/main" val="2715510419"/>
              </p:ext>
            </p:extLst>
          </p:nvPr>
        </p:nvGraphicFramePr>
        <p:xfrm>
          <a:off x="666491" y="2486929"/>
          <a:ext cx="5305531" cy="2118015"/>
        </p:xfrm>
        <a:graphic>
          <a:graphicData uri="http://schemas.openxmlformats.org/drawingml/2006/table">
            <a:tbl>
              <a:tblPr firstRow="1" bandRow="1"/>
              <a:tblGrid>
                <a:gridCol w="2157242">
                  <a:extLst>
                    <a:ext uri="{9D8B030D-6E8A-4147-A177-3AD203B41FA5}">
                      <a16:colId xmlns:a16="http://schemas.microsoft.com/office/drawing/2014/main" val="2793750433"/>
                    </a:ext>
                  </a:extLst>
                </a:gridCol>
                <a:gridCol w="3148289">
                  <a:extLst>
                    <a:ext uri="{9D8B030D-6E8A-4147-A177-3AD203B41FA5}">
                      <a16:colId xmlns:a16="http://schemas.microsoft.com/office/drawing/2014/main" val="1050098952"/>
                    </a:ext>
                  </a:extLst>
                </a:gridCol>
              </a:tblGrid>
              <a:tr h="423603">
                <a:tc>
                  <a:txBody>
                    <a:bodyPr/>
                    <a:lstStyle/>
                    <a:p>
                      <a:r>
                        <a:rPr lang="en-IN" sz="1700" dirty="0">
                          <a:latin typeface="Cambria" panose="02040503050406030204" pitchFamily="18" charset="0"/>
                          <a:ea typeface="Cambria" panose="02040503050406030204" pitchFamily="18" charset="0"/>
                        </a:rPr>
                        <a:t> </a:t>
                      </a:r>
                      <a:r>
                        <a:rPr lang="en-IN" sz="1700" b="1" dirty="0">
                          <a:latin typeface="Cambria" panose="02040503050406030204" pitchFamily="18" charset="0"/>
                          <a:ea typeface="Cambria" panose="02040503050406030204" pitchFamily="18" charset="0"/>
                        </a:rPr>
                        <a:t>ROLL NUMBER</a:t>
                      </a:r>
                    </a:p>
                  </a:txBody>
                  <a:tcPr/>
                </a:tc>
                <a:tc>
                  <a:txBody>
                    <a:bodyPr/>
                    <a:lstStyle/>
                    <a:p>
                      <a:r>
                        <a:rPr lang="en-IN" sz="1700" b="1" dirty="0">
                          <a:latin typeface="Cambria" panose="02040503050406030204" pitchFamily="18" charset="0"/>
                          <a:ea typeface="Cambria" panose="02040503050406030204" pitchFamily="18" charset="0"/>
                        </a:rPr>
                        <a:t>NAME OF THE STUDENT</a:t>
                      </a:r>
                    </a:p>
                  </a:txBody>
                  <a:tcPr/>
                </a:tc>
                <a:extLst>
                  <a:ext uri="{0D108BD9-81ED-4DB2-BD59-A6C34878D82A}">
                    <a16:rowId xmlns:a16="http://schemas.microsoft.com/office/drawing/2014/main" val="3972342977"/>
                  </a:ext>
                </a:extLst>
              </a:tr>
              <a:tr h="4236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700" dirty="0">
                          <a:latin typeface="Cambria" panose="02040503050406030204" pitchFamily="18" charset="0"/>
                          <a:ea typeface="Cambria" panose="02040503050406030204" pitchFamily="18" charset="0"/>
                        </a:rPr>
                        <a:t>20211CCS0200</a:t>
                      </a:r>
                    </a:p>
                  </a:txBody>
                  <a:tcPr/>
                </a:tc>
                <a:tc>
                  <a:txBody>
                    <a:bodyPr/>
                    <a:lstStyle/>
                    <a:p>
                      <a:r>
                        <a:rPr lang="en-IN" sz="1700" dirty="0" err="1">
                          <a:latin typeface="Cambria" panose="02040503050406030204" pitchFamily="18" charset="0"/>
                          <a:ea typeface="Cambria" panose="02040503050406030204" pitchFamily="18" charset="0"/>
                        </a:rPr>
                        <a:t>Yaddanapudi</a:t>
                      </a:r>
                      <a:r>
                        <a:rPr lang="en-IN" sz="1700" dirty="0">
                          <a:latin typeface="Cambria" panose="02040503050406030204" pitchFamily="18" charset="0"/>
                          <a:ea typeface="Cambria" panose="02040503050406030204" pitchFamily="18" charset="0"/>
                        </a:rPr>
                        <a:t> </a:t>
                      </a:r>
                      <a:r>
                        <a:rPr lang="en-IN" sz="1700" dirty="0" err="1">
                          <a:latin typeface="Cambria" panose="02040503050406030204" pitchFamily="18" charset="0"/>
                          <a:ea typeface="Cambria" panose="02040503050406030204" pitchFamily="18" charset="0"/>
                        </a:rPr>
                        <a:t>Srividhya</a:t>
                      </a:r>
                      <a:r>
                        <a:rPr lang="en-IN" sz="1700" dirty="0">
                          <a:latin typeface="Cambria" panose="02040503050406030204" pitchFamily="18" charset="0"/>
                          <a:ea typeface="Cambria" panose="02040503050406030204" pitchFamily="18" charset="0"/>
                        </a:rPr>
                        <a:t> Nandha</a:t>
                      </a:r>
                    </a:p>
                  </a:txBody>
                  <a:tcPr/>
                </a:tc>
                <a:extLst>
                  <a:ext uri="{0D108BD9-81ED-4DB2-BD59-A6C34878D82A}">
                    <a16:rowId xmlns:a16="http://schemas.microsoft.com/office/drawing/2014/main" val="3084309758"/>
                  </a:ext>
                </a:extLst>
              </a:tr>
              <a:tr h="4236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700" dirty="0">
                          <a:latin typeface="Cambria" panose="02040503050406030204" pitchFamily="18" charset="0"/>
                          <a:ea typeface="Cambria" panose="02040503050406030204" pitchFamily="18" charset="0"/>
                        </a:rPr>
                        <a:t>20211CCS0177</a:t>
                      </a:r>
                    </a:p>
                  </a:txBody>
                  <a:tcPr/>
                </a:tc>
                <a:tc>
                  <a:txBody>
                    <a:bodyPr/>
                    <a:lstStyle/>
                    <a:p>
                      <a:r>
                        <a:rPr lang="en-IN" sz="1700" dirty="0">
                          <a:latin typeface="Cambria" panose="02040503050406030204" pitchFamily="18" charset="0"/>
                          <a:ea typeface="Cambria" panose="02040503050406030204" pitchFamily="18" charset="0"/>
                        </a:rPr>
                        <a:t>Syed </a:t>
                      </a:r>
                      <a:r>
                        <a:rPr lang="en-IN" sz="1700" dirty="0" err="1">
                          <a:latin typeface="Cambria" panose="02040503050406030204" pitchFamily="18" charset="0"/>
                          <a:ea typeface="Cambria" panose="02040503050406030204" pitchFamily="18" charset="0"/>
                        </a:rPr>
                        <a:t>Fuzail</a:t>
                      </a:r>
                      <a:r>
                        <a:rPr lang="en-IN" sz="1700" dirty="0">
                          <a:latin typeface="Cambria" panose="02040503050406030204" pitchFamily="18" charset="0"/>
                          <a:ea typeface="Cambria" panose="02040503050406030204" pitchFamily="18" charset="0"/>
                        </a:rPr>
                        <a:t> Abdullah</a:t>
                      </a:r>
                    </a:p>
                  </a:txBody>
                  <a:tcPr/>
                </a:tc>
                <a:extLst>
                  <a:ext uri="{0D108BD9-81ED-4DB2-BD59-A6C34878D82A}">
                    <a16:rowId xmlns:a16="http://schemas.microsoft.com/office/drawing/2014/main" val="3870348989"/>
                  </a:ext>
                </a:extLst>
              </a:tr>
              <a:tr h="4236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700" dirty="0">
                          <a:latin typeface="Cambria" panose="02040503050406030204" pitchFamily="18" charset="0"/>
                          <a:ea typeface="Cambria" panose="02040503050406030204" pitchFamily="18" charset="0"/>
                        </a:rPr>
                        <a:t>20211CCS0127</a:t>
                      </a:r>
                    </a:p>
                  </a:txBody>
                  <a:tcPr/>
                </a:tc>
                <a:tc>
                  <a:txBody>
                    <a:bodyPr/>
                    <a:lstStyle/>
                    <a:p>
                      <a:r>
                        <a:rPr lang="en-IN" sz="1700" dirty="0">
                          <a:latin typeface="Cambria" panose="02040503050406030204" pitchFamily="18" charset="0"/>
                          <a:ea typeface="Cambria" panose="02040503050406030204" pitchFamily="18" charset="0"/>
                        </a:rPr>
                        <a:t>Mohamed </a:t>
                      </a:r>
                      <a:r>
                        <a:rPr lang="en-IN" sz="1700" dirty="0" err="1">
                          <a:latin typeface="Cambria" panose="02040503050406030204" pitchFamily="18" charset="0"/>
                          <a:ea typeface="Cambria" panose="02040503050406030204" pitchFamily="18" charset="0"/>
                        </a:rPr>
                        <a:t>Huzaif</a:t>
                      </a:r>
                      <a:endParaRPr lang="en-IN" sz="17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58300067"/>
                  </a:ext>
                </a:extLst>
              </a:tr>
              <a:tr h="4236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700" dirty="0">
                          <a:latin typeface="Cambria" panose="02040503050406030204" pitchFamily="18" charset="0"/>
                          <a:ea typeface="Cambria" panose="02040503050406030204" pitchFamily="18" charset="0"/>
                        </a:rPr>
                        <a:t>20211CCS0073</a:t>
                      </a:r>
                    </a:p>
                  </a:txBody>
                  <a:tcPr/>
                </a:tc>
                <a:tc>
                  <a:txBody>
                    <a:bodyPr/>
                    <a:lstStyle/>
                    <a:p>
                      <a:r>
                        <a:rPr lang="en-IN" sz="1700" dirty="0">
                          <a:latin typeface="Cambria" panose="02040503050406030204" pitchFamily="18" charset="0"/>
                          <a:ea typeface="Cambria" panose="02040503050406030204" pitchFamily="18" charset="0"/>
                        </a:rPr>
                        <a:t>Ashirwad </a:t>
                      </a:r>
                      <a:r>
                        <a:rPr lang="en-IN" sz="1700" dirty="0" err="1">
                          <a:latin typeface="Cambria" panose="02040503050406030204" pitchFamily="18" charset="0"/>
                          <a:ea typeface="Cambria" panose="02040503050406030204" pitchFamily="18" charset="0"/>
                        </a:rPr>
                        <a:t>Bhadola</a:t>
                      </a:r>
                      <a:endParaRPr lang="en-IN" sz="17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9504749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900" u="sng" dirty="0">
                <a:latin typeface="Cambria" panose="02040503050406030204" pitchFamily="18" charset="0"/>
                <a:ea typeface="Cambria" panose="02040503050406030204" pitchFamily="18" charset="0"/>
              </a:rPr>
              <a:t>Organization</a:t>
            </a:r>
            <a:r>
              <a:rPr lang="en-US" sz="1900" dirty="0">
                <a:latin typeface="Cambria" panose="02040503050406030204" pitchFamily="18" charset="0"/>
                <a:ea typeface="Cambria" panose="02040503050406030204" pitchFamily="18" charset="0"/>
              </a:rPr>
              <a:t>: Yamaha Motor Pvt Ltd</a:t>
            </a:r>
          </a:p>
          <a:p>
            <a:pPr marL="342900" lvl="0" indent="-190500" algn="just">
              <a:lnSpc>
                <a:spcPct val="200000"/>
              </a:lnSpc>
              <a:spcBef>
                <a:spcPts val="0"/>
              </a:spcBef>
              <a:buNone/>
            </a:pPr>
            <a:r>
              <a:rPr lang="en-US" sz="1900" u="sng" dirty="0">
                <a:latin typeface="Cambria" panose="02040503050406030204" pitchFamily="18" charset="0"/>
                <a:ea typeface="Cambria" panose="02040503050406030204" pitchFamily="18" charset="0"/>
              </a:rPr>
              <a:t>Category</a:t>
            </a:r>
            <a:r>
              <a:rPr lang="en-US" sz="1900" dirty="0">
                <a:latin typeface="Cambria" panose="02040503050406030204" pitchFamily="18" charset="0"/>
                <a:ea typeface="Cambria" panose="02040503050406030204" pitchFamily="18" charset="0"/>
              </a:rPr>
              <a:t> :  Software </a:t>
            </a:r>
          </a:p>
          <a:p>
            <a:pPr marL="342900" lvl="0" indent="-190500" algn="just">
              <a:spcBef>
                <a:spcPts val="0"/>
              </a:spcBef>
              <a:buNone/>
            </a:pPr>
            <a:r>
              <a:rPr lang="en-US" sz="1900" u="sng" dirty="0">
                <a:latin typeface="Cambria" panose="02040503050406030204" pitchFamily="18" charset="0"/>
                <a:ea typeface="Cambria" panose="02040503050406030204" pitchFamily="18" charset="0"/>
              </a:rPr>
              <a:t>Problem Description</a:t>
            </a:r>
            <a:r>
              <a:rPr lang="en-US" sz="1900" dirty="0">
                <a:latin typeface="Cambria" panose="02040503050406030204" pitchFamily="18" charset="0"/>
                <a:ea typeface="Cambria" panose="02040503050406030204" pitchFamily="18" charset="0"/>
              </a:rPr>
              <a:t>:  Create a cross-platform mobile application to display the important features of Yamaha bikes like Powerful Engine, Electrical Stylish Head Lights, Diamond Type Frame Suspension, </a:t>
            </a:r>
            <a:r>
              <a:rPr lang="en-US" sz="1900" dirty="0" err="1">
                <a:latin typeface="Cambria" panose="02040503050406030204" pitchFamily="18" charset="0"/>
                <a:ea typeface="Cambria" panose="02040503050406030204" pitchFamily="18" charset="0"/>
              </a:rPr>
              <a:t>etc</a:t>
            </a:r>
            <a:r>
              <a:rPr lang="en-US" sz="1900" dirty="0">
                <a:latin typeface="Cambria" panose="02040503050406030204" pitchFamily="18" charset="0"/>
                <a:ea typeface="Cambria" panose="02040503050406030204" pitchFamily="18" charset="0"/>
              </a:rPr>
              <a:t> using Augmented Reality. This is done using Vuforia, an augmented reality software development kit for mobile devices that enables the creation of augmented reality applications. The user scans the bike in their camera through the app, and the features of the bike float at their respective targets. The user can take a screenshot and share through the app. We employ Vuforia with Unity to make a cross platform application, as well as Vuforia Object Scanner to create 3D models of the </a:t>
            </a:r>
            <a:r>
              <a:rPr lang="en-US" sz="1900" dirty="0" err="1">
                <a:latin typeface="Cambria" panose="02040503050406030204" pitchFamily="18" charset="0"/>
                <a:ea typeface="Cambria" panose="02040503050406030204" pitchFamily="18" charset="0"/>
              </a:rPr>
              <a:t>bikes.Vuforia</a:t>
            </a:r>
            <a:r>
              <a:rPr lang="en-US" sz="1900" dirty="0">
                <a:latin typeface="Cambria" panose="02040503050406030204" pitchFamily="18" charset="0"/>
                <a:ea typeface="Cambria" panose="02040503050406030204" pitchFamily="18" charset="0"/>
              </a:rPr>
              <a:t> Object Recognition allows you to detect and track intricate 3D </a:t>
            </a:r>
            <a:r>
              <a:rPr lang="en-US" sz="1900" dirty="0" err="1">
                <a:latin typeface="Cambria" panose="02040503050406030204" pitchFamily="18" charset="0"/>
                <a:ea typeface="Cambria" panose="02040503050406030204" pitchFamily="18" charset="0"/>
              </a:rPr>
              <a:t>objects.It</a:t>
            </a:r>
            <a:r>
              <a:rPr lang="en-US" sz="1900" dirty="0">
                <a:latin typeface="Cambria" panose="02040503050406030204" pitchFamily="18" charset="0"/>
                <a:ea typeface="Cambria" panose="02040503050406030204" pitchFamily="18" charset="0"/>
              </a:rPr>
              <a:t> has been designed to work with consumer products. Object Recognition can be used to build rich and interactive experiences with 3D objects. These experiences could be augmenting a toy with 3D content in order to bring it to life, or overlaying a user manual on top of a product, in our case it is the bike features overlayed on the actual bike.</a:t>
            </a:r>
          </a:p>
          <a:p>
            <a:pPr marL="342900" lvl="0" indent="-190500" algn="just">
              <a:lnSpc>
                <a:spcPct val="200000"/>
              </a:lnSpc>
              <a:spcBef>
                <a:spcPts val="0"/>
              </a:spcBef>
              <a:buNone/>
            </a:pPr>
            <a:r>
              <a:rPr lang="en-US" sz="1900" u="sng" dirty="0">
                <a:latin typeface="Cambria" panose="02040503050406030204" pitchFamily="18" charset="0"/>
                <a:ea typeface="Cambria" panose="02040503050406030204" pitchFamily="18" charset="0"/>
              </a:rPr>
              <a:t>Difficulty Level</a:t>
            </a:r>
            <a:r>
              <a:rPr lang="en-US" sz="1900" dirty="0">
                <a:latin typeface="Cambria" panose="02040503050406030204" pitchFamily="18" charset="0"/>
                <a:ea typeface="Cambria" panose="02040503050406030204" pitchFamily="18" charset="0"/>
              </a:rPr>
              <a:t>:  Medium</a:t>
            </a:r>
            <a:endParaRPr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lnSpc>
                <a:spcPct val="200000"/>
              </a:lnSpc>
              <a:spcBef>
                <a:spcPts val="0"/>
              </a:spcBef>
              <a:buSzPct val="100000"/>
              <a:buFont typeface="Arial"/>
              <a:buNone/>
            </a:pPr>
            <a:r>
              <a:rPr lang="en-US" u="sng" dirty="0">
                <a:solidFill>
                  <a:schemeClr val="bg2"/>
                </a:solidFill>
                <a:latin typeface="Cambria" panose="02040503050406030204" pitchFamily="18" charset="0"/>
                <a:ea typeface="Cambria" panose="02040503050406030204" pitchFamily="18" charset="0"/>
              </a:rPr>
              <a:t>https://github.com/YADDANAPUDI-SRI</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76200" indent="0">
              <a:buNone/>
            </a:pPr>
            <a:r>
              <a:rPr lang="en-US" b="1" dirty="0"/>
              <a:t>   </a:t>
            </a:r>
            <a:endParaRPr lang="en-US"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Problem Statement:</a:t>
            </a:r>
            <a:r>
              <a:rPr lang="en-US" sz="1800" dirty="0">
                <a:latin typeface="Cambria" panose="02040503050406030204" pitchFamily="18" charset="0"/>
                <a:ea typeface="Cambria" panose="02040503050406030204" pitchFamily="18" charset="0"/>
              </a:rPr>
              <a:t> The objective is to develop a mobile application that leverages Augmented Reality (AR) to showcase the important features of Yamaha bikes. Users should be able to scan a bike using their device’s camera to view detailed AR overlays of features such as the powerful engine, stylish head lights, diamond-type frame suspension, etc. Additionally, users should be able to take screenshots and share them through the app.</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IN" sz="1400" dirty="0"/>
              <a:t>   </a:t>
            </a:r>
            <a:r>
              <a:rPr lang="en-IN" sz="1600" b="1" dirty="0">
                <a:latin typeface="Cambria" panose="02040503050406030204" pitchFamily="18" charset="0"/>
                <a:ea typeface="Cambria" panose="02040503050406030204" pitchFamily="18" charset="0"/>
              </a:rPr>
              <a:t>Key Features:</a:t>
            </a:r>
            <a:endParaRPr lang="en-US" sz="16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AR-Based Bike Feature Display</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3D Object Recognition</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Screenshot and Sharing</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AR Object Recognition</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Cross-platform Development</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Real-time Performance</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User Interaction</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Enhanced User Experience</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Marketing Tool</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indent="-190500" algn="just">
              <a:lnSpc>
                <a:spcPct val="200000"/>
              </a:lnSpc>
              <a:spcBef>
                <a:spcPts val="0"/>
              </a:spcBef>
              <a:buSzPct val="100000"/>
              <a:buNone/>
            </a:pPr>
            <a:r>
              <a:rPr lang="en-US" sz="1500" b="1" u="sng" dirty="0">
                <a:latin typeface="Cambria" panose="02040503050406030204" pitchFamily="18" charset="0"/>
                <a:ea typeface="Cambria" panose="02040503050406030204" pitchFamily="18" charset="0"/>
              </a:rPr>
              <a:t>Technology Stack Components</a:t>
            </a:r>
            <a:r>
              <a:rPr lang="en-US" sz="1500" b="1" dirty="0">
                <a:latin typeface="Cambria" panose="02040503050406030204" pitchFamily="18" charset="0"/>
                <a:ea typeface="Cambria" panose="02040503050406030204" pitchFamily="18" charset="0"/>
              </a:rPr>
              <a:t>:</a:t>
            </a:r>
          </a:p>
          <a:p>
            <a:pPr marL="76200" indent="0">
              <a:buNone/>
            </a:pPr>
            <a:r>
              <a:rPr lang="en-US" sz="1500" b="1" dirty="0">
                <a:latin typeface="Cambria" panose="02040503050406030204" pitchFamily="18" charset="0"/>
                <a:ea typeface="Cambria" panose="02040503050406030204" pitchFamily="18" charset="0"/>
              </a:rPr>
              <a:t>    1. Augmented Reality SDK: </a:t>
            </a:r>
            <a:r>
              <a:rPr lang="en-US" sz="1500" dirty="0">
                <a:latin typeface="Cambria" panose="02040503050406030204" pitchFamily="18" charset="0"/>
                <a:ea typeface="Cambria" panose="02040503050406030204" pitchFamily="18" charset="0"/>
              </a:rPr>
              <a:t>Vuforia</a:t>
            </a:r>
          </a:p>
          <a:p>
            <a:pPr marL="76200" indent="0">
              <a:buNone/>
            </a:pPr>
            <a:r>
              <a:rPr lang="en-US" sz="1500" b="1" dirty="0">
                <a:latin typeface="Cambria" panose="02040503050406030204" pitchFamily="18" charset="0"/>
                <a:ea typeface="Cambria" panose="02040503050406030204" pitchFamily="18" charset="0"/>
              </a:rPr>
              <a:t>    2. Game Engine: </a:t>
            </a:r>
            <a:r>
              <a:rPr lang="en-US" sz="1500" dirty="0">
                <a:latin typeface="Cambria" panose="02040503050406030204" pitchFamily="18" charset="0"/>
                <a:ea typeface="Cambria" panose="02040503050406030204" pitchFamily="18" charset="0"/>
              </a:rPr>
              <a:t>Unity</a:t>
            </a:r>
          </a:p>
          <a:p>
            <a:pPr marL="76200" indent="0">
              <a:buNone/>
            </a:pPr>
            <a:r>
              <a:rPr lang="en-US" sz="1500" b="1" dirty="0">
                <a:latin typeface="Cambria" panose="02040503050406030204" pitchFamily="18" charset="0"/>
                <a:ea typeface="Cambria" panose="02040503050406030204" pitchFamily="18" charset="0"/>
              </a:rPr>
              <a:t>    3. 3D Modeling Tools: </a:t>
            </a:r>
            <a:r>
              <a:rPr lang="en-US" sz="1500" dirty="0">
                <a:latin typeface="Cambria" panose="02040503050406030204" pitchFamily="18" charset="0"/>
                <a:ea typeface="Cambria" panose="02040503050406030204" pitchFamily="18" charset="0"/>
              </a:rPr>
              <a:t>Blender / Autodesk Maya</a:t>
            </a:r>
          </a:p>
          <a:p>
            <a:pPr marL="76200" indent="0">
              <a:buNone/>
            </a:pPr>
            <a:r>
              <a:rPr lang="en-US" sz="1500" b="1" dirty="0">
                <a:latin typeface="Cambria" panose="02040503050406030204" pitchFamily="18" charset="0"/>
                <a:ea typeface="Cambria" panose="02040503050406030204" pitchFamily="18" charset="0"/>
              </a:rPr>
              <a:t>   4. Mobile Platform SDKs: </a:t>
            </a:r>
            <a:r>
              <a:rPr lang="en-US" sz="1500" dirty="0">
                <a:latin typeface="Cambria" panose="02040503050406030204" pitchFamily="18" charset="0"/>
                <a:ea typeface="Cambria" panose="02040503050406030204" pitchFamily="18" charset="0"/>
              </a:rPr>
              <a:t>Android SDK, iOS SDK (Xcode)</a:t>
            </a:r>
          </a:p>
          <a:p>
            <a:pPr marL="76200" indent="0">
              <a:buNone/>
            </a:pPr>
            <a:r>
              <a:rPr lang="en-US" sz="1500" b="1" dirty="0">
                <a:latin typeface="Cambria" panose="02040503050406030204" pitchFamily="18" charset="0"/>
                <a:ea typeface="Cambria" panose="02040503050406030204" pitchFamily="18" charset="0"/>
              </a:rPr>
              <a:t>   5. Cross-platform Build Support: </a:t>
            </a:r>
            <a:r>
              <a:rPr lang="en-US" sz="1500" dirty="0">
                <a:latin typeface="Cambria" panose="02040503050406030204" pitchFamily="18" charset="0"/>
                <a:ea typeface="Cambria" panose="02040503050406030204" pitchFamily="18" charset="0"/>
              </a:rPr>
              <a:t>Unity Build Support for Android/iOS</a:t>
            </a:r>
          </a:p>
          <a:p>
            <a:pPr marL="76200" indent="0">
              <a:buNone/>
            </a:pPr>
            <a:r>
              <a:rPr lang="en-US" sz="1500" b="1" dirty="0">
                <a:latin typeface="Cambria" panose="02040503050406030204" pitchFamily="18" charset="0"/>
                <a:ea typeface="Cambria" panose="02040503050406030204" pitchFamily="18" charset="0"/>
              </a:rPr>
              <a:t>   6. Augmented Reality Libraries</a:t>
            </a:r>
            <a:r>
              <a:rPr lang="en-US" sz="1500" dirty="0">
                <a:latin typeface="Cambria" panose="02040503050406030204" pitchFamily="18" charset="0"/>
                <a:ea typeface="Cambria" panose="02040503050406030204" pitchFamily="18" charset="0"/>
              </a:rPr>
              <a:t>: </a:t>
            </a:r>
            <a:r>
              <a:rPr lang="en-US" sz="1500" dirty="0" err="1">
                <a:latin typeface="Cambria" panose="02040503050406030204" pitchFamily="18" charset="0"/>
                <a:ea typeface="Cambria" panose="02040503050406030204" pitchFamily="18" charset="0"/>
              </a:rPr>
              <a:t>ARCore</a:t>
            </a:r>
            <a:r>
              <a:rPr lang="en-US" sz="1500" dirty="0">
                <a:latin typeface="Cambria" panose="02040503050406030204" pitchFamily="18" charset="0"/>
                <a:ea typeface="Cambria" panose="02040503050406030204" pitchFamily="18" charset="0"/>
              </a:rPr>
              <a:t>, </a:t>
            </a:r>
            <a:r>
              <a:rPr lang="en-US" sz="1500" dirty="0" err="1">
                <a:latin typeface="Cambria" panose="02040503050406030204" pitchFamily="18" charset="0"/>
                <a:ea typeface="Cambria" panose="02040503050406030204" pitchFamily="18" charset="0"/>
              </a:rPr>
              <a:t>ARKit</a:t>
            </a:r>
            <a:endParaRPr lang="en-US" sz="1500" dirty="0">
              <a:latin typeface="Cambria" panose="02040503050406030204" pitchFamily="18" charset="0"/>
              <a:ea typeface="Cambria" panose="02040503050406030204" pitchFamily="18" charset="0"/>
            </a:endParaRPr>
          </a:p>
          <a:p>
            <a:pPr marL="76200" indent="0">
              <a:buNone/>
            </a:pPr>
            <a:r>
              <a:rPr lang="en-US" sz="1500" b="1" dirty="0">
                <a:latin typeface="Cambria" panose="02040503050406030204" pitchFamily="18" charset="0"/>
                <a:ea typeface="Cambria" panose="02040503050406030204" pitchFamily="18" charset="0"/>
              </a:rPr>
              <a:t>   7. Backend Cloud Services: </a:t>
            </a:r>
            <a:r>
              <a:rPr lang="en-US" sz="1500" dirty="0">
                <a:latin typeface="Cambria" panose="02040503050406030204" pitchFamily="18" charset="0"/>
                <a:ea typeface="Cambria" panose="02040503050406030204" pitchFamily="18" charset="0"/>
              </a:rPr>
              <a:t>Firebase / AWS S3</a:t>
            </a:r>
          </a:p>
          <a:p>
            <a:pPr marL="76200" indent="0">
              <a:buNone/>
            </a:pPr>
            <a:r>
              <a:rPr lang="en-US" sz="1500" b="1" dirty="0">
                <a:latin typeface="Cambria" panose="02040503050406030204" pitchFamily="18" charset="0"/>
                <a:ea typeface="Cambria" panose="02040503050406030204" pitchFamily="18" charset="0"/>
              </a:rPr>
              <a:t>   8. APIs:</a:t>
            </a:r>
          </a:p>
          <a:p>
            <a:pPr marL="76200" indent="0">
              <a:buNone/>
            </a:pPr>
            <a:r>
              <a:rPr lang="en-US" sz="1500" b="1" dirty="0">
                <a:latin typeface="Cambria" panose="02040503050406030204" pitchFamily="18" charset="0"/>
                <a:ea typeface="Cambria" panose="02040503050406030204" pitchFamily="18" charset="0"/>
              </a:rPr>
              <a:t>       </a:t>
            </a:r>
            <a:r>
              <a:rPr lang="en-US" sz="1500" dirty="0">
                <a:latin typeface="Cambria" panose="02040503050406030204" pitchFamily="18" charset="0"/>
                <a:ea typeface="Cambria" panose="02040503050406030204" pitchFamily="18" charset="0"/>
              </a:rPr>
              <a:t>Screen Capture API</a:t>
            </a:r>
          </a:p>
          <a:p>
            <a:pPr marL="76200" indent="0">
              <a:buNone/>
            </a:pPr>
            <a:r>
              <a:rPr lang="en-US" sz="1500" dirty="0">
                <a:latin typeface="Cambria" panose="02040503050406030204" pitchFamily="18" charset="0"/>
                <a:ea typeface="Cambria" panose="02040503050406030204" pitchFamily="18" charset="0"/>
              </a:rPr>
              <a:t>        Social Media Sharing API</a:t>
            </a:r>
          </a:p>
          <a:p>
            <a:pPr marL="76200" indent="0">
              <a:buNone/>
            </a:pPr>
            <a:r>
              <a:rPr lang="en-US" sz="1500" b="1" dirty="0">
                <a:latin typeface="Cambria" panose="02040503050406030204" pitchFamily="18" charset="0"/>
                <a:ea typeface="Cambria" panose="02040503050406030204" pitchFamily="18" charset="0"/>
              </a:rPr>
              <a:t>  9. Version Control: </a:t>
            </a:r>
            <a:r>
              <a:rPr lang="en-US" sz="1500" dirty="0">
                <a:latin typeface="Cambria" panose="02040503050406030204" pitchFamily="18" charset="0"/>
                <a:ea typeface="Cambria" panose="02040503050406030204" pitchFamily="18" charset="0"/>
              </a:rPr>
              <a:t>Git / GitHub / Bitbucket</a:t>
            </a:r>
          </a:p>
          <a:p>
            <a:pPr marL="76200" indent="0">
              <a:buNone/>
            </a:pPr>
            <a:r>
              <a:rPr lang="en-US" sz="1500" b="1" dirty="0">
                <a:latin typeface="Cambria" panose="02040503050406030204" pitchFamily="18" charset="0"/>
                <a:ea typeface="Cambria" panose="02040503050406030204" pitchFamily="18" charset="0"/>
              </a:rPr>
              <a:t>  10. UI/UX Design: </a:t>
            </a:r>
            <a:r>
              <a:rPr lang="en-US" sz="1500" dirty="0">
                <a:latin typeface="Cambria" panose="02040503050406030204" pitchFamily="18" charset="0"/>
                <a:ea typeface="Cambria" panose="02040503050406030204" pitchFamily="18" charset="0"/>
              </a:rPr>
              <a:t>Adobe Photoshop / Adobe Illustrator</a:t>
            </a:r>
          </a:p>
          <a:p>
            <a:pPr marL="76200" indent="0">
              <a:buNone/>
            </a:pPr>
            <a:r>
              <a:rPr lang="en-US" sz="1500" b="1" dirty="0">
                <a:latin typeface="Cambria" panose="02040503050406030204" pitchFamily="18" charset="0"/>
                <a:ea typeface="Cambria" panose="02040503050406030204" pitchFamily="18" charset="0"/>
              </a:rPr>
              <a:t>  11. Testing &amp; Debugging Tools: </a:t>
            </a:r>
            <a:r>
              <a:rPr lang="en-US" sz="1500" dirty="0">
                <a:latin typeface="Cambria" panose="02040503050406030204" pitchFamily="18" charset="0"/>
                <a:ea typeface="Cambria" panose="02040503050406030204" pitchFamily="18" charset="0"/>
              </a:rPr>
              <a:t>Unity Profiler, Android Studio, Xcode</a:t>
            </a: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76200" indent="0">
              <a:buNone/>
            </a:pPr>
            <a:endParaRPr lang="en-US" sz="6000" b="1" dirty="0">
              <a:latin typeface="Cambria" panose="02040503050406030204" pitchFamily="18" charset="0"/>
              <a:ea typeface="Cambria" panose="02040503050406030204" pitchFamily="18" charset="0"/>
            </a:endParaRPr>
          </a:p>
          <a:p>
            <a:pPr marL="76200" indent="0">
              <a:buNone/>
            </a:pPr>
            <a:r>
              <a:rPr lang="en-US" sz="7200" b="1" u="sng" dirty="0">
                <a:latin typeface="Cambria" panose="02040503050406030204" pitchFamily="18" charset="0"/>
                <a:ea typeface="Cambria" panose="02040503050406030204" pitchFamily="18" charset="0"/>
              </a:rPr>
              <a:t>Software Requirements</a:t>
            </a:r>
            <a:r>
              <a:rPr lang="en-US" sz="7200" u="sng" dirty="0">
                <a:latin typeface="Cambria" panose="02040503050406030204" pitchFamily="18" charset="0"/>
                <a:ea typeface="Cambria" panose="02040503050406030204" pitchFamily="18" charset="0"/>
              </a:rPr>
              <a:t>:</a:t>
            </a:r>
          </a:p>
          <a:p>
            <a:pPr>
              <a:buFont typeface="Arial" panose="020B0604020202020204" pitchFamily="34" charset="0"/>
              <a:buChar char="•"/>
            </a:pPr>
            <a:endParaRPr lang="en-US" sz="6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Vuforia SDK</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Unity</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Vuforia Object Scanner</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Vuforia Object Recognition</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3D Modeling Software (Blender / Autodesk Maya)</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 Android SDK</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iOS SDK (Xcode)</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Unity Build Support for iOS/Android</a:t>
            </a:r>
          </a:p>
          <a:p>
            <a:pPr>
              <a:buFont typeface="Arial" panose="020B0604020202020204" pitchFamily="34" charset="0"/>
              <a:buChar char="•"/>
            </a:pPr>
            <a:r>
              <a:rPr lang="en-US" sz="6000" dirty="0" err="1">
                <a:latin typeface="Cambria" panose="02040503050406030204" pitchFamily="18" charset="0"/>
                <a:ea typeface="Cambria" panose="02040503050406030204" pitchFamily="18" charset="0"/>
              </a:rPr>
              <a:t>ARCore</a:t>
            </a:r>
            <a:r>
              <a:rPr lang="en-US" sz="6000" dirty="0">
                <a:latin typeface="Cambria" panose="02040503050406030204" pitchFamily="18" charset="0"/>
                <a:ea typeface="Cambria" panose="02040503050406030204" pitchFamily="18" charset="0"/>
              </a:rPr>
              <a:t> / </a:t>
            </a:r>
            <a:r>
              <a:rPr lang="en-US" sz="6000" dirty="0" err="1">
                <a:latin typeface="Cambria" panose="02040503050406030204" pitchFamily="18" charset="0"/>
                <a:ea typeface="Cambria" panose="02040503050406030204" pitchFamily="18" charset="0"/>
              </a:rPr>
              <a:t>ARKit</a:t>
            </a:r>
            <a:endParaRPr lang="en-US" sz="6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Screen Capture API</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Social Media Sharing API</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Graphics Design Software (Adobe Photoshop/Illustrator)</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Cloud Storage Services (Firebase / AWS S3)</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Version Control System (Git/GitHub/Bitbucket)</a:t>
            </a:r>
          </a:p>
          <a:p>
            <a:pPr>
              <a:buFont typeface="Arial" panose="020B0604020202020204" pitchFamily="34" charset="0"/>
              <a:buChar char="•"/>
            </a:pPr>
            <a:r>
              <a:rPr lang="en-US" sz="6000" dirty="0">
                <a:latin typeface="Cambria" panose="02040503050406030204" pitchFamily="18" charset="0"/>
                <a:ea typeface="Cambria" panose="02040503050406030204" pitchFamily="18" charset="0"/>
              </a:rPr>
              <a:t>Testing and Debugging Tools (Unity Profiler / Android Studio / Xcode)</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F1858E5-6990-AB30-54DF-E8EFE6200794}"/>
              </a:ext>
            </a:extLst>
          </p:cNvPr>
          <p:cNvPicPr>
            <a:picLocks noChangeAspect="1"/>
          </p:cNvPicPr>
          <p:nvPr/>
        </p:nvPicPr>
        <p:blipFill>
          <a:blip r:embed="rId3"/>
          <a:stretch>
            <a:fillRect/>
          </a:stretch>
        </p:blipFill>
        <p:spPr>
          <a:xfrm>
            <a:off x="523875" y="909637"/>
            <a:ext cx="11144250" cy="503872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sz="1700" b="0" i="0" dirty="0">
                <a:solidFill>
                  <a:srgbClr val="404040"/>
                </a:solidFill>
                <a:effectLst/>
                <a:latin typeface="Cambria" panose="02040503050406030204" pitchFamily="18" charset="0"/>
                <a:ea typeface="Cambria" panose="02040503050406030204" pitchFamily="18" charset="0"/>
              </a:rPr>
              <a:t>1. </a:t>
            </a:r>
            <a:r>
              <a:rPr lang="en-IN" sz="1700" b="0" i="0" dirty="0" err="1">
                <a:solidFill>
                  <a:srgbClr val="404040"/>
                </a:solidFill>
                <a:effectLst/>
                <a:latin typeface="Cambria" panose="02040503050406030204" pitchFamily="18" charset="0"/>
                <a:ea typeface="Cambria" panose="02040503050406030204" pitchFamily="18" charset="0"/>
              </a:rPr>
              <a:t>Agariadne</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Dwinggo</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Samala</a:t>
            </a:r>
            <a:r>
              <a:rPr lang="en-IN" sz="1700" b="0" i="0" dirty="0">
                <a:solidFill>
                  <a:srgbClr val="404040"/>
                </a:solidFill>
                <a:effectLst/>
                <a:latin typeface="Cambria" panose="02040503050406030204" pitchFamily="18" charset="0"/>
                <a:ea typeface="Cambria" panose="02040503050406030204" pitchFamily="18" charset="0"/>
              </a:rPr>
              <a:t>., Natalie-Jane, Howard., Santiago, Criollo-C., </a:t>
            </a:r>
            <a:r>
              <a:rPr lang="en-IN" sz="1700" b="0" i="0" dirty="0" err="1">
                <a:solidFill>
                  <a:srgbClr val="404040"/>
                </a:solidFill>
                <a:effectLst/>
                <a:latin typeface="Cambria" panose="02040503050406030204" pitchFamily="18" charset="0"/>
                <a:ea typeface="Cambria" panose="02040503050406030204" pitchFamily="18" charset="0"/>
              </a:rPr>
              <a:t>Ridho</a:t>
            </a:r>
            <a:r>
              <a:rPr lang="en-IN" sz="1700" b="0" i="0" dirty="0">
                <a:solidFill>
                  <a:srgbClr val="404040"/>
                </a:solidFill>
                <a:effectLst/>
                <a:latin typeface="Cambria" panose="02040503050406030204" pitchFamily="18" charset="0"/>
                <a:ea typeface="Cambria" panose="02040503050406030204" pitchFamily="18" charset="0"/>
              </a:rPr>
              <a:t>, Dedy, </a:t>
            </a:r>
            <a:r>
              <a:rPr lang="en-IN" sz="1700" b="0" i="0" dirty="0" err="1">
                <a:solidFill>
                  <a:srgbClr val="404040"/>
                </a:solidFill>
                <a:effectLst/>
                <a:latin typeface="Cambria" panose="02040503050406030204" pitchFamily="18" charset="0"/>
                <a:ea typeface="Cambria" panose="02040503050406030204" pitchFamily="18" charset="0"/>
              </a:rPr>
              <a:t>Arief</a:t>
            </a:r>
            <a:r>
              <a:rPr lang="en-IN" sz="1700" b="0" i="0" dirty="0">
                <a:solidFill>
                  <a:srgbClr val="404040"/>
                </a:solidFill>
                <a:effectLst/>
                <a:latin typeface="Cambria" panose="02040503050406030204" pitchFamily="18" charset="0"/>
                <a:ea typeface="Cambria" panose="02040503050406030204" pitchFamily="18" charset="0"/>
              </a:rPr>
              <a:t>, Budiman., Muhammad, </a:t>
            </a:r>
            <a:r>
              <a:rPr lang="en-IN" sz="1700" b="0" i="0" dirty="0" err="1">
                <a:solidFill>
                  <a:srgbClr val="404040"/>
                </a:solidFill>
                <a:effectLst/>
                <a:latin typeface="Cambria" panose="02040503050406030204" pitchFamily="18" charset="0"/>
                <a:ea typeface="Cambria" panose="02040503050406030204" pitchFamily="18" charset="0"/>
              </a:rPr>
              <a:t>Hakiki</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Yayuk</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Hidayah</a:t>
            </a:r>
            <a:r>
              <a:rPr lang="en-IN" sz="1700" b="0" i="0" dirty="0">
                <a:solidFill>
                  <a:srgbClr val="404040"/>
                </a:solidFill>
                <a:effectLst/>
                <a:latin typeface="Cambria" panose="02040503050406030204" pitchFamily="18" charset="0"/>
                <a:ea typeface="Cambria" panose="02040503050406030204" pitchFamily="18" charset="0"/>
              </a:rPr>
              <a:t>. (2024). 1. What Does an </a:t>
            </a:r>
            <a:r>
              <a:rPr lang="en-IN" sz="1700" b="0" i="0" dirty="0" err="1">
                <a:solidFill>
                  <a:srgbClr val="404040"/>
                </a:solidFill>
                <a:effectLst/>
                <a:latin typeface="Cambria" panose="02040503050406030204" pitchFamily="18" charset="0"/>
                <a:ea typeface="Cambria" panose="02040503050406030204" pitchFamily="18" charset="0"/>
              </a:rPr>
              <a:t>IMoART</a:t>
            </a:r>
            <a:r>
              <a:rPr lang="en-IN" sz="1700" b="0" i="0" dirty="0">
                <a:solidFill>
                  <a:srgbClr val="404040"/>
                </a:solidFill>
                <a:effectLst/>
                <a:latin typeface="Cambria" panose="02040503050406030204" pitchFamily="18" charset="0"/>
                <a:ea typeface="Cambria" panose="02040503050406030204" pitchFamily="18" charset="0"/>
              </a:rPr>
              <a:t> Application Look Like? </a:t>
            </a:r>
            <a:r>
              <a:rPr lang="en-IN" sz="1700" b="0" i="0" dirty="0" err="1">
                <a:solidFill>
                  <a:srgbClr val="404040"/>
                </a:solidFill>
                <a:effectLst/>
                <a:latin typeface="Cambria" panose="02040503050406030204" pitchFamily="18" charset="0"/>
                <a:ea typeface="Cambria" panose="02040503050406030204" pitchFamily="18" charset="0"/>
              </a:rPr>
              <a:t>IMoART</a:t>
            </a:r>
            <a:r>
              <a:rPr lang="en-IN" sz="1700" b="0" i="0" dirty="0">
                <a:solidFill>
                  <a:srgbClr val="404040"/>
                </a:solidFill>
                <a:effectLst/>
                <a:latin typeface="Cambria" panose="02040503050406030204" pitchFamily="18" charset="0"/>
                <a:ea typeface="Cambria" panose="02040503050406030204" pitchFamily="18" charset="0"/>
              </a:rPr>
              <a:t>—An Interactive Mobile Augmented Reality Application for Support Learning Experiences in Computer Hardware. International journal of interactive mobile technologies, </a:t>
            </a:r>
            <a:r>
              <a:rPr lang="en-IN" sz="1700" b="0" i="0" dirty="0" err="1">
                <a:solidFill>
                  <a:srgbClr val="404040"/>
                </a:solidFill>
                <a:effectLst/>
                <a:latin typeface="Cambria" panose="02040503050406030204" pitchFamily="18" charset="0"/>
                <a:ea typeface="Cambria" panose="02040503050406030204" pitchFamily="18" charset="0"/>
              </a:rPr>
              <a:t>doi</a:t>
            </a:r>
            <a:r>
              <a:rPr lang="en-IN" sz="1700" b="0" i="0" dirty="0">
                <a:solidFill>
                  <a:srgbClr val="404040"/>
                </a:solidFill>
                <a:effectLst/>
                <a:latin typeface="Cambria" panose="02040503050406030204" pitchFamily="18" charset="0"/>
                <a:ea typeface="Cambria" panose="02040503050406030204" pitchFamily="18" charset="0"/>
              </a:rPr>
              <a:t>: 10.3991/ijim.v18i13.47565</a:t>
            </a:r>
          </a:p>
          <a:p>
            <a:pPr marL="152400" indent="0">
              <a:spcBef>
                <a:spcPts val="0"/>
              </a:spcBef>
              <a:buNone/>
            </a:pPr>
            <a:endParaRPr lang="en-IN" sz="1700" dirty="0">
              <a:solidFill>
                <a:srgbClr val="404040"/>
              </a:solidFill>
              <a:latin typeface="Cambria" panose="02040503050406030204" pitchFamily="18" charset="0"/>
              <a:ea typeface="Cambria" panose="02040503050406030204" pitchFamily="18" charset="0"/>
            </a:endParaRPr>
          </a:p>
          <a:p>
            <a:pPr marL="152400" indent="0">
              <a:spcBef>
                <a:spcPts val="0"/>
              </a:spcBef>
              <a:buNone/>
            </a:pPr>
            <a:r>
              <a:rPr lang="en-IN" sz="1700" b="0" i="0" u="sng" dirty="0">
                <a:solidFill>
                  <a:schemeClr val="bg2"/>
                </a:solidFill>
                <a:effectLst/>
                <a:latin typeface="Cambria" panose="02040503050406030204" pitchFamily="18" charset="0"/>
                <a:ea typeface="Cambria" panose="02040503050406030204" pitchFamily="18" charset="0"/>
              </a:rPr>
              <a:t>https://typeset.io/papers/what-does-an-imoart-application-look-like-imoart-an-t45a8jvkou</a:t>
            </a:r>
          </a:p>
          <a:p>
            <a:pPr marL="152400" indent="0">
              <a:spcBef>
                <a:spcPts val="0"/>
              </a:spcBef>
              <a:buNone/>
            </a:pPr>
            <a:endParaRPr lang="en-IN" sz="1700" dirty="0">
              <a:solidFill>
                <a:srgbClr val="404040"/>
              </a:solidFill>
              <a:latin typeface="Cambria" panose="02040503050406030204" pitchFamily="18" charset="0"/>
              <a:ea typeface="Cambria" panose="02040503050406030204" pitchFamily="18" charset="0"/>
            </a:endParaRPr>
          </a:p>
          <a:p>
            <a:pPr marL="152400" indent="0">
              <a:spcBef>
                <a:spcPts val="0"/>
              </a:spcBef>
              <a:buNone/>
            </a:pPr>
            <a:r>
              <a:rPr lang="en-IN" sz="1700" b="0" i="0" dirty="0">
                <a:solidFill>
                  <a:srgbClr val="404040"/>
                </a:solidFill>
                <a:effectLst/>
                <a:latin typeface="Cambria" panose="02040503050406030204" pitchFamily="18" charset="0"/>
                <a:ea typeface="Cambria" panose="02040503050406030204" pitchFamily="18" charset="0"/>
              </a:rPr>
              <a:t>2. </a:t>
            </a:r>
            <a:r>
              <a:rPr lang="en-IN" sz="1700" b="0" i="0" dirty="0" err="1">
                <a:solidFill>
                  <a:srgbClr val="404040"/>
                </a:solidFill>
                <a:effectLst/>
                <a:latin typeface="Cambria" panose="02040503050406030204" pitchFamily="18" charset="0"/>
                <a:ea typeface="Cambria" panose="02040503050406030204" pitchFamily="18" charset="0"/>
              </a:rPr>
              <a:t>Dilun</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Sandeepa</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Dulsara</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Gimhana</a:t>
            </a:r>
            <a:r>
              <a:rPr lang="en-IN" sz="1700" b="0" i="0" dirty="0">
                <a:solidFill>
                  <a:srgbClr val="404040"/>
                </a:solidFill>
                <a:effectLst/>
                <a:latin typeface="Cambria" panose="02040503050406030204" pitchFamily="18" charset="0"/>
                <a:ea typeface="Cambria" panose="02040503050406030204" pitchFamily="18" charset="0"/>
              </a:rPr>
              <a:t>., Aruna, </a:t>
            </a:r>
            <a:r>
              <a:rPr lang="en-IN" sz="1700" b="0" i="0" dirty="0" err="1">
                <a:solidFill>
                  <a:srgbClr val="404040"/>
                </a:solidFill>
                <a:effectLst/>
                <a:latin typeface="Cambria" panose="02040503050406030204" pitchFamily="18" charset="0"/>
                <a:ea typeface="Cambria" panose="02040503050406030204" pitchFamily="18" charset="0"/>
              </a:rPr>
              <a:t>Lakpriya</a:t>
            </a:r>
            <a:r>
              <a:rPr lang="en-IN" sz="1700" b="0" i="0" dirty="0">
                <a:solidFill>
                  <a:srgbClr val="404040"/>
                </a:solidFill>
                <a:effectLst/>
                <a:latin typeface="Cambria" panose="02040503050406030204" pitchFamily="18" charset="0"/>
                <a:ea typeface="Cambria" panose="02040503050406030204" pitchFamily="18" charset="0"/>
              </a:rPr>
              <a:t>., </a:t>
            </a:r>
            <a:r>
              <a:rPr lang="en-IN" sz="1700" b="0" i="0" dirty="0" err="1">
                <a:solidFill>
                  <a:srgbClr val="404040"/>
                </a:solidFill>
                <a:effectLst/>
                <a:latin typeface="Cambria" panose="02040503050406030204" pitchFamily="18" charset="0"/>
                <a:ea typeface="Cambria" panose="02040503050406030204" pitchFamily="18" charset="0"/>
              </a:rPr>
              <a:t>Lakshan</a:t>
            </a:r>
            <a:r>
              <a:rPr lang="en-IN" sz="1700" b="0" i="0" dirty="0">
                <a:solidFill>
                  <a:srgbClr val="404040"/>
                </a:solidFill>
                <a:effectLst/>
                <a:latin typeface="Cambria" panose="02040503050406030204" pitchFamily="18" charset="0"/>
                <a:ea typeface="Cambria" panose="02040503050406030204" pitchFamily="18" charset="0"/>
              </a:rPr>
              <a:t>, Jayaweera., </a:t>
            </a:r>
            <a:r>
              <a:rPr lang="en-IN" sz="1700" b="0" i="0" dirty="0" err="1">
                <a:solidFill>
                  <a:srgbClr val="404040"/>
                </a:solidFill>
                <a:effectLst/>
                <a:latin typeface="Cambria" panose="02040503050406030204" pitchFamily="18" charset="0"/>
                <a:ea typeface="Cambria" panose="02040503050406030204" pitchFamily="18" charset="0"/>
              </a:rPr>
              <a:t>Dileeka</a:t>
            </a:r>
            <a:r>
              <a:rPr lang="en-IN" sz="1700" b="0" i="0" dirty="0">
                <a:solidFill>
                  <a:srgbClr val="404040"/>
                </a:solidFill>
                <a:effectLst/>
                <a:latin typeface="Cambria" panose="02040503050406030204" pitchFamily="18" charset="0"/>
                <a:ea typeface="Cambria" panose="02040503050406030204" pitchFamily="18" charset="0"/>
              </a:rPr>
              <a:t>, Días., Kasun, T., </a:t>
            </a:r>
            <a:r>
              <a:rPr lang="en-IN" sz="1700" b="0" i="0" dirty="0" err="1">
                <a:solidFill>
                  <a:srgbClr val="404040"/>
                </a:solidFill>
                <a:effectLst/>
                <a:latin typeface="Cambria" panose="02040503050406030204" pitchFamily="18" charset="0"/>
                <a:ea typeface="Cambria" panose="02040503050406030204" pitchFamily="18" charset="0"/>
              </a:rPr>
              <a:t>Hemachandra</a:t>
            </a:r>
            <a:r>
              <a:rPr lang="en-IN" sz="1700" b="0" i="0" dirty="0">
                <a:solidFill>
                  <a:srgbClr val="404040"/>
                </a:solidFill>
                <a:effectLst/>
                <a:latin typeface="Cambria" panose="02040503050406030204" pitchFamily="18" charset="0"/>
                <a:ea typeface="Cambria" panose="02040503050406030204" pitchFamily="18" charset="0"/>
              </a:rPr>
              <a:t>. (2024). 3. Competitive Virtual Cycling Platform Design for Low Latency Networks. </a:t>
            </a:r>
            <a:r>
              <a:rPr lang="en-IN" sz="1700" b="0" i="0" dirty="0" err="1">
                <a:solidFill>
                  <a:srgbClr val="404040"/>
                </a:solidFill>
                <a:effectLst/>
                <a:latin typeface="Cambria" panose="02040503050406030204" pitchFamily="18" charset="0"/>
                <a:ea typeface="Cambria" panose="02040503050406030204" pitchFamily="18" charset="0"/>
              </a:rPr>
              <a:t>doi</a:t>
            </a:r>
            <a:r>
              <a:rPr lang="en-IN" sz="1700" b="0" i="0" dirty="0">
                <a:solidFill>
                  <a:srgbClr val="404040"/>
                </a:solidFill>
                <a:effectLst/>
                <a:latin typeface="Cambria" panose="02040503050406030204" pitchFamily="18" charset="0"/>
                <a:ea typeface="Cambria" panose="02040503050406030204" pitchFamily="18" charset="0"/>
              </a:rPr>
              <a:t>: 10.1109/wcnc57260.2024.10570739</a:t>
            </a:r>
            <a:r>
              <a:rPr lang="en-US" sz="1700" dirty="0">
                <a:latin typeface="Cambria" panose="02040503050406030204" pitchFamily="18" charset="0"/>
                <a:ea typeface="Cambria" panose="02040503050406030204" pitchFamily="18" charset="0"/>
              </a:rPr>
              <a:t> </a:t>
            </a:r>
          </a:p>
          <a:p>
            <a:pPr marL="152400" indent="0">
              <a:spcBef>
                <a:spcPts val="0"/>
              </a:spcBef>
              <a:buNone/>
            </a:pPr>
            <a:r>
              <a:rPr lang="en-US" sz="1700" dirty="0">
                <a:latin typeface="Cambria" panose="02040503050406030204" pitchFamily="18" charset="0"/>
                <a:ea typeface="Cambria" panose="02040503050406030204" pitchFamily="18" charset="0"/>
              </a:rPr>
              <a:t> </a:t>
            </a:r>
          </a:p>
          <a:p>
            <a:pPr marL="152400" indent="0">
              <a:spcBef>
                <a:spcPts val="0"/>
              </a:spcBef>
              <a:buNone/>
            </a:pPr>
            <a:r>
              <a:rPr lang="en-US" sz="1700" u="sng" dirty="0">
                <a:solidFill>
                  <a:schemeClr val="bg2"/>
                </a:solidFill>
                <a:latin typeface="Cambria" panose="02040503050406030204" pitchFamily="18" charset="0"/>
                <a:ea typeface="Cambria" panose="02040503050406030204" pitchFamily="18" charset="0"/>
              </a:rPr>
              <a:t>https://typeset.io/papers/competitive-virtual-cycling-platform-design-for-low-latency-13x6n9nnr0</a:t>
            </a:r>
          </a:p>
          <a:p>
            <a:pPr marL="152400" indent="0">
              <a:spcBef>
                <a:spcPts val="0"/>
              </a:spcBef>
              <a:buNone/>
            </a:pPr>
            <a:endParaRPr lang="en-US" sz="1700" u="sng" dirty="0">
              <a:solidFill>
                <a:schemeClr val="bg2"/>
              </a:solidFill>
              <a:latin typeface="Cambria" panose="02040503050406030204" pitchFamily="18" charset="0"/>
              <a:ea typeface="Cambria" panose="02040503050406030204" pitchFamily="18" charset="0"/>
            </a:endParaRPr>
          </a:p>
          <a:p>
            <a:pPr marL="152400" indent="0">
              <a:spcBef>
                <a:spcPts val="0"/>
              </a:spcBef>
              <a:buNone/>
            </a:pPr>
            <a:r>
              <a:rPr lang="en-IN" sz="1700" b="0" i="0" dirty="0">
                <a:solidFill>
                  <a:srgbClr val="404040"/>
                </a:solidFill>
                <a:effectLst/>
                <a:latin typeface="Cambria" panose="02040503050406030204" pitchFamily="18" charset="0"/>
                <a:ea typeface="Cambria" panose="02040503050406030204" pitchFamily="18" charset="0"/>
              </a:rPr>
              <a:t>3. Michele, Russo., Francesca, Cavallari. (2023). 5. AR-Bicycle: Smart AR Component Recognition to Support Bicycle’s Second Life. </a:t>
            </a:r>
            <a:r>
              <a:rPr lang="en-IN" sz="1700" b="0" i="0" dirty="0" err="1">
                <a:solidFill>
                  <a:srgbClr val="404040"/>
                </a:solidFill>
                <a:effectLst/>
                <a:latin typeface="Cambria" panose="02040503050406030204" pitchFamily="18" charset="0"/>
                <a:ea typeface="Cambria" panose="02040503050406030204" pitchFamily="18" charset="0"/>
              </a:rPr>
              <a:t>doi</a:t>
            </a:r>
            <a:r>
              <a:rPr lang="en-IN" sz="1700" b="0" i="0" dirty="0">
                <a:solidFill>
                  <a:srgbClr val="404040"/>
                </a:solidFill>
                <a:effectLst/>
                <a:latin typeface="Cambria" panose="02040503050406030204" pitchFamily="18" charset="0"/>
                <a:ea typeface="Cambria" panose="02040503050406030204" pitchFamily="18" charset="0"/>
              </a:rPr>
              <a:t>: 10.1007/978-3-031-36155-5_39</a:t>
            </a:r>
          </a:p>
          <a:p>
            <a:pPr marL="152400" indent="0">
              <a:spcBef>
                <a:spcPts val="0"/>
              </a:spcBef>
              <a:buNone/>
            </a:pPr>
            <a:endParaRPr lang="en-IN" sz="1700" dirty="0">
              <a:solidFill>
                <a:srgbClr val="404040"/>
              </a:solidFill>
              <a:latin typeface="Cambria" panose="02040503050406030204" pitchFamily="18" charset="0"/>
              <a:ea typeface="Cambria" panose="02040503050406030204" pitchFamily="18" charset="0"/>
            </a:endParaRPr>
          </a:p>
          <a:p>
            <a:pPr marL="152400" indent="0">
              <a:spcBef>
                <a:spcPts val="0"/>
              </a:spcBef>
              <a:buNone/>
            </a:pPr>
            <a:r>
              <a:rPr lang="en-IN" sz="1700" u="sng" dirty="0">
                <a:solidFill>
                  <a:schemeClr val="bg2"/>
                </a:solidFill>
                <a:latin typeface="Cambria" panose="02040503050406030204" pitchFamily="18" charset="0"/>
                <a:ea typeface="Cambria" panose="02040503050406030204" pitchFamily="18" charset="0"/>
              </a:rPr>
              <a:t>https://typeset.io/papers/ar-bicycle-smart-ar-component-recognition-to-support-1zvgungd4p</a:t>
            </a:r>
            <a:endParaRPr sz="1700" u="sng" dirty="0">
              <a:solidFill>
                <a:schemeClr val="bg2"/>
              </a:solidFill>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891</Words>
  <Application>Microsoft Office PowerPoint</Application>
  <PresentationFormat>Widescreen</PresentationFormat>
  <Paragraphs>110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A Cross-Platform mobile application to display the important features of Yamaha Bikes</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SRIVIDHYA NANDHA YADDANAPUDI</cp:lastModifiedBy>
  <cp:revision>42</cp:revision>
  <dcterms:modified xsi:type="dcterms:W3CDTF">2024-10-14T03:57:54Z</dcterms:modified>
</cp:coreProperties>
</file>